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gif" ContentType="image/gif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notesSlides/notesSlide4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notesSlides/notesSlide41.xml" ContentType="application/vnd.openxmlformats-officedocument.presentationml.notes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0" r:id="rId1"/>
    <p:sldMasterId id="2147483661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>
                <a:solidFill>
                  <a:schemeClr val="dk2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>
                <a:solidFill>
                  <a:schemeClr val="dk2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>
                <a:solidFill>
                  <a:schemeClr val="dk2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 sz="3600"/>
            </a:lvl2pPr>
            <a:lvl3pPr rtl="0">
              <a:spcBef>
                <a:spcPts val="0"/>
              </a:spcBef>
              <a:defRPr sz="3600"/>
            </a:lvl3pPr>
            <a:lvl4pPr rtl="0">
              <a:spcBef>
                <a:spcPts val="0"/>
              </a:spcBef>
              <a:defRPr sz="3600"/>
            </a:lvl4pPr>
            <a:lvl5pPr rtl="0">
              <a:spcBef>
                <a:spcPts val="0"/>
              </a:spcBef>
              <a:defRPr sz="3600"/>
            </a:lvl5pPr>
            <a:lvl6pPr rtl="0">
              <a:spcBef>
                <a:spcPts val="0"/>
              </a:spcBef>
              <a:defRPr sz="3600"/>
            </a:lvl6pPr>
            <a:lvl7pPr rtl="0">
              <a:spcBef>
                <a:spcPts val="0"/>
              </a:spcBef>
              <a:defRPr sz="3600"/>
            </a:lvl7pPr>
            <a:lvl8pPr rtl="0">
              <a:spcBef>
                <a:spcPts val="0"/>
              </a:spcBef>
              <a:defRPr sz="3600"/>
            </a:lvl8pPr>
            <a:lvl9pPr rtl="0">
              <a:spcBef>
                <a:spcPts val="0"/>
              </a:spcBef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1577723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6000"/>
              <a:t>"CSS first step"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966712"/>
            <a:ext cx="77724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1800"/>
              <a:t>Chan-Myeong Jeong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685800" y="549962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아이디 선택자(ID selector)</a:t>
            </a:r>
            <a:r>
              <a:rPr lang="ko" sz="3600">
                <a:latin typeface="Batang"/>
                <a:ea typeface="Batang"/>
                <a:cs typeface="Batang"/>
                <a:sym typeface="Batang"/>
              </a:rPr>
              <a:t> 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685800" y="2399576"/>
            <a:ext cx="8445000" cy="344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#navigation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 { font-weight:bold }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#content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 { font-size:14px }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&lt;div id="</a:t>
            </a:r>
            <a:r>
              <a:rPr lang="ko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navigation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"&gt;...&lt;/div&gt;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&lt;div id="</a:t>
            </a:r>
            <a:r>
              <a:rPr lang="ko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content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"&gt;...&lt;/div&gt;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HTML id 속성 '값'을 선택자 이름으로 사용.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하나의 HTML 문서에서 id 값은 유일해야 함.</a:t>
            </a:r>
          </a:p>
          <a:p>
            <a:pPr lvl="0" algn="l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685800" y="549962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클래스 선택자(Class selector)</a:t>
            </a:r>
            <a:r>
              <a:rPr lang="ko" sz="3600">
                <a:latin typeface="Batang"/>
                <a:ea typeface="Batang"/>
                <a:cs typeface="Batang"/>
                <a:sym typeface="Batang"/>
              </a:rPr>
              <a:t>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685800" y="2399576"/>
            <a:ext cx="8445000" cy="344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.navigation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 { font-weight:bold }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.content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 { font-size:14px }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&lt;div class="</a:t>
            </a:r>
            <a:r>
              <a:rPr lang="ko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navigation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"&gt;...&lt;/div&gt;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&lt;div class="</a:t>
            </a:r>
            <a:r>
              <a:rPr lang="ko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content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"&gt;...&lt;/div&gt;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HTML class 속성 '값'을 선택자 이름으로 사용.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하나의 HTML 문서에서 재 사용 가능.</a:t>
            </a:r>
          </a:p>
          <a:p>
            <a:pPr lvl="0" algn="l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685800" y="854762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아이디/클래스 선택자 이름 규칙</a:t>
            </a:r>
            <a:r>
              <a:rPr lang="ko" sz="3600">
                <a:latin typeface="Batang"/>
                <a:ea typeface="Batang"/>
                <a:cs typeface="Batang"/>
                <a:sym typeface="Batang"/>
              </a:rPr>
              <a:t> 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685800" y="2742276"/>
            <a:ext cx="8445000" cy="344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모든 문자(자연어) 사용 가능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영문 대소문자와 숫자 사용 권장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숫자로 시작할 수 없음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특수문자 사용 불가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언더바(_)와 하이픈(-) 사용 가능</a:t>
            </a:r>
          </a:p>
          <a:p>
            <a:pPr lvl="0" algn="l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685800" y="324312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자식 선택자(Child selector)</a:t>
            </a:r>
            <a:r>
              <a:rPr lang="ko" sz="3600">
                <a:latin typeface="Batang"/>
                <a:ea typeface="Batang"/>
                <a:cs typeface="Batang"/>
                <a:sym typeface="Batang"/>
              </a:rPr>
              <a:t>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685800" y="2173951"/>
            <a:ext cx="8445000" cy="46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body&gt;div { ... }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&lt;body&gt;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&lt;</a:t>
            </a:r>
            <a:r>
              <a:rPr lang="ko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div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	&lt;div&gt;...&lt;/div&gt;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&lt;/</a:t>
            </a:r>
            <a:r>
              <a:rPr lang="ko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div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&lt;/body&gt;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한 단계 아래의 자식만 선택.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41688" y="324312"/>
            <a:ext cx="90891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자손 선택자(Descendent selector)</a:t>
            </a:r>
            <a:r>
              <a:rPr lang="ko" sz="3600">
                <a:latin typeface="Batang"/>
                <a:ea typeface="Batang"/>
                <a:cs typeface="Batang"/>
                <a:sym typeface="Batang"/>
              </a:rPr>
              <a:t>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685800" y="1869151"/>
            <a:ext cx="8445000" cy="46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body div { ... }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&lt;body&gt;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&lt;</a:t>
            </a:r>
            <a:r>
              <a:rPr lang="ko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div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	&lt;</a:t>
            </a:r>
            <a:r>
              <a:rPr lang="ko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div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&gt;...&lt;/</a:t>
            </a:r>
            <a:r>
              <a:rPr lang="ko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div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&lt;/</a:t>
            </a:r>
            <a:r>
              <a:rPr lang="ko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div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&lt;/body&gt;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아래 단계의 모든 자식을 선택.</a:t>
            </a:r>
          </a:p>
          <a:p>
            <a:pPr lvl="0" algn="l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중첩 순서가 일치하지 않으면 선택 안함.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685800" y="324312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형제 선택자(Sibling selector)</a:t>
            </a:r>
            <a:r>
              <a:rPr lang="ko" sz="3600">
                <a:latin typeface="Batang"/>
                <a:ea typeface="Batang"/>
                <a:cs typeface="Batang"/>
                <a:sym typeface="Batang"/>
              </a:rPr>
              <a:t>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685800" y="1766901"/>
            <a:ext cx="8445000" cy="46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800" b="1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h1+p</a:t>
            </a: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 { h1 이후에 인접한 p를 선택 // 다른 요소가 끼어들면 선택 안 함 }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&lt;h1&gt;...&lt;/h1&gt;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&lt;</a:t>
            </a:r>
            <a:r>
              <a:rPr lang="ko" sz="1800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</a:t>
            </a: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&gt;...&lt;/</a:t>
            </a:r>
            <a:r>
              <a:rPr lang="ko" sz="1800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</a:t>
            </a: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&lt;p&gt;...&lt;/p&gt;</a:t>
            </a:r>
          </a:p>
          <a:p>
            <a:pPr algn="l" rtl="0">
              <a:spcBef>
                <a:spcPts val="0"/>
              </a:spcBef>
              <a:buNone/>
            </a:pP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&lt;/body&gt;</a:t>
            </a:r>
          </a:p>
          <a:p>
            <a:pPr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 b="1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h1~p</a:t>
            </a: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 { h1 이후에 등장하는 모든 p를 선택 // 다른 요소 끼어들기 허용}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&lt;body&gt;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	&lt;h1&gt;...&lt;/h1&gt;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	&lt;div&gt;...&lt;/div&gt;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	&lt;</a:t>
            </a:r>
            <a:r>
              <a:rPr lang="ko" sz="1800" b="1" u="sng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p</a:t>
            </a: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&gt;...&lt;/</a:t>
            </a:r>
            <a:r>
              <a:rPr lang="ko" sz="1800" b="1" u="sng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p</a:t>
            </a: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	&lt;</a:t>
            </a:r>
            <a:r>
              <a:rPr lang="ko" sz="1800" b="1" u="sng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p</a:t>
            </a: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&gt;...&lt;/</a:t>
            </a:r>
            <a:r>
              <a:rPr lang="ko" sz="1800" b="1" u="sng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p</a:t>
            </a: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&lt;/body&gt;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685800" y="324312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가상 클래스(Pseudo class) 선택자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685800" y="1870812"/>
            <a:ext cx="8445000" cy="46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a:link { 링크 } 방문전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a:visited { 방문시 } 방문후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a:hover { 지나치게 } 마우스 오버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a:active { 활동하면 } 클릭한 순간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a:focus { 주목받습니다 } 키보드 초점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li:first-child { ... }</a:t>
            </a:r>
          </a:p>
          <a:p>
            <a:pPr lvl="0" algn="l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li:lang(ko) { ... 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685800" y="324312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가상 요소(Pseudo element) 선택자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448988" y="1870812"/>
            <a:ext cx="8681699" cy="46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p:first-line { 블럭 요소의 첫 번째 행을 선택 }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p:first-letter { 블럭 요소의 첫 번째 문자 선택 }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div:before { content:"Hello World" }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div:after { content:"Hello World" }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가상 요소 선택자는 HTML에 존재하지 않는 가상의 인라인 요소를 만들고 그것을 선택한다.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685800" y="324312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속성 선택자(Attribute selector)</a:t>
            </a:r>
            <a:r>
              <a:rPr lang="ko" sz="3600">
                <a:latin typeface="Batang"/>
                <a:ea typeface="Batang"/>
                <a:cs typeface="Batang"/>
                <a:sym typeface="Batang"/>
              </a:rPr>
              <a:t> 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1"/>
          </p:nvPr>
        </p:nvSpPr>
        <p:spPr>
          <a:xfrm>
            <a:off x="448988" y="1870812"/>
            <a:ext cx="8681699" cy="46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input[checked] { ... }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/* input 요소에 checked 속성이 사용되면 무조건 선택 */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input[type="search"] { ... }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/* input 요소의 type 속성에 대한 값이 search인 경우 선택 */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ko" sz="24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a[href^="#"] { ... } </a:t>
            </a: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/* a 요소의 href 속성 값이 '#'으로 시작하면 선택 */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 sz="24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img[href*="/product/"] { ... } </a:t>
            </a: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/* img 요소의 href 속성 값에 '/product/'를 포함하면 선택 */</a:t>
            </a:r>
          </a:p>
          <a:p>
            <a:pPr lvl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 sz="24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img[href$=".gif"] { ... } </a:t>
            </a: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</a:p>
          <a:p>
            <a:pPr lvl="0" algn="l">
              <a:spcBef>
                <a:spcPts val="0"/>
              </a:spcBef>
              <a:buNone/>
            </a:pPr>
            <a:r>
              <a:rPr lang="ko" sz="18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/* img 요소의 href 속성 값이 '.gif' 으로 끝나면 선택 */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685800" y="324312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공용 선택자(Universal selector)</a:t>
            </a:r>
            <a:r>
              <a:rPr lang="ko" sz="3600">
                <a:latin typeface="Batang"/>
                <a:ea typeface="Batang"/>
                <a:cs typeface="Batang"/>
                <a:sym typeface="Batang"/>
              </a:rPr>
              <a:t> 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1"/>
          </p:nvPr>
        </p:nvSpPr>
        <p:spPr>
          <a:xfrm>
            <a:off x="685800" y="1730326"/>
            <a:ext cx="8445000" cy="46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* { ... }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.navigation * { ... }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&lt;div class="navigation"&gt;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&lt;</a:t>
            </a:r>
            <a:r>
              <a:rPr lang="ko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div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&gt;...&lt;/</a:t>
            </a:r>
            <a:r>
              <a:rPr lang="ko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div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&lt;</a:t>
            </a:r>
            <a:r>
              <a:rPr lang="ko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span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&gt;...&lt;/</a:t>
            </a:r>
            <a:r>
              <a:rPr lang="ko" b="1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span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&lt;/div&gt;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모든 요소를 선택.</a:t>
            </a:r>
          </a:p>
          <a:p>
            <a:pPr lvl="0" algn="l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성능 저하 문제가 있으므로 제한적 사용 권장.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55219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/>
              <a:t>What does CSS stand for?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5441910"/>
            <a:ext cx="7772400" cy="68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</a:rPr>
              <a:t>Cascading Style Sheets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279" y="1904525"/>
            <a:ext cx="2731293" cy="307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014" y="1898152"/>
            <a:ext cx="3061694" cy="3061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707" y="1898027"/>
            <a:ext cx="3371292" cy="303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ctrTitle"/>
          </p:nvPr>
        </p:nvSpPr>
        <p:spPr>
          <a:xfrm>
            <a:off x="685800" y="324312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선택자 묶음(Selector grouping)</a:t>
            </a:r>
            <a:r>
              <a:rPr lang="ko" sz="3600">
                <a:latin typeface="Batang"/>
                <a:ea typeface="Batang"/>
                <a:cs typeface="Batang"/>
                <a:sym typeface="Batang"/>
              </a:rPr>
              <a:t> 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ubTitle" idx="1"/>
          </p:nvPr>
        </p:nvSpPr>
        <p:spPr>
          <a:xfrm>
            <a:off x="685800" y="2268677"/>
            <a:ext cx="8445000" cy="458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.apple { color:red }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.tomato { color:red }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==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.apple,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.tomato { color:red }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동일한 속성과 값을 공유하는 선택자를 하나로 묶을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685800" y="2414223"/>
            <a:ext cx="7772400" cy="1546500"/>
          </a:xfrm>
          <a:prstGeom prst="rect">
            <a:avLst/>
          </a:prstGeom>
          <a:ln w="1143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Visual formatting model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301873"/>
            <a:ext cx="7772400" cy="121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display:block }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1628842"/>
            <a:ext cx="8463900" cy="491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하나의 행 자리를 모두 차지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width, heigh (O)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margin-left, margin-right (O)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margin-top, margin-bottom (O)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padding-left, padding-right (O)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padding-top, padding-bottom (O)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float:left, float:right, position:absolute 속성을 사용하면 display 속성의 상태가 block이 되며 inline, inline-block 속성은 무시됨.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685800" y="301873"/>
            <a:ext cx="7772400" cy="121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display:inline }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1"/>
          </p:nvPr>
        </p:nvSpPr>
        <p:spPr>
          <a:xfrm>
            <a:off x="685800" y="1699067"/>
            <a:ext cx="8463900" cy="491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하나의 행 자리를 다른 요소와 나누어 가짐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width, heigh (X)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margin-left, margin-right (O)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margin-top, margin-bottom (X)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padding-left, padding-right (O)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padding-top, padding-bottom (X)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float:left, float:right, position:absolute 속성을 사용하면 display 속성의 상태가 block이 되며 inline, inline-block 속성은 무시됨.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685800" y="301873"/>
            <a:ext cx="7772400" cy="121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display:inline-block }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685800" y="1672742"/>
            <a:ext cx="8463900" cy="491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하나의 행 자리를 다른 요소와 나누어 가짐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width, heigh (O)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margin-left, margin-right (O)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margin-top, margin-bottom (O)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padding-left, padding-right (O)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padding-top, padding-bottom (O)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float:left, float:right, position:absolute 속성을 사용하면 display 속성의 상태가 block이 되며 inline, inline-block 속성은 무시됨.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685800" y="301873"/>
            <a:ext cx="7772400" cy="121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display:none }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1"/>
          </p:nvPr>
        </p:nvSpPr>
        <p:spPr>
          <a:xfrm>
            <a:off x="685800" y="1892267"/>
            <a:ext cx="8463900" cy="491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어떤 장치도 이 요소를 출력하면 안됨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화면 표시(X)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마우스, 키보드 접근(X)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화면낭독기(X)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점자 출력기(X)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인쇄(X)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764727" y="3978400"/>
            <a:ext cx="3485999" cy="511499"/>
          </a:xfrm>
          <a:prstGeom prst="rect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.parent { float:none }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685800" y="301873"/>
            <a:ext cx="7772400" cy="121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float:left</a:t>
            </a:r>
            <a:r>
              <a:rPr lang="ko">
                <a:solidFill>
                  <a:srgbClr val="CCCCCC"/>
                </a:solidFill>
                <a:latin typeface="Batang"/>
                <a:ea typeface="Batang"/>
                <a:cs typeface="Batang"/>
                <a:sym typeface="Batang"/>
              </a:rPr>
              <a:t>|</a:t>
            </a:r>
            <a:r>
              <a:rPr lang="ko">
                <a:latin typeface="Batang"/>
                <a:ea typeface="Batang"/>
                <a:cs typeface="Batang"/>
                <a:sym typeface="Batang"/>
              </a:rPr>
              <a:t>right</a:t>
            </a:r>
            <a:r>
              <a:rPr lang="ko">
                <a:solidFill>
                  <a:srgbClr val="CCCCCC"/>
                </a:solidFill>
                <a:latin typeface="Batang"/>
                <a:ea typeface="Batang"/>
                <a:cs typeface="Batang"/>
                <a:sym typeface="Batang"/>
              </a:rPr>
              <a:t>|</a:t>
            </a:r>
            <a:r>
              <a:rPr lang="ko">
                <a:latin typeface="Batang"/>
                <a:ea typeface="Batang"/>
                <a:cs typeface="Batang"/>
                <a:sym typeface="Batang"/>
              </a:rPr>
              <a:t>none }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685800" y="1663667"/>
            <a:ext cx="8463900" cy="190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자기 자신의 흐르는 방향을 설정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형제 요소들보다 Z축으로 한 단계 높은 곳에 떠있음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형제 요소들과 겹침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부모 요소에 너비와 높이를 전달하지 않음 </a:t>
            </a:r>
          </a:p>
        </p:txBody>
      </p:sp>
      <p:sp>
        <p:nvSpPr>
          <p:cNvPr id="204" name="Shape 204"/>
          <p:cNvSpPr/>
          <p:nvPr/>
        </p:nvSpPr>
        <p:spPr>
          <a:xfrm>
            <a:off x="986955" y="4339600"/>
            <a:ext cx="1316699" cy="1022999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b="1"/>
              <a:t>.child-a</a:t>
            </a:r>
          </a:p>
          <a:p>
            <a:pPr algn="ctr">
              <a:spcBef>
                <a:spcPts val="0"/>
              </a:spcBef>
              <a:buNone/>
            </a:pPr>
            <a:r>
              <a:rPr lang="ko" b="1"/>
              <a:t> {float:left}</a:t>
            </a:r>
          </a:p>
        </p:txBody>
      </p:sp>
      <p:sp>
        <p:nvSpPr>
          <p:cNvPr id="205" name="Shape 205"/>
          <p:cNvSpPr/>
          <p:nvPr/>
        </p:nvSpPr>
        <p:spPr>
          <a:xfrm>
            <a:off x="2690655" y="4339600"/>
            <a:ext cx="1316699" cy="1022999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b="1"/>
              <a:t>.child-b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b="1"/>
              <a:t> {float:right}</a:t>
            </a:r>
          </a:p>
        </p:txBody>
      </p:sp>
      <p:sp>
        <p:nvSpPr>
          <p:cNvPr id="206" name="Shape 206"/>
          <p:cNvSpPr/>
          <p:nvPr/>
        </p:nvSpPr>
        <p:spPr>
          <a:xfrm>
            <a:off x="4889778" y="3978400"/>
            <a:ext cx="3485999" cy="2036700"/>
          </a:xfrm>
          <a:prstGeom prst="rect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.parent { float:none }</a:t>
            </a:r>
          </a:p>
        </p:txBody>
      </p:sp>
      <p:sp>
        <p:nvSpPr>
          <p:cNvPr id="207" name="Shape 207"/>
          <p:cNvSpPr/>
          <p:nvPr/>
        </p:nvSpPr>
        <p:spPr>
          <a:xfrm>
            <a:off x="5112005" y="4339600"/>
            <a:ext cx="3020400" cy="14208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.child-c {float:none}</a:t>
            </a:r>
          </a:p>
        </p:txBody>
      </p:sp>
      <p:sp>
        <p:nvSpPr>
          <p:cNvPr id="208" name="Shape 208"/>
          <p:cNvSpPr/>
          <p:nvPr/>
        </p:nvSpPr>
        <p:spPr>
          <a:xfrm>
            <a:off x="5112005" y="4339600"/>
            <a:ext cx="1316699" cy="1022999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b="1"/>
              <a:t>.child-a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b="1"/>
              <a:t> {float:left}</a:t>
            </a:r>
          </a:p>
        </p:txBody>
      </p:sp>
      <p:sp>
        <p:nvSpPr>
          <p:cNvPr id="209" name="Shape 209"/>
          <p:cNvSpPr/>
          <p:nvPr/>
        </p:nvSpPr>
        <p:spPr>
          <a:xfrm>
            <a:off x="6815705" y="4339600"/>
            <a:ext cx="1316699" cy="1022999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b="1"/>
              <a:t>.child-b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 b="1"/>
              <a:t> {float:right}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1221927" y="3806498"/>
            <a:ext cx="6659100" cy="2511300"/>
          </a:xfrm>
          <a:prstGeom prst="rect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.parent { float:none }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ctrTitle"/>
          </p:nvPr>
        </p:nvSpPr>
        <p:spPr>
          <a:xfrm>
            <a:off x="685800" y="301873"/>
            <a:ext cx="7772400" cy="121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clear:left</a:t>
            </a:r>
            <a:r>
              <a:rPr lang="ko">
                <a:solidFill>
                  <a:srgbClr val="CCCCCC"/>
                </a:solidFill>
                <a:latin typeface="Batang"/>
                <a:ea typeface="Batang"/>
                <a:cs typeface="Batang"/>
                <a:sym typeface="Batang"/>
              </a:rPr>
              <a:t>|</a:t>
            </a:r>
            <a:r>
              <a:rPr lang="ko">
                <a:latin typeface="Batang"/>
                <a:ea typeface="Batang"/>
                <a:cs typeface="Batang"/>
                <a:sym typeface="Batang"/>
              </a:rPr>
              <a:t>right</a:t>
            </a:r>
            <a:r>
              <a:rPr lang="ko">
                <a:solidFill>
                  <a:srgbClr val="CCCCCC"/>
                </a:solidFill>
                <a:latin typeface="Batang"/>
                <a:ea typeface="Batang"/>
                <a:cs typeface="Batang"/>
                <a:sym typeface="Batang"/>
              </a:rPr>
              <a:t>|</a:t>
            </a:r>
            <a:r>
              <a:rPr lang="ko">
                <a:latin typeface="Batang"/>
                <a:ea typeface="Batang"/>
                <a:cs typeface="Batang"/>
                <a:sym typeface="Batang"/>
              </a:rPr>
              <a:t>both</a:t>
            </a:r>
            <a:r>
              <a:rPr lang="ko">
                <a:solidFill>
                  <a:srgbClr val="CCCCCC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ko">
                <a:latin typeface="Batang"/>
                <a:ea typeface="Batang"/>
                <a:cs typeface="Batang"/>
                <a:sym typeface="Batang"/>
              </a:rPr>
              <a:t>}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ubTitle" idx="1"/>
          </p:nvPr>
        </p:nvSpPr>
        <p:spPr>
          <a:xfrm>
            <a:off x="685800" y="1587467"/>
            <a:ext cx="8463900" cy="190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float 요소가 같은 행에 배치되면서 자신과 겹치도록 표시되는 것을 피하고자 할 때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float 흐름이 더 이상 아래쪽 형제 노드(.child-c)에 작용하지 않고 줄바꿈(clear) 처리 됨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float 요소의 높이가 부모(.parent)에게 반영 됨</a:t>
            </a:r>
          </a:p>
        </p:txBody>
      </p:sp>
      <p:sp>
        <p:nvSpPr>
          <p:cNvPr id="217" name="Shape 217"/>
          <p:cNvSpPr/>
          <p:nvPr/>
        </p:nvSpPr>
        <p:spPr>
          <a:xfrm>
            <a:off x="1520355" y="5154826"/>
            <a:ext cx="6080999" cy="8886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3000"/>
              <a:t>.child-c { clear:both }</a:t>
            </a:r>
          </a:p>
        </p:txBody>
      </p:sp>
      <p:sp>
        <p:nvSpPr>
          <p:cNvPr id="218" name="Shape 218"/>
          <p:cNvSpPr/>
          <p:nvPr/>
        </p:nvSpPr>
        <p:spPr>
          <a:xfrm>
            <a:off x="1520355" y="4034800"/>
            <a:ext cx="1316699" cy="1022999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.child-a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/>
              <a:t> { float:left }</a:t>
            </a:r>
          </a:p>
        </p:txBody>
      </p:sp>
      <p:sp>
        <p:nvSpPr>
          <p:cNvPr id="219" name="Shape 219"/>
          <p:cNvSpPr/>
          <p:nvPr/>
        </p:nvSpPr>
        <p:spPr>
          <a:xfrm>
            <a:off x="6284655" y="4034800"/>
            <a:ext cx="1316699" cy="1022999"/>
          </a:xfrm>
          <a:prstGeom prst="rect">
            <a:avLst/>
          </a:pr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/>
              <a:t>.child-b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ko"/>
              <a:t> { float:right }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ctrTitle"/>
          </p:nvPr>
        </p:nvSpPr>
        <p:spPr>
          <a:xfrm>
            <a:off x="685800" y="301873"/>
            <a:ext cx="7772400" cy="121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position:static }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1"/>
          </p:nvPr>
        </p:nvSpPr>
        <p:spPr>
          <a:xfrm>
            <a:off x="685800" y="1663667"/>
            <a:ext cx="8463900" cy="32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모든 요소들의 기본 값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마크업 순서가 화면에 보이는 순서가 됨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이 속성을 지닌 요소들 끼리는 float, margin 속성을 사용하여 의도적으로 겹치도록 만들지 않는 이상 서로 겹치지 않음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left, right, top, bottom (X)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z-index (X)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ctrTitle"/>
          </p:nvPr>
        </p:nvSpPr>
        <p:spPr>
          <a:xfrm>
            <a:off x="685800" y="301873"/>
            <a:ext cx="7772400" cy="121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position:absolute }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ubTitle" idx="1"/>
          </p:nvPr>
        </p:nvSpPr>
        <p:spPr>
          <a:xfrm>
            <a:off x="685800" y="1516875"/>
            <a:ext cx="8463900" cy="474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마크업 순서와 관계 없이 CSS 제작자가 선언하는 위치(좌표)에 표시되어 다른 요소와 겹치는 표현이 가능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좌표의 기준이 되는 지점은 부모 요소(부모 요소의 position 속성 값이 static 아닌 경우에만 좌표 기준이 될 수 있음)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display:block (O)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width, heigh, margin, padding (O)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left, right, top, bottom (O)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z-index (O)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2502962"/>
            <a:ext cx="7772400" cy="1546500"/>
          </a:xfrm>
          <a:prstGeom prst="rect">
            <a:avLst/>
          </a:prstGeom>
          <a:ln w="1143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latin typeface="Batang"/>
                <a:ea typeface="Batang"/>
                <a:cs typeface="Batang"/>
                <a:sym typeface="Batang"/>
              </a:rPr>
              <a:t>Applying CSS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ctrTitle"/>
          </p:nvPr>
        </p:nvSpPr>
        <p:spPr>
          <a:xfrm>
            <a:off x="685800" y="301873"/>
            <a:ext cx="7772400" cy="121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position:relative }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1"/>
          </p:nvPr>
        </p:nvSpPr>
        <p:spPr>
          <a:xfrm>
            <a:off x="685800" y="1663667"/>
            <a:ext cx="8463900" cy="403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마크업 순서와 관계 없이 CSS 제작자가 선언하는 위치(좌표)에 표시되어 다른 요소와 겹치는 표현이 가능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좌표의 기준이 되는 지점은 자신의 현재 위치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left, right, top, bottom (O)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z-index (O)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685800" y="301873"/>
            <a:ext cx="7772400" cy="121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position:fixed }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ubTitle" idx="1"/>
          </p:nvPr>
        </p:nvSpPr>
        <p:spPr>
          <a:xfrm>
            <a:off x="685800" y="1663667"/>
            <a:ext cx="8463900" cy="403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마크업 순서와 관계 없이 CSS 제작자가 선언하는 위치(좌표)에 표시되어 다른 요소와 겹치는 표현이 가능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좌표의 기준이 되는 지점은 브라우저 윈도우(뷰포트) 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left, right, top, bottom (O)</a:t>
            </a:r>
          </a:p>
          <a:p>
            <a:pPr marL="457200" lvl="0" indent="-41910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z-index (O)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685800" y="2414223"/>
            <a:ext cx="7772400" cy="1546500"/>
          </a:xfrm>
          <a:prstGeom prst="rect">
            <a:avLst/>
          </a:prstGeom>
          <a:ln w="1143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Visual effect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ctrTitle"/>
          </p:nvPr>
        </p:nvSpPr>
        <p:spPr>
          <a:xfrm>
            <a:off x="79563" y="661823"/>
            <a:ext cx="8994300" cy="263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overflow:	visible</a:t>
            </a:r>
          </a:p>
          <a:p>
            <a:pPr marL="4114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hidden</a:t>
            </a:r>
          </a:p>
          <a:p>
            <a:pPr marL="4114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scroll</a:t>
            </a:r>
          </a:p>
          <a:p>
            <a:pPr marL="4114800" lvl="0" indent="457200" algn="l" rt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auto }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ubTitle" idx="1"/>
          </p:nvPr>
        </p:nvSpPr>
        <p:spPr>
          <a:xfrm>
            <a:off x="685800" y="3819750"/>
            <a:ext cx="8463900" cy="268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너비와 높이가 고정된 박스는 내부 콘텐츠가 넘쳐도 자동으로 늘어나지 않는다. 이 때 넘치는 내부 콘텐츠를 어떻게 처리할 것인지 결정.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hidden, scroll, auto 값은 터치 기반 단말에서 스크롤바 표현이 되지 않는 경우가 있으므로 주의.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685800" y="2414223"/>
            <a:ext cx="7772400" cy="1546500"/>
          </a:xfrm>
          <a:prstGeom prst="rect">
            <a:avLst/>
          </a:prstGeom>
          <a:ln w="1143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Box model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685800" y="5214578"/>
            <a:ext cx="8445000" cy="130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표준 DTD를 사용하지 않으면 IE 6~7 브라우저는 박스 모델을 잘못 렌더링 한다.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348" y="678497"/>
            <a:ext cx="6423921" cy="409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/>
          </p:nvPr>
        </p:nvSpPr>
        <p:spPr>
          <a:xfrm>
            <a:off x="117463" y="557673"/>
            <a:ext cx="89846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margin:T R B L }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1"/>
          </p:nvPr>
        </p:nvSpPr>
        <p:spPr>
          <a:xfrm>
            <a:off x="685800" y="2327987"/>
            <a:ext cx="8445000" cy="452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시계 방향 순서대로 값을 작성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박스 바깥쪽으로 인접한 형제 요소를 밀어냄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형제 또는 부모 사이에서 수직 마진은 중첩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음수 값 (O)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인라인 요소는 수직 마진 (X)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ctrTitle"/>
          </p:nvPr>
        </p:nvSpPr>
        <p:spPr>
          <a:xfrm>
            <a:off x="117463" y="557673"/>
            <a:ext cx="89846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padding:T R B L }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subTitle" idx="1"/>
          </p:nvPr>
        </p:nvSpPr>
        <p:spPr>
          <a:xfrm>
            <a:off x="685800" y="2327987"/>
            <a:ext cx="8445000" cy="452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시계 방향 순서대로 값을 작성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박스 내부의 또 다른 박스나 콘텐츠를 안쪽으로 밀어냄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음수 값 (X)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인라인 요소는 수직 패딩 (X)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ctrTitle"/>
          </p:nvPr>
        </p:nvSpPr>
        <p:spPr>
          <a:xfrm>
            <a:off x="117463" y="557673"/>
            <a:ext cx="89846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border:1px solid #ccc }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ubTitle" idx="1"/>
          </p:nvPr>
        </p:nvSpPr>
        <p:spPr>
          <a:xfrm>
            <a:off x="685800" y="2327987"/>
            <a:ext cx="8445000" cy="452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박스의 보더 표현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두께-스타일-색상 순으로 값을 선언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/>
          </p:nvPr>
        </p:nvSpPr>
        <p:spPr>
          <a:xfrm>
            <a:off x="685800" y="2414223"/>
            <a:ext cx="7772400" cy="1546500"/>
          </a:xfrm>
          <a:prstGeom prst="rect">
            <a:avLst/>
          </a:prstGeom>
          <a:ln w="1143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Fonts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685800" y="248537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u="sng">
                <a:latin typeface="Batang"/>
                <a:ea typeface="Batang"/>
                <a:cs typeface="Batang"/>
                <a:sym typeface="Batang"/>
              </a:rPr>
              <a:t>Inline style</a:t>
            </a:r>
            <a:r>
              <a:rPr lang="ko">
                <a:latin typeface="Batang"/>
                <a:ea typeface="Batang"/>
                <a:cs typeface="Batang"/>
                <a:sym typeface="Batang"/>
              </a:rPr>
              <a:t> 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85800" y="2297087"/>
            <a:ext cx="7772400" cy="425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&lt;body&gt;</a:t>
            </a:r>
          </a:p>
          <a:p>
            <a:pPr lvl="0" indent="457200" algn="l" rtl="0">
              <a:spcBef>
                <a:spcPts val="0"/>
              </a:spcBef>
              <a:buNone/>
            </a:pP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&lt;p </a:t>
            </a:r>
            <a:r>
              <a:rPr lang="ko" sz="3600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style="color:red"</a:t>
            </a: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&gt;...&lt;/p&gt;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&lt;/body&gt;</a:t>
            </a:r>
          </a:p>
          <a:p>
            <a:pPr lvl="0" algn="l" rtl="0">
              <a:spcBef>
                <a:spcPts val="0"/>
              </a:spcBef>
              <a:buNone/>
            </a:pPr>
            <a:endParaRPr sz="36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단 하나의 태그에만 제한적으로만 적용.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/>
          </p:nvPr>
        </p:nvSpPr>
        <p:spPr>
          <a:xfrm>
            <a:off x="117463" y="557673"/>
            <a:ext cx="89846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Batang"/>
                <a:ea typeface="Batang"/>
                <a:cs typeface="Batang"/>
                <a:sym typeface="Batang"/>
              </a:rPr>
              <a:t>{ font: 12px sans-serif }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1"/>
          </p:nvPr>
        </p:nvSpPr>
        <p:spPr>
          <a:xfrm>
            <a:off x="685800" y="1932850"/>
            <a:ext cx="8445000" cy="470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글꼴 대표 속성</a:t>
            </a:r>
          </a:p>
          <a:p>
            <a:pPr marL="457200" lvl="0" indent="-3810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대표 속성 사용 시 '글꼴크기-글꼴종류'를 순서대로 반드시 선언해야 함</a:t>
            </a:r>
          </a:p>
          <a:p>
            <a:pPr marL="457200" lvl="0" indent="-3810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대표 속성 사용 시 선언하지 않은 속성들(예: font-style, font-weight, line-height)은 부모로부터 상속 받지 않고 기본 값으로 표시함(예를 들면 부모가 bold 글꼴을 선언해도 자식이 대표 속성을 사용하며 font-weight를 선언하지 않았다면 font-weight:normal으로 표시됨)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ctrTitle"/>
          </p:nvPr>
        </p:nvSpPr>
        <p:spPr>
          <a:xfrm>
            <a:off x="117463" y="557673"/>
            <a:ext cx="89846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>
                <a:latin typeface="Batang"/>
                <a:ea typeface="Batang"/>
                <a:cs typeface="Batang"/>
                <a:sym typeface="Batang"/>
              </a:rPr>
              <a:t>{ font: italic bold </a:t>
            </a:r>
            <a:r>
              <a:rPr lang="ko" sz="3000" u="sng">
                <a:latin typeface="Batang"/>
                <a:ea typeface="Batang"/>
                <a:cs typeface="Batang"/>
                <a:sym typeface="Batang"/>
              </a:rPr>
              <a:t>12px/16px</a:t>
            </a:r>
            <a:r>
              <a:rPr lang="ko" sz="3000"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ko" sz="3000" u="sng">
                <a:latin typeface="Batang"/>
                <a:ea typeface="Batang"/>
                <a:cs typeface="Batang"/>
                <a:sym typeface="Batang"/>
              </a:rPr>
              <a:t>sans-serif</a:t>
            </a:r>
            <a:r>
              <a:rPr lang="ko" sz="3000">
                <a:latin typeface="Batang"/>
                <a:ea typeface="Batang"/>
                <a:cs typeface="Batang"/>
                <a:sym typeface="Batang"/>
              </a:rPr>
              <a:t> }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subTitle" idx="1"/>
          </p:nvPr>
        </p:nvSpPr>
        <p:spPr>
          <a:xfrm>
            <a:off x="685800" y="2327987"/>
            <a:ext cx="8445000" cy="452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다음과 같은 순서로 표시 할 수 있음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font-style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font-weight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font-</a:t>
            </a:r>
            <a:r>
              <a:rPr lang="ko" b="1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si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ze/line-hight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font-</a:t>
            </a:r>
            <a:r>
              <a:rPr lang="ko" b="1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fa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mily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글꼴 크기와 글꼴 모양은 반드시 순서대로 선언해야 하고 가장 마지막에 선언해야 한다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ctrTitle"/>
          </p:nvPr>
        </p:nvSpPr>
        <p:spPr>
          <a:xfrm>
            <a:off x="685800" y="1577723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6000"/>
              <a:t>Thank you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1"/>
          </p:nvPr>
        </p:nvSpPr>
        <p:spPr>
          <a:xfrm>
            <a:off x="685800" y="3540462"/>
            <a:ext cx="7772400" cy="1813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buNone/>
            </a:pPr>
            <a:r>
              <a:rPr lang="ko" sz="1800"/>
              <a:t>blog		:	naradesign.net</a:t>
            </a:r>
          </a:p>
          <a:p>
            <a:pPr marL="2286000" lvl="0" indent="0" algn="l" rtl="0">
              <a:spcBef>
                <a:spcPts val="0"/>
              </a:spcBef>
              <a:buNone/>
            </a:pPr>
            <a:r>
              <a:rPr lang="ko" sz="1800"/>
              <a:t>twitter	:	naradesign</a:t>
            </a:r>
          </a:p>
          <a:p>
            <a:pPr marL="2286000" lvl="0" indent="0" algn="l">
              <a:spcBef>
                <a:spcPts val="0"/>
              </a:spcBef>
              <a:buNone/>
            </a:pPr>
            <a:r>
              <a:rPr lang="ko" sz="1800"/>
              <a:t>facebook:	naradesign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48537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u="sng">
                <a:latin typeface="Batang"/>
                <a:ea typeface="Batang"/>
                <a:cs typeface="Batang"/>
                <a:sym typeface="Batang"/>
              </a:rPr>
              <a:t>Embedded style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685800" y="1795051"/>
            <a:ext cx="7772400" cy="50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&lt;head&gt;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&lt;style&gt;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</a:t>
            </a:r>
            <a:r>
              <a:rPr lang="ko" sz="3600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 { color:red }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&lt;/style&gt;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&lt;/head&gt;</a:t>
            </a:r>
          </a:p>
          <a:p>
            <a:pPr lvl="0" algn="l" rtl="0">
              <a:spcBef>
                <a:spcPts val="0"/>
              </a:spcBef>
              <a:buNone/>
            </a:pPr>
            <a:endParaRPr sz="36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단 한 페이지에만 제한적으로만 적용.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5800" y="248537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u="sng">
                <a:latin typeface="Batang"/>
                <a:ea typeface="Batang"/>
                <a:cs typeface="Batang"/>
                <a:sym typeface="Batang"/>
              </a:rPr>
              <a:t>External style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685800" y="1880287"/>
            <a:ext cx="8445000" cy="426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&lt;head&gt;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	</a:t>
            </a: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&lt;link rel="stylesheet" href="</a:t>
            </a:r>
            <a:r>
              <a:rPr lang="ko" sz="1800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default.css</a:t>
            </a:r>
            <a:r>
              <a:rPr lang="ko" sz="18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"&gt;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24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&lt;/head&gt;</a:t>
            </a:r>
          </a:p>
          <a:p>
            <a:pPr lvl="0" algn="l" rtl="0">
              <a:spcBef>
                <a:spcPts val="0"/>
              </a:spcBef>
              <a:buNone/>
            </a:pPr>
            <a:endParaRPr sz="36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 sz="3600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default.css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360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p { color: red }</a:t>
            </a:r>
          </a:p>
          <a:p>
            <a:pPr lvl="0" algn="l" rtl="0">
              <a:spcBef>
                <a:spcPts val="0"/>
              </a:spcBef>
              <a:buNone/>
            </a:pPr>
            <a:endParaRPr sz="36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CSS 파일을 참조하는 모든 페이지에 적용.</a:t>
            </a:r>
          </a:p>
          <a:p>
            <a:pPr lvl="0" algn="l">
              <a:spcBef>
                <a:spcPts val="0"/>
              </a:spcBef>
              <a:buNone/>
            </a:pPr>
            <a:endParaRPr sz="360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854762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u="sng">
                <a:latin typeface="Batang"/>
                <a:ea typeface="Batang"/>
                <a:cs typeface="Batang"/>
                <a:sym typeface="Batang"/>
              </a:rPr>
              <a:t>CSS Syntax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5800" y="2571756"/>
            <a:ext cx="8445000" cy="357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HTML 선택 { 속성 선언:하나 이상의 값 }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선택자 { 속성:값 }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selector { property:value }</a:t>
            </a: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h1 { font-size:24px 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685800" y="2502962"/>
            <a:ext cx="7772400" cy="1546500"/>
          </a:xfrm>
          <a:prstGeom prst="rect">
            <a:avLst/>
          </a:prstGeom>
          <a:ln w="1143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6000">
                <a:latin typeface="Batang"/>
                <a:ea typeface="Batang"/>
                <a:cs typeface="Batang"/>
                <a:sym typeface="Batang"/>
              </a:rPr>
              <a:t>Kind of selector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835824"/>
            <a:ext cx="7772400" cy="1565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 u="sng">
                <a:latin typeface="Batang"/>
                <a:ea typeface="Batang"/>
                <a:cs typeface="Batang"/>
                <a:sym typeface="Batang"/>
              </a:rPr>
              <a:t>타입 선택자(Type selector)</a:t>
            </a:r>
            <a:r>
              <a:rPr lang="ko" sz="3600">
                <a:latin typeface="Batang"/>
                <a:ea typeface="Batang"/>
                <a:cs typeface="Batang"/>
                <a:sym typeface="Batang"/>
              </a:rPr>
              <a:t> 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2581226"/>
            <a:ext cx="8445000" cy="356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h1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 { font-size:24px }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u="sng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strong</a:t>
            </a: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 { color:red }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HTML 요소 이름을 선택자 이름으로 사용.</a:t>
            </a:r>
          </a:p>
          <a:p>
            <a:pPr lvl="0" algn="l">
              <a:spcBef>
                <a:spcPts val="0"/>
              </a:spcBef>
              <a:buNone/>
            </a:pPr>
            <a:r>
              <a:rPr lang="ko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이름이 일치하는 요소를 모두 선택.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Microsoft Macintosh PowerPoint</Application>
  <PresentationFormat>On-screen Show (4:3)</PresentationFormat>
  <Paragraphs>272</Paragraphs>
  <Slides>42</Slides>
  <Notes>42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Custom Theme</vt:lpstr>
      <vt:lpstr>Custom Theme</vt:lpstr>
      <vt:lpstr>"CSS first step"</vt:lpstr>
      <vt:lpstr>What does CSS stand for?</vt:lpstr>
      <vt:lpstr>Applying CSS </vt:lpstr>
      <vt:lpstr>Inline style </vt:lpstr>
      <vt:lpstr>Embedded style</vt:lpstr>
      <vt:lpstr>External style</vt:lpstr>
      <vt:lpstr>CSS Syntax</vt:lpstr>
      <vt:lpstr>Kind of selector</vt:lpstr>
      <vt:lpstr>타입 선택자(Type selector) </vt:lpstr>
      <vt:lpstr>아이디 선택자(ID selector) </vt:lpstr>
      <vt:lpstr>클래스 선택자(Class selector) </vt:lpstr>
      <vt:lpstr>아이디/클래스 선택자 이름 규칙 </vt:lpstr>
      <vt:lpstr>자식 선택자(Child selector) </vt:lpstr>
      <vt:lpstr>자손 선택자(Descendent selector) </vt:lpstr>
      <vt:lpstr>형제 선택자(Sibling selector) </vt:lpstr>
      <vt:lpstr>가상 클래스(Pseudo class) 선택자</vt:lpstr>
      <vt:lpstr>가상 요소(Pseudo element) 선택자</vt:lpstr>
      <vt:lpstr>속성 선택자(Attribute selector) </vt:lpstr>
      <vt:lpstr>공용 선택자(Universal selector) </vt:lpstr>
      <vt:lpstr>선택자 묶음(Selector grouping) </vt:lpstr>
      <vt:lpstr>Visual formatting model</vt:lpstr>
      <vt:lpstr>{ display:block }</vt:lpstr>
      <vt:lpstr>{ display:inline }</vt:lpstr>
      <vt:lpstr>{ display:inline-block }</vt:lpstr>
      <vt:lpstr>{ display:none }</vt:lpstr>
      <vt:lpstr>{ float:left|right|none }</vt:lpstr>
      <vt:lpstr>{ clear:left|right|both }</vt:lpstr>
      <vt:lpstr>{ position:static }</vt:lpstr>
      <vt:lpstr>{ position:absolute }</vt:lpstr>
      <vt:lpstr>{ position:relative }</vt:lpstr>
      <vt:lpstr>{ position:fixed }</vt:lpstr>
      <vt:lpstr>Visual effect</vt:lpstr>
      <vt:lpstr>{ overflow: visible hidden scroll auto }</vt:lpstr>
      <vt:lpstr>Box model</vt:lpstr>
      <vt:lpstr>Slide 35</vt:lpstr>
      <vt:lpstr>{ margin:T R B L }</vt:lpstr>
      <vt:lpstr>{ padding:T R B L }</vt:lpstr>
      <vt:lpstr>{ border:1px solid #ccc }</vt:lpstr>
      <vt:lpstr>Fonts</vt:lpstr>
      <vt:lpstr>{ font: 12px sans-serif }</vt:lpstr>
      <vt:lpstr>{ font: italic bold 12px/16px sans-serif }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"CSS first step"</dc:title>
  <cp:lastModifiedBy>admin</cp:lastModifiedBy>
  <cp:revision>1</cp:revision>
  <dcterms:created xsi:type="dcterms:W3CDTF">2015-02-16T14:55:31Z</dcterms:created>
  <dcterms:modified xsi:type="dcterms:W3CDTF">2015-02-16T14:55:51Z</dcterms:modified>
</cp:coreProperties>
</file>