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7" r:id="rId7"/>
    <p:sldId id="272" r:id="rId8"/>
    <p:sldId id="276" r:id="rId9"/>
    <p:sldId id="275" r:id="rId10"/>
    <p:sldId id="269" r:id="rId11"/>
    <p:sldId id="280" r:id="rId12"/>
    <p:sldId id="274" r:id="rId13"/>
    <p:sldId id="279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">
          <p15:clr>
            <a:srgbClr val="A4A3A4"/>
          </p15:clr>
        </p15:guide>
        <p15:guide id="2" orient="horz" pos="3162">
          <p15:clr>
            <a:srgbClr val="A4A3A4"/>
          </p15:clr>
        </p15:guide>
        <p15:guide id="3" orient="horz" pos="1597">
          <p15:clr>
            <a:srgbClr val="A4A3A4"/>
          </p15:clr>
        </p15:guide>
        <p15:guide id="4" pos="90">
          <p15:clr>
            <a:srgbClr val="A4A3A4"/>
          </p15:clr>
        </p15:guide>
        <p15:guide id="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C6A862"/>
    <a:srgbClr val="C6A864"/>
    <a:srgbClr val="CDB268"/>
    <a:srgbClr val="06050A"/>
    <a:srgbClr val="7E5B3F"/>
    <a:srgbClr val="956945"/>
    <a:srgbClr val="1E2730"/>
    <a:srgbClr val="D3B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60" y="168"/>
      </p:cViewPr>
      <p:guideLst>
        <p:guide orient="horz" pos="32"/>
        <p:guide orient="horz" pos="3162"/>
        <p:guide orient="horz" pos="1597"/>
        <p:guide pos="9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6D35-04C0-424D-9956-F6B114A77DFC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888B-166A-4E01-8B64-45A626462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2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391863" y="1261240"/>
            <a:ext cx="2111290" cy="31735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6811" y="1261240"/>
            <a:ext cx="2111290" cy="31735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4604337" y="1261240"/>
            <a:ext cx="2111290" cy="317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9389" y="1261240"/>
            <a:ext cx="2111290" cy="317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22628" y="-8248"/>
            <a:ext cx="3221372" cy="51517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553856" y="-8248"/>
            <a:ext cx="3590144" cy="51517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-13479"/>
            <a:ext cx="9143999" cy="17245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1" y="1704414"/>
            <a:ext cx="9143999" cy="17145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1" y="3418914"/>
            <a:ext cx="9143999" cy="17245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7338" y="2474259"/>
            <a:ext cx="2650844" cy="1902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83873" y="2474259"/>
            <a:ext cx="2650844" cy="1902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7ED-4856-4573-9EC5-A4500FC9CEE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7485" y="224277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第八組</a:t>
            </a:r>
            <a:endParaRPr lang="zh-CN" altLang="en-US" sz="4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7338" y="3481278"/>
            <a:ext cx="754062" cy="1141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組員：</a:t>
            </a:r>
            <a:endParaRPr lang="en-US" altLang="zh-TW" sz="1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吳政翰</a:t>
            </a:r>
            <a:endParaRPr lang="en-US" altLang="zh-TW" sz="1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楊雪穎</a:t>
            </a:r>
            <a:endParaRPr lang="en-US" altLang="zh-TW" sz="1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司福民</a:t>
            </a:r>
            <a:endParaRPr lang="en-US" altLang="zh-TW" sz="1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CN" altLang="zh-CN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572" y="2994659"/>
            <a:ext cx="3418274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mtClean="0">
                <a:solidFill>
                  <a:schemeClr val="bg1"/>
                </a:solidFill>
              </a:rPr>
              <a:t>Lorem ipsum dolor sit amet, consectetur adipiscing elit. Donec luctus nibh sit amet sem vulputate venenatis bibendum orci pulvinar. </a:t>
            </a:r>
            <a:endParaRPr lang="zh-CN" altLang="en-US" sz="800"/>
          </a:p>
        </p:txBody>
      </p:sp>
      <p:cxnSp>
        <p:nvCxnSpPr>
          <p:cNvPr id="25" name="直接连接符 24"/>
          <p:cNvCxnSpPr/>
          <p:nvPr/>
        </p:nvCxnSpPr>
        <p:spPr>
          <a:xfrm>
            <a:off x="287338" y="3002316"/>
            <a:ext cx="354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267" y="536575"/>
            <a:ext cx="380424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How </a:t>
            </a:r>
            <a:r>
              <a:rPr lang="en-US" altLang="zh-CN" sz="900" dirty="0">
                <a:solidFill>
                  <a:schemeClr val="bg1"/>
                </a:solidFill>
              </a:rPr>
              <a:t>does the author interpret the results</a:t>
            </a:r>
            <a:r>
              <a:rPr lang="en-US" altLang="zh-CN" sz="900" dirty="0" smtClean="0">
                <a:solidFill>
                  <a:schemeClr val="bg1"/>
                </a:solidFill>
              </a:rPr>
              <a:t>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033" y="253323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作者對於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研究結果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如何闡述？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0783" y="56110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C6A864"/>
                </a:solidFill>
                <a:latin typeface="Arial" panose="020B0604020202020204"/>
              </a:rPr>
              <a:t>0</a:t>
            </a:r>
            <a:r>
              <a:rPr lang="en-US" altLang="zh-CN" sz="1800" dirty="0">
                <a:solidFill>
                  <a:srgbClr val="C6A864"/>
                </a:solidFill>
                <a:latin typeface="Arial" panose="020B0604020202020204"/>
              </a:rPr>
              <a:t>4</a:t>
            </a:r>
            <a:endParaRPr lang="zh-CN" altLang="en-US" sz="1800" dirty="0">
              <a:solidFill>
                <a:srgbClr val="C6A864"/>
              </a:solidFill>
              <a:latin typeface="Arial" panose="020B0604020202020204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18364" y="1400973"/>
            <a:ext cx="3322039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 smtClean="0">
                <a:solidFill>
                  <a:schemeClr val="bg1"/>
                </a:solidFill>
              </a:rPr>
              <a:t>         本體</a:t>
            </a:r>
            <a:r>
              <a:rPr lang="zh-TW" altLang="en-US" sz="900" dirty="0">
                <a:solidFill>
                  <a:schemeClr val="bg1"/>
                </a:solidFill>
              </a:rPr>
              <a:t>建置是一種探討領域是如何組成的方法論，而發展一個實務應用的本體，由於參與開發的各類角色眾多、過程相對冗長，本研究為簡化人為的作業程序，因而在知識擷取階段及塑模的部分階段，改以文本資料作為建模的素材來源</a:t>
            </a:r>
            <a:r>
              <a:rPr lang="zh-TW" altLang="en-US" sz="900" dirty="0" smtClean="0">
                <a:solidFill>
                  <a:schemeClr val="bg1"/>
                </a:solidFill>
              </a:rPr>
              <a:t>，</a:t>
            </a:r>
            <a:r>
              <a:rPr lang="zh-TW" altLang="en-US" sz="900" dirty="0" smtClean="0">
                <a:solidFill>
                  <a:srgbClr val="FF0000"/>
                </a:solidFill>
              </a:rPr>
              <a:t>能</a:t>
            </a:r>
            <a:r>
              <a:rPr lang="zh-TW" altLang="en-US" sz="900" dirty="0">
                <a:solidFill>
                  <a:srgbClr val="FF0000"/>
                </a:solidFill>
              </a:rPr>
              <a:t>由機器產生一個初始的「雛型本體」，再交由領域專家持續修正為應用本體</a:t>
            </a:r>
            <a:r>
              <a:rPr lang="zh-TW" altLang="en-US" sz="900" dirty="0">
                <a:solidFill>
                  <a:schemeClr val="bg1"/>
                </a:solidFill>
              </a:rPr>
              <a:t>。本研究提出的方法有別於其他以文本資料為主的本體建構，特別</a:t>
            </a:r>
            <a:r>
              <a:rPr lang="zh-TW" altLang="en-US" sz="900" dirty="0">
                <a:solidFill>
                  <a:srgbClr val="FF0000"/>
                </a:solidFill>
              </a:rPr>
              <a:t>強調建置詞彚表的重要性</a:t>
            </a:r>
            <a:r>
              <a:rPr lang="zh-TW" altLang="en-US" sz="900" dirty="0">
                <a:solidFill>
                  <a:schemeClr val="bg1"/>
                </a:solidFill>
              </a:rPr>
              <a:t>，當進行詞彙篩選與句型分析時</a:t>
            </a:r>
            <a:r>
              <a:rPr lang="zh-TW" altLang="en-US" sz="1400" dirty="0">
                <a:solidFill>
                  <a:schemeClr val="bg1"/>
                </a:solidFill>
              </a:rPr>
              <a:t>，</a:t>
            </a:r>
            <a:r>
              <a:rPr lang="zh-TW" altLang="en-US" sz="900" dirty="0">
                <a:solidFill>
                  <a:schemeClr val="bg1"/>
                </a:solidFill>
              </a:rPr>
              <a:t>較能</a:t>
            </a:r>
            <a:r>
              <a:rPr lang="zh-TW" altLang="en-US" sz="900" dirty="0">
                <a:solidFill>
                  <a:srgbClr val="FF0000"/>
                </a:solidFill>
              </a:rPr>
              <a:t>有效提升知識之召回率</a:t>
            </a:r>
            <a:r>
              <a:rPr lang="zh-TW" altLang="en-US" sz="900" dirty="0">
                <a:solidFill>
                  <a:schemeClr val="bg1"/>
                </a:solidFill>
              </a:rPr>
              <a:t>。本研究主要的貢獻是將</a:t>
            </a:r>
            <a:r>
              <a:rPr lang="en-US" altLang="zh-TW" sz="900" dirty="0">
                <a:solidFill>
                  <a:schemeClr val="bg1"/>
                </a:solidFill>
              </a:rPr>
              <a:t>A-G</a:t>
            </a:r>
            <a:r>
              <a:rPr lang="zh-TW" altLang="en-US" sz="900" dirty="0">
                <a:solidFill>
                  <a:schemeClr val="bg1"/>
                </a:solidFill>
              </a:rPr>
              <a:t>方法，改良為可執行的本體建置程序，主要是將</a:t>
            </a:r>
            <a:r>
              <a:rPr lang="en-US" altLang="zh-TW" sz="900" dirty="0">
                <a:solidFill>
                  <a:schemeClr val="bg1"/>
                </a:solidFill>
              </a:rPr>
              <a:t>A-G</a:t>
            </a:r>
            <a:r>
              <a:rPr lang="zh-TW" altLang="en-US" sz="900" dirty="0">
                <a:solidFill>
                  <a:schemeClr val="bg1"/>
                </a:solidFill>
              </a:rPr>
              <a:t>中的原則性描述，具體以循序步驟及配套技術來實踐。本研究即利用此</a:t>
            </a:r>
            <a:r>
              <a:rPr lang="en-US" altLang="zh-TW" sz="900" dirty="0">
                <a:solidFill>
                  <a:schemeClr val="bg1"/>
                </a:solidFill>
              </a:rPr>
              <a:t>AGOE</a:t>
            </a:r>
            <a:r>
              <a:rPr lang="zh-TW" altLang="en-US" sz="900" dirty="0">
                <a:solidFill>
                  <a:schemeClr val="bg1"/>
                </a:solidFill>
              </a:rPr>
              <a:t>方法來發展「公司治理」的知識本體，由於這個本體主要是以階層化呈現其概念架構， </a:t>
            </a:r>
            <a:r>
              <a:rPr lang="zh-TW" altLang="en-US" sz="900" dirty="0">
                <a:solidFill>
                  <a:srgbClr val="FF0000"/>
                </a:solidFill>
              </a:rPr>
              <a:t>它是初始的雛型本體而不是最終的應用本體</a:t>
            </a:r>
            <a:r>
              <a:rPr lang="zh-TW" altLang="en-US" sz="900" dirty="0">
                <a:solidFill>
                  <a:schemeClr val="bg1"/>
                </a:solidFill>
              </a:rPr>
              <a:t>，因此本研究的評估主要針對此概念架構的詞彙、概念、階層結構、及建置方法等，檢驗是否達到快速建置「雛型」本體之目的。初步顯示領域專家應</a:t>
            </a:r>
            <a:r>
              <a:rPr lang="zh-TW" altLang="en-US" sz="900" dirty="0">
                <a:solidFill>
                  <a:srgbClr val="FF0000"/>
                </a:solidFill>
              </a:rPr>
              <a:t>可根據此雛型本體為基礎，再繼續修正為最終之應用本體</a:t>
            </a:r>
            <a:r>
              <a:rPr lang="zh-TW" altLang="en-US" sz="900" dirty="0" smtClean="0">
                <a:solidFill>
                  <a:srgbClr val="FF0000"/>
                </a:solidFill>
              </a:rPr>
              <a:t>。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8364" y="1020856"/>
            <a:ext cx="9316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schemeClr val="accent1"/>
                </a:solidFill>
                <a:latin typeface="+mj-lt"/>
              </a:rPr>
              <a:t>OUR POINT</a:t>
            </a:r>
            <a:endParaRPr lang="zh-CN" altLang="en-US" sz="9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012211" y="1290553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7338" y="1119909"/>
            <a:ext cx="562131" cy="5621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占位符 2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56" y="-4599"/>
            <a:ext cx="3590144" cy="5144450"/>
          </a:xfrm>
        </p:spPr>
      </p:pic>
      <p:sp>
        <p:nvSpPr>
          <p:cNvPr id="19" name="AutoShape 59"/>
          <p:cNvSpPr/>
          <p:nvPr/>
        </p:nvSpPr>
        <p:spPr bwMode="auto">
          <a:xfrm>
            <a:off x="359359" y="1221586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41854" y="3018550"/>
            <a:ext cx="226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rial" panose="020B0604020202020204"/>
              </a:rPr>
              <a:t>PART FIVE</a:t>
            </a:r>
            <a:endParaRPr lang="zh-CN" altLang="en-US" sz="2400" dirty="0">
              <a:solidFill>
                <a:schemeClr val="accent1"/>
              </a:solidFill>
              <a:latin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50080" y="3603325"/>
            <a:ext cx="25738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44549" y="3623186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要如何透過闡述回應最初的假設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研究目標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26134" y="3915574"/>
            <a:ext cx="3505275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prstClr val="white"/>
                </a:solidFill>
              </a:rPr>
              <a:t>How does the author use the results to respond to the original objective</a:t>
            </a:r>
            <a:r>
              <a:rPr lang="en-US" altLang="zh-CN" sz="900" dirty="0" smtClean="0">
                <a:solidFill>
                  <a:prstClr val="white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zh-CN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4212210" y="1806688"/>
            <a:ext cx="819609" cy="850249"/>
          </a:xfrm>
          <a:custGeom>
            <a:avLst/>
            <a:gdLst>
              <a:gd name="T0" fmla="*/ 0 w 2760"/>
              <a:gd name="T1" fmla="*/ 2555 h 2870"/>
              <a:gd name="T2" fmla="*/ 316 w 2760"/>
              <a:gd name="T3" fmla="*/ 0 h 2870"/>
              <a:gd name="T4" fmla="*/ 1535 w 2760"/>
              <a:gd name="T5" fmla="*/ 106 h 2870"/>
              <a:gd name="T6" fmla="*/ 316 w 2760"/>
              <a:gd name="T7" fmla="*/ 211 h 2870"/>
              <a:gd name="T8" fmla="*/ 211 w 2760"/>
              <a:gd name="T9" fmla="*/ 2555 h 2870"/>
              <a:gd name="T10" fmla="*/ 2135 w 2760"/>
              <a:gd name="T11" fmla="*/ 2659 h 2870"/>
              <a:gd name="T12" fmla="*/ 2239 w 2760"/>
              <a:gd name="T13" fmla="*/ 1359 h 2870"/>
              <a:gd name="T14" fmla="*/ 2345 w 2760"/>
              <a:gd name="T15" fmla="*/ 1253 h 2870"/>
              <a:gd name="T16" fmla="*/ 2451 w 2760"/>
              <a:gd name="T17" fmla="*/ 1366 h 2870"/>
              <a:gd name="T18" fmla="*/ 2135 w 2760"/>
              <a:gd name="T19" fmla="*/ 2870 h 2870"/>
              <a:gd name="T20" fmla="*/ 316 w 2760"/>
              <a:gd name="T21" fmla="*/ 2870 h 2870"/>
              <a:gd name="T22" fmla="*/ 432 w 2760"/>
              <a:gd name="T23" fmla="*/ 2090 h 2870"/>
              <a:gd name="T24" fmla="*/ 1913 w 2760"/>
              <a:gd name="T25" fmla="*/ 1984 h 2870"/>
              <a:gd name="T26" fmla="*/ 1913 w 2760"/>
              <a:gd name="T27" fmla="*/ 2195 h 2870"/>
              <a:gd name="T28" fmla="*/ 564 w 2760"/>
              <a:gd name="T29" fmla="*/ 927 h 2870"/>
              <a:gd name="T30" fmla="*/ 564 w 2760"/>
              <a:gd name="T31" fmla="*/ 716 h 2870"/>
              <a:gd name="T32" fmla="*/ 1189 w 2760"/>
              <a:gd name="T33" fmla="*/ 821 h 2870"/>
              <a:gd name="T34" fmla="*/ 564 w 2760"/>
              <a:gd name="T35" fmla="*/ 927 h 2870"/>
              <a:gd name="T36" fmla="*/ 1028 w 2760"/>
              <a:gd name="T37" fmla="*/ 1732 h 2870"/>
              <a:gd name="T38" fmla="*/ 1127 w 2760"/>
              <a:gd name="T39" fmla="*/ 1292 h 2870"/>
              <a:gd name="T40" fmla="*/ 2324 w 2760"/>
              <a:gd name="T41" fmla="*/ 88 h 2870"/>
              <a:gd name="T42" fmla="*/ 2341 w 2760"/>
              <a:gd name="T43" fmla="*/ 72 h 2870"/>
              <a:gd name="T44" fmla="*/ 2688 w 2760"/>
              <a:gd name="T45" fmla="*/ 72 h 2870"/>
              <a:gd name="T46" fmla="*/ 2688 w 2760"/>
              <a:gd name="T47" fmla="*/ 419 h 2870"/>
              <a:gd name="T48" fmla="*/ 2573 w 2760"/>
              <a:gd name="T49" fmla="*/ 533 h 2870"/>
              <a:gd name="T50" fmla="*/ 1468 w 2760"/>
              <a:gd name="T51" fmla="*/ 1633 h 2870"/>
              <a:gd name="T52" fmla="*/ 1053 w 2760"/>
              <a:gd name="T53" fmla="*/ 1742 h 2870"/>
              <a:gd name="T54" fmla="*/ 1367 w 2760"/>
              <a:gd name="T55" fmla="*/ 1441 h 2870"/>
              <a:gd name="T56" fmla="*/ 2356 w 2760"/>
              <a:gd name="T57" fmla="*/ 369 h 2870"/>
              <a:gd name="T58" fmla="*/ 1319 w 2760"/>
              <a:gd name="T59" fmla="*/ 1392 h 2870"/>
              <a:gd name="T60" fmla="*/ 564 w 2760"/>
              <a:gd name="T61" fmla="*/ 1570 h 2870"/>
              <a:gd name="T62" fmla="*/ 564 w 2760"/>
              <a:gd name="T63" fmla="*/ 1358 h 2870"/>
              <a:gd name="T64" fmla="*/ 950 w 2760"/>
              <a:gd name="T65" fmla="*/ 1464 h 2870"/>
              <a:gd name="T66" fmla="*/ 564 w 2760"/>
              <a:gd name="T67" fmla="*/ 1570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60" h="2870">
                <a:moveTo>
                  <a:pt x="316" y="2870"/>
                </a:moveTo>
                <a:cubicBezTo>
                  <a:pt x="142" y="2870"/>
                  <a:pt x="0" y="2729"/>
                  <a:pt x="0" y="2555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2"/>
                  <a:pt x="142" y="0"/>
                  <a:pt x="316" y="0"/>
                </a:cubicBezTo>
                <a:cubicBezTo>
                  <a:pt x="1429" y="0"/>
                  <a:pt x="1429" y="0"/>
                  <a:pt x="1429" y="0"/>
                </a:cubicBezTo>
                <a:cubicBezTo>
                  <a:pt x="1488" y="0"/>
                  <a:pt x="1535" y="48"/>
                  <a:pt x="1535" y="106"/>
                </a:cubicBezTo>
                <a:cubicBezTo>
                  <a:pt x="1535" y="163"/>
                  <a:pt x="1487" y="211"/>
                  <a:pt x="1430" y="211"/>
                </a:cubicBezTo>
                <a:cubicBezTo>
                  <a:pt x="316" y="211"/>
                  <a:pt x="316" y="211"/>
                  <a:pt x="316" y="211"/>
                </a:cubicBezTo>
                <a:cubicBezTo>
                  <a:pt x="258" y="211"/>
                  <a:pt x="211" y="258"/>
                  <a:pt x="211" y="316"/>
                </a:cubicBezTo>
                <a:cubicBezTo>
                  <a:pt x="211" y="2555"/>
                  <a:pt x="211" y="2555"/>
                  <a:pt x="211" y="2555"/>
                </a:cubicBezTo>
                <a:cubicBezTo>
                  <a:pt x="211" y="2612"/>
                  <a:pt x="258" y="2659"/>
                  <a:pt x="316" y="2659"/>
                </a:cubicBezTo>
                <a:cubicBezTo>
                  <a:pt x="2135" y="2659"/>
                  <a:pt x="2135" y="2659"/>
                  <a:pt x="2135" y="2659"/>
                </a:cubicBezTo>
                <a:cubicBezTo>
                  <a:pt x="2193" y="2659"/>
                  <a:pt x="2239" y="2612"/>
                  <a:pt x="2239" y="2555"/>
                </a:cubicBezTo>
                <a:cubicBezTo>
                  <a:pt x="2239" y="1359"/>
                  <a:pt x="2239" y="1359"/>
                  <a:pt x="2239" y="1359"/>
                </a:cubicBezTo>
                <a:cubicBezTo>
                  <a:pt x="2239" y="1358"/>
                  <a:pt x="2240" y="1356"/>
                  <a:pt x="2240" y="1354"/>
                </a:cubicBezTo>
                <a:cubicBezTo>
                  <a:pt x="2242" y="1298"/>
                  <a:pt x="2289" y="1253"/>
                  <a:pt x="2345" y="1253"/>
                </a:cubicBezTo>
                <a:cubicBezTo>
                  <a:pt x="2404" y="1253"/>
                  <a:pt x="2451" y="1300"/>
                  <a:pt x="2451" y="1359"/>
                </a:cubicBezTo>
                <a:cubicBezTo>
                  <a:pt x="2451" y="1361"/>
                  <a:pt x="2451" y="1364"/>
                  <a:pt x="2451" y="1366"/>
                </a:cubicBezTo>
                <a:cubicBezTo>
                  <a:pt x="2451" y="2555"/>
                  <a:pt x="2451" y="2555"/>
                  <a:pt x="2451" y="2555"/>
                </a:cubicBezTo>
                <a:cubicBezTo>
                  <a:pt x="2451" y="2729"/>
                  <a:pt x="2309" y="2870"/>
                  <a:pt x="2135" y="2870"/>
                </a:cubicBezTo>
                <a:cubicBezTo>
                  <a:pt x="316" y="2870"/>
                  <a:pt x="316" y="2870"/>
                  <a:pt x="316" y="2870"/>
                </a:cubicBezTo>
                <a:cubicBezTo>
                  <a:pt x="316" y="2870"/>
                  <a:pt x="316" y="2870"/>
                  <a:pt x="316" y="2870"/>
                </a:cubicBezTo>
                <a:close/>
                <a:moveTo>
                  <a:pt x="538" y="2195"/>
                </a:moveTo>
                <a:cubicBezTo>
                  <a:pt x="480" y="2195"/>
                  <a:pt x="432" y="2148"/>
                  <a:pt x="432" y="2090"/>
                </a:cubicBezTo>
                <a:cubicBezTo>
                  <a:pt x="432" y="2032"/>
                  <a:pt x="480" y="1984"/>
                  <a:pt x="538" y="1984"/>
                </a:cubicBezTo>
                <a:cubicBezTo>
                  <a:pt x="1913" y="1984"/>
                  <a:pt x="1913" y="1984"/>
                  <a:pt x="1913" y="1984"/>
                </a:cubicBezTo>
                <a:cubicBezTo>
                  <a:pt x="1971" y="1984"/>
                  <a:pt x="2018" y="2032"/>
                  <a:pt x="2018" y="2090"/>
                </a:cubicBezTo>
                <a:cubicBezTo>
                  <a:pt x="2018" y="2148"/>
                  <a:pt x="1971" y="2195"/>
                  <a:pt x="1913" y="2195"/>
                </a:cubicBezTo>
                <a:cubicBezTo>
                  <a:pt x="538" y="2195"/>
                  <a:pt x="538" y="2195"/>
                  <a:pt x="538" y="2195"/>
                </a:cubicBezTo>
                <a:close/>
                <a:moveTo>
                  <a:pt x="564" y="927"/>
                </a:moveTo>
                <a:cubicBezTo>
                  <a:pt x="506" y="927"/>
                  <a:pt x="459" y="880"/>
                  <a:pt x="459" y="821"/>
                </a:cubicBezTo>
                <a:cubicBezTo>
                  <a:pt x="459" y="763"/>
                  <a:pt x="506" y="716"/>
                  <a:pt x="564" y="716"/>
                </a:cubicBezTo>
                <a:cubicBezTo>
                  <a:pt x="1084" y="716"/>
                  <a:pt x="1084" y="716"/>
                  <a:pt x="1084" y="716"/>
                </a:cubicBezTo>
                <a:cubicBezTo>
                  <a:pt x="1142" y="716"/>
                  <a:pt x="1189" y="763"/>
                  <a:pt x="1189" y="821"/>
                </a:cubicBezTo>
                <a:cubicBezTo>
                  <a:pt x="1189" y="880"/>
                  <a:pt x="1142" y="927"/>
                  <a:pt x="1084" y="927"/>
                </a:cubicBezTo>
                <a:cubicBezTo>
                  <a:pt x="564" y="927"/>
                  <a:pt x="564" y="927"/>
                  <a:pt x="564" y="927"/>
                </a:cubicBezTo>
                <a:close/>
                <a:moveTo>
                  <a:pt x="1053" y="1742"/>
                </a:moveTo>
                <a:cubicBezTo>
                  <a:pt x="1043" y="1742"/>
                  <a:pt x="1034" y="1739"/>
                  <a:pt x="1028" y="1732"/>
                </a:cubicBezTo>
                <a:cubicBezTo>
                  <a:pt x="1019" y="1723"/>
                  <a:pt x="1015" y="1710"/>
                  <a:pt x="1018" y="1698"/>
                </a:cubicBezTo>
                <a:cubicBezTo>
                  <a:pt x="1127" y="1292"/>
                  <a:pt x="1127" y="1292"/>
                  <a:pt x="1127" y="1292"/>
                </a:cubicBezTo>
                <a:cubicBezTo>
                  <a:pt x="1129" y="1286"/>
                  <a:pt x="1132" y="1281"/>
                  <a:pt x="1136" y="1276"/>
                </a:cubicBezTo>
                <a:cubicBezTo>
                  <a:pt x="2324" y="88"/>
                  <a:pt x="2324" y="88"/>
                  <a:pt x="2324" y="88"/>
                </a:cubicBezTo>
                <a:cubicBezTo>
                  <a:pt x="2325" y="88"/>
                  <a:pt x="2325" y="87"/>
                  <a:pt x="2326" y="86"/>
                </a:cubicBezTo>
                <a:cubicBezTo>
                  <a:pt x="2341" y="72"/>
                  <a:pt x="2341" y="72"/>
                  <a:pt x="2341" y="72"/>
                </a:cubicBezTo>
                <a:cubicBezTo>
                  <a:pt x="2387" y="26"/>
                  <a:pt x="2449" y="0"/>
                  <a:pt x="2514" y="0"/>
                </a:cubicBezTo>
                <a:cubicBezTo>
                  <a:pt x="2580" y="0"/>
                  <a:pt x="2642" y="26"/>
                  <a:pt x="2688" y="72"/>
                </a:cubicBezTo>
                <a:cubicBezTo>
                  <a:pt x="2734" y="118"/>
                  <a:pt x="2760" y="180"/>
                  <a:pt x="2760" y="246"/>
                </a:cubicBezTo>
                <a:cubicBezTo>
                  <a:pt x="2760" y="311"/>
                  <a:pt x="2734" y="373"/>
                  <a:pt x="2688" y="419"/>
                </a:cubicBezTo>
                <a:cubicBezTo>
                  <a:pt x="2576" y="531"/>
                  <a:pt x="2576" y="531"/>
                  <a:pt x="2576" y="531"/>
                </a:cubicBezTo>
                <a:cubicBezTo>
                  <a:pt x="2575" y="532"/>
                  <a:pt x="2574" y="533"/>
                  <a:pt x="2573" y="533"/>
                </a:cubicBezTo>
                <a:cubicBezTo>
                  <a:pt x="1484" y="1623"/>
                  <a:pt x="1484" y="1623"/>
                  <a:pt x="1484" y="1623"/>
                </a:cubicBezTo>
                <a:cubicBezTo>
                  <a:pt x="1479" y="1628"/>
                  <a:pt x="1474" y="1631"/>
                  <a:pt x="1468" y="1633"/>
                </a:cubicBezTo>
                <a:cubicBezTo>
                  <a:pt x="1062" y="1741"/>
                  <a:pt x="1062" y="1741"/>
                  <a:pt x="1062" y="1741"/>
                </a:cubicBezTo>
                <a:cubicBezTo>
                  <a:pt x="1059" y="1742"/>
                  <a:pt x="1056" y="1742"/>
                  <a:pt x="1053" y="1742"/>
                </a:cubicBezTo>
                <a:close/>
                <a:moveTo>
                  <a:pt x="1301" y="1459"/>
                </a:moveTo>
                <a:cubicBezTo>
                  <a:pt x="1367" y="1441"/>
                  <a:pt x="1367" y="1441"/>
                  <a:pt x="1367" y="1441"/>
                </a:cubicBezTo>
                <a:cubicBezTo>
                  <a:pt x="2398" y="411"/>
                  <a:pt x="2398" y="411"/>
                  <a:pt x="2398" y="411"/>
                </a:cubicBezTo>
                <a:cubicBezTo>
                  <a:pt x="2356" y="369"/>
                  <a:pt x="2356" y="369"/>
                  <a:pt x="2356" y="369"/>
                </a:cubicBezTo>
                <a:cubicBezTo>
                  <a:pt x="2349" y="362"/>
                  <a:pt x="2349" y="362"/>
                  <a:pt x="2349" y="362"/>
                </a:cubicBezTo>
                <a:cubicBezTo>
                  <a:pt x="1319" y="1392"/>
                  <a:pt x="1319" y="1392"/>
                  <a:pt x="1319" y="1392"/>
                </a:cubicBezTo>
                <a:cubicBezTo>
                  <a:pt x="1301" y="1459"/>
                  <a:pt x="1301" y="1459"/>
                  <a:pt x="1301" y="1459"/>
                </a:cubicBezTo>
                <a:close/>
                <a:moveTo>
                  <a:pt x="564" y="1570"/>
                </a:moveTo>
                <a:cubicBezTo>
                  <a:pt x="506" y="1570"/>
                  <a:pt x="459" y="1522"/>
                  <a:pt x="459" y="1464"/>
                </a:cubicBezTo>
                <a:cubicBezTo>
                  <a:pt x="459" y="1406"/>
                  <a:pt x="506" y="1358"/>
                  <a:pt x="564" y="1358"/>
                </a:cubicBezTo>
                <a:cubicBezTo>
                  <a:pt x="844" y="1358"/>
                  <a:pt x="844" y="1358"/>
                  <a:pt x="844" y="1358"/>
                </a:cubicBezTo>
                <a:cubicBezTo>
                  <a:pt x="902" y="1358"/>
                  <a:pt x="950" y="1406"/>
                  <a:pt x="950" y="1464"/>
                </a:cubicBezTo>
                <a:cubicBezTo>
                  <a:pt x="950" y="1522"/>
                  <a:pt x="902" y="1570"/>
                  <a:pt x="844" y="1570"/>
                </a:cubicBezTo>
                <a:cubicBezTo>
                  <a:pt x="564" y="1570"/>
                  <a:pt x="564" y="1570"/>
                  <a:pt x="564" y="15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181" y="561100"/>
            <a:ext cx="3804246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prstClr val="white"/>
                </a:solidFill>
              </a:rPr>
              <a:t>How </a:t>
            </a:r>
            <a:r>
              <a:rPr lang="en-US" altLang="zh-CN" sz="900" dirty="0">
                <a:solidFill>
                  <a:prstClr val="white"/>
                </a:solidFill>
              </a:rPr>
              <a:t>does the author use the results to respond to the original </a:t>
            </a:r>
            <a:r>
              <a:rPr lang="en-US" altLang="zh-CN" sz="900" dirty="0" smtClean="0">
                <a:solidFill>
                  <a:prstClr val="white"/>
                </a:solidFill>
              </a:rPr>
              <a:t>objective</a:t>
            </a:r>
            <a:r>
              <a:rPr lang="zh-TW" altLang="en-US" sz="900" dirty="0" smtClean="0">
                <a:solidFill>
                  <a:prstClr val="white"/>
                </a:solidFill>
              </a:rPr>
              <a:t>？</a:t>
            </a:r>
            <a:endParaRPr lang="zh-CN" altLang="en-US" sz="900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033" y="253323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要如何透過闡述回應最初的假設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研究目標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0783" y="56110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C6A864"/>
                </a:solidFill>
                <a:latin typeface="Arial" panose="020B0604020202020204"/>
              </a:rPr>
              <a:t>05</a:t>
            </a:r>
            <a:endParaRPr lang="zh-CN" altLang="en-US" sz="1800" dirty="0">
              <a:solidFill>
                <a:srgbClr val="C6A864"/>
              </a:solidFill>
              <a:latin typeface="Arial" panose="020B0604020202020204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948498" y="63915"/>
            <a:ext cx="918987" cy="797267"/>
            <a:chOff x="7445376" y="1538288"/>
            <a:chExt cx="3425825" cy="3421062"/>
          </a:xfrm>
          <a:gradFill>
            <a:gsLst>
              <a:gs pos="0">
                <a:srgbClr val="CDB268"/>
              </a:gs>
              <a:gs pos="100000">
                <a:srgbClr val="956945"/>
              </a:gs>
            </a:gsLst>
            <a:lin ang="2400000" scaled="0"/>
          </a:gradFill>
          <a:effectLst/>
        </p:grpSpPr>
        <p:sp>
          <p:nvSpPr>
            <p:cNvPr id="20" name="Freeform 5"/>
            <p:cNvSpPr/>
            <p:nvPr/>
          </p:nvSpPr>
          <p:spPr bwMode="auto">
            <a:xfrm>
              <a:off x="7445376" y="1538288"/>
              <a:ext cx="1627188" cy="2489200"/>
            </a:xfrm>
            <a:custGeom>
              <a:avLst/>
              <a:gdLst>
                <a:gd name="T0" fmla="*/ 924 w 924"/>
                <a:gd name="T1" fmla="*/ 765 h 1414"/>
                <a:gd name="T2" fmla="*/ 761 w 924"/>
                <a:gd name="T3" fmla="*/ 972 h 1414"/>
                <a:gd name="T4" fmla="*/ 770 w 924"/>
                <a:gd name="T5" fmla="*/ 1032 h 1414"/>
                <a:gd name="T6" fmla="*/ 106 w 924"/>
                <a:gd name="T7" fmla="*/ 1414 h 1414"/>
                <a:gd name="T8" fmla="*/ 0 w 924"/>
                <a:gd name="T9" fmla="*/ 972 h 1414"/>
                <a:gd name="T10" fmla="*/ 924 w 924"/>
                <a:gd name="T11" fmla="*/ 0 h 1414"/>
                <a:gd name="T12" fmla="*/ 924 w 924"/>
                <a:gd name="T13" fmla="*/ 765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4" h="1414">
                  <a:moveTo>
                    <a:pt x="924" y="765"/>
                  </a:moveTo>
                  <a:cubicBezTo>
                    <a:pt x="830" y="788"/>
                    <a:pt x="761" y="872"/>
                    <a:pt x="761" y="972"/>
                  </a:cubicBezTo>
                  <a:cubicBezTo>
                    <a:pt x="761" y="993"/>
                    <a:pt x="764" y="1013"/>
                    <a:pt x="770" y="1032"/>
                  </a:cubicBezTo>
                  <a:cubicBezTo>
                    <a:pt x="106" y="1414"/>
                    <a:pt x="106" y="1414"/>
                    <a:pt x="106" y="1414"/>
                  </a:cubicBezTo>
                  <a:cubicBezTo>
                    <a:pt x="38" y="1281"/>
                    <a:pt x="0" y="1131"/>
                    <a:pt x="0" y="972"/>
                  </a:cubicBezTo>
                  <a:cubicBezTo>
                    <a:pt x="0" y="451"/>
                    <a:pt x="409" y="25"/>
                    <a:pt x="924" y="0"/>
                  </a:cubicBezTo>
                  <a:lnTo>
                    <a:pt x="924" y="76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7720013" y="3503613"/>
              <a:ext cx="2876550" cy="1455737"/>
            </a:xfrm>
            <a:custGeom>
              <a:avLst/>
              <a:gdLst>
                <a:gd name="T0" fmla="*/ 817 w 1634"/>
                <a:gd name="T1" fmla="*/ 827 h 827"/>
                <a:gd name="T2" fmla="*/ 0 w 1634"/>
                <a:gd name="T3" fmla="*/ 382 h 827"/>
                <a:gd name="T4" fmla="*/ 663 w 1634"/>
                <a:gd name="T5" fmla="*/ 0 h 827"/>
                <a:gd name="T6" fmla="*/ 817 w 1634"/>
                <a:gd name="T7" fmla="*/ 66 h 827"/>
                <a:gd name="T8" fmla="*/ 971 w 1634"/>
                <a:gd name="T9" fmla="*/ 0 h 827"/>
                <a:gd name="T10" fmla="*/ 1634 w 1634"/>
                <a:gd name="T11" fmla="*/ 382 h 827"/>
                <a:gd name="T12" fmla="*/ 817 w 1634"/>
                <a:gd name="T13" fmla="*/ 82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4" h="827">
                  <a:moveTo>
                    <a:pt x="817" y="827"/>
                  </a:moveTo>
                  <a:cubicBezTo>
                    <a:pt x="474" y="827"/>
                    <a:pt x="173" y="650"/>
                    <a:pt x="0" y="382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701" y="41"/>
                    <a:pt x="756" y="66"/>
                    <a:pt x="817" y="66"/>
                  </a:cubicBezTo>
                  <a:cubicBezTo>
                    <a:pt x="877" y="66"/>
                    <a:pt x="932" y="41"/>
                    <a:pt x="971" y="0"/>
                  </a:cubicBezTo>
                  <a:cubicBezTo>
                    <a:pt x="1634" y="382"/>
                    <a:pt x="1634" y="382"/>
                    <a:pt x="1634" y="382"/>
                  </a:cubicBezTo>
                  <a:cubicBezTo>
                    <a:pt x="1461" y="650"/>
                    <a:pt x="1159" y="827"/>
                    <a:pt x="817" y="82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9244013" y="1538288"/>
              <a:ext cx="1627188" cy="2489200"/>
            </a:xfrm>
            <a:custGeom>
              <a:avLst/>
              <a:gdLst>
                <a:gd name="T0" fmla="*/ 817 w 924"/>
                <a:gd name="T1" fmla="*/ 1414 h 1414"/>
                <a:gd name="T2" fmla="*/ 154 w 924"/>
                <a:gd name="T3" fmla="*/ 1032 h 1414"/>
                <a:gd name="T4" fmla="*/ 163 w 924"/>
                <a:gd name="T5" fmla="*/ 972 h 1414"/>
                <a:gd name="T6" fmla="*/ 0 w 924"/>
                <a:gd name="T7" fmla="*/ 765 h 1414"/>
                <a:gd name="T8" fmla="*/ 0 w 924"/>
                <a:gd name="T9" fmla="*/ 0 h 1414"/>
                <a:gd name="T10" fmla="*/ 924 w 924"/>
                <a:gd name="T11" fmla="*/ 972 h 1414"/>
                <a:gd name="T12" fmla="*/ 817 w 924"/>
                <a:gd name="T13" fmla="*/ 1414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4" h="1414">
                  <a:moveTo>
                    <a:pt x="817" y="1414"/>
                  </a:moveTo>
                  <a:cubicBezTo>
                    <a:pt x="154" y="1032"/>
                    <a:pt x="154" y="1032"/>
                    <a:pt x="154" y="1032"/>
                  </a:cubicBezTo>
                  <a:cubicBezTo>
                    <a:pt x="160" y="1013"/>
                    <a:pt x="163" y="993"/>
                    <a:pt x="163" y="972"/>
                  </a:cubicBezTo>
                  <a:cubicBezTo>
                    <a:pt x="163" y="872"/>
                    <a:pt x="93" y="788"/>
                    <a:pt x="0" y="7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5" y="25"/>
                    <a:pt x="924" y="451"/>
                    <a:pt x="924" y="972"/>
                  </a:cubicBezTo>
                  <a:cubicBezTo>
                    <a:pt x="924" y="1131"/>
                    <a:pt x="885" y="1281"/>
                    <a:pt x="817" y="141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16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81"/>
          <p:cNvGrpSpPr/>
          <p:nvPr/>
        </p:nvGrpSpPr>
        <p:grpSpPr>
          <a:xfrm>
            <a:off x="8513554" y="203100"/>
            <a:ext cx="271364" cy="275851"/>
            <a:chOff x="2066925" y="3786188"/>
            <a:chExt cx="407988" cy="411162"/>
          </a:xfrm>
          <a:solidFill>
            <a:sysClr val="window" lastClr="FFFFFF"/>
          </a:solidFill>
        </p:grpSpPr>
        <p:sp>
          <p:nvSpPr>
            <p:cNvPr id="24" name="Freeform 75"/>
            <p:cNvSpPr>
              <a:spLocks noEditPoints="1"/>
            </p:cNvSpPr>
            <p:nvPr/>
          </p:nvSpPr>
          <p:spPr bwMode="auto">
            <a:xfrm>
              <a:off x="2179638" y="3892550"/>
              <a:ext cx="182563" cy="184150"/>
            </a:xfrm>
            <a:custGeom>
              <a:avLst/>
              <a:gdLst>
                <a:gd name="T0" fmla="*/ 119 w 239"/>
                <a:gd name="T1" fmla="*/ 0 h 239"/>
                <a:gd name="T2" fmla="*/ 239 w 239"/>
                <a:gd name="T3" fmla="*/ 119 h 239"/>
                <a:gd name="T4" fmla="*/ 120 w 239"/>
                <a:gd name="T5" fmla="*/ 239 h 239"/>
                <a:gd name="T6" fmla="*/ 0 w 239"/>
                <a:gd name="T7" fmla="*/ 120 h 239"/>
                <a:gd name="T8" fmla="*/ 119 w 239"/>
                <a:gd name="T9" fmla="*/ 0 h 239"/>
                <a:gd name="T10" fmla="*/ 137 w 239"/>
                <a:gd name="T11" fmla="*/ 48 h 239"/>
                <a:gd name="T12" fmla="*/ 137 w 239"/>
                <a:gd name="T13" fmla="*/ 36 h 239"/>
                <a:gd name="T14" fmla="*/ 111 w 239"/>
                <a:gd name="T15" fmla="*/ 36 h 239"/>
                <a:gd name="T16" fmla="*/ 111 w 239"/>
                <a:gd name="T17" fmla="*/ 48 h 239"/>
                <a:gd name="T18" fmla="*/ 84 w 239"/>
                <a:gd name="T19" fmla="*/ 63 h 239"/>
                <a:gd name="T20" fmla="*/ 75 w 239"/>
                <a:gd name="T21" fmla="*/ 86 h 239"/>
                <a:gd name="T22" fmla="*/ 81 w 239"/>
                <a:gd name="T23" fmla="*/ 110 h 239"/>
                <a:gd name="T24" fmla="*/ 100 w 239"/>
                <a:gd name="T25" fmla="*/ 124 h 239"/>
                <a:gd name="T26" fmla="*/ 106 w 239"/>
                <a:gd name="T27" fmla="*/ 127 h 239"/>
                <a:gd name="T28" fmla="*/ 111 w 239"/>
                <a:gd name="T29" fmla="*/ 129 h 239"/>
                <a:gd name="T30" fmla="*/ 111 w 239"/>
                <a:gd name="T31" fmla="*/ 167 h 239"/>
                <a:gd name="T32" fmla="*/ 101 w 239"/>
                <a:gd name="T33" fmla="*/ 159 h 239"/>
                <a:gd name="T34" fmla="*/ 98 w 239"/>
                <a:gd name="T35" fmla="*/ 145 h 239"/>
                <a:gd name="T36" fmla="*/ 72 w 239"/>
                <a:gd name="T37" fmla="*/ 145 h 239"/>
                <a:gd name="T38" fmla="*/ 81 w 239"/>
                <a:gd name="T39" fmla="*/ 174 h 239"/>
                <a:gd name="T40" fmla="*/ 111 w 239"/>
                <a:gd name="T41" fmla="*/ 193 h 239"/>
                <a:gd name="T42" fmla="*/ 111 w 239"/>
                <a:gd name="T43" fmla="*/ 206 h 239"/>
                <a:gd name="T44" fmla="*/ 137 w 239"/>
                <a:gd name="T45" fmla="*/ 206 h 239"/>
                <a:gd name="T46" fmla="*/ 137 w 239"/>
                <a:gd name="T47" fmla="*/ 193 h 239"/>
                <a:gd name="T48" fmla="*/ 165 w 239"/>
                <a:gd name="T49" fmla="*/ 180 h 239"/>
                <a:gd name="T50" fmla="*/ 176 w 239"/>
                <a:gd name="T51" fmla="*/ 155 h 239"/>
                <a:gd name="T52" fmla="*/ 171 w 239"/>
                <a:gd name="T53" fmla="*/ 132 h 239"/>
                <a:gd name="T54" fmla="*/ 152 w 239"/>
                <a:gd name="T55" fmla="*/ 117 h 239"/>
                <a:gd name="T56" fmla="*/ 144 w 239"/>
                <a:gd name="T57" fmla="*/ 113 h 239"/>
                <a:gd name="T58" fmla="*/ 137 w 239"/>
                <a:gd name="T59" fmla="*/ 111 h 239"/>
                <a:gd name="T60" fmla="*/ 137 w 239"/>
                <a:gd name="T61" fmla="*/ 72 h 239"/>
                <a:gd name="T62" fmla="*/ 145 w 239"/>
                <a:gd name="T63" fmla="*/ 81 h 239"/>
                <a:gd name="T64" fmla="*/ 147 w 239"/>
                <a:gd name="T65" fmla="*/ 92 h 239"/>
                <a:gd name="T66" fmla="*/ 171 w 239"/>
                <a:gd name="T67" fmla="*/ 92 h 239"/>
                <a:gd name="T68" fmla="*/ 164 w 239"/>
                <a:gd name="T69" fmla="*/ 68 h 239"/>
                <a:gd name="T70" fmla="*/ 137 w 239"/>
                <a:gd name="T71" fmla="*/ 48 h 239"/>
                <a:gd name="T72" fmla="*/ 137 w 239"/>
                <a:gd name="T73" fmla="*/ 168 h 239"/>
                <a:gd name="T74" fmla="*/ 146 w 239"/>
                <a:gd name="T75" fmla="*/ 163 h 239"/>
                <a:gd name="T76" fmla="*/ 150 w 239"/>
                <a:gd name="T77" fmla="*/ 155 h 239"/>
                <a:gd name="T78" fmla="*/ 148 w 239"/>
                <a:gd name="T79" fmla="*/ 144 h 239"/>
                <a:gd name="T80" fmla="*/ 139 w 239"/>
                <a:gd name="T81" fmla="*/ 137 h 239"/>
                <a:gd name="T82" fmla="*/ 138 w 239"/>
                <a:gd name="T83" fmla="*/ 137 h 239"/>
                <a:gd name="T84" fmla="*/ 137 w 239"/>
                <a:gd name="T85" fmla="*/ 136 h 239"/>
                <a:gd name="T86" fmla="*/ 137 w 239"/>
                <a:gd name="T87" fmla="*/ 168 h 239"/>
                <a:gd name="T88" fmla="*/ 102 w 239"/>
                <a:gd name="T89" fmla="*/ 78 h 239"/>
                <a:gd name="T90" fmla="*/ 99 w 239"/>
                <a:gd name="T91" fmla="*/ 88 h 239"/>
                <a:gd name="T92" fmla="*/ 103 w 239"/>
                <a:gd name="T93" fmla="*/ 97 h 239"/>
                <a:gd name="T94" fmla="*/ 111 w 239"/>
                <a:gd name="T95" fmla="*/ 104 h 239"/>
                <a:gd name="T96" fmla="*/ 111 w 239"/>
                <a:gd name="T97" fmla="*/ 71 h 239"/>
                <a:gd name="T98" fmla="*/ 102 w 239"/>
                <a:gd name="T99" fmla="*/ 7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39">
                  <a:moveTo>
                    <a:pt x="119" y="0"/>
                  </a:moveTo>
                  <a:cubicBezTo>
                    <a:pt x="185" y="0"/>
                    <a:pt x="239" y="53"/>
                    <a:pt x="239" y="119"/>
                  </a:cubicBezTo>
                  <a:cubicBezTo>
                    <a:pt x="239" y="185"/>
                    <a:pt x="186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3" y="0"/>
                    <a:pt x="119" y="0"/>
                  </a:cubicBezTo>
                  <a:close/>
                  <a:moveTo>
                    <a:pt x="137" y="48"/>
                  </a:moveTo>
                  <a:cubicBezTo>
                    <a:pt x="137" y="36"/>
                    <a:pt x="137" y="36"/>
                    <a:pt x="137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99" y="51"/>
                    <a:pt x="90" y="56"/>
                    <a:pt x="84" y="63"/>
                  </a:cubicBezTo>
                  <a:cubicBezTo>
                    <a:pt x="78" y="71"/>
                    <a:pt x="75" y="78"/>
                    <a:pt x="75" y="86"/>
                  </a:cubicBezTo>
                  <a:cubicBezTo>
                    <a:pt x="74" y="95"/>
                    <a:pt x="76" y="103"/>
                    <a:pt x="81" y="110"/>
                  </a:cubicBezTo>
                  <a:cubicBezTo>
                    <a:pt x="85" y="116"/>
                    <a:pt x="92" y="121"/>
                    <a:pt x="100" y="124"/>
                  </a:cubicBezTo>
                  <a:cubicBezTo>
                    <a:pt x="102" y="125"/>
                    <a:pt x="104" y="126"/>
                    <a:pt x="106" y="127"/>
                  </a:cubicBezTo>
                  <a:cubicBezTo>
                    <a:pt x="108" y="127"/>
                    <a:pt x="109" y="128"/>
                    <a:pt x="111" y="129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07" y="166"/>
                    <a:pt x="104" y="163"/>
                    <a:pt x="101" y="159"/>
                  </a:cubicBezTo>
                  <a:cubicBezTo>
                    <a:pt x="99" y="156"/>
                    <a:pt x="98" y="151"/>
                    <a:pt x="98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54"/>
                    <a:pt x="75" y="164"/>
                    <a:pt x="81" y="174"/>
                  </a:cubicBezTo>
                  <a:cubicBezTo>
                    <a:pt x="87" y="184"/>
                    <a:pt x="97" y="190"/>
                    <a:pt x="111" y="193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37" y="206"/>
                    <a:pt x="137" y="206"/>
                    <a:pt x="137" y="206"/>
                  </a:cubicBezTo>
                  <a:cubicBezTo>
                    <a:pt x="137" y="193"/>
                    <a:pt x="137" y="193"/>
                    <a:pt x="137" y="193"/>
                  </a:cubicBezTo>
                  <a:cubicBezTo>
                    <a:pt x="149" y="191"/>
                    <a:pt x="158" y="187"/>
                    <a:pt x="165" y="180"/>
                  </a:cubicBezTo>
                  <a:cubicBezTo>
                    <a:pt x="171" y="173"/>
                    <a:pt x="175" y="165"/>
                    <a:pt x="176" y="155"/>
                  </a:cubicBezTo>
                  <a:cubicBezTo>
                    <a:pt x="177" y="146"/>
                    <a:pt x="175" y="139"/>
                    <a:pt x="171" y="132"/>
                  </a:cubicBezTo>
                  <a:cubicBezTo>
                    <a:pt x="166" y="125"/>
                    <a:pt x="160" y="120"/>
                    <a:pt x="152" y="117"/>
                  </a:cubicBezTo>
                  <a:cubicBezTo>
                    <a:pt x="149" y="115"/>
                    <a:pt x="147" y="114"/>
                    <a:pt x="144" y="113"/>
                  </a:cubicBezTo>
                  <a:cubicBezTo>
                    <a:pt x="142" y="112"/>
                    <a:pt x="139" y="112"/>
                    <a:pt x="137" y="111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40" y="74"/>
                    <a:pt x="143" y="77"/>
                    <a:pt x="145" y="81"/>
                  </a:cubicBezTo>
                  <a:cubicBezTo>
                    <a:pt x="146" y="84"/>
                    <a:pt x="147" y="88"/>
                    <a:pt x="147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86"/>
                    <a:pt x="169" y="78"/>
                    <a:pt x="164" y="68"/>
                  </a:cubicBezTo>
                  <a:cubicBezTo>
                    <a:pt x="159" y="58"/>
                    <a:pt x="150" y="51"/>
                    <a:pt x="137" y="48"/>
                  </a:cubicBezTo>
                  <a:close/>
                  <a:moveTo>
                    <a:pt x="137" y="168"/>
                  </a:moveTo>
                  <a:cubicBezTo>
                    <a:pt x="141" y="167"/>
                    <a:pt x="144" y="165"/>
                    <a:pt x="146" y="163"/>
                  </a:cubicBezTo>
                  <a:cubicBezTo>
                    <a:pt x="148" y="161"/>
                    <a:pt x="149" y="158"/>
                    <a:pt x="150" y="155"/>
                  </a:cubicBezTo>
                  <a:cubicBezTo>
                    <a:pt x="150" y="151"/>
                    <a:pt x="150" y="147"/>
                    <a:pt x="148" y="144"/>
                  </a:cubicBezTo>
                  <a:cubicBezTo>
                    <a:pt x="146" y="141"/>
                    <a:pt x="143" y="139"/>
                    <a:pt x="139" y="137"/>
                  </a:cubicBezTo>
                  <a:cubicBezTo>
                    <a:pt x="139" y="137"/>
                    <a:pt x="138" y="137"/>
                    <a:pt x="138" y="137"/>
                  </a:cubicBezTo>
                  <a:cubicBezTo>
                    <a:pt x="138" y="136"/>
                    <a:pt x="137" y="136"/>
                    <a:pt x="137" y="136"/>
                  </a:cubicBezTo>
                  <a:lnTo>
                    <a:pt x="137" y="168"/>
                  </a:lnTo>
                  <a:close/>
                  <a:moveTo>
                    <a:pt x="102" y="78"/>
                  </a:moveTo>
                  <a:cubicBezTo>
                    <a:pt x="100" y="81"/>
                    <a:pt x="99" y="84"/>
                    <a:pt x="99" y="88"/>
                  </a:cubicBezTo>
                  <a:cubicBezTo>
                    <a:pt x="99" y="92"/>
                    <a:pt x="100" y="95"/>
                    <a:pt x="103" y="97"/>
                  </a:cubicBezTo>
                  <a:cubicBezTo>
                    <a:pt x="105" y="100"/>
                    <a:pt x="108" y="102"/>
                    <a:pt x="111" y="104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07" y="73"/>
                    <a:pt x="104" y="76"/>
                    <a:pt x="102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6" name="Freeform 76"/>
            <p:cNvSpPr/>
            <p:nvPr/>
          </p:nvSpPr>
          <p:spPr bwMode="auto">
            <a:xfrm>
              <a:off x="2066925" y="3786188"/>
              <a:ext cx="404813" cy="190500"/>
            </a:xfrm>
            <a:custGeom>
              <a:avLst/>
              <a:gdLst>
                <a:gd name="T0" fmla="*/ 54 w 525"/>
                <a:gd name="T1" fmla="*/ 248 h 248"/>
                <a:gd name="T2" fmla="*/ 0 w 525"/>
                <a:gd name="T3" fmla="*/ 241 h 248"/>
                <a:gd name="T4" fmla="*/ 265 w 525"/>
                <a:gd name="T5" fmla="*/ 0 h 248"/>
                <a:gd name="T6" fmla="*/ 483 w 525"/>
                <a:gd name="T7" fmla="*/ 114 h 248"/>
                <a:gd name="T8" fmla="*/ 514 w 525"/>
                <a:gd name="T9" fmla="*/ 93 h 248"/>
                <a:gd name="T10" fmla="*/ 525 w 525"/>
                <a:gd name="T11" fmla="*/ 99 h 248"/>
                <a:gd name="T12" fmla="*/ 525 w 525"/>
                <a:gd name="T13" fmla="*/ 214 h 248"/>
                <a:gd name="T14" fmla="*/ 511 w 525"/>
                <a:gd name="T15" fmla="*/ 224 h 248"/>
                <a:gd name="T16" fmla="*/ 403 w 525"/>
                <a:gd name="T17" fmla="*/ 184 h 248"/>
                <a:gd name="T18" fmla="*/ 401 w 525"/>
                <a:gd name="T19" fmla="*/ 172 h 248"/>
                <a:gd name="T20" fmla="*/ 438 w 525"/>
                <a:gd name="T21" fmla="*/ 145 h 248"/>
                <a:gd name="T22" fmla="*/ 265 w 525"/>
                <a:gd name="T23" fmla="*/ 55 h 248"/>
                <a:gd name="T24" fmla="*/ 54 w 525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248">
                  <a:moveTo>
                    <a:pt x="54" y="248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13" y="106"/>
                    <a:pt x="127" y="0"/>
                    <a:pt x="265" y="0"/>
                  </a:cubicBezTo>
                  <a:cubicBezTo>
                    <a:pt x="355" y="1"/>
                    <a:pt x="435" y="46"/>
                    <a:pt x="483" y="114"/>
                  </a:cubicBezTo>
                  <a:cubicBezTo>
                    <a:pt x="514" y="93"/>
                    <a:pt x="514" y="93"/>
                    <a:pt x="514" y="93"/>
                  </a:cubicBezTo>
                  <a:cubicBezTo>
                    <a:pt x="520" y="89"/>
                    <a:pt x="525" y="92"/>
                    <a:pt x="525" y="99"/>
                  </a:cubicBezTo>
                  <a:cubicBezTo>
                    <a:pt x="525" y="214"/>
                    <a:pt x="525" y="214"/>
                    <a:pt x="525" y="214"/>
                  </a:cubicBezTo>
                  <a:cubicBezTo>
                    <a:pt x="525" y="222"/>
                    <a:pt x="519" y="226"/>
                    <a:pt x="511" y="224"/>
                  </a:cubicBezTo>
                  <a:cubicBezTo>
                    <a:pt x="403" y="184"/>
                    <a:pt x="403" y="184"/>
                    <a:pt x="403" y="184"/>
                  </a:cubicBezTo>
                  <a:cubicBezTo>
                    <a:pt x="396" y="181"/>
                    <a:pt x="395" y="176"/>
                    <a:pt x="401" y="172"/>
                  </a:cubicBezTo>
                  <a:cubicBezTo>
                    <a:pt x="438" y="145"/>
                    <a:pt x="438" y="145"/>
                    <a:pt x="438" y="145"/>
                  </a:cubicBezTo>
                  <a:cubicBezTo>
                    <a:pt x="400" y="91"/>
                    <a:pt x="337" y="55"/>
                    <a:pt x="265" y="55"/>
                  </a:cubicBezTo>
                  <a:cubicBezTo>
                    <a:pt x="155" y="55"/>
                    <a:pt x="64" y="139"/>
                    <a:pt x="54" y="2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7" name="Freeform 77"/>
            <p:cNvSpPr/>
            <p:nvPr/>
          </p:nvSpPr>
          <p:spPr bwMode="auto">
            <a:xfrm>
              <a:off x="2071688" y="4006850"/>
              <a:ext cx="403225" cy="190500"/>
            </a:xfrm>
            <a:custGeom>
              <a:avLst/>
              <a:gdLst>
                <a:gd name="T0" fmla="*/ 471 w 525"/>
                <a:gd name="T1" fmla="*/ 0 h 248"/>
                <a:gd name="T2" fmla="*/ 260 w 525"/>
                <a:gd name="T3" fmla="*/ 193 h 248"/>
                <a:gd name="T4" fmla="*/ 87 w 525"/>
                <a:gd name="T5" fmla="*/ 103 h 248"/>
                <a:gd name="T6" fmla="*/ 124 w 525"/>
                <a:gd name="T7" fmla="*/ 76 h 248"/>
                <a:gd name="T8" fmla="*/ 122 w 525"/>
                <a:gd name="T9" fmla="*/ 64 h 248"/>
                <a:gd name="T10" fmla="*/ 14 w 525"/>
                <a:gd name="T11" fmla="*/ 24 h 248"/>
                <a:gd name="T12" fmla="*/ 0 w 525"/>
                <a:gd name="T13" fmla="*/ 34 h 248"/>
                <a:gd name="T14" fmla="*/ 0 w 525"/>
                <a:gd name="T15" fmla="*/ 148 h 248"/>
                <a:gd name="T16" fmla="*/ 11 w 525"/>
                <a:gd name="T17" fmla="*/ 155 h 248"/>
                <a:gd name="T18" fmla="*/ 42 w 525"/>
                <a:gd name="T19" fmla="*/ 134 h 248"/>
                <a:gd name="T20" fmla="*/ 260 w 525"/>
                <a:gd name="T21" fmla="*/ 248 h 248"/>
                <a:gd name="T22" fmla="*/ 525 w 525"/>
                <a:gd name="T23" fmla="*/ 7 h 248"/>
                <a:gd name="T24" fmla="*/ 471 w 525"/>
                <a:gd name="T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248">
                  <a:moveTo>
                    <a:pt x="471" y="0"/>
                  </a:moveTo>
                  <a:cubicBezTo>
                    <a:pt x="462" y="108"/>
                    <a:pt x="371" y="193"/>
                    <a:pt x="260" y="193"/>
                  </a:cubicBezTo>
                  <a:cubicBezTo>
                    <a:pt x="188" y="193"/>
                    <a:pt x="125" y="157"/>
                    <a:pt x="87" y="10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30" y="72"/>
                    <a:pt x="129" y="67"/>
                    <a:pt x="122" y="6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6" y="22"/>
                    <a:pt x="0" y="26"/>
                    <a:pt x="0" y="3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6"/>
                    <a:pt x="5" y="159"/>
                    <a:pt x="11" y="15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90" y="202"/>
                    <a:pt x="170" y="247"/>
                    <a:pt x="260" y="248"/>
                  </a:cubicBezTo>
                  <a:cubicBezTo>
                    <a:pt x="398" y="248"/>
                    <a:pt x="512" y="142"/>
                    <a:pt x="525" y="7"/>
                  </a:cubicBezTo>
                  <a:lnTo>
                    <a:pt x="4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8" name="Group 213"/>
          <p:cNvGrpSpPr/>
          <p:nvPr/>
        </p:nvGrpSpPr>
        <p:grpSpPr>
          <a:xfrm>
            <a:off x="8253266" y="569251"/>
            <a:ext cx="309450" cy="283779"/>
            <a:chOff x="2900363" y="5486400"/>
            <a:chExt cx="438150" cy="404813"/>
          </a:xfrm>
          <a:solidFill>
            <a:sysClr val="window" lastClr="FFFFFF"/>
          </a:solidFill>
        </p:grpSpPr>
        <p:sp>
          <p:nvSpPr>
            <p:cNvPr id="39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0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1" name="Group 259"/>
          <p:cNvGrpSpPr/>
          <p:nvPr/>
        </p:nvGrpSpPr>
        <p:grpSpPr>
          <a:xfrm>
            <a:off x="8073611" y="193567"/>
            <a:ext cx="258684" cy="298101"/>
            <a:chOff x="4638675" y="4654550"/>
            <a:chExt cx="388938" cy="446088"/>
          </a:xfrm>
          <a:solidFill>
            <a:sysClr val="window" lastClr="FFFFFF"/>
          </a:solidFill>
        </p:grpSpPr>
        <p:sp>
          <p:nvSpPr>
            <p:cNvPr id="42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44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287340" y="972103"/>
            <a:ext cx="2844744" cy="279307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ysClr val="windowText" lastClr="000000"/>
                </a:solidFill>
              </a:rPr>
              <a:t>A-G</a:t>
            </a:r>
            <a:r>
              <a:rPr lang="zh-TW" altLang="en-US" dirty="0">
                <a:solidFill>
                  <a:sysClr val="windowText" lastClr="000000"/>
                </a:solidFill>
              </a:rPr>
              <a:t>方法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的缺點：</a:t>
            </a:r>
            <a:endParaRPr lang="en-US" altLang="zh-TW" dirty="0" smtClean="0">
              <a:solidFill>
                <a:sysClr val="windowText" lastClr="000000"/>
              </a:solidFill>
            </a:endParaRPr>
          </a:p>
          <a:p>
            <a:r>
              <a:rPr lang="en-US" altLang="zh-TW" dirty="0" smtClean="0">
                <a:solidFill>
                  <a:sysClr val="windowText" lastClr="000000"/>
                </a:solidFill>
              </a:rPr>
              <a:t>A-G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方法的某些工具均</a:t>
            </a:r>
            <a:r>
              <a:rPr lang="zh-TW" altLang="en-US" dirty="0">
                <a:solidFill>
                  <a:srgbClr val="FF0000"/>
                </a:solidFill>
              </a:rPr>
              <a:t>僅</a:t>
            </a:r>
            <a:r>
              <a:rPr lang="zh-TW" altLang="en-US" dirty="0" smtClean="0">
                <a:solidFill>
                  <a:srgbClr val="FF0000"/>
                </a:solidFill>
              </a:rPr>
              <a:t>支援英文語系</a:t>
            </a:r>
            <a:r>
              <a:rPr lang="zh-TW" altLang="en-US" dirty="0">
                <a:solidFill>
                  <a:srgbClr val="FF0000"/>
                </a:solidFill>
              </a:rPr>
              <a:t>文件</a:t>
            </a:r>
            <a:r>
              <a:rPr lang="zh-TW" altLang="en-US" dirty="0" smtClean="0">
                <a:solidFill>
                  <a:srgbClr val="FF0000"/>
                </a:solidFill>
              </a:rPr>
              <a:t>，不</a:t>
            </a:r>
            <a:r>
              <a:rPr lang="zh-TW" altLang="en-US" dirty="0">
                <a:solidFill>
                  <a:srgbClr val="FF0000"/>
                </a:solidFill>
              </a:rPr>
              <a:t>適用於中文文件之處理</a:t>
            </a:r>
            <a:r>
              <a:rPr lang="zh-TW" altLang="en-US" dirty="0">
                <a:solidFill>
                  <a:sysClr val="windowText" lastClr="000000"/>
                </a:solidFill>
              </a:rPr>
              <a:t>，且在</a:t>
            </a:r>
            <a:r>
              <a:rPr lang="en-US" altLang="zh-TW" dirty="0">
                <a:solidFill>
                  <a:sysClr val="windowText" lastClr="000000"/>
                </a:solidFill>
              </a:rPr>
              <a:t>A-G</a:t>
            </a:r>
            <a:r>
              <a:rPr lang="zh-TW" altLang="en-US" dirty="0">
                <a:solidFill>
                  <a:sysClr val="windowText" lastClr="000000"/>
                </a:solidFill>
              </a:rPr>
              <a:t>方法流程中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仍存在</a:t>
            </a:r>
            <a:r>
              <a:rPr lang="zh-TW" altLang="en-US" dirty="0">
                <a:solidFill>
                  <a:sysClr val="windowText" lastClr="000000"/>
                </a:solidFill>
              </a:rPr>
              <a:t>可改善其自動化程度的空間，因此本研究擬進一步提出工具的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改善方法</a:t>
            </a:r>
            <a:r>
              <a:rPr lang="zh-TW" altLang="en-US" dirty="0">
                <a:solidFill>
                  <a:sysClr val="windowText" lastClr="000000"/>
                </a:solidFill>
              </a:rPr>
              <a:t>，以提升</a:t>
            </a:r>
            <a:r>
              <a:rPr lang="en-US" altLang="zh-TW" dirty="0">
                <a:solidFill>
                  <a:sysClr val="windowText" lastClr="000000"/>
                </a:solidFill>
              </a:rPr>
              <a:t>A-G</a:t>
            </a:r>
            <a:r>
              <a:rPr lang="zh-TW" altLang="en-US" dirty="0">
                <a:solidFill>
                  <a:sysClr val="windowText" lastClr="000000"/>
                </a:solidFill>
              </a:rPr>
              <a:t>方法應用於本體學習之效度。此外，</a:t>
            </a:r>
            <a:r>
              <a:rPr lang="en-US" altLang="zh-TW" dirty="0">
                <a:solidFill>
                  <a:sysClr val="windowText" lastClr="000000"/>
                </a:solidFill>
              </a:rPr>
              <a:t>A-G</a:t>
            </a:r>
            <a:r>
              <a:rPr lang="zh-TW" altLang="en-US" dirty="0">
                <a:solidFill>
                  <a:sysClr val="windowText" lastClr="000000"/>
                </a:solidFill>
              </a:rPr>
              <a:t>方法對於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語料的</a:t>
            </a:r>
            <a:r>
              <a:rPr lang="zh-TW" altLang="en-US" dirty="0">
                <a:solidFill>
                  <a:sysClr val="windowText" lastClr="000000"/>
                </a:solidFill>
              </a:rPr>
              <a:t>選擇並未提出明確的建議，本研究則依據</a:t>
            </a:r>
            <a:r>
              <a:rPr lang="en-US" altLang="zh-TW" dirty="0">
                <a:solidFill>
                  <a:sysClr val="windowText" lastClr="000000"/>
                </a:solidFill>
              </a:rPr>
              <a:t>Brewster</a:t>
            </a:r>
            <a:r>
              <a:rPr lang="zh-TW" altLang="en-US" dirty="0">
                <a:solidFill>
                  <a:sysClr val="windowText" lastClr="000000"/>
                </a:solidFill>
              </a:rPr>
              <a:t>等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人的意見</a:t>
            </a:r>
            <a:r>
              <a:rPr lang="zh-TW" altLang="en-US" dirty="0">
                <a:solidFill>
                  <a:sysClr val="windowText" lastClr="000000"/>
                </a:solidFill>
              </a:rPr>
              <a:t>，為了提升詞彙句型樣式之關係擷取召回率，乃選擇由領域文件建構 詞彚表，以作為擷取關係之語料文本。 </a:t>
            </a:r>
            <a:endParaRPr lang="zh-TW" altLang="en-US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85612" y="968600"/>
            <a:ext cx="3240800" cy="279307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ysClr val="windowText" lastClr="000000"/>
                </a:solidFill>
              </a:rPr>
              <a:t>高效性：</a:t>
            </a:r>
            <a:endParaRPr lang="en-US" altLang="zh-TW" dirty="0" smtClean="0">
              <a:solidFill>
                <a:sysClr val="windowText" lastClr="000000"/>
              </a:solidFill>
            </a:endParaRPr>
          </a:p>
          <a:p>
            <a:r>
              <a:rPr lang="zh-TW" altLang="zh-TW" dirty="0" smtClean="0">
                <a:solidFill>
                  <a:sysClr val="windowText" lastClr="000000"/>
                </a:solidFill>
              </a:rPr>
              <a:t>為</a:t>
            </a:r>
            <a:r>
              <a:rPr lang="zh-TW" altLang="zh-TW" dirty="0">
                <a:solidFill>
                  <a:sysClr val="windowText" lastClr="000000"/>
                </a:solidFill>
              </a:rPr>
              <a:t>了進行分析及簡化工作，本研究所提出的創新方法為</a:t>
            </a:r>
            <a:r>
              <a:rPr lang="en-US" altLang="zh-TW" dirty="0">
                <a:solidFill>
                  <a:sysClr val="windowText" lastClr="000000"/>
                </a:solidFill>
              </a:rPr>
              <a:t>:</a:t>
            </a:r>
            <a:r>
              <a:rPr lang="zh-TW" altLang="zh-TW" dirty="0">
                <a:solidFill>
                  <a:sysClr val="windowText" lastClr="000000"/>
                </a:solidFill>
              </a:rPr>
              <a:t>利用平面分群從語意網路中辨識結構相似的概念群，再針對各概念群進行階層分群。在上述分群的過程中，本研究針對平面分群後各群之中心概念，提出幾個重要問題，以便瞭解概念群之所以互相連結的始末，進而利用階層分群以及語意結構</a:t>
            </a:r>
            <a:r>
              <a:rPr lang="zh-TW" altLang="zh-TW" dirty="0">
                <a:solidFill>
                  <a:srgbClr val="FF0000"/>
                </a:solidFill>
              </a:rPr>
              <a:t>分析中的上下關係、同義關係與反義關係</a:t>
            </a:r>
            <a:r>
              <a:rPr lang="zh-TW" altLang="zh-TW" dirty="0">
                <a:solidFill>
                  <a:sysClr val="windowText" lastClr="000000"/>
                </a:solidFill>
              </a:rPr>
              <a:t>，進行概念的整合並找出概念間的基本階層關係，最後組織各概念群以呈現簡單結構的公司治理本體知識。 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679941" y="968600"/>
            <a:ext cx="2395752" cy="279657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1300" dirty="0" smtClean="0">
                <a:solidFill>
                  <a:sysClr val="windowText" lastClr="000000"/>
                </a:solidFill>
              </a:rPr>
              <a:t>權威性：</a:t>
            </a:r>
            <a:endParaRPr lang="en-US" altLang="zh-TW" sz="1300" dirty="0" smtClean="0">
              <a:solidFill>
                <a:sysClr val="windowText" lastClr="000000"/>
              </a:solidFill>
            </a:endParaRPr>
          </a:p>
          <a:p>
            <a:r>
              <a:rPr lang="zh-TW" altLang="en-US" sz="1300" dirty="0" smtClean="0">
                <a:solidFill>
                  <a:sysClr val="windowText" lastClr="000000"/>
                </a:solidFill>
              </a:rPr>
              <a:t>本研究採問卷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方式進行「雛型本體」之評估 </a:t>
            </a:r>
            <a:r>
              <a:rPr lang="zh-TW" altLang="en-US" sz="1300" dirty="0" smtClean="0">
                <a:solidFill>
                  <a:sysClr val="windowText" lastClr="000000"/>
                </a:solidFill>
              </a:rPr>
              <a:t>，我們委由</a:t>
            </a:r>
            <a:r>
              <a:rPr lang="zh-TW" altLang="en-US" sz="1300" dirty="0">
                <a:solidFill>
                  <a:srgbClr val="FF0000"/>
                </a:solidFill>
              </a:rPr>
              <a:t>五名領域專家進行檢驗本研究之結果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，領域專家包含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: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任教於國內</a:t>
            </a:r>
            <a:r>
              <a:rPr lang="zh-TW" altLang="en-US" sz="1300" dirty="0" smtClean="0">
                <a:solidFill>
                  <a:sysClr val="windowText" lastClr="000000"/>
                </a:solidFill>
              </a:rPr>
              <a:t>大專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教師兩名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(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均有超過十年以上之會計教學經驗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)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、會計師三名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(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均</a:t>
            </a:r>
            <a:r>
              <a:rPr lang="zh-TW" altLang="en-US" sz="1300" dirty="0" smtClean="0">
                <a:solidFill>
                  <a:sysClr val="windowText" lastClr="000000"/>
                </a:solidFill>
              </a:rPr>
              <a:t>有超過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五年以上之會計師事務所實務經驗</a:t>
            </a:r>
            <a:r>
              <a:rPr lang="en-US" altLang="zh-TW" sz="1300" dirty="0" smtClean="0">
                <a:solidFill>
                  <a:sysClr val="windowText" lastClr="000000"/>
                </a:solidFill>
              </a:rPr>
              <a:t>)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評估結果顯示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: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本研究提出的建置方法，五 名專家對於該雛型本體的</a:t>
            </a:r>
            <a:r>
              <a:rPr lang="zh-TW" altLang="en-US" sz="1300" dirty="0">
                <a:solidFill>
                  <a:srgbClr val="FF0000"/>
                </a:solidFill>
              </a:rPr>
              <a:t>同意題數比例都非常高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(</a:t>
            </a:r>
            <a:r>
              <a:rPr lang="zh-TW" altLang="en-US" sz="1300" dirty="0">
                <a:solidFill>
                  <a:sysClr val="windowText" lastClr="000000"/>
                </a:solidFill>
              </a:rPr>
              <a:t>多數均超過九成</a:t>
            </a:r>
            <a:r>
              <a:rPr lang="en-US" altLang="zh-TW" sz="1300" dirty="0">
                <a:solidFill>
                  <a:sysClr val="windowText" lastClr="000000"/>
                </a:solidFill>
              </a:rPr>
              <a:t>) </a:t>
            </a:r>
            <a:endParaRPr lang="zh-TW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48" name="右中括弧 47"/>
          <p:cNvSpPr/>
          <p:nvPr/>
        </p:nvSpPr>
        <p:spPr>
          <a:xfrm rot="16200000" flipH="1">
            <a:off x="4239496" y="282938"/>
            <a:ext cx="480692" cy="7445166"/>
          </a:xfrm>
          <a:prstGeom prst="rightBracke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9" name="直線接點 48"/>
          <p:cNvCxnSpPr/>
          <p:nvPr/>
        </p:nvCxnSpPr>
        <p:spPr>
          <a:xfrm>
            <a:off x="4511106" y="3765175"/>
            <a:ext cx="4177" cy="93845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157160" y="4380468"/>
            <a:ext cx="8918533" cy="71558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sysClr val="windowText" lastClr="000000"/>
                </a:solidFill>
              </a:rPr>
              <a:t>故可判定，針對本研究最初的假設，本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研究發展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了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一</a:t>
            </a:r>
            <a:r>
              <a:rPr lang="zh-TW" altLang="zh-TW" dirty="0">
                <a:solidFill>
                  <a:sysClr val="windowText" lastClr="000000"/>
                </a:solidFill>
              </a:rPr>
              <a:t>套</a:t>
            </a:r>
            <a:r>
              <a:rPr lang="zh-TW" altLang="zh-TW" dirty="0">
                <a:solidFill>
                  <a:srgbClr val="FF0000"/>
                </a:solidFill>
              </a:rPr>
              <a:t>客觀的</a:t>
            </a:r>
            <a:r>
              <a:rPr lang="zh-TW" altLang="zh-TW" dirty="0">
                <a:solidFill>
                  <a:sysClr val="windowText" lastClr="000000"/>
                </a:solidFill>
              </a:rPr>
              <a:t>本體建置方法，並整合目前可行技術，成為可操作的本體建置流程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改善了Ａ</a:t>
            </a:r>
            <a:r>
              <a:rPr lang="en-US" altLang="zh-TW" dirty="0" smtClean="0">
                <a:solidFill>
                  <a:srgbClr val="FF0000"/>
                </a:solidFill>
              </a:rPr>
              <a:t>-G</a:t>
            </a:r>
            <a:r>
              <a:rPr lang="zh-TW" altLang="en-US" dirty="0" smtClean="0">
                <a:solidFill>
                  <a:srgbClr val="FF0000"/>
                </a:solidFill>
              </a:rPr>
              <a:t>於時間及人力成本過大的問題，提升了知識本體形成的效率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,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協助</a:t>
            </a:r>
            <a:r>
              <a:rPr lang="zh-TW" altLang="zh-TW" dirty="0">
                <a:solidFill>
                  <a:sysClr val="windowText" lastClr="000000"/>
                </a:solidFill>
              </a:rPr>
              <a:t>本體開發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者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能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應用</a:t>
            </a:r>
            <a:r>
              <a:rPr lang="zh-TW" altLang="zh-TW" dirty="0">
                <a:solidFill>
                  <a:sysClr val="windowText" lastClr="000000"/>
                </a:solidFill>
              </a:rPr>
              <a:t>於特定專業領域上 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,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本體的使用者能快速獲得本體並</a:t>
            </a:r>
            <a:r>
              <a:rPr lang="zh-TW" altLang="en-US" dirty="0" smtClean="0">
                <a:solidFill>
                  <a:srgbClr val="FF0000"/>
                </a:solidFill>
              </a:rPr>
              <a:t>依各自的需求加以延伸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,</a:t>
            </a:r>
            <a:r>
              <a:rPr lang="zh-TW" altLang="en-US" dirty="0" smtClean="0">
                <a:solidFill>
                  <a:sysClr val="windowText" lastClr="000000"/>
                </a:solidFill>
              </a:rPr>
              <a:t>達成最初的研究目標</a:t>
            </a:r>
            <a:r>
              <a:rPr lang="zh-TW" altLang="zh-TW" dirty="0" smtClean="0">
                <a:solidFill>
                  <a:sysClr val="windowText" lastClr="000000"/>
                </a:solidFill>
              </a:rPr>
              <a:t>。</a:t>
            </a:r>
            <a:endParaRPr lang="zh-TW" altLang="zh-TW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8572" y="221340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感谢</a:t>
            </a:r>
            <a:r>
              <a:rPr lang="zh-TW" altLang="en-US" sz="4000" dirty="0" smtClean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您</a:t>
            </a:r>
            <a:r>
              <a:rPr lang="zh-CN" altLang="en-US" sz="4000" dirty="0" smtClean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TW" altLang="en-US" sz="4000" dirty="0" smtClean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聆聽與參與</a:t>
            </a:r>
            <a:endParaRPr lang="zh-CN" altLang="en-US" sz="4000" dirty="0">
              <a:solidFill>
                <a:srgbClr val="C6A8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271" y="3461145"/>
            <a:ext cx="1226850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第八組</a:t>
            </a:r>
            <a:endParaRPr lang="zh-CN" altLang="en-US" sz="10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572" y="2994659"/>
            <a:ext cx="3418274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smtClean="0">
                <a:solidFill>
                  <a:prstClr val="white"/>
                </a:solidFill>
              </a:rPr>
              <a:t>Lorem ipsum dolor sit amet, consectetur adipiscing elit. Donec luctus nibh sit amet sem vulputate venenatis bibendum orci pulvinar. </a:t>
            </a:r>
            <a:endParaRPr lang="zh-CN" altLang="en-US" sz="80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87338" y="3002316"/>
            <a:ext cx="354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108" y="21340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Questions: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7338" y="675074"/>
            <a:ext cx="274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37765" y="1872497"/>
            <a:ext cx="29871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What </a:t>
            </a:r>
            <a:r>
              <a:rPr lang="en-US" altLang="zh-CN" sz="900" dirty="0">
                <a:solidFill>
                  <a:schemeClr val="bg1"/>
                </a:solidFill>
              </a:rPr>
              <a:t>is the research objective?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794" y="1447044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觀察論文中的假設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『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研究目標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』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是什麼？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37515" y="1809281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88742" y="3208160"/>
            <a:ext cx="2987190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What are the research results?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1842" y="2766504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實驗結果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『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研究結果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』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是什麼？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92628" y="314122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95233" y="1930952"/>
            <a:ext cx="29871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How </a:t>
            </a:r>
            <a:r>
              <a:rPr lang="en-US" altLang="zh-CN" sz="900" dirty="0">
                <a:solidFill>
                  <a:schemeClr val="bg1"/>
                </a:solidFill>
              </a:rPr>
              <a:t>was the experiment designed to verify the </a:t>
            </a:r>
            <a:r>
              <a:rPr lang="en-US" altLang="zh-CN" sz="900" dirty="0" smtClean="0">
                <a:solidFill>
                  <a:schemeClr val="bg1"/>
                </a:solidFill>
              </a:rPr>
              <a:t>hypothesis?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6407" y="1447044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如何設計實驗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『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研究設計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』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來驗證自己的假設？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24423" y="1809281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24423" y="3213708"/>
            <a:ext cx="2987190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How does the author interpret the </a:t>
            </a:r>
            <a:r>
              <a:rPr lang="en-US" altLang="zh-CN" sz="900" dirty="0" smtClean="0">
                <a:solidFill>
                  <a:schemeClr val="bg1"/>
                </a:solidFill>
              </a:rPr>
              <a:t>results?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09633" y="2773686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作者對於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『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研究結果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』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如何闡述？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28166" y="314122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4062" y="1572655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smtClean="0">
                <a:solidFill>
                  <a:schemeClr val="accent1"/>
                </a:solidFill>
                <a:latin typeface="+mj-lt"/>
              </a:rPr>
              <a:t>01.</a:t>
            </a:r>
            <a:endParaRPr lang="zh-CN" altLang="en-US" sz="2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110" y="2872862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dirty="0" smtClean="0">
                <a:solidFill>
                  <a:schemeClr val="accent1"/>
                </a:solidFill>
                <a:latin typeface="+mj-lt"/>
              </a:rPr>
              <a:t>0</a:t>
            </a:r>
            <a:r>
              <a:rPr lang="en-US" altLang="zh-CN" sz="3200" i="1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altLang="zh-CN" sz="3200" i="1" dirty="0" smtClean="0">
                <a:solidFill>
                  <a:schemeClr val="accent1"/>
                </a:solidFill>
                <a:latin typeface="+mj-lt"/>
              </a:rPr>
              <a:t>.</a:t>
            </a:r>
            <a:endParaRPr lang="zh-CN" altLang="en-US" sz="2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0690" y="1574604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dirty="0" smtClean="0">
                <a:solidFill>
                  <a:schemeClr val="accent1"/>
                </a:solidFill>
                <a:latin typeface="+mj-lt"/>
              </a:rPr>
              <a:t>02.</a:t>
            </a:r>
            <a:endParaRPr lang="zh-CN" altLang="en-US" sz="2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93123" y="2849773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smtClean="0">
                <a:solidFill>
                  <a:schemeClr val="accent1"/>
                </a:solidFill>
                <a:latin typeface="+mj-lt"/>
              </a:rPr>
              <a:t>04.</a:t>
            </a:r>
            <a:endParaRPr lang="zh-CN" altLang="en-US" sz="2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2108" y="685557"/>
            <a:ext cx="3418274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 smtClean="0">
                <a:solidFill>
                  <a:schemeClr val="bg1"/>
                </a:solidFill>
              </a:rPr>
              <a:t>Lorem ipsum dolor sit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800" dirty="0" smtClean="0">
                <a:solidFill>
                  <a:schemeClr val="bg1"/>
                </a:solidFill>
              </a:rPr>
              <a:t>,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consectetur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adipiscing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elit</a:t>
            </a:r>
            <a:r>
              <a:rPr lang="en-US" altLang="zh-CN" sz="800" dirty="0" smtClean="0">
                <a:solidFill>
                  <a:schemeClr val="bg1"/>
                </a:solidFill>
              </a:rPr>
              <a:t>.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Donec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luctus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nibh</a:t>
            </a:r>
            <a:r>
              <a:rPr lang="en-US" altLang="zh-CN" sz="800" dirty="0" smtClean="0">
                <a:solidFill>
                  <a:schemeClr val="bg1"/>
                </a:solidFill>
              </a:rPr>
              <a:t> sit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amet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sem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vulputate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venenatis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bibendum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orci</a:t>
            </a:r>
            <a:r>
              <a:rPr lang="en-US" altLang="zh-CN" sz="800" dirty="0" smtClean="0">
                <a:solidFill>
                  <a:schemeClr val="bg1"/>
                </a:solidFill>
              </a:rPr>
              <a:t>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pulvinar</a:t>
            </a:r>
            <a:r>
              <a:rPr lang="en-US" altLang="zh-CN" sz="800" dirty="0" smtClean="0">
                <a:solidFill>
                  <a:schemeClr val="bg1"/>
                </a:solidFill>
              </a:rPr>
              <a:t>. </a:t>
            </a:r>
            <a:endParaRPr lang="zh-CN" altLang="en-US" sz="800" dirty="0"/>
          </a:p>
        </p:txBody>
      </p:sp>
      <p:sp>
        <p:nvSpPr>
          <p:cNvPr id="23" name="矩形 22"/>
          <p:cNvSpPr/>
          <p:nvPr/>
        </p:nvSpPr>
        <p:spPr>
          <a:xfrm>
            <a:off x="228110" y="4032635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 dirty="0" smtClean="0">
                <a:solidFill>
                  <a:schemeClr val="accent1"/>
                </a:solidFill>
                <a:latin typeface="+mj-lt"/>
              </a:rPr>
              <a:t>05.</a:t>
            </a:r>
            <a:endParaRPr lang="zh-CN" altLang="en-US" sz="2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1842" y="3950270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要如何透過闡述回應最初的假設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『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研究目標</a:t>
            </a:r>
            <a:r>
              <a:rPr lang="en-US" altLang="zh-TW" sz="1400" dirty="0" smtClean="0">
                <a:solidFill>
                  <a:schemeClr val="accent1"/>
                </a:solidFill>
                <a:latin typeface="+mj-ea"/>
                <a:ea typeface="+mj-ea"/>
              </a:rPr>
              <a:t>』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  <a:ea typeface="+mj-ea"/>
              </a:rPr>
              <a:t>？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10"/>
          <p:cNvCxnSpPr/>
          <p:nvPr/>
        </p:nvCxnSpPr>
        <p:spPr>
          <a:xfrm>
            <a:off x="1092628" y="4325022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1842" y="4391998"/>
            <a:ext cx="2987190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How does the author use the results to respond to the original objective</a:t>
            </a:r>
            <a:r>
              <a:rPr lang="en-US" altLang="zh-CN" sz="900" dirty="0" smtClean="0">
                <a:solidFill>
                  <a:schemeClr val="bg1"/>
                </a:solidFill>
              </a:rPr>
              <a:t>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3168" y="3018550"/>
            <a:ext cx="2237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smtClean="0">
                <a:solidFill>
                  <a:schemeClr val="accent1"/>
                </a:solidFill>
                <a:latin typeface="+mj-lt"/>
              </a:rPr>
              <a:t>PART ONE</a:t>
            </a:r>
            <a:endParaRPr lang="zh-CN" altLang="en-US" sz="240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50080" y="3603325"/>
            <a:ext cx="257387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15089" y="3623186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觀察論文中的假設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研究目標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是什麼？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6134" y="3915574"/>
            <a:ext cx="3505275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What is the research objective</a:t>
            </a:r>
            <a:r>
              <a:rPr lang="en-US" altLang="zh-CN" sz="900" dirty="0" smtClean="0">
                <a:solidFill>
                  <a:schemeClr val="bg1"/>
                </a:solidFill>
              </a:rPr>
              <a:t>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59256" y="1881462"/>
            <a:ext cx="811145" cy="694488"/>
            <a:chOff x="2162176" y="-104775"/>
            <a:chExt cx="1655763" cy="1417638"/>
          </a:xfrm>
          <a:solidFill>
            <a:schemeClr val="accent1"/>
          </a:solidFill>
        </p:grpSpPr>
        <p:sp>
          <p:nvSpPr>
            <p:cNvPr id="13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  <p:sp>
          <p:nvSpPr>
            <p:cNvPr id="14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267" y="536575"/>
            <a:ext cx="3804246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What is the research objective</a:t>
            </a:r>
            <a:r>
              <a:rPr lang="en-US" altLang="zh-CN" sz="900" dirty="0" smtClean="0">
                <a:solidFill>
                  <a:schemeClr val="bg1"/>
                </a:solidFill>
              </a:rPr>
              <a:t>? 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033" y="253323"/>
            <a:ext cx="3416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觀察論文中的假設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研究目標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是什麼？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0783" y="56110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chemeClr val="accent1"/>
                </a:solidFill>
                <a:latin typeface="+mj-lt"/>
              </a:rPr>
              <a:t>01</a:t>
            </a:r>
            <a:endParaRPr lang="zh-CN" altLang="en-US" sz="18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7823" y="1116637"/>
            <a:ext cx="7044796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411" y="113529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研究目的（假設）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310" y="1607533"/>
            <a:ext cx="3642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7428" y="1596958"/>
            <a:ext cx="3839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solidFill>
                  <a:schemeClr val="bg1"/>
                </a:solidFill>
              </a:rPr>
              <a:t>         隨著電腦時代的來臨，資訊的流通及共享已成為未來的一大趨勢，此論文在於探討知識本體的形成方法、但因</a:t>
            </a:r>
            <a:r>
              <a:rPr lang="zh-TW" altLang="en-US" sz="1200" dirty="0">
                <a:solidFill>
                  <a:schemeClr val="bg1"/>
                </a:solidFill>
              </a:rPr>
              <a:t>建置各專業領域的知識本體</a:t>
            </a:r>
            <a:r>
              <a:rPr lang="zh-TW" altLang="en-US" sz="1200" dirty="0" smtClean="0">
                <a:solidFill>
                  <a:schemeClr val="bg1"/>
                </a:solidFill>
              </a:rPr>
              <a:t>容易造成人工</a:t>
            </a:r>
            <a:r>
              <a:rPr lang="zh-TW" altLang="en-US" sz="1200" dirty="0">
                <a:solidFill>
                  <a:schemeClr val="bg1"/>
                </a:solidFill>
              </a:rPr>
              <a:t>作業瓶頸，故本研究以</a:t>
            </a:r>
            <a:r>
              <a:rPr lang="en-US" altLang="zh-TW" sz="1200" dirty="0">
                <a:solidFill>
                  <a:schemeClr val="bg1"/>
                </a:solidFill>
              </a:rPr>
              <a:t>A-G</a:t>
            </a:r>
            <a:r>
              <a:rPr lang="zh-TW" altLang="en-US" sz="1200" dirty="0">
                <a:solidFill>
                  <a:schemeClr val="bg1"/>
                </a:solidFill>
              </a:rPr>
              <a:t>方法為基礎，發展為改良的本體建置程序</a:t>
            </a:r>
            <a:r>
              <a:rPr lang="en-US" altLang="zh-TW" sz="1200" dirty="0">
                <a:solidFill>
                  <a:schemeClr val="bg1"/>
                </a:solidFill>
              </a:rPr>
              <a:t>——AGOE(A-G ontology engineering)</a:t>
            </a:r>
            <a:r>
              <a:rPr lang="zh-TW" altLang="en-US" sz="1200" dirty="0">
                <a:solidFill>
                  <a:schemeClr val="bg1"/>
                </a:solidFill>
              </a:rPr>
              <a:t>方法</a:t>
            </a:r>
            <a:r>
              <a:rPr lang="zh-TW" altLang="en-US" sz="1200" dirty="0" smtClean="0">
                <a:solidFill>
                  <a:schemeClr val="bg1"/>
                </a:solidFill>
              </a:rPr>
              <a:t>，從萃取</a:t>
            </a:r>
            <a:r>
              <a:rPr lang="zh-TW" altLang="en-US" sz="1200" dirty="0">
                <a:solidFill>
                  <a:schemeClr val="bg1"/>
                </a:solidFill>
              </a:rPr>
              <a:t>文件中的知識</a:t>
            </a:r>
            <a:r>
              <a:rPr lang="zh-TW" altLang="en-US" sz="1200" dirty="0" smtClean="0">
                <a:solidFill>
                  <a:schemeClr val="bg1"/>
                </a:solidFill>
              </a:rPr>
              <a:t>元素及基礎著手</a:t>
            </a:r>
            <a:r>
              <a:rPr lang="zh-TW" altLang="en-US" sz="1200" dirty="0">
                <a:solidFill>
                  <a:schemeClr val="bg1"/>
                </a:solidFill>
              </a:rPr>
              <a:t>，整合文字</a:t>
            </a:r>
            <a:r>
              <a:rPr lang="zh-TW" altLang="en-US" sz="1200" dirty="0" smtClean="0">
                <a:solidFill>
                  <a:schemeClr val="bg1"/>
                </a:solidFill>
              </a:rPr>
              <a:t>探勘，語意</a:t>
            </a:r>
            <a:r>
              <a:rPr lang="zh-TW" altLang="en-US" sz="1200" dirty="0">
                <a:solidFill>
                  <a:schemeClr val="bg1"/>
                </a:solidFill>
              </a:rPr>
              <a:t>分析等技術，快速建置特定領域的「雛型本體」，以利</a:t>
            </a:r>
            <a:r>
              <a:rPr lang="zh-TW" altLang="en-US" sz="1200" dirty="0" smtClean="0">
                <a:solidFill>
                  <a:schemeClr val="bg1"/>
                </a:solidFill>
              </a:rPr>
              <a:t>提供各領域專家作後續</a:t>
            </a:r>
            <a:r>
              <a:rPr lang="zh-TW" altLang="en-US" sz="1200" dirty="0">
                <a:solidFill>
                  <a:schemeClr val="bg1"/>
                </a:solidFill>
              </a:rPr>
              <a:t>修改。本研究以「公司治理」領域為例，驗證本</a:t>
            </a:r>
            <a:r>
              <a:rPr lang="zh-TW" altLang="en-US" sz="1200" dirty="0" smtClean="0">
                <a:solidFill>
                  <a:schemeClr val="bg1"/>
                </a:solidFill>
              </a:rPr>
              <a:t>研究發展</a:t>
            </a:r>
            <a:r>
              <a:rPr lang="zh-TW" altLang="en-US" sz="1200" dirty="0">
                <a:solidFill>
                  <a:schemeClr val="bg1"/>
                </a:solidFill>
              </a:rPr>
              <a:t>的本體研究方法是否能高效建置公司治理領域之「雛形」本體。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23225" y="3018550"/>
            <a:ext cx="2297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rial" panose="020B0604020202020204"/>
              </a:rPr>
              <a:t>PART TWO</a:t>
            </a:r>
            <a:endParaRPr lang="zh-CN" altLang="en-US" sz="2400" dirty="0">
              <a:solidFill>
                <a:schemeClr val="accent1"/>
              </a:solidFill>
              <a:latin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50080" y="3603325"/>
            <a:ext cx="25738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01306" y="3623186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如何設計實驗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研究設計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來驗證自己的假設？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26134" y="3915574"/>
            <a:ext cx="3505275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How was the experiment designed to verify the hypothesis</a:t>
            </a:r>
            <a:r>
              <a:rPr lang="en-US" altLang="zh-CN" sz="900" dirty="0" smtClean="0">
                <a:solidFill>
                  <a:schemeClr val="bg1"/>
                </a:solidFill>
              </a:rPr>
              <a:t>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AutoShape 112"/>
          <p:cNvSpPr/>
          <p:nvPr/>
        </p:nvSpPr>
        <p:spPr bwMode="auto">
          <a:xfrm>
            <a:off x="4184664" y="1860536"/>
            <a:ext cx="774672" cy="7712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267" y="536575"/>
            <a:ext cx="3804246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</a:rPr>
              <a:t>How was the experiment designed to verify the hypothesis</a:t>
            </a:r>
            <a:r>
              <a:rPr lang="en-US" altLang="zh-CN" sz="900" dirty="0" smtClean="0">
                <a:solidFill>
                  <a:schemeClr val="bg1"/>
                </a:solidFill>
              </a:rPr>
              <a:t>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033" y="253323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如何設計實驗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研究設計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來驗證自己的假設？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0783" y="56110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C6A864"/>
                </a:solidFill>
                <a:latin typeface="Arial" panose="020B0604020202020204"/>
              </a:rPr>
              <a:t>02</a:t>
            </a:r>
            <a:endParaRPr lang="zh-CN" altLang="en-US" sz="1800">
              <a:solidFill>
                <a:srgbClr val="C6A864"/>
              </a:solidFill>
              <a:latin typeface="Arial" panose="020B0604020202020204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362699" y="1535233"/>
            <a:ext cx="353943" cy="231731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1100" dirty="0" smtClean="0"/>
              <a:t>輸入資料擷取建置本 體之領域知識</a:t>
            </a:r>
            <a:endParaRPr lang="en-US" altLang="zh-TW" sz="1100" dirty="0" smtClean="0"/>
          </a:p>
        </p:txBody>
      </p:sp>
      <p:cxnSp>
        <p:nvCxnSpPr>
          <p:cNvPr id="114" name="直線接點 113"/>
          <p:cNvCxnSpPr/>
          <p:nvPr/>
        </p:nvCxnSpPr>
        <p:spPr>
          <a:xfrm>
            <a:off x="716642" y="2700610"/>
            <a:ext cx="526094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896703" y="1908876"/>
            <a:ext cx="12526" cy="176617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890783" y="1908876"/>
            <a:ext cx="16910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912255" y="3675046"/>
            <a:ext cx="16910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1051045" y="1517758"/>
            <a:ext cx="2049507" cy="6001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第一種為結構化資料，例如</a:t>
            </a:r>
            <a:r>
              <a:rPr lang="en-US" altLang="zh-TW" sz="1100" dirty="0"/>
              <a:t>XML</a:t>
            </a:r>
            <a:r>
              <a:rPr lang="zh-TW" altLang="en-US" sz="1100" dirty="0"/>
              <a:t>綱目</a:t>
            </a:r>
            <a:r>
              <a:rPr lang="en-US" altLang="zh-TW" sz="1100" dirty="0"/>
              <a:t>(schema)</a:t>
            </a:r>
            <a:r>
              <a:rPr lang="zh-TW" altLang="en-US" sz="1100" dirty="0"/>
              <a:t>、</a:t>
            </a:r>
            <a:r>
              <a:rPr lang="en-US" altLang="zh-TW" sz="1100" dirty="0"/>
              <a:t>UML</a:t>
            </a:r>
            <a:r>
              <a:rPr lang="zh-TW" altLang="en-US" sz="1100" dirty="0"/>
              <a:t>圖形或 資料庫綱目等綱目型資料 </a:t>
            </a:r>
          </a:p>
        </p:txBody>
      </p:sp>
      <p:sp>
        <p:nvSpPr>
          <p:cNvPr id="119" name="文字方塊 118"/>
          <p:cNvSpPr txBox="1"/>
          <p:nvPr/>
        </p:nvSpPr>
        <p:spPr>
          <a:xfrm>
            <a:off x="1212681" y="2340226"/>
            <a:ext cx="1887871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第二種為半結構化資料，例如</a:t>
            </a:r>
            <a:r>
              <a:rPr lang="en-US" altLang="zh-TW" sz="1200" dirty="0"/>
              <a:t>XML</a:t>
            </a:r>
            <a:r>
              <a:rPr lang="zh-TW" altLang="en-US" sz="1200" dirty="0"/>
              <a:t>、</a:t>
            </a:r>
            <a:r>
              <a:rPr lang="en-US" altLang="zh-TW" sz="1200" dirty="0"/>
              <a:t>HTML </a:t>
            </a:r>
            <a:r>
              <a:rPr lang="zh-TW" altLang="en-US" sz="1200" dirty="0"/>
              <a:t>或具備表格結構之資料 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102959" y="3382130"/>
            <a:ext cx="1986122" cy="71558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第三類則為非結構化資料，通常指無任何標記 或格式之資料案例文件 </a:t>
            </a:r>
          </a:p>
        </p:txBody>
      </p:sp>
      <p:cxnSp>
        <p:nvCxnSpPr>
          <p:cNvPr id="121" name="直線箭頭接點 120"/>
          <p:cNvCxnSpPr/>
          <p:nvPr/>
        </p:nvCxnSpPr>
        <p:spPr>
          <a:xfrm>
            <a:off x="3089081" y="3739920"/>
            <a:ext cx="815757" cy="10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3309897" y="1647600"/>
            <a:ext cx="353943" cy="19134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kumimoji="1" lang="zh-TW" altLang="en-US" sz="1100" dirty="0" smtClean="0"/>
              <a:t>基於文件分析之本體設計方法</a:t>
            </a:r>
            <a:endParaRPr kumimoji="1" lang="zh-TW" altLang="en-US" sz="1100" dirty="0"/>
          </a:p>
        </p:txBody>
      </p:sp>
      <p:cxnSp>
        <p:nvCxnSpPr>
          <p:cNvPr id="123" name="直線接點 122"/>
          <p:cNvCxnSpPr/>
          <p:nvPr/>
        </p:nvCxnSpPr>
        <p:spPr>
          <a:xfrm>
            <a:off x="3466390" y="3556339"/>
            <a:ext cx="1" cy="18358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3888475" y="3561751"/>
            <a:ext cx="857488" cy="3000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A-G</a:t>
            </a:r>
            <a:r>
              <a:rPr kumimoji="1" lang="zh-TW" altLang="en-US" dirty="0" smtClean="0"/>
              <a:t>方法</a:t>
            </a:r>
            <a:endParaRPr kumimoji="1" lang="zh-TW" altLang="en-US" dirty="0"/>
          </a:p>
        </p:txBody>
      </p:sp>
      <p:cxnSp>
        <p:nvCxnSpPr>
          <p:cNvPr id="125" name="直線箭頭接點 124"/>
          <p:cNvCxnSpPr/>
          <p:nvPr/>
        </p:nvCxnSpPr>
        <p:spPr>
          <a:xfrm>
            <a:off x="4745962" y="3739920"/>
            <a:ext cx="237328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4970598" y="3317924"/>
            <a:ext cx="421621" cy="12003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 smtClean="0"/>
              <a:t>A</a:t>
            </a:r>
          </a:p>
          <a:p>
            <a:pPr algn="ctr"/>
            <a:r>
              <a:rPr kumimoji="1" lang="en-US" altLang="zh-TW" sz="1200" dirty="0" smtClean="0"/>
              <a:t>G</a:t>
            </a:r>
          </a:p>
          <a:p>
            <a:pPr algn="ctr"/>
            <a:r>
              <a:rPr kumimoji="1" lang="en-US" altLang="zh-TW" sz="1200" dirty="0" smtClean="0"/>
              <a:t>O  E</a:t>
            </a:r>
          </a:p>
          <a:p>
            <a:pPr algn="ctr"/>
            <a:r>
              <a:rPr kumimoji="1" lang="zh-TW" altLang="en-US" sz="1200" dirty="0" smtClean="0"/>
              <a:t>方法</a:t>
            </a:r>
            <a:endParaRPr kumimoji="1" lang="zh-TW" altLang="en-US" sz="1200" dirty="0"/>
          </a:p>
        </p:txBody>
      </p:sp>
      <p:cxnSp>
        <p:nvCxnSpPr>
          <p:cNvPr id="127" name="直線箭頭接點 126"/>
          <p:cNvCxnSpPr/>
          <p:nvPr/>
        </p:nvCxnSpPr>
        <p:spPr>
          <a:xfrm>
            <a:off x="5366751" y="3753232"/>
            <a:ext cx="217732" cy="681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/>
          <p:nvPr/>
        </p:nvCxnSpPr>
        <p:spPr>
          <a:xfrm rot="5400000">
            <a:off x="4366204" y="3852818"/>
            <a:ext cx="573540" cy="374368"/>
          </a:xfrm>
          <a:prstGeom prst="bentConnector3">
            <a:avLst>
              <a:gd name="adj1" fmla="val 47816"/>
            </a:avLst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4145798" y="4316785"/>
            <a:ext cx="600164" cy="4029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TW" altLang="en-US" dirty="0" smtClean="0"/>
              <a:t>改良</a:t>
            </a:r>
            <a:endParaRPr kumimoji="1" lang="zh-TW" altLang="en-US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5913598" y="1478690"/>
            <a:ext cx="1233436" cy="4308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</a:t>
            </a:r>
            <a:r>
              <a:rPr lang="zh-TW" altLang="en-US" sz="1100" dirty="0" smtClean="0"/>
              <a:t>、文本處理並     產生</a:t>
            </a:r>
            <a:r>
              <a:rPr lang="zh-TW" altLang="en-US" sz="1100" dirty="0"/>
              <a:t>詞庫 </a:t>
            </a:r>
          </a:p>
        </p:txBody>
      </p:sp>
      <p:sp>
        <p:nvSpPr>
          <p:cNvPr id="153" name="文字方塊 152"/>
          <p:cNvSpPr txBox="1"/>
          <p:nvPr/>
        </p:nvSpPr>
        <p:spPr>
          <a:xfrm>
            <a:off x="5911038" y="2287379"/>
            <a:ext cx="1235996" cy="2616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3</a:t>
            </a:r>
            <a:r>
              <a:rPr lang="zh-TW" altLang="en-US" sz="1100" dirty="0"/>
              <a:t>、</a:t>
            </a:r>
            <a:r>
              <a:rPr lang="zh-TW" altLang="en-US" sz="1100" dirty="0" smtClean="0"/>
              <a:t>語意網路</a:t>
            </a:r>
            <a:r>
              <a:rPr lang="zh-TW" altLang="en-US" sz="1100" dirty="0"/>
              <a:t>建構 </a:t>
            </a:r>
          </a:p>
        </p:txBody>
      </p:sp>
      <p:sp>
        <p:nvSpPr>
          <p:cNvPr id="154" name="文字方塊 153"/>
          <p:cNvSpPr txBox="1"/>
          <p:nvPr/>
        </p:nvSpPr>
        <p:spPr>
          <a:xfrm>
            <a:off x="5889461" y="2959725"/>
            <a:ext cx="1244714" cy="2616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4</a:t>
            </a:r>
            <a:r>
              <a:rPr lang="zh-TW" altLang="en-US" sz="1100" dirty="0" smtClean="0"/>
              <a:t>、語意結構</a:t>
            </a:r>
            <a:r>
              <a:rPr lang="zh-TW" altLang="en-US" sz="1100" dirty="0"/>
              <a:t>分析 </a:t>
            </a:r>
          </a:p>
        </p:txBody>
      </p:sp>
      <p:sp>
        <p:nvSpPr>
          <p:cNvPr id="155" name="文字方塊 154"/>
          <p:cNvSpPr txBox="1"/>
          <p:nvPr/>
        </p:nvSpPr>
        <p:spPr>
          <a:xfrm>
            <a:off x="5872830" y="3701565"/>
            <a:ext cx="1254940" cy="2616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5</a:t>
            </a:r>
            <a:r>
              <a:rPr lang="zh-TW" altLang="en-US" sz="1100" dirty="0" smtClean="0"/>
              <a:t>、</a:t>
            </a:r>
            <a:r>
              <a:rPr lang="zh-TW" altLang="en-US" sz="1100" dirty="0"/>
              <a:t>雛型</a:t>
            </a:r>
            <a:r>
              <a:rPr lang="zh-TW" altLang="en-US" sz="1100" dirty="0" smtClean="0"/>
              <a:t>本體</a:t>
            </a:r>
            <a:r>
              <a:rPr lang="zh-TW" altLang="en-US" sz="1100" dirty="0"/>
              <a:t>產出 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5895867" y="4453764"/>
            <a:ext cx="1251167" cy="2616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6</a:t>
            </a:r>
            <a:r>
              <a:rPr lang="zh-TW" altLang="en-US" sz="1100" dirty="0" smtClean="0"/>
              <a:t>、雛型本體</a:t>
            </a:r>
            <a:r>
              <a:rPr lang="zh-TW" altLang="en-US" sz="1100" dirty="0"/>
              <a:t>評估 </a:t>
            </a:r>
          </a:p>
        </p:txBody>
      </p:sp>
      <p:sp>
        <p:nvSpPr>
          <p:cNvPr id="157" name="左右括弧 156"/>
          <p:cNvSpPr/>
          <p:nvPr/>
        </p:nvSpPr>
        <p:spPr>
          <a:xfrm>
            <a:off x="5597780" y="1032291"/>
            <a:ext cx="1843544" cy="3580392"/>
          </a:xfrm>
          <a:prstGeom prst="bracketPair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902320" y="901486"/>
            <a:ext cx="1244714" cy="2616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</a:t>
            </a:r>
            <a:r>
              <a:rPr lang="zh-TW" altLang="en-US" sz="1100" dirty="0" smtClean="0"/>
              <a:t>、詞彚表建置 </a:t>
            </a:r>
            <a:endParaRPr lang="zh-TW" altLang="en-US" sz="1100" dirty="0"/>
          </a:p>
        </p:txBody>
      </p:sp>
      <p:sp>
        <p:nvSpPr>
          <p:cNvPr id="161" name="標題 1"/>
          <p:cNvSpPr txBox="1">
            <a:spLocks/>
          </p:cNvSpPr>
          <p:nvPr/>
        </p:nvSpPr>
        <p:spPr>
          <a:xfrm>
            <a:off x="7147034" y="4754456"/>
            <a:ext cx="1902417" cy="2891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1600" b="1" dirty="0" smtClean="0">
                <a:solidFill>
                  <a:srgbClr val="FF0000"/>
                </a:solidFill>
              </a:rPr>
              <a:t>公司治理本體建置</a:t>
            </a:r>
            <a:endParaRPr kumimoji="1"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2" name="直線箭頭接點 161"/>
          <p:cNvCxnSpPr/>
          <p:nvPr/>
        </p:nvCxnSpPr>
        <p:spPr>
          <a:xfrm>
            <a:off x="8460098" y="467943"/>
            <a:ext cx="0" cy="427273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7190065" y="182631"/>
            <a:ext cx="1851364" cy="7078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為降低時間和人力，本體</a:t>
            </a:r>
            <a:r>
              <a:rPr lang="zh-TW" altLang="en-US" sz="1000" dirty="0"/>
              <a:t>專家利用半自動化之開發方法，協助領域專家來擷取</a:t>
            </a:r>
            <a:r>
              <a:rPr lang="zh-TW" altLang="en-US" sz="1000" dirty="0" smtClean="0"/>
              <a:t>知識</a:t>
            </a:r>
            <a:r>
              <a:rPr lang="zh-TW" altLang="en-US" sz="1000" dirty="0"/>
              <a:t>，以更有效率的方式來建置本體 </a:t>
            </a:r>
          </a:p>
        </p:txBody>
      </p:sp>
      <p:sp>
        <p:nvSpPr>
          <p:cNvPr id="165" name="文字方塊 164"/>
          <p:cNvSpPr txBox="1"/>
          <p:nvPr/>
        </p:nvSpPr>
        <p:spPr>
          <a:xfrm>
            <a:off x="7529008" y="1606801"/>
            <a:ext cx="793829" cy="12234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文字勘探</a:t>
            </a:r>
            <a:r>
              <a:rPr lang="en-US" altLang="zh-TW" sz="1050" dirty="0" smtClean="0"/>
              <a:t>,</a:t>
            </a:r>
            <a:r>
              <a:rPr lang="zh-TW" altLang="en-US" sz="1050" dirty="0" smtClean="0"/>
              <a:t>分群演算法</a:t>
            </a:r>
            <a:r>
              <a:rPr lang="en-US" altLang="zh-TW" sz="1050" dirty="0"/>
              <a:t>,</a:t>
            </a:r>
            <a:r>
              <a:rPr lang="zh-TW" altLang="en-US" sz="1050" dirty="0" smtClean="0"/>
              <a:t>詞彙</a:t>
            </a:r>
            <a:r>
              <a:rPr lang="zh-TW" altLang="en-US" sz="1050" dirty="0"/>
              <a:t>句型樣式</a:t>
            </a:r>
            <a:r>
              <a:rPr lang="zh-TW" altLang="en-US" sz="1050" dirty="0" smtClean="0"/>
              <a:t>分析</a:t>
            </a:r>
            <a:r>
              <a:rPr lang="en-US" altLang="zh-TW" sz="1050" dirty="0" smtClean="0"/>
              <a:t>,</a:t>
            </a:r>
            <a:r>
              <a:rPr lang="zh-TW" altLang="en-US" sz="1050" dirty="0" smtClean="0"/>
              <a:t>語意</a:t>
            </a:r>
            <a:r>
              <a:rPr lang="zh-TW" altLang="en-US" sz="1050" dirty="0"/>
              <a:t>結構分析</a:t>
            </a:r>
            <a:r>
              <a:rPr lang="zh-TW" altLang="en-US" sz="1050" dirty="0" smtClean="0"/>
              <a:t>方法</a:t>
            </a:r>
            <a:r>
              <a:rPr lang="en-US" altLang="zh-TW" sz="1050" dirty="0" smtClean="0"/>
              <a:t>...</a:t>
            </a:r>
            <a:r>
              <a:rPr lang="zh-TW" altLang="en-US" sz="1050" dirty="0" smtClean="0"/>
              <a:t>等 </a:t>
            </a:r>
            <a:endParaRPr lang="zh-TW" altLang="en-US" sz="1050" dirty="0"/>
          </a:p>
        </p:txBody>
      </p:sp>
      <p:cxnSp>
        <p:nvCxnSpPr>
          <p:cNvPr id="166" name="直線接點 165"/>
          <p:cNvCxnSpPr/>
          <p:nvPr/>
        </p:nvCxnSpPr>
        <p:spPr>
          <a:xfrm flipH="1">
            <a:off x="7792444" y="2822692"/>
            <a:ext cx="6558" cy="35338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箭頭接點 171"/>
          <p:cNvCxnSpPr/>
          <p:nvPr/>
        </p:nvCxnSpPr>
        <p:spPr>
          <a:xfrm>
            <a:off x="7454621" y="3174989"/>
            <a:ext cx="992618" cy="14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6019" y="3018550"/>
            <a:ext cx="2731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smtClean="0">
                <a:solidFill>
                  <a:schemeClr val="accent2"/>
                </a:solidFill>
                <a:latin typeface="Arial" panose="020B0604020202020204"/>
              </a:rPr>
              <a:t>PART THREE</a:t>
            </a:r>
            <a:endParaRPr lang="zh-CN" altLang="en-US" sz="2400">
              <a:solidFill>
                <a:schemeClr val="accent2"/>
              </a:solidFill>
              <a:latin typeface="Arial" panose="020B0604020202020204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50080" y="3603325"/>
            <a:ext cx="25738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50255" y="3689961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實驗結果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研究結果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是</a:t>
            </a:r>
            <a:r>
              <a:rPr lang="zh-TW" altLang="en-US" sz="1400" dirty="0" smtClean="0">
                <a:solidFill>
                  <a:schemeClr val="accent1"/>
                </a:solidFill>
                <a:latin typeface="+mj-ea"/>
              </a:rPr>
              <a:t>什麼？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40535" y="4048799"/>
            <a:ext cx="3505275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</a:rPr>
              <a:t>What are the research results?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33004" y="1786046"/>
            <a:ext cx="891533" cy="891533"/>
            <a:chOff x="2473104" y="2145028"/>
            <a:chExt cx="359165" cy="359165"/>
          </a:xfr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267" y="536575"/>
            <a:ext cx="380424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What </a:t>
            </a:r>
            <a:r>
              <a:rPr lang="en-US" altLang="zh-CN" sz="900" dirty="0">
                <a:solidFill>
                  <a:schemeClr val="bg1"/>
                </a:solidFill>
              </a:rPr>
              <a:t>are the research results</a:t>
            </a:r>
            <a:r>
              <a:rPr lang="en-US" altLang="zh-CN" sz="900" dirty="0" smtClean="0">
                <a:solidFill>
                  <a:schemeClr val="bg1"/>
                </a:solidFill>
              </a:rPr>
              <a:t>?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033" y="253323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實驗結果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研究結果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是什麼？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0783" y="561100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C6A864"/>
                </a:solidFill>
                <a:latin typeface="Arial" panose="020B0604020202020204"/>
              </a:rPr>
              <a:t>03</a:t>
            </a:r>
            <a:endParaRPr lang="zh-CN" altLang="en-US" sz="1800" dirty="0">
              <a:solidFill>
                <a:srgbClr val="C6A864"/>
              </a:solidFill>
              <a:latin typeface="Arial" panose="020B0604020202020204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71346" y="1470906"/>
            <a:ext cx="53046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50" dirty="0" smtClean="0">
                <a:solidFill>
                  <a:schemeClr val="bg1"/>
                </a:solidFill>
              </a:rPr>
              <a:t>         經實證</a:t>
            </a:r>
            <a:r>
              <a:rPr lang="zh-TW" altLang="en-US" sz="1050" dirty="0">
                <a:solidFill>
                  <a:schemeClr val="bg1"/>
                </a:solidFill>
              </a:rPr>
              <a:t>的評估顯示，</a:t>
            </a:r>
            <a:r>
              <a:rPr lang="zh-TW" altLang="en-US" sz="1050" dirty="0">
                <a:solidFill>
                  <a:srgbClr val="FF0000"/>
                </a:solidFill>
              </a:rPr>
              <a:t>五</a:t>
            </a:r>
            <a:r>
              <a:rPr lang="zh-TW" altLang="en-US" sz="1050" dirty="0" smtClean="0">
                <a:solidFill>
                  <a:srgbClr val="FF0000"/>
                </a:solidFill>
              </a:rPr>
              <a:t>位領域專家</a:t>
            </a:r>
            <a:r>
              <a:rPr lang="zh-TW" altLang="en-US" sz="1050" dirty="0">
                <a:solidFill>
                  <a:schemeClr val="bg1"/>
                </a:solidFill>
              </a:rPr>
              <a:t>對於本研究產出的雛型本體之</a:t>
            </a:r>
            <a:r>
              <a:rPr lang="zh-TW" altLang="en-US" sz="1050" dirty="0">
                <a:solidFill>
                  <a:srgbClr val="FF0000"/>
                </a:solidFill>
              </a:rPr>
              <a:t>同意比例皆甚高</a:t>
            </a:r>
            <a:r>
              <a:rPr lang="zh-TW" altLang="en-US" sz="1050" dirty="0">
                <a:solidFill>
                  <a:schemeClr val="bg1"/>
                </a:solidFill>
              </a:rPr>
              <a:t>，對於需要文字探勘技術輔助來建立本體知識的專業領域，本研究提出</a:t>
            </a:r>
            <a:r>
              <a:rPr lang="en-US" altLang="zh-TW" sz="1050" dirty="0">
                <a:solidFill>
                  <a:schemeClr val="bg1"/>
                </a:solidFill>
              </a:rPr>
              <a:t>AGOE</a:t>
            </a:r>
            <a:r>
              <a:rPr lang="zh-TW" altLang="en-US" sz="1050" dirty="0">
                <a:solidFill>
                  <a:schemeClr val="bg1"/>
                </a:solidFill>
              </a:rPr>
              <a:t>的本體開發程序，它能協助專家快速建置本體的初始架構，</a:t>
            </a:r>
            <a:r>
              <a:rPr lang="zh-TW" altLang="en-US" sz="1050" dirty="0">
                <a:solidFill>
                  <a:srgbClr val="FF0000"/>
                </a:solidFill>
              </a:rPr>
              <a:t>有效縮短本體的開發時程</a:t>
            </a:r>
            <a:r>
              <a:rPr lang="zh-TW" altLang="en-US" sz="1050" dirty="0">
                <a:solidFill>
                  <a:schemeClr val="bg1"/>
                </a:solidFill>
              </a:rPr>
              <a:t>，被認為應可作為本體建置前置處理之參考方法。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79" name="文本框 5"/>
          <p:cNvSpPr txBox="1">
            <a:spLocks noChangeArrowheads="1"/>
          </p:cNvSpPr>
          <p:nvPr/>
        </p:nvSpPr>
        <p:spPr bwMode="auto">
          <a:xfrm>
            <a:off x="257901" y="1047898"/>
            <a:ext cx="22375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研究結果</a:t>
            </a: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57529" y="1448008"/>
            <a:ext cx="3633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938182" y="2721954"/>
            <a:ext cx="3267636" cy="1902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占位符 89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8" y="2729513"/>
            <a:ext cx="2650844" cy="1895201"/>
          </a:xfrm>
        </p:spPr>
      </p:pic>
      <p:pic>
        <p:nvPicPr>
          <p:cNvPr id="91" name="图片占位符 90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18" y="2721954"/>
            <a:ext cx="2650844" cy="18952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6916" y="3018550"/>
            <a:ext cx="2510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smtClean="0">
                <a:solidFill>
                  <a:schemeClr val="accent1"/>
                </a:solidFill>
                <a:latin typeface="Arial" panose="020B0604020202020204"/>
              </a:rPr>
              <a:t>PART FOUR</a:t>
            </a:r>
            <a:endParaRPr lang="zh-CN" altLang="en-US" sz="2400">
              <a:solidFill>
                <a:schemeClr val="accent1"/>
              </a:solidFill>
              <a:latin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450080" y="3603325"/>
            <a:ext cx="25738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83158" y="3623186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作者對於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『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研究結果</a:t>
            </a:r>
            <a:r>
              <a:rPr lang="en-US" altLang="zh-TW" sz="1400" dirty="0">
                <a:solidFill>
                  <a:schemeClr val="accent1"/>
                </a:solidFill>
                <a:latin typeface="+mj-ea"/>
              </a:rPr>
              <a:t>』</a:t>
            </a:r>
            <a:r>
              <a:rPr lang="zh-TW" altLang="en-US" sz="1400" dirty="0">
                <a:solidFill>
                  <a:schemeClr val="accent1"/>
                </a:solidFill>
                <a:latin typeface="+mj-ea"/>
              </a:rPr>
              <a:t>如何闡述？</a:t>
            </a:r>
            <a:endParaRPr lang="zh-CN" altLang="en-US" sz="1400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26134" y="3915574"/>
            <a:ext cx="3505275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/>
                </a:solidFill>
              </a:rPr>
              <a:t>How </a:t>
            </a:r>
            <a:r>
              <a:rPr lang="en-US" altLang="zh-CN" sz="900" dirty="0">
                <a:solidFill>
                  <a:schemeClr val="bg1"/>
                </a:solidFill>
              </a:rPr>
              <a:t>does the author interpret the results?</a:t>
            </a:r>
            <a:endParaRPr lang="zh-CN" altLang="en-US" sz="9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4212210" y="1806688"/>
            <a:ext cx="819609" cy="850249"/>
          </a:xfrm>
          <a:custGeom>
            <a:avLst/>
            <a:gdLst>
              <a:gd name="T0" fmla="*/ 0 w 2760"/>
              <a:gd name="T1" fmla="*/ 2555 h 2870"/>
              <a:gd name="T2" fmla="*/ 316 w 2760"/>
              <a:gd name="T3" fmla="*/ 0 h 2870"/>
              <a:gd name="T4" fmla="*/ 1535 w 2760"/>
              <a:gd name="T5" fmla="*/ 106 h 2870"/>
              <a:gd name="T6" fmla="*/ 316 w 2760"/>
              <a:gd name="T7" fmla="*/ 211 h 2870"/>
              <a:gd name="T8" fmla="*/ 211 w 2760"/>
              <a:gd name="T9" fmla="*/ 2555 h 2870"/>
              <a:gd name="T10" fmla="*/ 2135 w 2760"/>
              <a:gd name="T11" fmla="*/ 2659 h 2870"/>
              <a:gd name="T12" fmla="*/ 2239 w 2760"/>
              <a:gd name="T13" fmla="*/ 1359 h 2870"/>
              <a:gd name="T14" fmla="*/ 2345 w 2760"/>
              <a:gd name="T15" fmla="*/ 1253 h 2870"/>
              <a:gd name="T16" fmla="*/ 2451 w 2760"/>
              <a:gd name="T17" fmla="*/ 1366 h 2870"/>
              <a:gd name="T18" fmla="*/ 2135 w 2760"/>
              <a:gd name="T19" fmla="*/ 2870 h 2870"/>
              <a:gd name="T20" fmla="*/ 316 w 2760"/>
              <a:gd name="T21" fmla="*/ 2870 h 2870"/>
              <a:gd name="T22" fmla="*/ 432 w 2760"/>
              <a:gd name="T23" fmla="*/ 2090 h 2870"/>
              <a:gd name="T24" fmla="*/ 1913 w 2760"/>
              <a:gd name="T25" fmla="*/ 1984 h 2870"/>
              <a:gd name="T26" fmla="*/ 1913 w 2760"/>
              <a:gd name="T27" fmla="*/ 2195 h 2870"/>
              <a:gd name="T28" fmla="*/ 564 w 2760"/>
              <a:gd name="T29" fmla="*/ 927 h 2870"/>
              <a:gd name="T30" fmla="*/ 564 w 2760"/>
              <a:gd name="T31" fmla="*/ 716 h 2870"/>
              <a:gd name="T32" fmla="*/ 1189 w 2760"/>
              <a:gd name="T33" fmla="*/ 821 h 2870"/>
              <a:gd name="T34" fmla="*/ 564 w 2760"/>
              <a:gd name="T35" fmla="*/ 927 h 2870"/>
              <a:gd name="T36" fmla="*/ 1028 w 2760"/>
              <a:gd name="T37" fmla="*/ 1732 h 2870"/>
              <a:gd name="T38" fmla="*/ 1127 w 2760"/>
              <a:gd name="T39" fmla="*/ 1292 h 2870"/>
              <a:gd name="T40" fmla="*/ 2324 w 2760"/>
              <a:gd name="T41" fmla="*/ 88 h 2870"/>
              <a:gd name="T42" fmla="*/ 2341 w 2760"/>
              <a:gd name="T43" fmla="*/ 72 h 2870"/>
              <a:gd name="T44" fmla="*/ 2688 w 2760"/>
              <a:gd name="T45" fmla="*/ 72 h 2870"/>
              <a:gd name="T46" fmla="*/ 2688 w 2760"/>
              <a:gd name="T47" fmla="*/ 419 h 2870"/>
              <a:gd name="T48" fmla="*/ 2573 w 2760"/>
              <a:gd name="T49" fmla="*/ 533 h 2870"/>
              <a:gd name="T50" fmla="*/ 1468 w 2760"/>
              <a:gd name="T51" fmla="*/ 1633 h 2870"/>
              <a:gd name="T52" fmla="*/ 1053 w 2760"/>
              <a:gd name="T53" fmla="*/ 1742 h 2870"/>
              <a:gd name="T54" fmla="*/ 1367 w 2760"/>
              <a:gd name="T55" fmla="*/ 1441 h 2870"/>
              <a:gd name="T56" fmla="*/ 2356 w 2760"/>
              <a:gd name="T57" fmla="*/ 369 h 2870"/>
              <a:gd name="T58" fmla="*/ 1319 w 2760"/>
              <a:gd name="T59" fmla="*/ 1392 h 2870"/>
              <a:gd name="T60" fmla="*/ 564 w 2760"/>
              <a:gd name="T61" fmla="*/ 1570 h 2870"/>
              <a:gd name="T62" fmla="*/ 564 w 2760"/>
              <a:gd name="T63" fmla="*/ 1358 h 2870"/>
              <a:gd name="T64" fmla="*/ 950 w 2760"/>
              <a:gd name="T65" fmla="*/ 1464 h 2870"/>
              <a:gd name="T66" fmla="*/ 564 w 2760"/>
              <a:gd name="T67" fmla="*/ 1570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60" h="2870">
                <a:moveTo>
                  <a:pt x="316" y="2870"/>
                </a:moveTo>
                <a:cubicBezTo>
                  <a:pt x="142" y="2870"/>
                  <a:pt x="0" y="2729"/>
                  <a:pt x="0" y="2555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2"/>
                  <a:pt x="142" y="0"/>
                  <a:pt x="316" y="0"/>
                </a:cubicBezTo>
                <a:cubicBezTo>
                  <a:pt x="1429" y="0"/>
                  <a:pt x="1429" y="0"/>
                  <a:pt x="1429" y="0"/>
                </a:cubicBezTo>
                <a:cubicBezTo>
                  <a:pt x="1488" y="0"/>
                  <a:pt x="1535" y="48"/>
                  <a:pt x="1535" y="106"/>
                </a:cubicBezTo>
                <a:cubicBezTo>
                  <a:pt x="1535" y="163"/>
                  <a:pt x="1487" y="211"/>
                  <a:pt x="1430" y="211"/>
                </a:cubicBezTo>
                <a:cubicBezTo>
                  <a:pt x="316" y="211"/>
                  <a:pt x="316" y="211"/>
                  <a:pt x="316" y="211"/>
                </a:cubicBezTo>
                <a:cubicBezTo>
                  <a:pt x="258" y="211"/>
                  <a:pt x="211" y="258"/>
                  <a:pt x="211" y="316"/>
                </a:cubicBezTo>
                <a:cubicBezTo>
                  <a:pt x="211" y="2555"/>
                  <a:pt x="211" y="2555"/>
                  <a:pt x="211" y="2555"/>
                </a:cubicBezTo>
                <a:cubicBezTo>
                  <a:pt x="211" y="2612"/>
                  <a:pt x="258" y="2659"/>
                  <a:pt x="316" y="2659"/>
                </a:cubicBezTo>
                <a:cubicBezTo>
                  <a:pt x="2135" y="2659"/>
                  <a:pt x="2135" y="2659"/>
                  <a:pt x="2135" y="2659"/>
                </a:cubicBezTo>
                <a:cubicBezTo>
                  <a:pt x="2193" y="2659"/>
                  <a:pt x="2239" y="2612"/>
                  <a:pt x="2239" y="2555"/>
                </a:cubicBezTo>
                <a:cubicBezTo>
                  <a:pt x="2239" y="1359"/>
                  <a:pt x="2239" y="1359"/>
                  <a:pt x="2239" y="1359"/>
                </a:cubicBezTo>
                <a:cubicBezTo>
                  <a:pt x="2239" y="1358"/>
                  <a:pt x="2240" y="1356"/>
                  <a:pt x="2240" y="1354"/>
                </a:cubicBezTo>
                <a:cubicBezTo>
                  <a:pt x="2242" y="1298"/>
                  <a:pt x="2289" y="1253"/>
                  <a:pt x="2345" y="1253"/>
                </a:cubicBezTo>
                <a:cubicBezTo>
                  <a:pt x="2404" y="1253"/>
                  <a:pt x="2451" y="1300"/>
                  <a:pt x="2451" y="1359"/>
                </a:cubicBezTo>
                <a:cubicBezTo>
                  <a:pt x="2451" y="1361"/>
                  <a:pt x="2451" y="1364"/>
                  <a:pt x="2451" y="1366"/>
                </a:cubicBezTo>
                <a:cubicBezTo>
                  <a:pt x="2451" y="2555"/>
                  <a:pt x="2451" y="2555"/>
                  <a:pt x="2451" y="2555"/>
                </a:cubicBezTo>
                <a:cubicBezTo>
                  <a:pt x="2451" y="2729"/>
                  <a:pt x="2309" y="2870"/>
                  <a:pt x="2135" y="2870"/>
                </a:cubicBezTo>
                <a:cubicBezTo>
                  <a:pt x="316" y="2870"/>
                  <a:pt x="316" y="2870"/>
                  <a:pt x="316" y="2870"/>
                </a:cubicBezTo>
                <a:cubicBezTo>
                  <a:pt x="316" y="2870"/>
                  <a:pt x="316" y="2870"/>
                  <a:pt x="316" y="2870"/>
                </a:cubicBezTo>
                <a:close/>
                <a:moveTo>
                  <a:pt x="538" y="2195"/>
                </a:moveTo>
                <a:cubicBezTo>
                  <a:pt x="480" y="2195"/>
                  <a:pt x="432" y="2148"/>
                  <a:pt x="432" y="2090"/>
                </a:cubicBezTo>
                <a:cubicBezTo>
                  <a:pt x="432" y="2032"/>
                  <a:pt x="480" y="1984"/>
                  <a:pt x="538" y="1984"/>
                </a:cubicBezTo>
                <a:cubicBezTo>
                  <a:pt x="1913" y="1984"/>
                  <a:pt x="1913" y="1984"/>
                  <a:pt x="1913" y="1984"/>
                </a:cubicBezTo>
                <a:cubicBezTo>
                  <a:pt x="1971" y="1984"/>
                  <a:pt x="2018" y="2032"/>
                  <a:pt x="2018" y="2090"/>
                </a:cubicBezTo>
                <a:cubicBezTo>
                  <a:pt x="2018" y="2148"/>
                  <a:pt x="1971" y="2195"/>
                  <a:pt x="1913" y="2195"/>
                </a:cubicBezTo>
                <a:cubicBezTo>
                  <a:pt x="538" y="2195"/>
                  <a:pt x="538" y="2195"/>
                  <a:pt x="538" y="2195"/>
                </a:cubicBezTo>
                <a:close/>
                <a:moveTo>
                  <a:pt x="564" y="927"/>
                </a:moveTo>
                <a:cubicBezTo>
                  <a:pt x="506" y="927"/>
                  <a:pt x="459" y="880"/>
                  <a:pt x="459" y="821"/>
                </a:cubicBezTo>
                <a:cubicBezTo>
                  <a:pt x="459" y="763"/>
                  <a:pt x="506" y="716"/>
                  <a:pt x="564" y="716"/>
                </a:cubicBezTo>
                <a:cubicBezTo>
                  <a:pt x="1084" y="716"/>
                  <a:pt x="1084" y="716"/>
                  <a:pt x="1084" y="716"/>
                </a:cubicBezTo>
                <a:cubicBezTo>
                  <a:pt x="1142" y="716"/>
                  <a:pt x="1189" y="763"/>
                  <a:pt x="1189" y="821"/>
                </a:cubicBezTo>
                <a:cubicBezTo>
                  <a:pt x="1189" y="880"/>
                  <a:pt x="1142" y="927"/>
                  <a:pt x="1084" y="927"/>
                </a:cubicBezTo>
                <a:cubicBezTo>
                  <a:pt x="564" y="927"/>
                  <a:pt x="564" y="927"/>
                  <a:pt x="564" y="927"/>
                </a:cubicBezTo>
                <a:close/>
                <a:moveTo>
                  <a:pt x="1053" y="1742"/>
                </a:moveTo>
                <a:cubicBezTo>
                  <a:pt x="1043" y="1742"/>
                  <a:pt x="1034" y="1739"/>
                  <a:pt x="1028" y="1732"/>
                </a:cubicBezTo>
                <a:cubicBezTo>
                  <a:pt x="1019" y="1723"/>
                  <a:pt x="1015" y="1710"/>
                  <a:pt x="1018" y="1698"/>
                </a:cubicBezTo>
                <a:cubicBezTo>
                  <a:pt x="1127" y="1292"/>
                  <a:pt x="1127" y="1292"/>
                  <a:pt x="1127" y="1292"/>
                </a:cubicBezTo>
                <a:cubicBezTo>
                  <a:pt x="1129" y="1286"/>
                  <a:pt x="1132" y="1281"/>
                  <a:pt x="1136" y="1276"/>
                </a:cubicBezTo>
                <a:cubicBezTo>
                  <a:pt x="2324" y="88"/>
                  <a:pt x="2324" y="88"/>
                  <a:pt x="2324" y="88"/>
                </a:cubicBezTo>
                <a:cubicBezTo>
                  <a:pt x="2325" y="88"/>
                  <a:pt x="2325" y="87"/>
                  <a:pt x="2326" y="86"/>
                </a:cubicBezTo>
                <a:cubicBezTo>
                  <a:pt x="2341" y="72"/>
                  <a:pt x="2341" y="72"/>
                  <a:pt x="2341" y="72"/>
                </a:cubicBezTo>
                <a:cubicBezTo>
                  <a:pt x="2387" y="26"/>
                  <a:pt x="2449" y="0"/>
                  <a:pt x="2514" y="0"/>
                </a:cubicBezTo>
                <a:cubicBezTo>
                  <a:pt x="2580" y="0"/>
                  <a:pt x="2642" y="26"/>
                  <a:pt x="2688" y="72"/>
                </a:cubicBezTo>
                <a:cubicBezTo>
                  <a:pt x="2734" y="118"/>
                  <a:pt x="2760" y="180"/>
                  <a:pt x="2760" y="246"/>
                </a:cubicBezTo>
                <a:cubicBezTo>
                  <a:pt x="2760" y="311"/>
                  <a:pt x="2734" y="373"/>
                  <a:pt x="2688" y="419"/>
                </a:cubicBezTo>
                <a:cubicBezTo>
                  <a:pt x="2576" y="531"/>
                  <a:pt x="2576" y="531"/>
                  <a:pt x="2576" y="531"/>
                </a:cubicBezTo>
                <a:cubicBezTo>
                  <a:pt x="2575" y="532"/>
                  <a:pt x="2574" y="533"/>
                  <a:pt x="2573" y="533"/>
                </a:cubicBezTo>
                <a:cubicBezTo>
                  <a:pt x="1484" y="1623"/>
                  <a:pt x="1484" y="1623"/>
                  <a:pt x="1484" y="1623"/>
                </a:cubicBezTo>
                <a:cubicBezTo>
                  <a:pt x="1479" y="1628"/>
                  <a:pt x="1474" y="1631"/>
                  <a:pt x="1468" y="1633"/>
                </a:cubicBezTo>
                <a:cubicBezTo>
                  <a:pt x="1062" y="1741"/>
                  <a:pt x="1062" y="1741"/>
                  <a:pt x="1062" y="1741"/>
                </a:cubicBezTo>
                <a:cubicBezTo>
                  <a:pt x="1059" y="1742"/>
                  <a:pt x="1056" y="1742"/>
                  <a:pt x="1053" y="1742"/>
                </a:cubicBezTo>
                <a:close/>
                <a:moveTo>
                  <a:pt x="1301" y="1459"/>
                </a:moveTo>
                <a:cubicBezTo>
                  <a:pt x="1367" y="1441"/>
                  <a:pt x="1367" y="1441"/>
                  <a:pt x="1367" y="1441"/>
                </a:cubicBezTo>
                <a:cubicBezTo>
                  <a:pt x="2398" y="411"/>
                  <a:pt x="2398" y="411"/>
                  <a:pt x="2398" y="411"/>
                </a:cubicBezTo>
                <a:cubicBezTo>
                  <a:pt x="2356" y="369"/>
                  <a:pt x="2356" y="369"/>
                  <a:pt x="2356" y="369"/>
                </a:cubicBezTo>
                <a:cubicBezTo>
                  <a:pt x="2349" y="362"/>
                  <a:pt x="2349" y="362"/>
                  <a:pt x="2349" y="362"/>
                </a:cubicBezTo>
                <a:cubicBezTo>
                  <a:pt x="1319" y="1392"/>
                  <a:pt x="1319" y="1392"/>
                  <a:pt x="1319" y="1392"/>
                </a:cubicBezTo>
                <a:cubicBezTo>
                  <a:pt x="1301" y="1459"/>
                  <a:pt x="1301" y="1459"/>
                  <a:pt x="1301" y="1459"/>
                </a:cubicBezTo>
                <a:close/>
                <a:moveTo>
                  <a:pt x="564" y="1570"/>
                </a:moveTo>
                <a:cubicBezTo>
                  <a:pt x="506" y="1570"/>
                  <a:pt x="459" y="1522"/>
                  <a:pt x="459" y="1464"/>
                </a:cubicBezTo>
                <a:cubicBezTo>
                  <a:pt x="459" y="1406"/>
                  <a:pt x="506" y="1358"/>
                  <a:pt x="564" y="1358"/>
                </a:cubicBezTo>
                <a:cubicBezTo>
                  <a:pt x="844" y="1358"/>
                  <a:pt x="844" y="1358"/>
                  <a:pt x="844" y="1358"/>
                </a:cubicBezTo>
                <a:cubicBezTo>
                  <a:pt x="902" y="1358"/>
                  <a:pt x="950" y="1406"/>
                  <a:pt x="950" y="1464"/>
                </a:cubicBezTo>
                <a:cubicBezTo>
                  <a:pt x="950" y="1522"/>
                  <a:pt x="902" y="1570"/>
                  <a:pt x="844" y="1570"/>
                </a:cubicBezTo>
                <a:cubicBezTo>
                  <a:pt x="564" y="1570"/>
                  <a:pt x="564" y="1570"/>
                  <a:pt x="564" y="15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蓝素材：http://itren.taobao.com/">
  <a:themeElements>
    <a:clrScheme name="黑金画册">
      <a:dk1>
        <a:sysClr val="windowText" lastClr="000000"/>
      </a:dk1>
      <a:lt1>
        <a:sysClr val="window" lastClr="FFFFFF"/>
      </a:lt1>
      <a:dk2>
        <a:srgbClr val="1E2730"/>
      </a:dk2>
      <a:lt2>
        <a:srgbClr val="E7E6E6"/>
      </a:lt2>
      <a:accent1>
        <a:srgbClr val="C6A864"/>
      </a:accent1>
      <a:accent2>
        <a:srgbClr val="D3BD7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1522</Words>
  <Application>Microsoft Macintosh PowerPoint</Application>
  <PresentationFormat>如螢幕大小 (16:9)</PresentationFormat>
  <Paragraphs>89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Calibri</vt:lpstr>
      <vt:lpstr>Calibri Light</vt:lpstr>
      <vt:lpstr>Gill Sans</vt:lpstr>
      <vt:lpstr>Microsoft YaHei UI</vt:lpstr>
      <vt:lpstr>Open Sans</vt:lpstr>
      <vt:lpstr>宋体</vt:lpstr>
      <vt:lpstr>微软雅黑</vt:lpstr>
      <vt:lpstr>微软雅黑 Light</vt:lpstr>
      <vt:lpstr>Arial</vt:lpstr>
      <vt:lpstr>蓝素材：http://itren.taobao.com/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蓝素材：itren.taobao.com</Manager>
  <Company>蓝素材：itren.taobao.com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蓝素材：itren.taobao.com</dc:subject>
  <dc:creator>优品PPT</dc:creator>
  <cp:keywords/>
  <dc:description>蓝素材：itren.taobao.com</dc:description>
  <cp:lastModifiedBy>Microsoft Office 使用者</cp:lastModifiedBy>
  <cp:revision>50</cp:revision>
  <dcterms:created xsi:type="dcterms:W3CDTF">2017-01-02T14:12:00Z</dcterms:created>
  <dcterms:modified xsi:type="dcterms:W3CDTF">2018-10-09T03:58:23Z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