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2" r:id="rId3"/>
    <p:sldId id="289" r:id="rId4"/>
    <p:sldId id="290" r:id="rId5"/>
    <p:sldId id="291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95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4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41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6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1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6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8F260-5374-4DA2-8B3F-C722159F051C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2AD3-485A-4848-AFE4-98F48648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8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eyondthebook@suffolklibraries.co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hakespeareintro.files.wordpress.com/2008/10/pc007-cartoon-shakespeare_jpg_w300h284.jpg?w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390" y="4569346"/>
            <a:ext cx="2304256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528" y="39581"/>
            <a:ext cx="9664300" cy="69269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Shakespeare Week 2016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208" y="1272047"/>
            <a:ext cx="7560840" cy="396044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Shakespeare knew how to write an insult or twenty! Check this out from his play </a:t>
            </a:r>
            <a:r>
              <a:rPr lang="en-GB" i="1" dirty="0" smtClean="0">
                <a:solidFill>
                  <a:schemeClr val="tx1"/>
                </a:solidFill>
              </a:rPr>
              <a:t>Pericles</a:t>
            </a:r>
          </a:p>
          <a:p>
            <a:pPr algn="l"/>
            <a:r>
              <a:rPr lang="en-GB" i="1" dirty="0" smtClean="0">
                <a:solidFill>
                  <a:schemeClr val="tx1"/>
                </a:solidFill>
              </a:rPr>
              <a:t>“Thy </a:t>
            </a:r>
            <a:r>
              <a:rPr lang="en-GB" i="1" dirty="0">
                <a:solidFill>
                  <a:schemeClr val="tx1"/>
                </a:solidFill>
              </a:rPr>
              <a:t>food is </a:t>
            </a:r>
            <a:r>
              <a:rPr lang="en-GB" i="1" dirty="0" smtClean="0">
                <a:solidFill>
                  <a:schemeClr val="tx1"/>
                </a:solidFill>
              </a:rPr>
              <a:t>such</a:t>
            </a:r>
            <a:br>
              <a:rPr lang="en-GB" i="1" dirty="0" smtClean="0">
                <a:solidFill>
                  <a:schemeClr val="tx1"/>
                </a:solidFill>
              </a:rPr>
            </a:br>
            <a:r>
              <a:rPr lang="en-GB" i="1" dirty="0" smtClean="0">
                <a:solidFill>
                  <a:schemeClr val="tx1"/>
                </a:solidFill>
              </a:rPr>
              <a:t>As </a:t>
            </a:r>
            <a:r>
              <a:rPr lang="en-GB" i="1" dirty="0">
                <a:solidFill>
                  <a:schemeClr val="tx1"/>
                </a:solidFill>
              </a:rPr>
              <a:t>hath been </a:t>
            </a:r>
            <a:r>
              <a:rPr lang="en-GB" i="1" dirty="0" err="1">
                <a:solidFill>
                  <a:schemeClr val="tx1"/>
                </a:solidFill>
              </a:rPr>
              <a:t>belch'd</a:t>
            </a:r>
            <a:r>
              <a:rPr lang="en-GB" i="1" dirty="0">
                <a:solidFill>
                  <a:schemeClr val="tx1"/>
                </a:solidFill>
              </a:rPr>
              <a:t> on by infected lungs</a:t>
            </a:r>
            <a:r>
              <a:rPr lang="en-GB" i="1" dirty="0" smtClean="0">
                <a:solidFill>
                  <a:schemeClr val="tx1"/>
                </a:solidFill>
              </a:rPr>
              <a:t>.”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Or this one from King Lear (said by the King to his own daughter!)</a:t>
            </a:r>
          </a:p>
          <a:p>
            <a:pPr algn="l"/>
            <a:r>
              <a:rPr lang="en-GB" i="1" dirty="0" smtClean="0">
                <a:solidFill>
                  <a:schemeClr val="tx1"/>
                </a:solidFill>
              </a:rPr>
              <a:t>“Thou </a:t>
            </a:r>
            <a:r>
              <a:rPr lang="en-GB" i="1" dirty="0">
                <a:solidFill>
                  <a:schemeClr val="tx1"/>
                </a:solidFill>
              </a:rPr>
              <a:t>art a boil, a plague sore, an embossed carbuncle in my corrupted </a:t>
            </a:r>
            <a:r>
              <a:rPr lang="en-GB" i="1" dirty="0" smtClean="0">
                <a:solidFill>
                  <a:schemeClr val="tx1"/>
                </a:solidFill>
              </a:rPr>
              <a:t>blood!”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66768" y="1052736"/>
            <a:ext cx="7897720" cy="4176464"/>
          </a:xfrm>
          <a:prstGeom prst="wedgeRoundRectCallout">
            <a:avLst>
              <a:gd name="adj1" fmla="val -37091"/>
              <a:gd name="adj2" fmla="val 563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" y="1"/>
            <a:ext cx="1055709" cy="1052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37" y="171962"/>
            <a:ext cx="1441756" cy="4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" y="1"/>
            <a:ext cx="1055709" cy="1052735"/>
          </a:xfrm>
          <a:prstGeom prst="rect">
            <a:avLst/>
          </a:prstGeom>
        </p:spPr>
      </p:pic>
      <p:pic>
        <p:nvPicPr>
          <p:cNvPr id="5" name="Picture 2" descr="http://shakespeareintro.files.wordpress.com/2008/10/pc007-cartoon-shakespeare_jpg_w300h284.jpg?w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8662" y="4509120"/>
            <a:ext cx="216024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2536" y="149883"/>
            <a:ext cx="9664300" cy="69269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Shakespeare Week 2016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934" y="1093449"/>
            <a:ext cx="7632848" cy="314329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You can create your own Shakespearean insults using the following slides!</a:t>
            </a:r>
            <a:endParaRPr lang="en-GB" i="1" dirty="0">
              <a:solidFill>
                <a:schemeClr val="tx1"/>
              </a:solidFill>
            </a:endParaRP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Start your insult with the word ‘Thou’ then pick a word from the next three slides, write them down and test them out with your friends!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1918" y="965079"/>
            <a:ext cx="7776864" cy="3555778"/>
          </a:xfrm>
          <a:prstGeom prst="wedgeRoundRectCallout">
            <a:avLst>
              <a:gd name="adj1" fmla="val 42249"/>
              <a:gd name="adj2" fmla="val 668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1917" y="5327337"/>
            <a:ext cx="5973865" cy="660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i="1" dirty="0" smtClean="0">
                <a:solidFill>
                  <a:schemeClr val="tx1"/>
                </a:solidFill>
              </a:rPr>
              <a:t>What are you waiting for thou infectious, half-faced, foot-licker! </a:t>
            </a:r>
            <a:endParaRPr lang="en-GB" sz="2000" i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71271" y="5259975"/>
            <a:ext cx="6269240" cy="795697"/>
          </a:xfrm>
          <a:prstGeom prst="wedgeRoundRectCallout">
            <a:avLst>
              <a:gd name="adj1" fmla="val 59511"/>
              <a:gd name="adj2" fmla="val -532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" y="1"/>
            <a:ext cx="1055709" cy="1052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4544" y="19454"/>
            <a:ext cx="9664300" cy="69269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Shakespeare Week 2016 – word 1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568952" cy="385916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rtless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bawdy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beslubbering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bootless</a:t>
            </a:r>
            <a:r>
              <a:rPr lang="en-GB" dirty="0">
                <a:solidFill>
                  <a:schemeClr val="tx1"/>
                </a:solidFill>
              </a:rPr>
              <a:t>, churlish, </a:t>
            </a:r>
            <a:r>
              <a:rPr lang="en-GB" b="1" dirty="0">
                <a:solidFill>
                  <a:schemeClr val="tx1"/>
                </a:solidFill>
              </a:rPr>
              <a:t>cockered</a:t>
            </a:r>
            <a:r>
              <a:rPr lang="en-GB" dirty="0">
                <a:solidFill>
                  <a:schemeClr val="tx1"/>
                </a:solidFill>
              </a:rPr>
              <a:t>, clouted, </a:t>
            </a:r>
            <a:r>
              <a:rPr lang="en-GB" b="1" dirty="0">
                <a:solidFill>
                  <a:schemeClr val="tx1"/>
                </a:solidFill>
              </a:rPr>
              <a:t>craven</a:t>
            </a:r>
            <a:r>
              <a:rPr lang="en-GB" dirty="0">
                <a:solidFill>
                  <a:schemeClr val="tx1"/>
                </a:solidFill>
              </a:rPr>
              <a:t>, currish, </a:t>
            </a:r>
            <a:r>
              <a:rPr lang="en-GB" b="1" dirty="0" err="1">
                <a:solidFill>
                  <a:schemeClr val="tx1"/>
                </a:solidFill>
              </a:rPr>
              <a:t>dankish</a:t>
            </a:r>
            <a:r>
              <a:rPr lang="en-GB" dirty="0">
                <a:solidFill>
                  <a:schemeClr val="tx1"/>
                </a:solidFill>
              </a:rPr>
              <a:t>, dissembling, </a:t>
            </a:r>
            <a:r>
              <a:rPr lang="en-GB" b="1" dirty="0">
                <a:solidFill>
                  <a:schemeClr val="tx1"/>
                </a:solidFill>
              </a:rPr>
              <a:t>droning</a:t>
            </a:r>
            <a:r>
              <a:rPr lang="en-GB" dirty="0">
                <a:solidFill>
                  <a:schemeClr val="tx1"/>
                </a:solidFill>
              </a:rPr>
              <a:t>, errant, </a:t>
            </a:r>
            <a:r>
              <a:rPr lang="en-GB" b="1" dirty="0">
                <a:solidFill>
                  <a:schemeClr val="tx1"/>
                </a:solidFill>
              </a:rPr>
              <a:t>fawning</a:t>
            </a:r>
            <a:r>
              <a:rPr lang="en-GB" dirty="0">
                <a:solidFill>
                  <a:schemeClr val="tx1"/>
                </a:solidFill>
              </a:rPr>
              <a:t>, fobbing, </a:t>
            </a:r>
            <a:r>
              <a:rPr lang="en-GB" b="1" dirty="0">
                <a:solidFill>
                  <a:schemeClr val="tx1"/>
                </a:solidFill>
              </a:rPr>
              <a:t>frothy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gleeking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goatish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gorbellied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impertinent</a:t>
            </a:r>
            <a:r>
              <a:rPr lang="en-GB" dirty="0">
                <a:solidFill>
                  <a:schemeClr val="tx1"/>
                </a:solidFill>
              </a:rPr>
              <a:t>, infectious, </a:t>
            </a:r>
            <a:r>
              <a:rPr lang="en-GB" b="1" dirty="0">
                <a:solidFill>
                  <a:schemeClr val="tx1"/>
                </a:solidFill>
              </a:rPr>
              <a:t>jarring</a:t>
            </a:r>
            <a:r>
              <a:rPr lang="en-GB" dirty="0">
                <a:solidFill>
                  <a:schemeClr val="tx1"/>
                </a:solidFill>
              </a:rPr>
              <a:t>, loggerheaded, </a:t>
            </a:r>
            <a:r>
              <a:rPr lang="en-GB" b="1" dirty="0" smtClean="0">
                <a:solidFill>
                  <a:schemeClr val="tx1"/>
                </a:solidFill>
              </a:rPr>
              <a:t>lumpish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mangled, </a:t>
            </a:r>
            <a:r>
              <a:rPr lang="en-GB" b="1" dirty="0">
                <a:solidFill>
                  <a:schemeClr val="tx1"/>
                </a:solidFill>
              </a:rPr>
              <a:t>mewling</a:t>
            </a:r>
            <a:r>
              <a:rPr lang="en-GB" dirty="0">
                <a:solidFill>
                  <a:schemeClr val="tx1"/>
                </a:solidFill>
              </a:rPr>
              <a:t>, paunchy, </a:t>
            </a:r>
            <a:r>
              <a:rPr lang="en-GB" b="1" dirty="0" smtClean="0">
                <a:solidFill>
                  <a:schemeClr val="tx1"/>
                </a:solidFill>
              </a:rPr>
              <a:t>puking</a:t>
            </a:r>
            <a:r>
              <a:rPr lang="en-GB" dirty="0">
                <a:solidFill>
                  <a:schemeClr val="tx1"/>
                </a:solidFill>
              </a:rPr>
              <a:t>, puny, </a:t>
            </a:r>
            <a:r>
              <a:rPr lang="en-GB" b="1" dirty="0">
                <a:solidFill>
                  <a:schemeClr val="tx1"/>
                </a:solidFill>
              </a:rPr>
              <a:t>rank</a:t>
            </a:r>
            <a:r>
              <a:rPr lang="en-GB" dirty="0">
                <a:solidFill>
                  <a:schemeClr val="tx1"/>
                </a:solidFill>
              </a:rPr>
              <a:t>, reeky, </a:t>
            </a:r>
            <a:r>
              <a:rPr lang="en-GB" b="1" dirty="0">
                <a:solidFill>
                  <a:schemeClr val="tx1"/>
                </a:solidFill>
              </a:rPr>
              <a:t>roguish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spleeny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spongy</a:t>
            </a:r>
            <a:r>
              <a:rPr lang="en-GB" dirty="0">
                <a:solidFill>
                  <a:schemeClr val="tx1"/>
                </a:solidFill>
              </a:rPr>
              <a:t>, surly, </a:t>
            </a:r>
            <a:r>
              <a:rPr lang="en-GB" b="1" dirty="0">
                <a:solidFill>
                  <a:schemeClr val="tx1"/>
                </a:solidFill>
              </a:rPr>
              <a:t>tottering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unmuzzled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vain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venomed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villainous</a:t>
            </a:r>
            <a:r>
              <a:rPr lang="en-GB" dirty="0">
                <a:solidFill>
                  <a:schemeClr val="tx1"/>
                </a:solidFill>
              </a:rPr>
              <a:t>, warped, </a:t>
            </a:r>
            <a:r>
              <a:rPr lang="en-GB" b="1" dirty="0">
                <a:solidFill>
                  <a:schemeClr val="tx1"/>
                </a:solidFill>
              </a:rPr>
              <a:t>wayward</a:t>
            </a:r>
            <a:r>
              <a:rPr lang="en-GB" dirty="0">
                <a:solidFill>
                  <a:schemeClr val="tx1"/>
                </a:solidFill>
              </a:rPr>
              <a:t>, weedy, </a:t>
            </a:r>
            <a:r>
              <a:rPr lang="en-GB" b="1" dirty="0">
                <a:solidFill>
                  <a:schemeClr val="tx1"/>
                </a:solidFill>
              </a:rPr>
              <a:t>yeasty</a:t>
            </a:r>
            <a:r>
              <a:rPr lang="en-GB" dirty="0">
                <a:solidFill>
                  <a:schemeClr val="tx1"/>
                </a:solidFill>
              </a:rPr>
              <a:t>,</a:t>
            </a:r>
          </a:p>
        </p:txBody>
      </p:sp>
      <p:pic>
        <p:nvPicPr>
          <p:cNvPr id="7" name="Picture 2" descr="http://shakespeareintro.files.wordpress.com/2008/10/pc007-cartoon-shakespeare_jpg_w300h284.jpg?w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3530" y="4581128"/>
            <a:ext cx="176470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95536" y="4820438"/>
            <a:ext cx="6644477" cy="1080120"/>
          </a:xfrm>
          <a:prstGeom prst="wedgeRoundRectCallout">
            <a:avLst>
              <a:gd name="adj1" fmla="val 57437"/>
              <a:gd name="adj2" fmla="val -140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4944999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Pick your first word thou goatish flap-mouthed, miscreant!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5639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" y="1"/>
            <a:ext cx="1055709" cy="1052735"/>
          </a:xfrm>
          <a:prstGeom prst="rect">
            <a:avLst/>
          </a:prstGeom>
        </p:spPr>
      </p:pic>
      <p:pic>
        <p:nvPicPr>
          <p:cNvPr id="7" name="Picture 2" descr="http://shakespeareintro.files.wordpress.com/2008/10/pc007-cartoon-shakespeare_jpg_w300h284.jpg?w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2"/>
            <a:ext cx="199940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138" y="47179"/>
            <a:ext cx="9664300" cy="69269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Shakespeare Week 2016 – word 2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399731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beef-witted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beetle-headed</a:t>
            </a:r>
            <a:r>
              <a:rPr lang="en-GB" dirty="0">
                <a:solidFill>
                  <a:schemeClr val="tx1"/>
                </a:solidFill>
              </a:rPr>
              <a:t>, boil-brained, </a:t>
            </a:r>
            <a:r>
              <a:rPr lang="en-GB" b="1" dirty="0">
                <a:solidFill>
                  <a:schemeClr val="tx1"/>
                </a:solidFill>
              </a:rPr>
              <a:t>clapper-clawed</a:t>
            </a:r>
            <a:r>
              <a:rPr lang="en-GB" dirty="0">
                <a:solidFill>
                  <a:schemeClr val="tx1"/>
                </a:solidFill>
              </a:rPr>
              <a:t>, clay-brained, </a:t>
            </a:r>
            <a:r>
              <a:rPr lang="en-GB" b="1" dirty="0">
                <a:solidFill>
                  <a:schemeClr val="tx1"/>
                </a:solidFill>
              </a:rPr>
              <a:t>common-kissing</a:t>
            </a:r>
            <a:r>
              <a:rPr lang="en-GB" dirty="0">
                <a:solidFill>
                  <a:schemeClr val="tx1"/>
                </a:solidFill>
              </a:rPr>
              <a:t>, crook-pated, </a:t>
            </a:r>
            <a:r>
              <a:rPr lang="en-GB" b="1" dirty="0">
                <a:solidFill>
                  <a:schemeClr val="tx1"/>
                </a:solidFill>
              </a:rPr>
              <a:t>dismal-dreaming</a:t>
            </a:r>
            <a:r>
              <a:rPr lang="en-GB" dirty="0">
                <a:solidFill>
                  <a:schemeClr val="tx1"/>
                </a:solidFill>
              </a:rPr>
              <a:t>, dizzy-eyed, </a:t>
            </a:r>
            <a:r>
              <a:rPr lang="en-GB" b="1" dirty="0" smtClean="0">
                <a:solidFill>
                  <a:schemeClr val="tx1"/>
                </a:solidFill>
              </a:rPr>
              <a:t>dog-hearted</a:t>
            </a:r>
            <a:r>
              <a:rPr lang="en-GB" dirty="0">
                <a:solidFill>
                  <a:schemeClr val="tx1"/>
                </a:solidFill>
              </a:rPr>
              <a:t>, dread-bolted, </a:t>
            </a:r>
            <a:r>
              <a:rPr lang="en-GB" b="1" dirty="0">
                <a:solidFill>
                  <a:schemeClr val="tx1"/>
                </a:solidFill>
              </a:rPr>
              <a:t>earth-vexing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flap-mouthed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fly-bitten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fool-born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full-gorged</a:t>
            </a:r>
            <a:r>
              <a:rPr lang="en-GB" dirty="0">
                <a:solidFill>
                  <a:schemeClr val="tx1"/>
                </a:solidFill>
              </a:rPr>
              <a:t>, guts-griping, </a:t>
            </a:r>
            <a:r>
              <a:rPr lang="en-GB" b="1" dirty="0">
                <a:solidFill>
                  <a:schemeClr val="tx1"/>
                </a:solidFill>
              </a:rPr>
              <a:t>half-faced</a:t>
            </a:r>
            <a:r>
              <a:rPr lang="en-GB" dirty="0">
                <a:solidFill>
                  <a:schemeClr val="tx1"/>
                </a:solidFill>
              </a:rPr>
              <a:t>, hasty-witted, </a:t>
            </a:r>
            <a:r>
              <a:rPr lang="en-GB" b="1" dirty="0">
                <a:solidFill>
                  <a:schemeClr val="tx1"/>
                </a:solidFill>
              </a:rPr>
              <a:t>hedge-born</a:t>
            </a:r>
            <a:r>
              <a:rPr lang="en-GB" dirty="0">
                <a:solidFill>
                  <a:schemeClr val="tx1"/>
                </a:solidFill>
              </a:rPr>
              <a:t>, hell-hated, </a:t>
            </a:r>
            <a:r>
              <a:rPr lang="en-GB" b="1" dirty="0">
                <a:solidFill>
                  <a:schemeClr val="tx1"/>
                </a:solidFill>
              </a:rPr>
              <a:t>idle-headed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knotty-pated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milk-livered</a:t>
            </a:r>
            <a:r>
              <a:rPr lang="en-GB" dirty="0">
                <a:solidFill>
                  <a:schemeClr val="tx1"/>
                </a:solidFill>
              </a:rPr>
              <a:t>, motley-minded, </a:t>
            </a:r>
            <a:r>
              <a:rPr lang="en-GB" b="1" dirty="0">
                <a:solidFill>
                  <a:schemeClr val="tx1"/>
                </a:solidFill>
              </a:rPr>
              <a:t>onion-eyed</a:t>
            </a:r>
            <a:r>
              <a:rPr lang="en-GB" dirty="0">
                <a:solidFill>
                  <a:schemeClr val="tx1"/>
                </a:solidFill>
              </a:rPr>
              <a:t>, plume-plucked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b="1" dirty="0" smtClean="0">
                <a:solidFill>
                  <a:schemeClr val="tx1"/>
                </a:solidFill>
              </a:rPr>
              <a:t>pox-marked</a:t>
            </a:r>
            <a:r>
              <a:rPr lang="en-GB" dirty="0">
                <a:solidFill>
                  <a:schemeClr val="tx1"/>
                </a:solidFill>
              </a:rPr>
              <a:t>, reeling-ripe, </a:t>
            </a:r>
            <a:r>
              <a:rPr lang="en-GB" b="1" dirty="0">
                <a:solidFill>
                  <a:schemeClr val="tx1"/>
                </a:solidFill>
              </a:rPr>
              <a:t>rough-hewn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sheep-biting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spur-galled</a:t>
            </a:r>
            <a:r>
              <a:rPr lang="en-GB" dirty="0">
                <a:solidFill>
                  <a:schemeClr val="tx1"/>
                </a:solidFill>
              </a:rPr>
              <a:t>, swag-bellied, </a:t>
            </a:r>
            <a:r>
              <a:rPr lang="en-GB" b="1" dirty="0">
                <a:solidFill>
                  <a:schemeClr val="tx1"/>
                </a:solidFill>
              </a:rPr>
              <a:t>tardy-gaited</a:t>
            </a:r>
            <a:r>
              <a:rPr lang="en-GB" dirty="0">
                <a:solidFill>
                  <a:schemeClr val="tx1"/>
                </a:solidFill>
              </a:rPr>
              <a:t>, tickle-brained, </a:t>
            </a:r>
            <a:r>
              <a:rPr lang="en-GB" b="1" dirty="0">
                <a:solidFill>
                  <a:schemeClr val="tx1"/>
                </a:solidFill>
              </a:rPr>
              <a:t>toad-spotted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weather-bitten</a:t>
            </a:r>
            <a:r>
              <a:rPr lang="en-GB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499524" y="5085184"/>
            <a:ext cx="6418582" cy="1080120"/>
          </a:xfrm>
          <a:prstGeom prst="wedgeRoundRectCallout">
            <a:avLst>
              <a:gd name="adj1" fmla="val -58409"/>
              <a:gd name="adj2" fmla="val -5449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725417" y="5209745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Pick your second word thou mangled, fly-bitten, codpiece!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4658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" y="1"/>
            <a:ext cx="1055709" cy="1052735"/>
          </a:xfrm>
          <a:prstGeom prst="rect">
            <a:avLst/>
          </a:prstGeom>
        </p:spPr>
      </p:pic>
      <p:pic>
        <p:nvPicPr>
          <p:cNvPr id="5" name="Picture 2" descr="http://shakespeareintro.files.wordpress.com/2008/10/pc007-cartoon-shakespeare_jpg_w300h284.jpg?w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3530" y="4581128"/>
            <a:ext cx="176470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9996" y="81736"/>
            <a:ext cx="9664300" cy="69269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Shakespeare Week 2016 –  word 3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20" y="836712"/>
            <a:ext cx="8804668" cy="385916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apple-john, </a:t>
            </a:r>
            <a:r>
              <a:rPr lang="en-GB" b="1" dirty="0" err="1" smtClean="0">
                <a:solidFill>
                  <a:schemeClr val="tx1"/>
                </a:solidFill>
              </a:rPr>
              <a:t>bagbarnacle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boar-pig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bugbear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canker-blossom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clack-dish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clotpole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coxcomb</a:t>
            </a:r>
            <a:r>
              <a:rPr lang="en-GB" dirty="0">
                <a:solidFill>
                  <a:schemeClr val="tx1"/>
                </a:solidFill>
              </a:rPr>
              <a:t>, codpiece, </a:t>
            </a:r>
            <a:r>
              <a:rPr lang="en-GB" b="1" dirty="0">
                <a:solidFill>
                  <a:schemeClr val="tx1"/>
                </a:solidFill>
              </a:rPr>
              <a:t>death-token</a:t>
            </a:r>
            <a:r>
              <a:rPr lang="en-GB" dirty="0">
                <a:solidFill>
                  <a:schemeClr val="tx1"/>
                </a:solidFill>
              </a:rPr>
              <a:t>, dewberry, </a:t>
            </a:r>
            <a:r>
              <a:rPr lang="en-GB" b="1" dirty="0">
                <a:solidFill>
                  <a:schemeClr val="tx1"/>
                </a:solidFill>
              </a:rPr>
              <a:t>flap-dragon</a:t>
            </a:r>
            <a:r>
              <a:rPr lang="en-GB" dirty="0">
                <a:solidFill>
                  <a:schemeClr val="tx1"/>
                </a:solidFill>
              </a:rPr>
              <a:t>, flax-wench, </a:t>
            </a:r>
            <a:r>
              <a:rPr lang="en-GB" b="1" dirty="0">
                <a:solidFill>
                  <a:schemeClr val="tx1"/>
                </a:solidFill>
              </a:rPr>
              <a:t>flirt-gill</a:t>
            </a:r>
            <a:r>
              <a:rPr lang="en-GB" dirty="0">
                <a:solidFill>
                  <a:schemeClr val="tx1"/>
                </a:solidFill>
              </a:rPr>
              <a:t>, foot-licker, </a:t>
            </a:r>
            <a:r>
              <a:rPr lang="en-GB" b="1" dirty="0" err="1">
                <a:solidFill>
                  <a:schemeClr val="tx1"/>
                </a:solidFill>
              </a:rPr>
              <a:t>giglet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gudgeon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haggard</a:t>
            </a:r>
            <a:r>
              <a:rPr lang="en-GB" dirty="0">
                <a:solidFill>
                  <a:schemeClr val="tx1"/>
                </a:solidFill>
              </a:rPr>
              <a:t>, harpy, </a:t>
            </a:r>
            <a:r>
              <a:rPr lang="en-GB" b="1" dirty="0">
                <a:solidFill>
                  <a:schemeClr val="tx1"/>
                </a:solidFill>
              </a:rPr>
              <a:t>hedge-pig</a:t>
            </a:r>
            <a:r>
              <a:rPr lang="en-GB" dirty="0">
                <a:solidFill>
                  <a:schemeClr val="tx1"/>
                </a:solidFill>
              </a:rPr>
              <a:t>, horn-beast, </a:t>
            </a:r>
            <a:r>
              <a:rPr lang="en-GB" b="1" dirty="0">
                <a:solidFill>
                  <a:schemeClr val="tx1"/>
                </a:solidFill>
              </a:rPr>
              <a:t>hugger-mugger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lewdster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lout</a:t>
            </a:r>
            <a:r>
              <a:rPr lang="en-GB" dirty="0">
                <a:solidFill>
                  <a:schemeClr val="tx1"/>
                </a:solidFill>
              </a:rPr>
              <a:t>, maggot-pie, </a:t>
            </a:r>
            <a:r>
              <a:rPr lang="en-GB" b="1" dirty="0">
                <a:solidFill>
                  <a:schemeClr val="tx1"/>
                </a:solidFill>
              </a:rPr>
              <a:t>malt-worm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measle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minnow</a:t>
            </a:r>
            <a:r>
              <a:rPr lang="en-GB" dirty="0">
                <a:solidFill>
                  <a:schemeClr val="tx1"/>
                </a:solidFill>
              </a:rPr>
              <a:t>, miscreant, </a:t>
            </a:r>
            <a:r>
              <a:rPr lang="en-GB" b="1" dirty="0" err="1">
                <a:solidFill>
                  <a:schemeClr val="tx1"/>
                </a:solidFill>
              </a:rPr>
              <a:t>moldwarp</a:t>
            </a:r>
            <a:r>
              <a:rPr lang="en-GB" dirty="0">
                <a:solidFill>
                  <a:schemeClr val="tx1"/>
                </a:solidFill>
              </a:rPr>
              <a:t>, mumble-news, </a:t>
            </a:r>
            <a:r>
              <a:rPr lang="en-GB" b="1" dirty="0">
                <a:solidFill>
                  <a:schemeClr val="tx1"/>
                </a:solidFill>
              </a:rPr>
              <a:t>nut-hook</a:t>
            </a:r>
            <a:r>
              <a:rPr lang="en-GB" dirty="0">
                <a:solidFill>
                  <a:schemeClr val="tx1"/>
                </a:solidFill>
              </a:rPr>
              <a:t>, pigeon-egg, </a:t>
            </a:r>
            <a:r>
              <a:rPr lang="en-GB" b="1" dirty="0">
                <a:solidFill>
                  <a:schemeClr val="tx1"/>
                </a:solidFill>
              </a:rPr>
              <a:t>pignut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puttock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pumpion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ratsbane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scut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skainsmate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strumpet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vassal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 smtClean="0">
                <a:solidFill>
                  <a:schemeClr val="tx1"/>
                </a:solidFill>
              </a:rPr>
              <a:t>wagtail</a:t>
            </a:r>
            <a:r>
              <a:rPr lang="en-GB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95536" y="4820438"/>
            <a:ext cx="6644477" cy="1080120"/>
          </a:xfrm>
          <a:prstGeom prst="wedgeRoundRectCallout">
            <a:avLst>
              <a:gd name="adj1" fmla="val 57437"/>
              <a:gd name="adj2" fmla="val -140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85426" y="4944999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Pick your third word thou droning, pox marked, flap-dragon! 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940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hakespeareintro.files.wordpress.com/2008/10/pc007-cartoon-shakespeare_jpg_w300h284.jpg?w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172" y="4569346"/>
            <a:ext cx="2304256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528" y="39581"/>
            <a:ext cx="9664300" cy="69269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Shakespeare Week 2016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173328"/>
            <a:ext cx="7272808" cy="3196151"/>
          </a:xfrm>
        </p:spPr>
        <p:txBody>
          <a:bodyPr>
            <a:normAutofit/>
          </a:bodyPr>
          <a:lstStyle/>
          <a:p>
            <a:pPr algn="l"/>
            <a:r>
              <a:rPr lang="en-GB" i="1" dirty="0" smtClean="0">
                <a:solidFill>
                  <a:schemeClr val="tx1"/>
                </a:solidFill>
              </a:rPr>
              <a:t>How did you get on thou lumpish, motley-minded, harpy!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Send your best insults to us at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beyondthebook@suffolklibraries.co.uk</a:t>
            </a:r>
            <a:r>
              <a:rPr lang="en-GB" dirty="0" smtClean="0">
                <a:solidFill>
                  <a:schemeClr val="tx1"/>
                </a:solidFill>
              </a:rPr>
              <a:t> or tweet them to @</a:t>
            </a:r>
            <a:r>
              <a:rPr lang="en-GB" dirty="0" err="1" smtClean="0">
                <a:solidFill>
                  <a:schemeClr val="tx1"/>
                </a:solidFill>
              </a:rPr>
              <a:t>SuffolkLibrary</a:t>
            </a:r>
            <a:r>
              <a:rPr lang="en-GB" dirty="0" smtClean="0">
                <a:solidFill>
                  <a:schemeClr val="tx1"/>
                </a:solidFill>
              </a:rPr>
              <a:t>   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403648" y="1173328"/>
            <a:ext cx="7488832" cy="3384229"/>
          </a:xfrm>
          <a:prstGeom prst="wedgeRoundRectCallout">
            <a:avLst>
              <a:gd name="adj1" fmla="val -39482"/>
              <a:gd name="adj2" fmla="val 6692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" y="1"/>
            <a:ext cx="1055709" cy="1052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37" y="171962"/>
            <a:ext cx="1441756" cy="427934"/>
          </a:xfrm>
          <a:prstGeom prst="rect">
            <a:avLst/>
          </a:prstGeom>
        </p:spPr>
      </p:pic>
      <p:pic>
        <p:nvPicPr>
          <p:cNvPr id="1026" name="Picture 2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29" y="3549592"/>
            <a:ext cx="911193" cy="9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408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Shakespeare Week 2016</vt:lpstr>
      <vt:lpstr>Shakespeare Week 2016</vt:lpstr>
      <vt:lpstr>Shakespeare Week 2016 – word 1</vt:lpstr>
      <vt:lpstr>Shakespeare Week 2016 – word 2</vt:lpstr>
      <vt:lpstr>Shakespeare Week 2016 –  word 3</vt:lpstr>
      <vt:lpstr>Shakespeare Week 2016</vt:lpstr>
    </vt:vector>
  </TitlesOfParts>
  <Company>Birmingham BSF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Shakespeare Day 23rd April</dc:title>
  <dc:creator>SHENTONM</dc:creator>
  <cp:lastModifiedBy>Matthew Shenton</cp:lastModifiedBy>
  <cp:revision>24</cp:revision>
  <cp:lastPrinted>2013-05-01T13:52:31Z</cp:lastPrinted>
  <dcterms:created xsi:type="dcterms:W3CDTF">2013-04-22T10:41:59Z</dcterms:created>
  <dcterms:modified xsi:type="dcterms:W3CDTF">2016-03-10T10:56:58Z</dcterms:modified>
</cp:coreProperties>
</file>