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6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3124" autoAdjust="0"/>
  </p:normalViewPr>
  <p:slideViewPr>
    <p:cSldViewPr snapToGrid="0">
      <p:cViewPr varScale="1">
        <p:scale>
          <a:sx n="62" d="100"/>
          <a:sy n="62" d="100"/>
        </p:scale>
        <p:origin x="16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72DAB-D736-406B-B191-D51212F8CC72}" type="datetimeFigureOut">
              <a:rPr lang="en-GB" smtClean="0"/>
              <a:t>20/01/2016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F3471-B8C9-4B73-A753-92EAC9C2C9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400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Discuss Thunk No. 3 – Do you always learn something when you open a book?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89939-9F7F-4BD1-9B73-6A18A733EC6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0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activity can be completed using pens and paper, using CAD on a computer, a collage, in 3d, or even on Minecraft. </a:t>
            </a:r>
          </a:p>
          <a:p>
            <a:endParaRPr lang="en-GB" dirty="0" smtClean="0"/>
          </a:p>
          <a:p>
            <a:r>
              <a:rPr lang="en-GB" dirty="0" smtClean="0"/>
              <a:t>Pupils can include anything they like in their libraries as long as they can justify their decisions: There are no wrong answers. </a:t>
            </a:r>
          </a:p>
          <a:p>
            <a:r>
              <a:rPr lang="en-GB" b="1" dirty="0" smtClean="0"/>
              <a:t>It may be useful to discuss these two non-negotiables about libraries.</a:t>
            </a:r>
          </a:p>
          <a:p>
            <a:r>
              <a:rPr lang="en-GB" dirty="0" smtClean="0"/>
              <a:t>• Accessible for everyone in society</a:t>
            </a:r>
          </a:p>
          <a:p>
            <a:r>
              <a:rPr lang="en-GB" dirty="0" smtClean="0"/>
              <a:t>• Free to use</a:t>
            </a:r>
          </a:p>
          <a:p>
            <a:endParaRPr lang="en-GB" dirty="0" smtClean="0"/>
          </a:p>
          <a:p>
            <a:r>
              <a:rPr lang="en-GB" dirty="0" smtClean="0"/>
              <a:t>Please send pictures, screen grabs </a:t>
            </a:r>
            <a:r>
              <a:rPr lang="en-GB" dirty="0" err="1" smtClean="0"/>
              <a:t>etc</a:t>
            </a:r>
            <a:r>
              <a:rPr lang="en-GB" dirty="0" smtClean="0"/>
              <a:t> of the work to beyondthebook@suffolklibraries.co.uk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89939-9F7F-4BD1-9B73-6A18A733EC6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994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Encourage pupils to</a:t>
            </a:r>
            <a:r>
              <a:rPr lang="en-GB" baseline="0" dirty="0" smtClean="0"/>
              <a:t> register their new library cards by visiting their local branch of Suffolk Libraries. </a:t>
            </a:r>
          </a:p>
          <a:p>
            <a:r>
              <a:rPr lang="en-GB" baseline="0" dirty="0" smtClean="0"/>
              <a:t>They will receive a pin number needed to log in to the apps.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89939-9F7F-4BD1-9B73-6A18A733EC6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366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89939-9F7F-4BD1-9B73-6A18A733EC6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157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Starter: </a:t>
            </a:r>
            <a:r>
              <a:rPr lang="en-GB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eLibrary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discussion points: 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 vs electronic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Divide the class into two groups – one group should come up with reasons why the printed book is better than the electronic version and the other half do the opposite. Share ideas afterwards.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89939-9F7F-4BD1-9B73-6A18A733EC6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452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came up with</a:t>
            </a:r>
            <a:r>
              <a:rPr lang="en-GB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following ideas: we would love to hear what pupils have to say.</a:t>
            </a:r>
            <a:endParaRPr lang="en-GB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89939-9F7F-4BD1-9B73-6A18A733EC6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352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89939-9F7F-4BD1-9B73-6A18A733EC6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623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89939-9F7F-4BD1-9B73-6A18A733EC6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264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89939-9F7F-4BD1-9B73-6A18A733EC6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954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89939-9F7F-4BD1-9B73-6A18A733EC6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545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00B50-C418-41C2-8F5A-ECD0FD947552}" type="datetimeFigureOut">
              <a:rPr lang="en-GB" smtClean="0"/>
              <a:t>20/01/2016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9CFD-090F-4146-AE9B-B873E35B50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01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00B50-C418-41C2-8F5A-ECD0FD947552}" type="datetimeFigureOut">
              <a:rPr lang="en-GB" smtClean="0"/>
              <a:t>20/01/2016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9CFD-090F-4146-AE9B-B873E35B50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551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00B50-C418-41C2-8F5A-ECD0FD947552}" type="datetimeFigureOut">
              <a:rPr lang="en-GB" smtClean="0"/>
              <a:t>20/01/2016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9CFD-090F-4146-AE9B-B873E35B50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40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00B50-C418-41C2-8F5A-ECD0FD947552}" type="datetimeFigureOut">
              <a:rPr lang="en-GB" smtClean="0"/>
              <a:t>20/01/2016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9CFD-090F-4146-AE9B-B873E35B50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976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00B50-C418-41C2-8F5A-ECD0FD947552}" type="datetimeFigureOut">
              <a:rPr lang="en-GB" smtClean="0"/>
              <a:t>20/01/2016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9CFD-090F-4146-AE9B-B873E35B50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24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00B50-C418-41C2-8F5A-ECD0FD947552}" type="datetimeFigureOut">
              <a:rPr lang="en-GB" smtClean="0"/>
              <a:t>20/01/2016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9CFD-090F-4146-AE9B-B873E35B50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224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00B50-C418-41C2-8F5A-ECD0FD947552}" type="datetimeFigureOut">
              <a:rPr lang="en-GB" smtClean="0"/>
              <a:t>20/01/2016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9CFD-090F-4146-AE9B-B873E35B50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537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00B50-C418-41C2-8F5A-ECD0FD947552}" type="datetimeFigureOut">
              <a:rPr lang="en-GB" smtClean="0"/>
              <a:t>20/01/2016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9CFD-090F-4146-AE9B-B873E35B50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008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00B50-C418-41C2-8F5A-ECD0FD947552}" type="datetimeFigureOut">
              <a:rPr lang="en-GB" smtClean="0"/>
              <a:t>20/01/2016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9CFD-090F-4146-AE9B-B873E35B50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024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00B50-C418-41C2-8F5A-ECD0FD947552}" type="datetimeFigureOut">
              <a:rPr lang="en-GB" smtClean="0"/>
              <a:t>20/01/2016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9CFD-090F-4146-AE9B-B873E35B50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43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00B50-C418-41C2-8F5A-ECD0FD947552}" type="datetimeFigureOut">
              <a:rPr lang="en-GB" smtClean="0"/>
              <a:t>20/01/2016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9CFD-090F-4146-AE9B-B873E35B50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835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00B50-C418-41C2-8F5A-ECD0FD947552}" type="datetimeFigureOut">
              <a:rPr lang="en-GB" smtClean="0"/>
              <a:t>20/01/2016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89CFD-090F-4146-AE9B-B873E35B50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05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beyondthebook@suffolklibraries.co.uk" TargetMode="External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hyperlink" Target="http://suffolklibraries.co.uk/tag/beyond-the-book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5312" y="331809"/>
            <a:ext cx="7299103" cy="463433"/>
          </a:xfrm>
        </p:spPr>
        <p:txBody>
          <a:bodyPr>
            <a:noAutofit/>
          </a:bodyPr>
          <a:lstStyle/>
          <a:p>
            <a:r>
              <a:rPr lang="en-GB" sz="2400" b="1" dirty="0" smtClean="0"/>
              <a:t>Activity 3 – Can YOU design the library of the future?</a:t>
            </a:r>
            <a:endParaRPr lang="en-GB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34" y="41742"/>
            <a:ext cx="1168678" cy="11653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307" y="6087326"/>
            <a:ext cx="1896994" cy="563055"/>
          </a:xfrm>
          <a:prstGeom prst="rect">
            <a:avLst/>
          </a:prstGeom>
        </p:spPr>
      </p:pic>
      <p:pic>
        <p:nvPicPr>
          <p:cNvPr id="1026" name="Picture 2" descr="http://ebookfriendly.com/wp-content/uploads/2013/07/Libraries-of-the-future-a-cartoon-by-Tom-Gauld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32" y="1065587"/>
            <a:ext cx="8467781" cy="467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632" y="5602631"/>
            <a:ext cx="5219700" cy="104775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0021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5312" y="331809"/>
            <a:ext cx="7299103" cy="463433"/>
          </a:xfrm>
        </p:spPr>
        <p:txBody>
          <a:bodyPr>
            <a:noAutofit/>
          </a:bodyPr>
          <a:lstStyle/>
          <a:p>
            <a:r>
              <a:rPr lang="en-GB" sz="2400" b="1" dirty="0" smtClean="0"/>
              <a:t>Activity 3 – Can YOU design the library of the future?</a:t>
            </a:r>
            <a:endParaRPr lang="en-GB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4707" y="1207052"/>
            <a:ext cx="5674595" cy="4880274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What will libraries look like in the future?</a:t>
            </a:r>
          </a:p>
          <a:p>
            <a:r>
              <a:rPr lang="en-GB" dirty="0" smtClean="0"/>
              <a:t>Will they still have books in?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Design us the library of the future </a:t>
            </a:r>
            <a:r>
              <a:rPr lang="en-GB" dirty="0"/>
              <a:t>using </a:t>
            </a:r>
            <a:r>
              <a:rPr lang="en-GB" dirty="0" smtClean="0"/>
              <a:t>pen </a:t>
            </a:r>
            <a:r>
              <a:rPr lang="en-GB" dirty="0"/>
              <a:t>and paper, using CAD on a computer, a collage, in 3d, or even on </a:t>
            </a:r>
            <a:r>
              <a:rPr lang="en-GB" dirty="0" smtClean="0"/>
              <a:t>Minecraft!</a:t>
            </a:r>
          </a:p>
          <a:p>
            <a:endParaRPr lang="en-GB" dirty="0" smtClean="0"/>
          </a:p>
          <a:p>
            <a:r>
              <a:rPr lang="en-GB" dirty="0" smtClean="0"/>
              <a:t>Send your ideas to </a:t>
            </a:r>
            <a:r>
              <a:rPr lang="en-GB" dirty="0" smtClean="0">
                <a:hlinkClick r:id="rId3"/>
              </a:rPr>
              <a:t>beyondthebook@suffolklibraries.co.uk</a:t>
            </a:r>
            <a:r>
              <a:rPr lang="en-GB" dirty="0" smtClean="0"/>
              <a:t> 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For ideas visit:</a:t>
            </a:r>
            <a:br>
              <a:rPr lang="en-GB" dirty="0" smtClean="0"/>
            </a:br>
            <a:r>
              <a:rPr lang="en-GB" dirty="0" smtClean="0">
                <a:hlinkClick r:id="rId4"/>
              </a:rPr>
              <a:t>http</a:t>
            </a:r>
            <a:r>
              <a:rPr lang="en-GB" dirty="0">
                <a:hlinkClick r:id="rId4"/>
              </a:rPr>
              <a:t>://</a:t>
            </a:r>
            <a:r>
              <a:rPr lang="en-GB" dirty="0" smtClean="0">
                <a:hlinkClick r:id="rId4"/>
              </a:rPr>
              <a:t>suffolklibraries.co.uk/tag/beyond-the-book</a:t>
            </a:r>
            <a:endParaRPr lang="en-GB" dirty="0" smtClean="0"/>
          </a:p>
          <a:p>
            <a:r>
              <a:rPr lang="en-GB" dirty="0"/>
              <a:t>a</a:t>
            </a:r>
            <a:r>
              <a:rPr lang="en-GB" dirty="0" smtClean="0"/>
              <a:t>nd see what famous authors predict the world of reading will be </a:t>
            </a:r>
            <a:r>
              <a:rPr lang="en-GB" smtClean="0"/>
              <a:t>like </a:t>
            </a:r>
            <a:r>
              <a:rPr lang="en-GB"/>
              <a:t/>
            </a:r>
            <a:br>
              <a:rPr lang="en-GB"/>
            </a:br>
            <a:r>
              <a:rPr lang="en-GB" smtClean="0"/>
              <a:t>a</a:t>
            </a:r>
            <a:r>
              <a:rPr lang="en-GB" smtClean="0"/>
              <a:t> </a:t>
            </a:r>
            <a:r>
              <a:rPr lang="en-GB" dirty="0" smtClean="0"/>
              <a:t>hundred years from now!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34" y="41742"/>
            <a:ext cx="1168678" cy="11653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307" y="6087326"/>
            <a:ext cx="1896994" cy="5630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3" r="25000"/>
          <a:stretch/>
        </p:blipFill>
        <p:spPr>
          <a:xfrm>
            <a:off x="334743" y="1207052"/>
            <a:ext cx="2841855" cy="409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97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5312" y="331809"/>
            <a:ext cx="7299103" cy="614675"/>
          </a:xfrm>
        </p:spPr>
        <p:txBody>
          <a:bodyPr>
            <a:noAutofit/>
          </a:bodyPr>
          <a:lstStyle/>
          <a:p>
            <a:r>
              <a:rPr lang="en-GB" sz="2800" b="1" dirty="0" smtClean="0"/>
              <a:t>There’s more to Suffolk Libraries than just books!</a:t>
            </a:r>
            <a:endParaRPr lang="en-GB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82244" y="1373365"/>
            <a:ext cx="4532047" cy="2978629"/>
          </a:xfrm>
        </p:spPr>
        <p:txBody>
          <a:bodyPr>
            <a:noAutofit/>
          </a:bodyPr>
          <a:lstStyle/>
          <a:p>
            <a:r>
              <a:rPr lang="en-GB" sz="3200" dirty="0" smtClean="0"/>
              <a:t>As soon as you activate your new ‘Beyond the Book’ library card you can download music, books, magazines and more from Suffolk Libraries </a:t>
            </a:r>
          </a:p>
          <a:p>
            <a:r>
              <a:rPr lang="en-GB" sz="3200" dirty="0" smtClean="0"/>
              <a:t>– </a:t>
            </a:r>
            <a:r>
              <a:rPr lang="en-GB" sz="4800" b="1" dirty="0" smtClean="0"/>
              <a:t>all for free!</a:t>
            </a:r>
            <a:endParaRPr lang="en-GB" sz="4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34" y="41742"/>
            <a:ext cx="1168678" cy="11653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307" y="6087326"/>
            <a:ext cx="1896994" cy="5630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98558">
            <a:off x="442647" y="1261177"/>
            <a:ext cx="3476878" cy="642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20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198" y="252570"/>
            <a:ext cx="7299103" cy="614675"/>
          </a:xfrm>
        </p:spPr>
        <p:txBody>
          <a:bodyPr>
            <a:noAutofit/>
          </a:bodyPr>
          <a:lstStyle/>
          <a:p>
            <a:r>
              <a:rPr lang="en-GB" sz="2800" b="1" dirty="0" smtClean="0"/>
              <a:t>Download these apps and you have a mini-library in your pocket!</a:t>
            </a:r>
            <a:endParaRPr lang="en-GB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160" y="1393091"/>
            <a:ext cx="2883512" cy="2123814"/>
          </a:xfrm>
        </p:spPr>
        <p:txBody>
          <a:bodyPr>
            <a:noAutofit/>
          </a:bodyPr>
          <a:lstStyle/>
          <a:p>
            <a:r>
              <a:rPr lang="en-GB" sz="2000" b="1" dirty="0" err="1" smtClean="0"/>
              <a:t>Freegal</a:t>
            </a:r>
            <a:r>
              <a:rPr lang="en-GB" sz="2000" b="1" dirty="0" smtClean="0"/>
              <a:t> – (Music) </a:t>
            </a:r>
            <a:r>
              <a:rPr lang="en-GB" sz="2000" dirty="0" smtClean="0"/>
              <a:t>unlimited streaming. You can also download music and videos</a:t>
            </a:r>
            <a:endParaRPr lang="en-GB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34" y="41742"/>
            <a:ext cx="1168678" cy="11653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307" y="6087326"/>
            <a:ext cx="1896994" cy="5630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150" y="1123838"/>
            <a:ext cx="2989860" cy="5526543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6015789" y="3669305"/>
            <a:ext cx="2883512" cy="21238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 smtClean="0"/>
              <a:t>Borrow Box– (</a:t>
            </a:r>
            <a:r>
              <a:rPr lang="en-GB" sz="2000" b="1" dirty="0" err="1" smtClean="0"/>
              <a:t>eAudio</a:t>
            </a:r>
            <a:r>
              <a:rPr lang="en-GB" sz="2000" b="1" dirty="0" smtClean="0"/>
              <a:t>) </a:t>
            </a:r>
            <a:r>
              <a:rPr lang="en-GB" sz="2000" dirty="0" smtClean="0"/>
              <a:t>Download and listen to audio books wherever you are</a:t>
            </a:r>
            <a:endParaRPr lang="en-GB" sz="2000" b="1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58442" y="3552673"/>
            <a:ext cx="2883512" cy="21238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 smtClean="0"/>
              <a:t>Overdrive– (eBooks) </a:t>
            </a:r>
            <a:r>
              <a:rPr lang="en-GB" sz="2000" dirty="0" smtClean="0"/>
              <a:t>Download books to read on your phone, tablet etc.</a:t>
            </a:r>
          </a:p>
          <a:p>
            <a:r>
              <a:rPr lang="en-GB" sz="2000" dirty="0" smtClean="0"/>
              <a:t>Linked to the Accelerated Reader programme</a:t>
            </a:r>
            <a:endParaRPr lang="en-GB" sz="2000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6260488" y="1393091"/>
            <a:ext cx="2883512" cy="21238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 err="1" smtClean="0"/>
              <a:t>Zinio</a:t>
            </a:r>
            <a:r>
              <a:rPr lang="en-GB" sz="2000" b="1" dirty="0" smtClean="0"/>
              <a:t>– (</a:t>
            </a:r>
            <a:r>
              <a:rPr lang="en-GB" sz="2000" b="1" dirty="0" err="1" smtClean="0"/>
              <a:t>eMagazines</a:t>
            </a:r>
            <a:r>
              <a:rPr lang="en-GB" sz="2000" b="1" dirty="0" smtClean="0"/>
              <a:t>) </a:t>
            </a:r>
            <a:r>
              <a:rPr lang="en-GB" sz="2000" dirty="0" smtClean="0"/>
              <a:t>Download and read the latest PS4, fashion, football and other magazines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93428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4900" y="595211"/>
            <a:ext cx="6474854" cy="463433"/>
          </a:xfrm>
        </p:spPr>
        <p:txBody>
          <a:bodyPr>
            <a:noAutofit/>
          </a:bodyPr>
          <a:lstStyle/>
          <a:p>
            <a:r>
              <a:rPr lang="en-GB" sz="3600" b="1" dirty="0" smtClean="0"/>
              <a:t>Paper books vs Electronic text</a:t>
            </a:r>
            <a:endParaRPr lang="en-GB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749" y="4598343"/>
            <a:ext cx="4686926" cy="2008551"/>
          </a:xfrm>
        </p:spPr>
        <p:txBody>
          <a:bodyPr>
            <a:normAutofit lnSpcReduction="10000"/>
          </a:bodyPr>
          <a:lstStyle/>
          <a:p>
            <a:r>
              <a:rPr lang="en-GB" sz="3200" b="1" dirty="0" smtClean="0"/>
              <a:t>Which </a:t>
            </a:r>
            <a:r>
              <a:rPr lang="en-GB" sz="3200" b="1" smtClean="0"/>
              <a:t>is better?</a:t>
            </a:r>
            <a:endParaRPr lang="en-GB" sz="3200" b="1" dirty="0" smtClean="0"/>
          </a:p>
          <a:p>
            <a:r>
              <a:rPr lang="en-GB" sz="3200" dirty="0" smtClean="0"/>
              <a:t>How are they similar?</a:t>
            </a:r>
          </a:p>
          <a:p>
            <a:r>
              <a:rPr lang="en-GB" sz="3200" dirty="0" smtClean="0"/>
              <a:t>What makes them different?</a:t>
            </a:r>
            <a:endParaRPr lang="en-GB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34" y="41742"/>
            <a:ext cx="1168678" cy="11653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307" y="6087326"/>
            <a:ext cx="1896994" cy="563055"/>
          </a:xfrm>
          <a:prstGeom prst="rect">
            <a:avLst/>
          </a:prstGeom>
        </p:spPr>
      </p:pic>
      <p:pic>
        <p:nvPicPr>
          <p:cNvPr id="3074" name="Picture 2" descr="http://smartmobilestudio.com/wp-content/uploads/2012/06/leather-book-previe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2117">
            <a:off x="374643" y="1383993"/>
            <a:ext cx="3790783" cy="31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6100">
            <a:off x="5917787" y="1464408"/>
            <a:ext cx="2472019" cy="416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1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4900" y="595211"/>
            <a:ext cx="6474854" cy="463433"/>
          </a:xfrm>
        </p:spPr>
        <p:txBody>
          <a:bodyPr>
            <a:noAutofit/>
          </a:bodyPr>
          <a:lstStyle/>
          <a:p>
            <a:r>
              <a:rPr lang="en-GB" sz="3600" b="1" dirty="0" smtClean="0"/>
              <a:t>Paper vs Electronic – our ideas</a:t>
            </a:r>
            <a:endParaRPr lang="en-GB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122" y="2537718"/>
            <a:ext cx="4184542" cy="4036425"/>
          </a:xfrm>
        </p:spPr>
        <p:txBody>
          <a:bodyPr>
            <a:normAutofit/>
          </a:bodyPr>
          <a:lstStyle/>
          <a:p>
            <a:pPr algn="l"/>
            <a:r>
              <a:rPr lang="en-GB" sz="2000" b="1" dirty="0" smtClean="0"/>
              <a:t>Benefits of paper books</a:t>
            </a:r>
          </a:p>
          <a:p>
            <a:pPr algn="l"/>
            <a:r>
              <a:rPr lang="en-GB" sz="2000" dirty="0" smtClean="0"/>
              <a:t>More </a:t>
            </a:r>
            <a:r>
              <a:rPr lang="en-GB" sz="2000" dirty="0"/>
              <a:t>titles available than eBooks</a:t>
            </a:r>
          </a:p>
          <a:p>
            <a:pPr algn="l"/>
            <a:r>
              <a:rPr lang="en-GB" sz="2000" dirty="0"/>
              <a:t>Does not require batteries to read</a:t>
            </a:r>
          </a:p>
          <a:p>
            <a:pPr algn="l"/>
            <a:r>
              <a:rPr lang="en-GB" sz="2000" dirty="0"/>
              <a:t>Last for a long time (13 leather bound books found in Nag </a:t>
            </a:r>
            <a:r>
              <a:rPr lang="en-GB" sz="2000" dirty="0" err="1"/>
              <a:t>Hammad</a:t>
            </a:r>
            <a:r>
              <a:rPr lang="en-GB" sz="2000" dirty="0"/>
              <a:t> in Egypt are an estimated 1,693 years old)</a:t>
            </a:r>
          </a:p>
          <a:p>
            <a:pPr algn="l"/>
            <a:r>
              <a:rPr lang="en-GB" sz="2000" dirty="0"/>
              <a:t>Can be dropped without damage</a:t>
            </a:r>
          </a:p>
          <a:p>
            <a:pPr algn="l"/>
            <a:r>
              <a:rPr lang="en-GB" sz="2000" dirty="0"/>
              <a:t>Can be read in the bath</a:t>
            </a:r>
          </a:p>
          <a:p>
            <a:pPr algn="l"/>
            <a:r>
              <a:rPr lang="en-GB" sz="2000" dirty="0"/>
              <a:t>Can be passed on to other people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34" y="41742"/>
            <a:ext cx="1168678" cy="11653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307" y="6087326"/>
            <a:ext cx="1896994" cy="563055"/>
          </a:xfrm>
          <a:prstGeom prst="rect">
            <a:avLst/>
          </a:prstGeom>
        </p:spPr>
      </p:pic>
      <p:pic>
        <p:nvPicPr>
          <p:cNvPr id="3074" name="Picture 2" descr="http://smartmobilestudio.com/wp-content/uploads/2012/06/leather-book-previe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24196">
            <a:off x="1007293" y="1204045"/>
            <a:ext cx="1294929" cy="108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6100">
            <a:off x="6383147" y="1187328"/>
            <a:ext cx="706369" cy="1190087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4483648" y="2466801"/>
            <a:ext cx="4272895" cy="410734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3200" b="1" dirty="0" smtClean="0"/>
              <a:t>Benefits of electronic books</a:t>
            </a:r>
          </a:p>
          <a:p>
            <a:pPr algn="l"/>
            <a:r>
              <a:rPr lang="en-GB" sz="3200" dirty="0" smtClean="0"/>
              <a:t>Available </a:t>
            </a:r>
            <a:r>
              <a:rPr lang="en-GB" sz="3200" dirty="0"/>
              <a:t>24/7</a:t>
            </a:r>
          </a:p>
          <a:p>
            <a:pPr algn="l"/>
            <a:r>
              <a:rPr lang="en-GB" sz="3200" dirty="0"/>
              <a:t>Easy, fast and cheap to send across the world</a:t>
            </a:r>
          </a:p>
          <a:p>
            <a:pPr algn="l"/>
            <a:r>
              <a:rPr lang="en-GB" sz="3200" dirty="0"/>
              <a:t>Able to store many books in a small space</a:t>
            </a:r>
          </a:p>
          <a:p>
            <a:pPr algn="l"/>
            <a:r>
              <a:rPr lang="en-GB" sz="3200" dirty="0"/>
              <a:t>Can adjust the size of text</a:t>
            </a:r>
          </a:p>
          <a:p>
            <a:pPr algn="l"/>
            <a:r>
              <a:rPr lang="en-GB" sz="3200" dirty="0"/>
              <a:t>Can be downloaded at home</a:t>
            </a:r>
          </a:p>
          <a:p>
            <a:pPr algn="l"/>
            <a:r>
              <a:rPr lang="en-GB" sz="3200" dirty="0"/>
              <a:t>Text can be translated quickly</a:t>
            </a:r>
          </a:p>
          <a:p>
            <a:pPr algn="l"/>
            <a:r>
              <a:rPr lang="en-GB" sz="3200" dirty="0"/>
              <a:t>Greater access to books in remote areas of the world</a:t>
            </a:r>
          </a:p>
          <a:p>
            <a:pPr algn="l"/>
            <a:r>
              <a:rPr lang="en-GB" sz="3200" dirty="0"/>
              <a:t>Does not use up a natural resources (wood)</a:t>
            </a:r>
          </a:p>
        </p:txBody>
      </p:sp>
    </p:spTree>
    <p:extLst>
      <p:ext uri="{BB962C8B-B14F-4D97-AF65-F5344CB8AC3E}">
        <p14:creationId xmlns:p14="http://schemas.microsoft.com/office/powerpoint/2010/main" val="359862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5312" y="331809"/>
            <a:ext cx="7299103" cy="463433"/>
          </a:xfrm>
        </p:spPr>
        <p:txBody>
          <a:bodyPr>
            <a:noAutofit/>
          </a:bodyPr>
          <a:lstStyle/>
          <a:p>
            <a:r>
              <a:rPr lang="en-GB" sz="2400" b="1" dirty="0" smtClean="0"/>
              <a:t>Activity 3 – Can YOU design the library of the future?</a:t>
            </a:r>
            <a:endParaRPr lang="en-GB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2913" y="1085309"/>
            <a:ext cx="5176388" cy="3209965"/>
          </a:xfrm>
        </p:spPr>
        <p:txBody>
          <a:bodyPr>
            <a:noAutofit/>
          </a:bodyPr>
          <a:lstStyle/>
          <a:p>
            <a:r>
              <a:rPr lang="en-GB" sz="3200" dirty="0" smtClean="0"/>
              <a:t>The next 3 slides give a very brief 5000 year history of libraries</a:t>
            </a:r>
          </a:p>
          <a:p>
            <a:endParaRPr lang="en-GB" sz="3200" dirty="0"/>
          </a:p>
          <a:p>
            <a:r>
              <a:rPr lang="en-GB" sz="3200" dirty="0" smtClean="0"/>
              <a:t>How have they changed? </a:t>
            </a:r>
          </a:p>
          <a:p>
            <a:endParaRPr lang="en-GB" sz="3200" dirty="0"/>
          </a:p>
          <a:p>
            <a:r>
              <a:rPr lang="en-GB" sz="3200" dirty="0" smtClean="0"/>
              <a:t>What has stayed the same?</a:t>
            </a:r>
            <a:endParaRPr lang="en-GB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34" y="41742"/>
            <a:ext cx="1168678" cy="11653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307" y="6087326"/>
            <a:ext cx="1896994" cy="563055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99504">
            <a:off x="172368" y="1411433"/>
            <a:ext cx="3410078" cy="503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14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5312" y="331809"/>
            <a:ext cx="7299103" cy="463433"/>
          </a:xfrm>
        </p:spPr>
        <p:txBody>
          <a:bodyPr>
            <a:noAutofit/>
          </a:bodyPr>
          <a:lstStyle/>
          <a:p>
            <a:r>
              <a:rPr lang="en-GB" sz="2400" b="1" dirty="0" smtClean="0"/>
              <a:t>The history of libraries in 3 slides </a:t>
            </a:r>
            <a:endParaRPr lang="en-GB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4543" y="1964287"/>
            <a:ext cx="4425044" cy="3489456"/>
          </a:xfrm>
        </p:spPr>
        <p:txBody>
          <a:bodyPr>
            <a:normAutofit/>
          </a:bodyPr>
          <a:lstStyle/>
          <a:p>
            <a:r>
              <a:rPr lang="en-GB" dirty="0"/>
              <a:t>The first </a:t>
            </a:r>
            <a:r>
              <a:rPr lang="en-GB" dirty="0" smtClean="0"/>
              <a:t>‘libraries’ </a:t>
            </a:r>
            <a:r>
              <a:rPr lang="en-GB" dirty="0"/>
              <a:t>were started around 2600BC in what is now modern day Iraq. </a:t>
            </a:r>
            <a:endParaRPr lang="en-GB" dirty="0" smtClean="0"/>
          </a:p>
          <a:p>
            <a:r>
              <a:rPr lang="en-GB" dirty="0" smtClean="0"/>
              <a:t>They </a:t>
            </a:r>
            <a:r>
              <a:rPr lang="en-GB" dirty="0"/>
              <a:t>were filled with clay tablets recording transactions between traders. </a:t>
            </a:r>
            <a:endParaRPr lang="en-GB" dirty="0" smtClean="0"/>
          </a:p>
          <a:p>
            <a:r>
              <a:rPr lang="en-GB" dirty="0" smtClean="0"/>
              <a:t>You were not allowed to borrow the tablets.</a:t>
            </a:r>
          </a:p>
          <a:p>
            <a:r>
              <a:rPr lang="en-GB" b="1" dirty="0" smtClean="0"/>
              <a:t>It was probably a bit boring</a:t>
            </a:r>
            <a:endParaRPr lang="en-GB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34" y="41742"/>
            <a:ext cx="1168678" cy="11653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307" y="6087326"/>
            <a:ext cx="1896994" cy="563055"/>
          </a:xfrm>
          <a:prstGeom prst="rect">
            <a:avLst/>
          </a:prstGeom>
        </p:spPr>
      </p:pic>
      <p:pic>
        <p:nvPicPr>
          <p:cNvPr id="7172" name="Picture 4" descr="https://upload.wikimedia.org/wikipedia/commons/b/bc/Library_of_Ashurbanipal_The_Flood_Table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863" y="1964287"/>
            <a:ext cx="3175279" cy="3489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549239" y="1197108"/>
            <a:ext cx="7299103" cy="4634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b="1" dirty="0" smtClean="0">
                <a:solidFill>
                  <a:srgbClr val="FF0000"/>
                </a:solidFill>
              </a:rPr>
              <a:t>2600 BC</a:t>
            </a:r>
            <a:r>
              <a:rPr lang="en-GB" sz="2400" b="1" dirty="0" smtClean="0">
                <a:solidFill>
                  <a:srgbClr val="FF0000"/>
                </a:solidFill>
              </a:rPr>
              <a:t> </a:t>
            </a:r>
            <a:r>
              <a:rPr lang="en-GB" sz="2400" b="1" dirty="0" smtClean="0"/>
              <a:t>– 300 BC – </a:t>
            </a:r>
            <a:r>
              <a:rPr lang="en-GB" sz="2400" b="1" dirty="0" smtClean="0"/>
              <a:t>2016 </a:t>
            </a:r>
            <a:r>
              <a:rPr lang="en-GB" sz="2400" b="1" dirty="0" smtClean="0"/>
              <a:t>AD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140715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5312" y="331809"/>
            <a:ext cx="7299103" cy="463433"/>
          </a:xfrm>
        </p:spPr>
        <p:txBody>
          <a:bodyPr>
            <a:noAutofit/>
          </a:bodyPr>
          <a:lstStyle/>
          <a:p>
            <a:r>
              <a:rPr lang="en-GB" sz="2400" b="1" dirty="0"/>
              <a:t>The history of libraries in 3 </a:t>
            </a:r>
            <a:r>
              <a:rPr lang="en-GB" sz="2400" b="1" dirty="0" smtClean="0"/>
              <a:t>slides</a:t>
            </a:r>
            <a:endParaRPr lang="en-GB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34" y="41742"/>
            <a:ext cx="1168678" cy="11653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307" y="6087326"/>
            <a:ext cx="1896994" cy="563055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457201" y="4682079"/>
            <a:ext cx="8297214" cy="1817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 smtClean="0"/>
              <a:t>In 300 BC the</a:t>
            </a:r>
            <a:r>
              <a:rPr lang="en-GB" sz="1800" b="1" dirty="0" smtClean="0"/>
              <a:t> Ancient </a:t>
            </a:r>
            <a:r>
              <a:rPr lang="en-GB" sz="1800" b="1" dirty="0"/>
              <a:t>Library of </a:t>
            </a:r>
            <a:r>
              <a:rPr lang="en-GB" sz="1800" b="1" dirty="0" smtClean="0"/>
              <a:t>Alexandria </a:t>
            </a:r>
            <a:r>
              <a:rPr lang="en-GB" sz="1800" dirty="0" smtClean="0"/>
              <a:t>was built </a:t>
            </a:r>
            <a:r>
              <a:rPr lang="en-GB" sz="1800" dirty="0" smtClean="0"/>
              <a:t>in </a:t>
            </a:r>
            <a:r>
              <a:rPr lang="en-GB" sz="1800" dirty="0" smtClean="0"/>
              <a:t>Egypt.</a:t>
            </a:r>
          </a:p>
          <a:p>
            <a:r>
              <a:rPr lang="en-GB" sz="1800" dirty="0" smtClean="0"/>
              <a:t>The pharaohs would confiscate stories written on scrolls and store them in the library. No one knows how many they had, but it could have been as many as 400,000!</a:t>
            </a:r>
          </a:p>
          <a:p>
            <a:r>
              <a:rPr lang="en-GB" sz="1800" dirty="0" smtClean="0"/>
              <a:t>You were allowed to go into the library and read the </a:t>
            </a:r>
            <a:r>
              <a:rPr lang="en-GB" sz="1800" dirty="0" smtClean="0"/>
              <a:t>scrolls, </a:t>
            </a:r>
            <a:r>
              <a:rPr lang="en-GB" sz="1800" dirty="0" smtClean="0"/>
              <a:t>but not take them home.</a:t>
            </a:r>
          </a:p>
          <a:p>
            <a:r>
              <a:rPr lang="en-GB" sz="1800" b="1" dirty="0" smtClean="0"/>
              <a:t>Still sounds a bit boring to be honest!</a:t>
            </a:r>
          </a:p>
          <a:p>
            <a:endParaRPr lang="en-GB" sz="1800" dirty="0" smtClean="0"/>
          </a:p>
          <a:p>
            <a:endParaRPr lang="en-GB" sz="1800" dirty="0"/>
          </a:p>
        </p:txBody>
      </p:sp>
      <p:pic>
        <p:nvPicPr>
          <p:cNvPr id="9" name="Picture 2" descr="https://upload.wikimedia.org/wikipedia/commons/thumb/6/64/Ancientlibraryalex.jpg/800px-Ancientlibraryalex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402" y="1497119"/>
            <a:ext cx="6096000" cy="3099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651701" y="975335"/>
            <a:ext cx="7299103" cy="4634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 smtClean="0"/>
              <a:t>2600 BC – </a:t>
            </a:r>
            <a:r>
              <a:rPr lang="en-GB" sz="4000" b="1" dirty="0" smtClean="0">
                <a:solidFill>
                  <a:srgbClr val="FF0000"/>
                </a:solidFill>
              </a:rPr>
              <a:t>300 BC </a:t>
            </a:r>
            <a:r>
              <a:rPr lang="en-GB" sz="2400" b="1" dirty="0" smtClean="0"/>
              <a:t>– </a:t>
            </a:r>
            <a:r>
              <a:rPr lang="en-GB" sz="2400" b="1" dirty="0" smtClean="0"/>
              <a:t>2016 </a:t>
            </a:r>
            <a:r>
              <a:rPr lang="en-GB" sz="2400" b="1" dirty="0" smtClean="0"/>
              <a:t>AD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103802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www.urbanbuildings.net/wp-content/uploaded/LoB_Section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1" b="7902"/>
          <a:stretch/>
        </p:blipFill>
        <p:spPr bwMode="auto">
          <a:xfrm>
            <a:off x="302962" y="1426013"/>
            <a:ext cx="8187895" cy="481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5312" y="331809"/>
            <a:ext cx="7299103" cy="463433"/>
          </a:xfrm>
        </p:spPr>
        <p:txBody>
          <a:bodyPr>
            <a:noAutofit/>
          </a:bodyPr>
          <a:lstStyle/>
          <a:p>
            <a:r>
              <a:rPr lang="en-GB" sz="2400" b="1" dirty="0"/>
              <a:t>The history of libraries in 3 </a:t>
            </a:r>
            <a:r>
              <a:rPr lang="en-GB" sz="2400" b="1" dirty="0" smtClean="0"/>
              <a:t>slides</a:t>
            </a:r>
            <a:endParaRPr lang="en-GB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34" y="41742"/>
            <a:ext cx="1168678" cy="11653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307" y="6087326"/>
            <a:ext cx="1896994" cy="563055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549239" y="1837822"/>
            <a:ext cx="3190004" cy="348529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In </a:t>
            </a:r>
            <a:r>
              <a:rPr lang="en-GB" dirty="0" smtClean="0"/>
              <a:t>2016 </a:t>
            </a:r>
            <a:r>
              <a:rPr lang="en-GB" dirty="0" smtClean="0"/>
              <a:t>the Library of Birmingham is the biggest cultural space open to the public in Europe.</a:t>
            </a:r>
          </a:p>
          <a:p>
            <a:r>
              <a:rPr lang="en-GB" dirty="0" smtClean="0"/>
              <a:t>It has  800,000 books, a café, music, film, computers, photographs, free Wi-Fi, ping pong tables, a language centre, a Google Digital Garage and much more.   </a:t>
            </a:r>
          </a:p>
          <a:p>
            <a:endParaRPr lang="en-GB" sz="1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49239" y="948988"/>
            <a:ext cx="7299103" cy="4634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 smtClean="0"/>
              <a:t>2600 BC – 300 BC – </a:t>
            </a:r>
            <a:r>
              <a:rPr lang="en-GB" sz="4000" b="1" dirty="0" smtClean="0">
                <a:solidFill>
                  <a:srgbClr val="FF0000"/>
                </a:solidFill>
              </a:rPr>
              <a:t>2016 </a:t>
            </a:r>
            <a:r>
              <a:rPr lang="en-GB" sz="4000" b="1" dirty="0" smtClean="0">
                <a:solidFill>
                  <a:srgbClr val="FF0000"/>
                </a:solidFill>
              </a:rPr>
              <a:t>AD</a:t>
            </a:r>
            <a:endParaRPr lang="en-GB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44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763</Words>
  <Application>Microsoft Office PowerPoint</Application>
  <PresentationFormat>On-screen Show (4:3)</PresentationFormat>
  <Paragraphs>87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Activity 3 – Can YOU design the library of the future?</vt:lpstr>
      <vt:lpstr>There’s more to Suffolk Libraries than just books!</vt:lpstr>
      <vt:lpstr>Download these apps and you have a mini-library in your pocket!</vt:lpstr>
      <vt:lpstr>Paper books vs Electronic text</vt:lpstr>
      <vt:lpstr>Paper vs Electronic – our ideas</vt:lpstr>
      <vt:lpstr>Activity 3 – Can YOU design the library of the future?</vt:lpstr>
      <vt:lpstr>The history of libraries in 3 slides </vt:lpstr>
      <vt:lpstr>The history of libraries in 3 slides</vt:lpstr>
      <vt:lpstr>The history of libraries in 3 slides</vt:lpstr>
      <vt:lpstr>Activity 3 – Can YOU design the library of the future?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3 – Can YOU design the library of the future?</dc:title>
  <dc:creator>Matthew Shenton</dc:creator>
  <cp:lastModifiedBy>Matthew Shenton</cp:lastModifiedBy>
  <cp:revision>14</cp:revision>
  <dcterms:created xsi:type="dcterms:W3CDTF">2016-01-04T12:02:39Z</dcterms:created>
  <dcterms:modified xsi:type="dcterms:W3CDTF">2016-01-20T16:18:35Z</dcterms:modified>
</cp:coreProperties>
</file>