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560" autoAdjust="0"/>
  </p:normalViewPr>
  <p:slideViewPr>
    <p:cSldViewPr snapToGrid="0">
      <p:cViewPr varScale="1">
        <p:scale>
          <a:sx n="63" d="100"/>
          <a:sy n="63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-6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C1418-6EBA-43A6-A0C0-14CE8D39B390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B8467-7139-4490-9FA0-96076F66A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55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uffolklibraries.co.uk/tag/beyond-the-boo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 Thunk No. 4 – If you borrow all the books from</a:t>
            </a:r>
            <a:r>
              <a:rPr lang="en-GB" baseline="0" dirty="0" smtClean="0"/>
              <a:t> a library, is it still a library?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7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Starter: What are the ingredients for a great story?</a:t>
            </a:r>
          </a:p>
          <a:p>
            <a:r>
              <a:rPr lang="en-GB" dirty="0" smtClean="0"/>
              <a:t>As pupils to imagine they are creating a story sandwich – The bread acts as the beginning and the end of the story. What do you need to act as the filling?</a:t>
            </a:r>
          </a:p>
          <a:p>
            <a:r>
              <a:rPr lang="en-GB" dirty="0" smtClean="0"/>
              <a:t>Ask them to discuss what they think are the five things every story needs.</a:t>
            </a:r>
            <a:r>
              <a:rPr lang="en-GB" baseline="0" dirty="0" smtClean="0"/>
              <a:t> Feedback to the class. </a:t>
            </a:r>
          </a:p>
          <a:p>
            <a:r>
              <a:rPr lang="en-GB" baseline="0" dirty="0" smtClean="0"/>
              <a:t>You could show them answer 1 as part of the introduction.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• Characters </a:t>
            </a:r>
          </a:p>
          <a:p>
            <a:r>
              <a:rPr lang="en-GB" dirty="0" smtClean="0"/>
              <a:t>• Setting </a:t>
            </a:r>
          </a:p>
          <a:p>
            <a:r>
              <a:rPr lang="en-GB" dirty="0" smtClean="0"/>
              <a:t>• Plot</a:t>
            </a:r>
          </a:p>
          <a:p>
            <a:r>
              <a:rPr lang="en-GB" dirty="0" smtClean="0"/>
              <a:t>• Conflict</a:t>
            </a:r>
          </a:p>
          <a:p>
            <a:r>
              <a:rPr lang="en-GB" dirty="0" smtClean="0"/>
              <a:t>• Resolution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these as a class to ensure understanding. Can pupils decide which the most important ingredient is? Are characters more important than where the story is set?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4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 the slide</a:t>
            </a:r>
            <a:r>
              <a:rPr lang="en-GB" baseline="0" dirty="0" smtClean="0"/>
              <a:t> outlining the </a:t>
            </a:r>
            <a:r>
              <a:rPr lang="en-GB" i="1" baseline="0" dirty="0" smtClean="0"/>
              <a:t>Sawbones</a:t>
            </a:r>
            <a:r>
              <a:rPr lang="en-GB" baseline="0" dirty="0" smtClean="0"/>
              <a:t> Story Sandwich demonstrating the five ingredients.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else would pupils like to 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2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Booklet Activity 4: Go ‘Beyond the Book’.</a:t>
            </a:r>
          </a:p>
          <a:p>
            <a:r>
              <a:rPr lang="en-GB" dirty="0" smtClean="0"/>
              <a:t>Ask pupils to think about the book they are reading and work through the questions.</a:t>
            </a:r>
          </a:p>
          <a:p>
            <a:r>
              <a:rPr lang="en-GB" dirty="0" smtClean="0"/>
              <a:t>Each of the questions could be expanded into fun activities such as </a:t>
            </a:r>
          </a:p>
          <a:p>
            <a:endParaRPr lang="en-GB" dirty="0" smtClean="0"/>
          </a:p>
          <a:p>
            <a:r>
              <a:rPr lang="en-GB" dirty="0" smtClean="0"/>
              <a:t>• Pupils read out their 10 describing words for others to guess the character </a:t>
            </a:r>
          </a:p>
          <a:p>
            <a:r>
              <a:rPr lang="en-GB" dirty="0" smtClean="0"/>
              <a:t>• Illustrating the pupil and character stuck in a lift </a:t>
            </a:r>
          </a:p>
          <a:p>
            <a:r>
              <a:rPr lang="en-GB" dirty="0" smtClean="0"/>
              <a:t>• Acting out being transported into the setting of the book and describing what each of the senses encounters </a:t>
            </a:r>
          </a:p>
          <a:p>
            <a:r>
              <a:rPr lang="en-GB" dirty="0" smtClean="0"/>
              <a:t>• Emailing or tweeting the questions to the author</a:t>
            </a:r>
          </a:p>
          <a:p>
            <a:endParaRPr lang="en-GB" dirty="0" smtClean="0"/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interview authors on our blog and ask them the same final question about sending a book to Mars.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the link below and see what books they would send. 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any authors pick the same book or author?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reasons do they give for their choice?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http://suffolklibraries.co.uk/tag/beyond-the-book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3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0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6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7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0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3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E5EA-8DB6-4EE8-9167-FF2D345BAB9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6AC8-0BF8-4B12-829A-1D13F63F0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rx4reading.files.wordpress.com/2014/12/book-doo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0872">
            <a:off x="5263483" y="1226426"/>
            <a:ext cx="3477646" cy="45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4 – </a:t>
            </a:r>
            <a:r>
              <a:rPr lang="en-GB" sz="2400" b="1" dirty="0"/>
              <a:t>Going ‘Beyond the Book’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34" y="2070414"/>
            <a:ext cx="4786803" cy="875243"/>
          </a:xfrm>
        </p:spPr>
        <p:txBody>
          <a:bodyPr>
            <a:noAutofit/>
          </a:bodyPr>
          <a:lstStyle/>
          <a:p>
            <a:r>
              <a:rPr lang="en-GB" sz="4400" dirty="0" smtClean="0"/>
              <a:t>Go beyond </a:t>
            </a:r>
            <a:r>
              <a:rPr lang="en-GB" sz="4400" dirty="0" smtClean="0"/>
              <a:t>the book and into a world of imagination</a:t>
            </a:r>
            <a:endParaRPr lang="en-GB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34" y="5222631"/>
            <a:ext cx="5885566" cy="13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A </a:t>
            </a:r>
            <a:r>
              <a:rPr lang="en-GB" sz="3200" b="1" dirty="0"/>
              <a:t>S</a:t>
            </a:r>
            <a:r>
              <a:rPr lang="en-GB" sz="3200" b="1" dirty="0" smtClean="0"/>
              <a:t>tory Sandwich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7612" y="2118360"/>
            <a:ext cx="5176388" cy="3642790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pPr algn="l"/>
            <a:r>
              <a:rPr lang="en-GB" dirty="0" smtClean="0"/>
              <a:t>1.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2.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3.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4.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5.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1026" name="Picture 2" descr="http://www.rachelhorwitz.com/blog/wp-content/uploads/2012/02/booksandwich-300x22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1" t="6908" r="13426" b="9993"/>
          <a:stretch/>
        </p:blipFill>
        <p:spPr bwMode="auto">
          <a:xfrm rot="20841245">
            <a:off x="271565" y="2425028"/>
            <a:ext cx="3419095" cy="285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34839" y="2440835"/>
            <a:ext cx="359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Characters</a:t>
            </a:r>
            <a:r>
              <a:rPr lang="en-GB" sz="2000" dirty="0" smtClean="0"/>
              <a:t> (Who does what)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34839" y="3119836"/>
            <a:ext cx="347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Setting</a:t>
            </a:r>
            <a:r>
              <a:rPr lang="en-GB" sz="2000" dirty="0" smtClean="0"/>
              <a:t> (Where does it happen)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434839" y="3805294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Plot</a:t>
            </a:r>
            <a:r>
              <a:rPr lang="en-GB" sz="2000" dirty="0" smtClean="0"/>
              <a:t> (What happens)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434839" y="4431418"/>
            <a:ext cx="4464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Conflict</a:t>
            </a:r>
            <a:r>
              <a:rPr lang="en-GB" sz="2000" dirty="0" smtClean="0"/>
              <a:t> (people who have different views about something)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434838" y="5165263"/>
            <a:ext cx="399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Resolution</a:t>
            </a:r>
            <a:r>
              <a:rPr lang="en-GB" sz="2000" dirty="0" smtClean="0"/>
              <a:t> (How everything comes together in the end)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973" y="1043625"/>
            <a:ext cx="7902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Imagine you are </a:t>
            </a:r>
            <a:r>
              <a:rPr lang="en-GB" dirty="0"/>
              <a:t>creating a story sandwich – The bread acts as the beginning and the end of the story. </a:t>
            </a:r>
            <a:r>
              <a:rPr lang="en-GB" dirty="0" smtClean="0"/>
              <a:t> </a:t>
            </a:r>
            <a:r>
              <a:rPr lang="en-GB" sz="2400" b="1" dirty="0" smtClean="0"/>
              <a:t>What </a:t>
            </a:r>
            <a:r>
              <a:rPr lang="en-GB" sz="2400" b="1" dirty="0"/>
              <a:t>do you need to act as the filling?</a:t>
            </a:r>
          </a:p>
        </p:txBody>
      </p:sp>
    </p:spTree>
    <p:extLst>
      <p:ext uri="{BB962C8B-B14F-4D97-AF65-F5344CB8AC3E}">
        <p14:creationId xmlns:p14="http://schemas.microsoft.com/office/powerpoint/2010/main" val="33463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/>
              <a:t>A </a:t>
            </a:r>
            <a:r>
              <a:rPr lang="en-GB" sz="2400" b="1" i="1" dirty="0" smtClean="0"/>
              <a:t>Sawbones</a:t>
            </a:r>
            <a:r>
              <a:rPr lang="en-GB" sz="2400" b="1" dirty="0" smtClean="0"/>
              <a:t> Story </a:t>
            </a:r>
            <a:r>
              <a:rPr lang="en-GB" sz="2400" b="1" dirty="0"/>
              <a:t>Sandwich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0973" y="1043625"/>
            <a:ext cx="790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loved </a:t>
            </a:r>
            <a:r>
              <a:rPr lang="en-GB" i="1" dirty="0" smtClean="0"/>
              <a:t>Sawbones</a:t>
            </a:r>
            <a:r>
              <a:rPr lang="en-GB" dirty="0" smtClean="0"/>
              <a:t> by Catherine Long. How does her story sandwich look?</a:t>
            </a:r>
            <a:endParaRPr lang="en-GB" sz="2400" b="1" dirty="0"/>
          </a:p>
        </p:txBody>
      </p:sp>
      <p:pic>
        <p:nvPicPr>
          <p:cNvPr id="4098" name="Picture 2" descr="http://ecx.images-amazon.com/images/I/51pW6%2BBVsw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711">
            <a:off x="-19434" y="1996065"/>
            <a:ext cx="2756012" cy="44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94906" y="1534150"/>
            <a:ext cx="6249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• </a:t>
            </a:r>
            <a:r>
              <a:rPr lang="en-GB" sz="2400" b="1" dirty="0" smtClean="0"/>
              <a:t>Characters</a:t>
            </a:r>
            <a:r>
              <a:rPr lang="en-GB" dirty="0" smtClean="0"/>
              <a:t>: </a:t>
            </a:r>
            <a:r>
              <a:rPr lang="en-GB" i="1" dirty="0" smtClean="0"/>
              <a:t>Ezra</a:t>
            </a:r>
            <a:r>
              <a:rPr lang="en-GB" dirty="0" smtClean="0"/>
              <a:t> (a former child slave who now is a surgeon’s apprentice), </a:t>
            </a:r>
            <a:r>
              <a:rPr lang="en-GB" i="1" dirty="0" smtClean="0"/>
              <a:t>Loveday Finch </a:t>
            </a:r>
            <a:r>
              <a:rPr lang="en-GB" dirty="0" smtClean="0"/>
              <a:t>(child circus performer and wannabe detective), </a:t>
            </a:r>
            <a:r>
              <a:rPr lang="en-GB" i="1" dirty="0" smtClean="0"/>
              <a:t>the resurrection men </a:t>
            </a:r>
            <a:r>
              <a:rPr lang="en-GB" dirty="0" smtClean="0"/>
              <a:t>(men who sell dead bodies to surgeons to practice on), </a:t>
            </a:r>
            <a:r>
              <a:rPr lang="en-GB" i="1" dirty="0" smtClean="0"/>
              <a:t>various nasty hoodlums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• </a:t>
            </a:r>
            <a:r>
              <a:rPr lang="en-GB" sz="2400" b="1" dirty="0" smtClean="0"/>
              <a:t>Setting</a:t>
            </a:r>
            <a:r>
              <a:rPr lang="en-GB" dirty="0" smtClean="0"/>
              <a:t>: 18</a:t>
            </a:r>
            <a:r>
              <a:rPr lang="en-GB" baseline="30000" dirty="0" smtClean="0"/>
              <a:t>th</a:t>
            </a:r>
            <a:r>
              <a:rPr lang="en-GB" dirty="0" smtClean="0"/>
              <a:t> Century London (dangerous, dirty, lawless, cold, bleak) </a:t>
            </a:r>
            <a:endParaRPr lang="en-GB" dirty="0"/>
          </a:p>
          <a:p>
            <a:r>
              <a:rPr lang="en-GB" dirty="0"/>
              <a:t>• </a:t>
            </a:r>
            <a:r>
              <a:rPr lang="en-GB" sz="2400" b="1" dirty="0" smtClean="0"/>
              <a:t>Plot: </a:t>
            </a:r>
            <a:r>
              <a:rPr lang="en-GB" dirty="0" smtClean="0"/>
              <a:t>Some precious gems are missing.</a:t>
            </a:r>
            <a:r>
              <a:rPr lang="en-GB" sz="2400" b="1" dirty="0" smtClean="0"/>
              <a:t> </a:t>
            </a:r>
            <a:r>
              <a:rPr lang="en-GB" dirty="0"/>
              <a:t>Is this why </a:t>
            </a:r>
            <a:r>
              <a:rPr lang="en-GB" dirty="0" smtClean="0"/>
              <a:t>Loveday’s father was poisoned and Ezra’s boss shot and killed? Who are the mysterious men looking for a body with no tongue and is the small beggar boy really a powerful prince? </a:t>
            </a:r>
            <a:endParaRPr lang="en-GB" sz="2400" dirty="0"/>
          </a:p>
          <a:p>
            <a:r>
              <a:rPr lang="en-GB" dirty="0"/>
              <a:t>• </a:t>
            </a:r>
            <a:r>
              <a:rPr lang="en-GB" sz="2400" b="1" dirty="0" smtClean="0"/>
              <a:t>Conflict: </a:t>
            </a:r>
            <a:r>
              <a:rPr lang="en-GB" dirty="0" smtClean="0"/>
              <a:t>Will Ezra and Loveday solve the murders and get to the jewels before the murderer does?</a:t>
            </a:r>
          </a:p>
          <a:p>
            <a:r>
              <a:rPr lang="en-GB" dirty="0" smtClean="0"/>
              <a:t>• </a:t>
            </a:r>
            <a:r>
              <a:rPr lang="en-GB" sz="2400" b="1" dirty="0" smtClean="0"/>
              <a:t>Resolution: </a:t>
            </a:r>
            <a:r>
              <a:rPr lang="en-GB" dirty="0" smtClean="0"/>
              <a:t>A magic show that is not what it seems and a rooftop chase across London that ends in death – but for whom?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7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4 – </a:t>
            </a:r>
            <a:r>
              <a:rPr lang="en-GB" sz="2400" b="1" dirty="0"/>
              <a:t>Going ‘Beyond the Book’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2812" y="1516794"/>
            <a:ext cx="5506489" cy="3748484"/>
          </a:xfrm>
        </p:spPr>
        <p:txBody>
          <a:bodyPr>
            <a:noAutofit/>
          </a:bodyPr>
          <a:lstStyle/>
          <a:p>
            <a:r>
              <a:rPr lang="en-GB" sz="4400" dirty="0" smtClean="0"/>
              <a:t>What would you do if you could travel inside your favourite book!</a:t>
            </a:r>
          </a:p>
          <a:p>
            <a:r>
              <a:rPr lang="en-GB" dirty="0"/>
              <a:t>M</a:t>
            </a:r>
            <a:r>
              <a:rPr lang="en-GB" dirty="0" smtClean="0"/>
              <a:t>eet Hermione and cast a spell on Harry?</a:t>
            </a:r>
          </a:p>
          <a:p>
            <a:r>
              <a:rPr lang="en-GB" dirty="0" smtClean="0"/>
              <a:t>Go through the wardrobe to visit Narnia?</a:t>
            </a:r>
          </a:p>
          <a:p>
            <a:r>
              <a:rPr lang="en-GB" dirty="0" smtClean="0"/>
              <a:t>Steal the golden ticket from Charlie to win the </a:t>
            </a:r>
            <a:r>
              <a:rPr lang="en-GB" dirty="0" smtClean="0"/>
              <a:t>chocolate </a:t>
            </a:r>
            <a:r>
              <a:rPr lang="en-GB" dirty="0" smtClean="0"/>
              <a:t>factory!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9" name="Picture 2" descr="https://rx4reading.files.wordpress.com/2014/12/book-door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163">
            <a:off x="272259" y="903380"/>
            <a:ext cx="2625347" cy="345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metalculture.com/wp-content/uploads/IMAGINATION-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14745" r="21242" b="16198"/>
          <a:stretch/>
        </p:blipFill>
        <p:spPr bwMode="auto">
          <a:xfrm rot="560647">
            <a:off x="210779" y="3989190"/>
            <a:ext cx="2802488" cy="245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4 – </a:t>
            </a:r>
            <a:r>
              <a:rPr lang="en-GB" sz="2400" b="1" dirty="0"/>
              <a:t>Going ‘Beyond the Book’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265" y="1396508"/>
            <a:ext cx="4315150" cy="4547091"/>
          </a:xfrm>
        </p:spPr>
        <p:txBody>
          <a:bodyPr>
            <a:normAutofit lnSpcReduction="10000"/>
          </a:bodyPr>
          <a:lstStyle/>
          <a:p>
            <a:r>
              <a:rPr lang="en-GB" sz="4000" dirty="0" smtClean="0"/>
              <a:t>Now look at </a:t>
            </a:r>
            <a:r>
              <a:rPr lang="en-GB" sz="4000" b="1" dirty="0" smtClean="0"/>
              <a:t>Activity 4 </a:t>
            </a:r>
            <a:r>
              <a:rPr lang="en-GB" sz="4000" dirty="0" smtClean="0"/>
              <a:t>in your booklet and go ‘Beyond the Book’ by interacting with the last book you read</a:t>
            </a:r>
            <a:r>
              <a:rPr lang="en-GB" sz="4000" dirty="0" smtClean="0"/>
              <a:t>!</a:t>
            </a:r>
          </a:p>
          <a:p>
            <a:r>
              <a:rPr lang="en-GB" sz="2800" dirty="0" smtClean="0"/>
              <a:t>(you could also do your favourite book)</a:t>
            </a:r>
            <a:endParaRPr lang="en-GB" sz="2800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736">
            <a:off x="153898" y="1135806"/>
            <a:ext cx="41433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676</Words>
  <Application>Microsoft Office PowerPoint</Application>
  <PresentationFormat>On-screen Show (4:3)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Activity 4 – Going ‘Beyond the Book’</vt:lpstr>
      <vt:lpstr>A Story Sandwich</vt:lpstr>
      <vt:lpstr>A Sawbones Story Sandwich</vt:lpstr>
      <vt:lpstr>Activity 4 – Going ‘Beyond the Book’</vt:lpstr>
      <vt:lpstr>Activity 4 – Going ‘Beyond the Book’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Shenton</dc:creator>
  <cp:lastModifiedBy>Matthew Shenton</cp:lastModifiedBy>
  <cp:revision>10</cp:revision>
  <dcterms:created xsi:type="dcterms:W3CDTF">2016-01-04T12:06:33Z</dcterms:created>
  <dcterms:modified xsi:type="dcterms:W3CDTF">2016-01-05T10:13:06Z</dcterms:modified>
</cp:coreProperties>
</file>