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4" r:id="rId17"/>
    <p:sldId id="270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706F-4993-4C20-A5F8-202E446F0011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60B50-0203-4C4B-B437-F92968864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8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1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5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2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7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3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2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tmath.com/blog/mathematics/the-twelve-days-of-christmas-how-many-presents-1686" TargetMode="Externa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0527" y="1241890"/>
            <a:ext cx="78419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600" dirty="0" smtClean="0"/>
              <a:t>Here are the answers to the </a:t>
            </a:r>
          </a:p>
          <a:p>
            <a:pPr algn="ctr">
              <a:lnSpc>
                <a:spcPct val="150000"/>
              </a:lnSpc>
            </a:pPr>
            <a:r>
              <a:rPr lang="en-GB" sz="2600" dirty="0" smtClean="0"/>
              <a:t>‘Beyond the Book’ Christmas quiz!</a:t>
            </a:r>
          </a:p>
          <a:p>
            <a:pPr algn="ctr">
              <a:lnSpc>
                <a:spcPct val="150000"/>
              </a:lnSpc>
            </a:pPr>
            <a:r>
              <a:rPr lang="en-GB" sz="2600" dirty="0" smtClean="0"/>
              <a:t>(The number of points is signified in brackets)</a:t>
            </a:r>
          </a:p>
          <a:p>
            <a:pPr algn="ctr">
              <a:lnSpc>
                <a:spcPct val="150000"/>
              </a:lnSpc>
            </a:pPr>
            <a:endParaRPr lang="en-GB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439000"/>
            <a:ext cx="6105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Q9: By what common name </a:t>
            </a:r>
            <a:r>
              <a:rPr lang="en-GB" sz="3600" dirty="0"/>
              <a:t>do we know the vegetable </a:t>
            </a:r>
            <a:r>
              <a:rPr lang="en-GB" sz="3600" i="1" dirty="0"/>
              <a:t>Brassica </a:t>
            </a:r>
            <a:r>
              <a:rPr lang="en-GB" sz="3600" i="1" dirty="0" err="1"/>
              <a:t>Oleracea</a:t>
            </a:r>
            <a:r>
              <a:rPr lang="en-GB" sz="3600" dirty="0"/>
              <a:t>?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429919"/>
            <a:ext cx="40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The Brussel Sprout! (1)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939337"/>
            <a:ext cx="61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Q10: What </a:t>
            </a:r>
            <a:r>
              <a:rPr lang="en-GB" sz="3600" dirty="0"/>
              <a:t>is myrrh?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69" y="4211392"/>
            <a:ext cx="4402895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12812" y="4256694"/>
            <a:ext cx="431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An aromatic tree resin often used as incense or perfume. (1) 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092081"/>
            <a:ext cx="610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Q11: Can you name </a:t>
            </a:r>
            <a:r>
              <a:rPr lang="en-GB" sz="3600" dirty="0" smtClean="0"/>
              <a:t>the </a:t>
            </a:r>
            <a:r>
              <a:rPr lang="en-GB" sz="3600" dirty="0"/>
              <a:t>four ghosts </a:t>
            </a:r>
            <a:r>
              <a:rPr lang="en-GB" sz="3600" dirty="0" smtClean="0"/>
              <a:t>who </a:t>
            </a:r>
            <a:r>
              <a:rPr lang="en-GB" sz="3600" dirty="0" smtClean="0"/>
              <a:t>appear in </a:t>
            </a:r>
            <a:endParaRPr lang="en-GB" sz="3600" dirty="0" smtClean="0"/>
          </a:p>
          <a:p>
            <a:pPr algn="ctr"/>
            <a:r>
              <a:rPr lang="en-GB" sz="3600" i="1" smtClean="0"/>
              <a:t>‘A </a:t>
            </a:r>
            <a:r>
              <a:rPr lang="en-GB" sz="3600" i="1"/>
              <a:t>Christmas </a:t>
            </a:r>
            <a:r>
              <a:rPr lang="en-GB" sz="3600" i="1" smtClean="0"/>
              <a:t>Carol’ </a:t>
            </a:r>
            <a:r>
              <a:rPr lang="en-GB" sz="3600" dirty="0" smtClean="0"/>
              <a:t>by Charles Dickens?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10464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211392"/>
            <a:ext cx="403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Christmas Past, Christmas Present, Christmas Yet to Come, and Jacob Marley (4) 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164749"/>
            <a:ext cx="6105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Q12: Who </a:t>
            </a:r>
            <a:r>
              <a:rPr lang="en-GB" sz="4400" dirty="0"/>
              <a:t>was crowned King of England on December 25th 1066?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429919"/>
            <a:ext cx="40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William I (1) 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276747"/>
            <a:ext cx="610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Q13: </a:t>
            </a:r>
            <a:r>
              <a:rPr lang="en-GB" sz="4000" i="1" dirty="0" smtClean="0"/>
              <a:t>'</a:t>
            </a:r>
            <a:r>
              <a:rPr lang="en-GB" sz="4000" i="1" dirty="0" err="1" smtClean="0"/>
              <a:t>Nadolig</a:t>
            </a:r>
            <a:r>
              <a:rPr lang="en-GB" sz="4000" i="1" dirty="0" smtClean="0"/>
              <a:t> </a:t>
            </a:r>
            <a:r>
              <a:rPr lang="en-GB" sz="4000" i="1" dirty="0" err="1"/>
              <a:t>Llawen</a:t>
            </a:r>
            <a:r>
              <a:rPr lang="en-GB" sz="4000" i="1" dirty="0"/>
              <a:t>' </a:t>
            </a:r>
            <a:r>
              <a:rPr lang="en-GB" sz="4000" dirty="0"/>
              <a:t>is ‘Merry Christmas’ in </a:t>
            </a:r>
            <a:r>
              <a:rPr lang="en-GB" sz="4000" dirty="0" smtClean="0"/>
              <a:t>what </a:t>
            </a:r>
            <a:r>
              <a:rPr lang="en-GB" sz="4000" dirty="0"/>
              <a:t>language?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429919"/>
            <a:ext cx="40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Welsh (1)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276747"/>
            <a:ext cx="6105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Q14: </a:t>
            </a:r>
            <a:r>
              <a:rPr lang="en-GB" sz="4000" dirty="0"/>
              <a:t>What are the names of </a:t>
            </a:r>
            <a:r>
              <a:rPr lang="en-GB" sz="4000" dirty="0" smtClean="0"/>
              <a:t>Santa's </a:t>
            </a:r>
            <a:r>
              <a:rPr lang="en-GB" sz="4000" dirty="0"/>
              <a:t>reindeer?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1"/>
            <a:ext cx="4233930" cy="11384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322050"/>
            <a:ext cx="403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</a:t>
            </a:r>
            <a:r>
              <a:rPr lang="en-GB" sz="2000" b="1" dirty="0">
                <a:solidFill>
                  <a:schemeClr val="bg1"/>
                </a:solidFill>
              </a:rPr>
              <a:t>Dasher, Dancer, Prancer, Vixen, Comet, Cupid, Donner, </a:t>
            </a:r>
            <a:r>
              <a:rPr lang="en-GB" sz="2000" b="1" dirty="0" smtClean="0">
                <a:solidFill>
                  <a:schemeClr val="bg1"/>
                </a:solidFill>
              </a:rPr>
              <a:t> Blitzen and Rudolph. (9)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53289" y="1285111"/>
            <a:ext cx="69964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Q15: If </a:t>
            </a:r>
            <a:r>
              <a:rPr lang="en-GB" sz="3200" dirty="0"/>
              <a:t>a person was given all the gifts </a:t>
            </a:r>
            <a:r>
              <a:rPr lang="en-GB" sz="3200" b="1" u="sng" dirty="0"/>
              <a:t>mentioned</a:t>
            </a:r>
            <a:r>
              <a:rPr lang="en-GB" sz="3200" dirty="0"/>
              <a:t> in the </a:t>
            </a:r>
            <a:r>
              <a:rPr lang="en-GB" sz="3200" dirty="0" smtClean="0"/>
              <a:t>song </a:t>
            </a:r>
            <a:r>
              <a:rPr lang="en-GB" sz="3200" i="1" dirty="0" smtClean="0"/>
              <a:t>’The Twelve Days of Christmas’, </a:t>
            </a:r>
            <a:r>
              <a:rPr lang="en-GB" sz="3200" dirty="0" smtClean="0"/>
              <a:t>how </a:t>
            </a:r>
            <a:r>
              <a:rPr lang="en-GB" sz="3200" dirty="0"/>
              <a:t>many gifts </a:t>
            </a:r>
            <a:r>
              <a:rPr lang="en-GB" sz="3200" b="1" u="sng" dirty="0"/>
              <a:t>in </a:t>
            </a:r>
            <a:r>
              <a:rPr lang="en-GB" sz="3200" b="1" u="sng" dirty="0" smtClean="0"/>
              <a:t>total </a:t>
            </a:r>
            <a:r>
              <a:rPr lang="en-GB" sz="3200" dirty="0"/>
              <a:t>would they receive?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37149" y="4041223"/>
            <a:ext cx="4648293" cy="13896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53059" y="4111896"/>
            <a:ext cx="44309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364 (5). </a:t>
            </a:r>
            <a:r>
              <a:rPr lang="en-GB" sz="1600" b="1" dirty="0" smtClean="0">
                <a:solidFill>
                  <a:schemeClr val="bg1"/>
                </a:solidFill>
              </a:rPr>
              <a:t>Find out why here - </a:t>
            </a:r>
            <a:r>
              <a:rPr lang="en-GB" sz="1600" b="1" dirty="0" smtClean="0">
                <a:solidFill>
                  <a:schemeClr val="bg1"/>
                </a:solidFill>
                <a:hlinkClick r:id="rId5"/>
              </a:rPr>
              <a:t>http://www.intmath.com/blog/mathematics/the-twelve-days-of-christmas-how-many-presents-1686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5313" y="770752"/>
            <a:ext cx="7772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How did you do?</a:t>
            </a:r>
          </a:p>
          <a:p>
            <a:pPr algn="ctr"/>
            <a:r>
              <a:rPr lang="en-GB" sz="2800" b="1" dirty="0" smtClean="0"/>
              <a:t>32 points: </a:t>
            </a:r>
            <a:r>
              <a:rPr lang="en-GB" sz="2800" dirty="0" smtClean="0"/>
              <a:t>Super Santa!</a:t>
            </a:r>
          </a:p>
          <a:p>
            <a:pPr algn="ctr"/>
            <a:r>
              <a:rPr lang="en-GB" sz="2800" b="1" dirty="0" smtClean="0"/>
              <a:t>20-31 points: </a:t>
            </a:r>
            <a:r>
              <a:rPr lang="en-GB" sz="2800" dirty="0" smtClean="0"/>
              <a:t>Excellent Elf!</a:t>
            </a:r>
          </a:p>
          <a:p>
            <a:pPr algn="ctr"/>
            <a:r>
              <a:rPr lang="en-GB" sz="2800" b="1" dirty="0" smtClean="0"/>
              <a:t>10-20 points: </a:t>
            </a:r>
            <a:r>
              <a:rPr lang="en-GB" sz="2800" dirty="0" smtClean="0"/>
              <a:t>Defrosted Snowman!</a:t>
            </a:r>
          </a:p>
          <a:p>
            <a:pPr algn="ctr"/>
            <a:r>
              <a:rPr lang="en-GB" sz="2800" b="1" dirty="0" smtClean="0"/>
              <a:t>5-9 points: </a:t>
            </a:r>
            <a:r>
              <a:rPr lang="en-GB" sz="2800" dirty="0" smtClean="0"/>
              <a:t>Brussel Sprout Face!</a:t>
            </a:r>
          </a:p>
          <a:p>
            <a:pPr algn="ctr"/>
            <a:r>
              <a:rPr lang="en-GB" sz="2800" b="1" dirty="0" smtClean="0"/>
              <a:t>Less than 5: </a:t>
            </a:r>
            <a:r>
              <a:rPr lang="en-GB" sz="2800" dirty="0" smtClean="0"/>
              <a:t>On the naughty list! </a:t>
            </a:r>
            <a:endParaRPr lang="en-GB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439000"/>
            <a:ext cx="6105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Q1: In </a:t>
            </a:r>
            <a:r>
              <a:rPr lang="en-GB" sz="3600" dirty="0"/>
              <a:t>the movie Elf - how do the citizens of New York help Santa to fly?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24269" y="4211392"/>
            <a:ext cx="4402895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25691" y="4429919"/>
            <a:ext cx="4301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They sing Christmas carols (1)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254334"/>
            <a:ext cx="6105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i="1" dirty="0" smtClean="0"/>
              <a:t>Q2: ‘</a:t>
            </a:r>
            <a:r>
              <a:rPr lang="en-GB" sz="4400" i="1" dirty="0" err="1" smtClean="0"/>
              <a:t>Feliz</a:t>
            </a:r>
            <a:r>
              <a:rPr lang="en-GB" sz="4400" i="1" dirty="0" smtClean="0"/>
              <a:t> </a:t>
            </a:r>
            <a:r>
              <a:rPr lang="en-GB" sz="4400" i="1" dirty="0" err="1"/>
              <a:t>Navidad</a:t>
            </a:r>
            <a:r>
              <a:rPr lang="en-GB" sz="4400" i="1" dirty="0"/>
              <a:t>’ </a:t>
            </a:r>
            <a:r>
              <a:rPr lang="en-GB" sz="4400" dirty="0"/>
              <a:t>is ‘Merry Christmas’ in what language?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325691" y="4429919"/>
            <a:ext cx="40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Spanish (1)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439000"/>
            <a:ext cx="6105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Q3: The </a:t>
            </a:r>
            <a:r>
              <a:rPr lang="en-GB" sz="3600" dirty="0"/>
              <a:t>North Pole, said to be Santa's home, is located in which ocean?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429919"/>
            <a:ext cx="40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Arctic Ocean (1)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439000"/>
            <a:ext cx="6105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Q4: Which </a:t>
            </a:r>
            <a:r>
              <a:rPr lang="en-GB" sz="3600" dirty="0"/>
              <a:t>long running TV series features a character called Santa's Little Helper?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429919"/>
            <a:ext cx="40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The Simpsons (1)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98543" y="1531333"/>
            <a:ext cx="610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Q5: The </a:t>
            </a:r>
            <a:r>
              <a:rPr lang="en-GB" sz="3200" dirty="0"/>
              <a:t>Christmas tree in Trafalgar Square, London, is an annual gift from which European country?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429919"/>
            <a:ext cx="40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Norway (1)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98543" y="1439000"/>
            <a:ext cx="6105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Q6: What nickname do </a:t>
            </a:r>
            <a:r>
              <a:rPr lang="en-GB" sz="3600" dirty="0"/>
              <a:t>the two burglars in ‘</a:t>
            </a:r>
            <a:r>
              <a:rPr lang="en-GB" sz="3600" i="1" dirty="0"/>
              <a:t>Home Alone</a:t>
            </a:r>
            <a:r>
              <a:rPr lang="en-GB" sz="3600" dirty="0"/>
              <a:t>’ </a:t>
            </a:r>
            <a:r>
              <a:rPr lang="en-GB" sz="3600" dirty="0" smtClean="0"/>
              <a:t>give themselves</a:t>
            </a:r>
            <a:r>
              <a:rPr lang="en-GB" sz="3600" dirty="0"/>
              <a:t>?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429919"/>
            <a:ext cx="40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The Wet Bandits (1)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98543" y="1346667"/>
            <a:ext cx="610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Q7: If </a:t>
            </a:r>
            <a:r>
              <a:rPr lang="en-GB" sz="4000" dirty="0"/>
              <a:t>you were born on Christmas </a:t>
            </a:r>
            <a:r>
              <a:rPr lang="en-GB" sz="4000" dirty="0" smtClean="0"/>
              <a:t>Day </a:t>
            </a:r>
            <a:r>
              <a:rPr lang="en-GB" sz="4000" dirty="0"/>
              <a:t>what zodiac sign would you be?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429919"/>
            <a:ext cx="40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Capricorn (1)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98543" y="1654443"/>
            <a:ext cx="6105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Q8: What are the </a:t>
            </a:r>
            <a:r>
              <a:rPr lang="en-GB" sz="4000" dirty="0"/>
              <a:t>names of the three wise men?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24270" y="4211392"/>
            <a:ext cx="4233930" cy="798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25691" y="4275884"/>
            <a:ext cx="403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Answer: Balthasar, Melchior and Caspar.  (3)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454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Shenton</dc:creator>
  <cp:lastModifiedBy>Matthew Shenton</cp:lastModifiedBy>
  <cp:revision>36</cp:revision>
  <cp:lastPrinted>2015-12-15T09:42:10Z</cp:lastPrinted>
  <dcterms:created xsi:type="dcterms:W3CDTF">2015-12-10T15:05:34Z</dcterms:created>
  <dcterms:modified xsi:type="dcterms:W3CDTF">2015-12-15T10:02:57Z</dcterms:modified>
</cp:coreProperties>
</file>