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259"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483" autoAdjust="0"/>
  </p:normalViewPr>
  <p:slideViewPr>
    <p:cSldViewPr snapToGrid="0">
      <p:cViewPr varScale="1">
        <p:scale>
          <a:sx n="62" d="100"/>
          <a:sy n="62" d="100"/>
        </p:scale>
        <p:origin x="16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633C0-556A-46CE-B49F-591056561347}" type="datetimeFigureOut">
              <a:rPr lang="en-GB" smtClean="0"/>
              <a:t>05/01/2016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57CF9-908C-4C8F-90FF-CB876A4EFFE9}" type="slidenum">
              <a:rPr lang="en-GB" smtClean="0"/>
              <a:t>‹#›</a:t>
            </a:fld>
            <a:endParaRPr lang="en-GB"/>
          </a:p>
        </p:txBody>
      </p:sp>
    </p:spTree>
    <p:extLst>
      <p:ext uri="{BB962C8B-B14F-4D97-AF65-F5344CB8AC3E}">
        <p14:creationId xmlns:p14="http://schemas.microsoft.com/office/powerpoint/2010/main" val="419844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a:t>
            </a:r>
            <a:r>
              <a:rPr lang="en-GB" baseline="0" dirty="0" smtClean="0"/>
              <a:t> Thunk No. 2 – Is a book lighter when all its words have been read?</a:t>
            </a:r>
          </a:p>
          <a:p>
            <a:r>
              <a:rPr lang="en-GB" baseline="0" dirty="0" smtClean="0"/>
              <a:t>(Can you consume words?)</a:t>
            </a:r>
            <a:endParaRPr lang="en-GB" dirty="0"/>
          </a:p>
        </p:txBody>
      </p:sp>
      <p:sp>
        <p:nvSpPr>
          <p:cNvPr id="4" name="Slide Number Placeholder 3"/>
          <p:cNvSpPr>
            <a:spLocks noGrp="1"/>
          </p:cNvSpPr>
          <p:nvPr>
            <p:ph type="sldNum" sz="quarter" idx="10"/>
          </p:nvPr>
        </p:nvSpPr>
        <p:spPr/>
        <p:txBody>
          <a:bodyPr/>
          <a:lstStyle/>
          <a:p>
            <a:fld id="{81989939-9F7F-4BD1-9B73-6A18A733EC67}" type="slidenum">
              <a:rPr lang="en-GB" smtClean="0"/>
              <a:t>1</a:t>
            </a:fld>
            <a:endParaRPr lang="en-GB"/>
          </a:p>
        </p:txBody>
      </p:sp>
    </p:spTree>
    <p:extLst>
      <p:ext uri="{BB962C8B-B14F-4D97-AF65-F5344CB8AC3E}">
        <p14:creationId xmlns:p14="http://schemas.microsoft.com/office/powerpoint/2010/main" val="255499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selection</a:t>
            </a:r>
            <a:r>
              <a:rPr lang="en-GB" baseline="0" dirty="0" smtClean="0"/>
              <a:t> of people reading in strange places!</a:t>
            </a:r>
            <a:endParaRPr lang="en-GB" dirty="0" smtClean="0"/>
          </a:p>
        </p:txBody>
      </p:sp>
      <p:sp>
        <p:nvSpPr>
          <p:cNvPr id="4" name="Slide Number Placeholder 3"/>
          <p:cNvSpPr>
            <a:spLocks noGrp="1"/>
          </p:cNvSpPr>
          <p:nvPr>
            <p:ph type="sldNum" sz="quarter" idx="10"/>
          </p:nvPr>
        </p:nvSpPr>
        <p:spPr/>
        <p:txBody>
          <a:bodyPr/>
          <a:lstStyle/>
          <a:p>
            <a:fld id="{81989939-9F7F-4BD1-9B73-6A18A733EC67}" type="slidenum">
              <a:rPr lang="en-GB" smtClean="0"/>
              <a:t>2</a:t>
            </a:fld>
            <a:endParaRPr lang="en-GB"/>
          </a:p>
        </p:txBody>
      </p:sp>
    </p:spTree>
    <p:extLst>
      <p:ext uri="{BB962C8B-B14F-4D97-AF65-F5344CB8AC3E}">
        <p14:creationId xmlns:p14="http://schemas.microsoft.com/office/powerpoint/2010/main" val="146915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Starter</a:t>
            </a:r>
          </a:p>
          <a:p>
            <a:r>
              <a:rPr lang="en-GB" dirty="0" smtClean="0"/>
              <a:t>• Ask pupils to mind map/list locations they have read a book or have seen others reading (these may include to read, at home, in bed, on public transport, in the bath). </a:t>
            </a:r>
          </a:p>
          <a:p>
            <a:r>
              <a:rPr lang="en-GB" dirty="0" smtClean="0"/>
              <a:t>• As a class discuss the results – you could write them on the board and keep a tally to explore your class results.</a:t>
            </a:r>
          </a:p>
          <a:p>
            <a:endParaRPr lang="en-GB" dirty="0" smtClean="0"/>
          </a:p>
          <a:p>
            <a:r>
              <a:rPr lang="en-GB" sz="1200" b="1" kern="1200" dirty="0" smtClean="0">
                <a:solidFill>
                  <a:schemeClr val="tx1"/>
                </a:solidFill>
                <a:effectLst/>
                <a:latin typeface="+mn-lt"/>
                <a:ea typeface="+mn-ea"/>
                <a:cs typeface="+mn-cs"/>
              </a:rPr>
              <a:t>Booklet Activity 2 – Get Caught Reading</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idea is for pupils to take a picture of themselves reading in an unusual place. It would be very powerful for staff to do the same to normalise reading for pupils (and fun!). This could be set as a homework or as part of a lesson if pupils are allowed to move around school</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These pictures can be used in the following ways</a:t>
            </a:r>
          </a:p>
          <a:p>
            <a:r>
              <a:rPr lang="en-GB" sz="1200" kern="1200" dirty="0" smtClean="0">
                <a:solidFill>
                  <a:schemeClr val="tx1"/>
                </a:solidFill>
                <a:effectLst/>
                <a:latin typeface="+mn-lt"/>
                <a:ea typeface="+mn-ea"/>
                <a:cs typeface="+mn-cs"/>
              </a:rPr>
              <a:t>• stuck into the activity books </a:t>
            </a:r>
          </a:p>
          <a:p>
            <a:r>
              <a:rPr lang="en-GB" sz="1200" kern="1200" dirty="0" smtClean="0">
                <a:solidFill>
                  <a:schemeClr val="tx1"/>
                </a:solidFill>
                <a:effectLst/>
                <a:latin typeface="+mn-lt"/>
                <a:ea typeface="+mn-ea"/>
                <a:cs typeface="+mn-cs"/>
              </a:rPr>
              <a:t>• tweet picture to us @</a:t>
            </a:r>
            <a:r>
              <a:rPr lang="en-GB" sz="1200" kern="1200" dirty="0" err="1" smtClean="0">
                <a:solidFill>
                  <a:schemeClr val="tx1"/>
                </a:solidFill>
                <a:effectLst/>
                <a:latin typeface="+mn-lt"/>
                <a:ea typeface="+mn-ea"/>
                <a:cs typeface="+mn-cs"/>
              </a:rPr>
              <a:t>suffolklibrary</a:t>
            </a:r>
            <a:r>
              <a:rPr lang="en-GB" sz="1200" kern="1200" dirty="0" smtClean="0">
                <a:solidFill>
                  <a:schemeClr val="tx1"/>
                </a:solidFill>
                <a:effectLst/>
                <a:latin typeface="+mn-lt"/>
                <a:ea typeface="+mn-ea"/>
                <a:cs typeface="+mn-cs"/>
              </a:rPr>
              <a:t> (either by pupils or through the school twitter account)</a:t>
            </a:r>
          </a:p>
          <a:p>
            <a:r>
              <a:rPr lang="en-GB" sz="1200" kern="1200" dirty="0" smtClean="0">
                <a:solidFill>
                  <a:schemeClr val="tx1"/>
                </a:solidFill>
                <a:effectLst/>
                <a:latin typeface="+mn-lt"/>
                <a:ea typeface="+mn-ea"/>
                <a:cs typeface="+mn-cs"/>
              </a:rPr>
              <a:t>• used as a display in the reception area of your school</a:t>
            </a:r>
          </a:p>
          <a:p>
            <a:r>
              <a:rPr lang="en-GB" sz="1200" kern="1200" dirty="0" smtClean="0">
                <a:solidFill>
                  <a:schemeClr val="tx1"/>
                </a:solidFill>
                <a:effectLst/>
                <a:latin typeface="+mn-lt"/>
                <a:ea typeface="+mn-ea"/>
                <a:cs typeface="+mn-cs"/>
              </a:rPr>
              <a:t>• competition held for the most inventive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Things to consider</a:t>
            </a:r>
          </a:p>
          <a:p>
            <a:r>
              <a:rPr lang="en-GB" sz="1200" kern="1200" dirty="0" smtClean="0">
                <a:solidFill>
                  <a:schemeClr val="tx1"/>
                </a:solidFill>
                <a:effectLst/>
                <a:latin typeface="+mn-lt"/>
                <a:ea typeface="+mn-ea"/>
                <a:cs typeface="+mn-cs"/>
              </a:rPr>
              <a:t>• This should be a fun task, pupils are not supposed to put themselves at risk.</a:t>
            </a:r>
          </a:p>
          <a:p>
            <a:r>
              <a:rPr lang="en-GB" sz="1200" kern="1200" dirty="0" smtClean="0">
                <a:solidFill>
                  <a:schemeClr val="tx1"/>
                </a:solidFill>
                <a:effectLst/>
                <a:latin typeface="+mn-lt"/>
                <a:ea typeface="+mn-ea"/>
                <a:cs typeface="+mn-cs"/>
              </a:rPr>
              <a:t>• The activity booklet has links to </a:t>
            </a:r>
            <a:r>
              <a:rPr lang="en-GB" sz="1200" kern="1200" dirty="0" err="1" smtClean="0">
                <a:solidFill>
                  <a:schemeClr val="tx1"/>
                </a:solidFill>
                <a:effectLst/>
                <a:latin typeface="+mn-lt"/>
                <a:ea typeface="+mn-ea"/>
                <a:cs typeface="+mn-cs"/>
              </a:rPr>
              <a:t>eSafety</a:t>
            </a:r>
            <a:r>
              <a:rPr lang="en-GB" sz="1200" kern="1200" dirty="0" smtClean="0">
                <a:solidFill>
                  <a:schemeClr val="tx1"/>
                </a:solidFill>
                <a:effectLst/>
                <a:latin typeface="+mn-lt"/>
                <a:ea typeface="+mn-ea"/>
                <a:cs typeface="+mn-cs"/>
              </a:rPr>
              <a:t> resources that pupils should be made aware of if they are online using social media.</a:t>
            </a:r>
            <a:endParaRPr lang="en-GB" dirty="0"/>
          </a:p>
        </p:txBody>
      </p:sp>
      <p:sp>
        <p:nvSpPr>
          <p:cNvPr id="4" name="Slide Number Placeholder 3"/>
          <p:cNvSpPr>
            <a:spLocks noGrp="1"/>
          </p:cNvSpPr>
          <p:nvPr>
            <p:ph type="sldNum" sz="quarter" idx="10"/>
          </p:nvPr>
        </p:nvSpPr>
        <p:spPr/>
        <p:txBody>
          <a:bodyPr/>
          <a:lstStyle/>
          <a:p>
            <a:fld id="{81989939-9F7F-4BD1-9B73-6A18A733EC67}" type="slidenum">
              <a:rPr lang="en-GB" smtClean="0"/>
              <a:t>3</a:t>
            </a:fld>
            <a:endParaRPr lang="en-GB"/>
          </a:p>
        </p:txBody>
      </p:sp>
    </p:spTree>
    <p:extLst>
      <p:ext uri="{BB962C8B-B14F-4D97-AF65-F5344CB8AC3E}">
        <p14:creationId xmlns:p14="http://schemas.microsoft.com/office/powerpoint/2010/main" val="380409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This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is a great way for pupils to experience new books and browse– ask your school librarian to check stock for books with faces and other body parts on for pupils to look through then create their own pictures.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Creating</a:t>
            </a:r>
            <a:r>
              <a:rPr lang="en-GB" sz="1200" kern="1200" baseline="0" dirty="0" smtClean="0">
                <a:solidFill>
                  <a:schemeClr val="tx1"/>
                </a:solidFill>
                <a:effectLst/>
                <a:latin typeface="+mn-lt"/>
                <a:ea typeface="+mn-ea"/>
                <a:cs typeface="+mn-cs"/>
              </a:rPr>
              <a:t> a book face might appeal to shy pupils unwilling to take part in ‘get caught reading’ if their face is covered by a book.</a:t>
            </a:r>
            <a:endParaRPr lang="en-GB" dirty="0"/>
          </a:p>
        </p:txBody>
      </p:sp>
      <p:sp>
        <p:nvSpPr>
          <p:cNvPr id="4" name="Slide Number Placeholder 3"/>
          <p:cNvSpPr>
            <a:spLocks noGrp="1"/>
          </p:cNvSpPr>
          <p:nvPr>
            <p:ph type="sldNum" sz="quarter" idx="10"/>
          </p:nvPr>
        </p:nvSpPr>
        <p:spPr/>
        <p:txBody>
          <a:bodyPr/>
          <a:lstStyle/>
          <a:p>
            <a:fld id="{81989939-9F7F-4BD1-9B73-6A18A733EC67}" type="slidenum">
              <a:rPr lang="en-GB" smtClean="0"/>
              <a:t>4</a:t>
            </a:fld>
            <a:endParaRPr lang="en-GB"/>
          </a:p>
        </p:txBody>
      </p:sp>
    </p:spTree>
    <p:extLst>
      <p:ext uri="{BB962C8B-B14F-4D97-AF65-F5344CB8AC3E}">
        <p14:creationId xmlns:p14="http://schemas.microsoft.com/office/powerpoint/2010/main" val="207985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990814-DF0A-4BF7-92E7-56E1573DB856}" type="datetimeFigureOut">
              <a:rPr lang="en-GB" smtClean="0"/>
              <a:t>05/01/2016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270916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90814-DF0A-4BF7-92E7-56E1573DB856}" type="datetimeFigureOut">
              <a:rPr lang="en-GB" smtClean="0"/>
              <a:t>05/01/2016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330422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90814-DF0A-4BF7-92E7-56E1573DB856}" type="datetimeFigureOut">
              <a:rPr lang="en-GB" smtClean="0"/>
              <a:t>05/01/2016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12013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90814-DF0A-4BF7-92E7-56E1573DB856}" type="datetimeFigureOut">
              <a:rPr lang="en-GB" smtClean="0"/>
              <a:t>05/01/2016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375557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90814-DF0A-4BF7-92E7-56E1573DB856}" type="datetimeFigureOut">
              <a:rPr lang="en-GB" smtClean="0"/>
              <a:t>05/01/2016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44506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990814-DF0A-4BF7-92E7-56E1573DB856}" type="datetimeFigureOut">
              <a:rPr lang="en-GB" smtClean="0"/>
              <a:t>05/01/2016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222843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990814-DF0A-4BF7-92E7-56E1573DB856}" type="datetimeFigureOut">
              <a:rPr lang="en-GB" smtClean="0"/>
              <a:t>05/01/2016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118986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990814-DF0A-4BF7-92E7-56E1573DB856}" type="datetimeFigureOut">
              <a:rPr lang="en-GB" smtClean="0"/>
              <a:t>05/01/2016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137850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90814-DF0A-4BF7-92E7-56E1573DB856}" type="datetimeFigureOut">
              <a:rPr lang="en-GB" smtClean="0"/>
              <a:t>05/01/2016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182694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90814-DF0A-4BF7-92E7-56E1573DB856}" type="datetimeFigureOut">
              <a:rPr lang="en-GB" smtClean="0"/>
              <a:t>05/01/2016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22782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90814-DF0A-4BF7-92E7-56E1573DB856}" type="datetimeFigureOut">
              <a:rPr lang="en-GB" smtClean="0"/>
              <a:t>05/01/2016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556D0F-DF5E-4426-B954-5F3EEBF91262}" type="slidenum">
              <a:rPr lang="en-GB" smtClean="0"/>
              <a:t>‹#›</a:t>
            </a:fld>
            <a:endParaRPr lang="en-GB"/>
          </a:p>
        </p:txBody>
      </p:sp>
    </p:spTree>
    <p:extLst>
      <p:ext uri="{BB962C8B-B14F-4D97-AF65-F5344CB8AC3E}">
        <p14:creationId xmlns:p14="http://schemas.microsoft.com/office/powerpoint/2010/main" val="292878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90814-DF0A-4BF7-92E7-56E1573DB856}" type="datetimeFigureOut">
              <a:rPr lang="en-GB" smtClean="0"/>
              <a:t>05/01/2016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56D0F-DF5E-4426-B954-5F3EEBF91262}" type="slidenum">
              <a:rPr lang="en-GB" smtClean="0"/>
              <a:t>‹#›</a:t>
            </a:fld>
            <a:endParaRPr lang="en-GB"/>
          </a:p>
        </p:txBody>
      </p:sp>
    </p:spTree>
    <p:extLst>
      <p:ext uri="{BB962C8B-B14F-4D97-AF65-F5344CB8AC3E}">
        <p14:creationId xmlns:p14="http://schemas.microsoft.com/office/powerpoint/2010/main" val="2395671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3" Type="http://schemas.openxmlformats.org/officeDocument/2006/relationships/image" Target="../media/image1.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 Id="rId1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5.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61" y="331809"/>
            <a:ext cx="6474854" cy="463433"/>
          </a:xfrm>
        </p:spPr>
        <p:txBody>
          <a:bodyPr>
            <a:noAutofit/>
          </a:bodyPr>
          <a:lstStyle/>
          <a:p>
            <a:r>
              <a:rPr lang="en-GB" sz="3600" b="1" dirty="0" smtClean="0"/>
              <a:t>Activity 2 – Get Caught Reading!</a:t>
            </a:r>
            <a:endParaRPr lang="en-GB" sz="36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634" y="41742"/>
            <a:ext cx="1168678" cy="116531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2307" y="6087326"/>
            <a:ext cx="1896994" cy="563055"/>
          </a:xfrm>
          <a:prstGeom prst="rect">
            <a:avLst/>
          </a:prstGeom>
        </p:spPr>
      </p:pic>
      <p:pic>
        <p:nvPicPr>
          <p:cNvPr id="2050" name="Picture 2" descr="http://www.jws.bham.sch.uk/media/display/Extreme_Reading.Ben_Steenton_Feb_201.jpg/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092970">
            <a:off x="2188401" y="1089412"/>
            <a:ext cx="4307457" cy="41136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stretch>
            <a:fillRect/>
          </a:stretch>
        </p:blipFill>
        <p:spPr>
          <a:xfrm>
            <a:off x="286634" y="5513386"/>
            <a:ext cx="5907068" cy="1147880"/>
          </a:xfrm>
          <a:prstGeom prst="rect">
            <a:avLst/>
          </a:prstGeom>
        </p:spPr>
      </p:pic>
    </p:spTree>
    <p:extLst>
      <p:ext uri="{BB962C8B-B14F-4D97-AF65-F5344CB8AC3E}">
        <p14:creationId xmlns:p14="http://schemas.microsoft.com/office/powerpoint/2010/main" val="54454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61" y="331809"/>
            <a:ext cx="6474854" cy="463433"/>
          </a:xfrm>
        </p:spPr>
        <p:txBody>
          <a:bodyPr>
            <a:noAutofit/>
          </a:bodyPr>
          <a:lstStyle/>
          <a:p>
            <a:r>
              <a:rPr lang="en-GB" sz="3600" b="1" dirty="0" smtClean="0"/>
              <a:t>Activity 2 – Get Caught Reading!</a:t>
            </a:r>
            <a:endParaRPr lang="en-GB" sz="36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634" y="41742"/>
            <a:ext cx="1168678" cy="1165310"/>
          </a:xfrm>
          <a:prstGeom prst="rect">
            <a:avLst/>
          </a:prstGeom>
        </p:spPr>
      </p:pic>
      <p:sp>
        <p:nvSpPr>
          <p:cNvPr id="8" name="Title 1"/>
          <p:cNvSpPr txBox="1">
            <a:spLocks/>
          </p:cNvSpPr>
          <p:nvPr/>
        </p:nvSpPr>
        <p:spPr>
          <a:xfrm>
            <a:off x="480447" y="1067567"/>
            <a:ext cx="7984901" cy="8508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a:t>One of the great things about books is that you can read them almost anywhere!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6708">
            <a:off x="77076" y="907269"/>
            <a:ext cx="2247900" cy="33718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054" y="1296092"/>
            <a:ext cx="3352800" cy="267876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43398">
            <a:off x="6126300" y="889958"/>
            <a:ext cx="3120164" cy="312016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31894">
            <a:off x="4254354" y="1467260"/>
            <a:ext cx="2220978" cy="2957408"/>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840267">
            <a:off x="-932786" y="1585649"/>
            <a:ext cx="5663518" cy="3643530"/>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757988">
            <a:off x="-238061" y="3720429"/>
            <a:ext cx="4111671" cy="3083753"/>
          </a:xfrm>
          <a:prstGeom prst="rect">
            <a:avLst/>
          </a:prstGeom>
        </p:spPr>
      </p:pic>
      <p:pic>
        <p:nvPicPr>
          <p:cNvPr id="15" name="Picture 14"/>
          <p:cNvPicPr>
            <a:picLocks noChangeAspect="1"/>
          </p:cNvPicPr>
          <p:nvPr/>
        </p:nvPicPr>
        <p:blipFill rotWithShape="1">
          <a:blip r:embed="rId10">
            <a:extLst>
              <a:ext uri="{28A0092B-C50C-407E-A947-70E740481C1C}">
                <a14:useLocalDpi xmlns:a14="http://schemas.microsoft.com/office/drawing/2010/main" val="0"/>
              </a:ext>
            </a:extLst>
          </a:blip>
          <a:srcRect l="18982" t="4841" r="19492" b="19202"/>
          <a:stretch/>
        </p:blipFill>
        <p:spPr>
          <a:xfrm>
            <a:off x="3519583" y="3392355"/>
            <a:ext cx="3994809" cy="3521594"/>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81" y="679355"/>
            <a:ext cx="3829493" cy="510599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745835">
            <a:off x="4953424" y="2191307"/>
            <a:ext cx="4791304" cy="38490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80817" cy="6858000"/>
          </a:xfrm>
          <a:prstGeom prst="rect">
            <a:avLst/>
          </a:prstGeom>
        </p:spPr>
      </p:pic>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02307" y="6087326"/>
            <a:ext cx="1896994" cy="563055"/>
          </a:xfrm>
          <a:prstGeom prst="rect">
            <a:avLst/>
          </a:prstGeom>
        </p:spPr>
      </p:pic>
    </p:spTree>
    <p:extLst>
      <p:ext uri="{BB962C8B-B14F-4D97-AF65-F5344CB8AC3E}">
        <p14:creationId xmlns:p14="http://schemas.microsoft.com/office/powerpoint/2010/main" val="7707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arn(inVertical)">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61" y="331809"/>
            <a:ext cx="6474854" cy="463433"/>
          </a:xfrm>
        </p:spPr>
        <p:txBody>
          <a:bodyPr>
            <a:noAutofit/>
          </a:bodyPr>
          <a:lstStyle/>
          <a:p>
            <a:r>
              <a:rPr lang="en-GB" sz="3600" b="1" dirty="0" smtClean="0"/>
              <a:t>Activity 2 – Get Caught Reading!</a:t>
            </a:r>
            <a:endParaRPr lang="en-GB" sz="3600" b="1" dirty="0"/>
          </a:p>
        </p:txBody>
      </p:sp>
      <p:sp>
        <p:nvSpPr>
          <p:cNvPr id="3" name="Subtitle 2"/>
          <p:cNvSpPr>
            <a:spLocks noGrp="1"/>
          </p:cNvSpPr>
          <p:nvPr>
            <p:ph type="subTitle" idx="1"/>
          </p:nvPr>
        </p:nvSpPr>
        <p:spPr>
          <a:xfrm>
            <a:off x="4491788" y="1207052"/>
            <a:ext cx="4407513" cy="4227921"/>
          </a:xfrm>
        </p:spPr>
        <p:txBody>
          <a:bodyPr>
            <a:normAutofit/>
          </a:bodyPr>
          <a:lstStyle/>
          <a:p>
            <a:r>
              <a:rPr lang="en-GB" dirty="0" smtClean="0"/>
              <a:t>Make a list of all the different places you have read in the past</a:t>
            </a:r>
          </a:p>
          <a:p>
            <a:r>
              <a:rPr lang="en-GB" dirty="0" smtClean="0"/>
              <a:t>Share the results with your class</a:t>
            </a:r>
          </a:p>
          <a:p>
            <a:r>
              <a:rPr lang="en-GB" dirty="0" smtClean="0"/>
              <a:t>Think of a new place/situation you </a:t>
            </a:r>
            <a:r>
              <a:rPr lang="en-GB" dirty="0"/>
              <a:t>could </a:t>
            </a:r>
            <a:r>
              <a:rPr lang="en-GB" dirty="0" smtClean="0"/>
              <a:t>‘Get </a:t>
            </a:r>
            <a:r>
              <a:rPr lang="en-GB" dirty="0"/>
              <a:t>Caught </a:t>
            </a:r>
            <a:r>
              <a:rPr lang="en-GB" dirty="0" smtClean="0"/>
              <a:t>Reading’!</a:t>
            </a:r>
          </a:p>
          <a:p>
            <a:r>
              <a:rPr lang="en-GB" b="1" dirty="0" smtClean="0"/>
              <a:t>Take a picture, stick it in your activity book and send it to us on twitter @</a:t>
            </a:r>
            <a:r>
              <a:rPr lang="en-GB" b="1" dirty="0" err="1" smtClean="0"/>
              <a:t>SuffolkLibrary</a:t>
            </a:r>
            <a:endParaRPr lang="en-GB"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634" y="41742"/>
            <a:ext cx="1168678" cy="116531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2307" y="6087326"/>
            <a:ext cx="1896994" cy="563055"/>
          </a:xfrm>
          <a:prstGeom prst="rect">
            <a:avLst/>
          </a:prstGeom>
        </p:spPr>
      </p:pic>
      <p:pic>
        <p:nvPicPr>
          <p:cNvPr id="8" name="Picture 7"/>
          <p:cNvPicPr/>
          <p:nvPr/>
        </p:nvPicPr>
        <p:blipFill>
          <a:blip r:embed="rId5" cstate="print">
            <a:extLst>
              <a:ext uri="{28A0092B-C50C-407E-A947-70E740481C1C}">
                <a14:useLocalDpi xmlns:a14="http://schemas.microsoft.com/office/drawing/2010/main" val="0"/>
              </a:ext>
            </a:extLst>
          </a:blip>
          <a:stretch>
            <a:fillRect/>
          </a:stretch>
        </p:blipFill>
        <p:spPr>
          <a:xfrm rot="20696245">
            <a:off x="500791" y="1171754"/>
            <a:ext cx="3557538" cy="4991305"/>
          </a:xfrm>
          <a:prstGeom prst="rect">
            <a:avLst/>
          </a:prstGeom>
        </p:spPr>
      </p:pic>
      <p:pic>
        <p:nvPicPr>
          <p:cNvPr id="2050" name="Picture 2" descr="http://www.jws.bham.sch.uk/media/display/Extreme_Reading.Ben_Steenton_Feb_201.jpg/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092970">
            <a:off x="981017" y="3238463"/>
            <a:ext cx="1717838" cy="1640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1.bp.blogspot.com/-waG3rYRs9Kg/T8_YfU0AcGI/AAAAAAAAGgg/lBsXlwHZ9r4/s1600/Twitter+logo+20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5771" y="6159983"/>
            <a:ext cx="2245913" cy="417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546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61" y="331809"/>
            <a:ext cx="6474854" cy="463433"/>
          </a:xfrm>
        </p:spPr>
        <p:txBody>
          <a:bodyPr>
            <a:noAutofit/>
          </a:bodyPr>
          <a:lstStyle/>
          <a:p>
            <a:r>
              <a:rPr lang="en-GB" sz="3600" b="1" dirty="0" smtClean="0"/>
              <a:t>Activity </a:t>
            </a:r>
            <a:r>
              <a:rPr lang="en-GB" sz="3600" b="1" dirty="0" smtClean="0"/>
              <a:t>2: Extension </a:t>
            </a:r>
            <a:r>
              <a:rPr lang="en-GB" sz="3600" b="1" dirty="0" smtClean="0"/>
              <a:t>– </a:t>
            </a:r>
            <a:r>
              <a:rPr lang="en-GB" sz="3600" b="1" dirty="0" smtClean="0"/>
              <a:t>#</a:t>
            </a:r>
            <a:r>
              <a:rPr lang="en-GB" sz="3600" b="1" dirty="0" err="1" smtClean="0"/>
              <a:t>bookface</a:t>
            </a:r>
            <a:endParaRPr lang="en-GB" sz="3600" b="1" dirty="0"/>
          </a:p>
        </p:txBody>
      </p:sp>
      <p:sp>
        <p:nvSpPr>
          <p:cNvPr id="3" name="Subtitle 2"/>
          <p:cNvSpPr>
            <a:spLocks noGrp="1"/>
          </p:cNvSpPr>
          <p:nvPr>
            <p:ph type="subTitle" idx="1"/>
          </p:nvPr>
        </p:nvSpPr>
        <p:spPr>
          <a:xfrm>
            <a:off x="3607312" y="1207052"/>
            <a:ext cx="5147104" cy="4227921"/>
          </a:xfrm>
        </p:spPr>
        <p:txBody>
          <a:bodyPr>
            <a:normAutofit/>
          </a:bodyPr>
          <a:lstStyle/>
          <a:p>
            <a:r>
              <a:rPr lang="en-GB" dirty="0"/>
              <a:t>Extension activity - create a ‘book face’</a:t>
            </a:r>
          </a:p>
          <a:p>
            <a:r>
              <a:rPr lang="en-GB" dirty="0"/>
              <a:t>Inventive social media people have been positioning book covers in front of their own faces and taking a picture.</a:t>
            </a:r>
          </a:p>
          <a:p>
            <a:r>
              <a:rPr lang="en-GB" dirty="0" smtClean="0"/>
              <a:t>If </a:t>
            </a:r>
            <a:r>
              <a:rPr lang="en-GB" dirty="0"/>
              <a:t>done well, the results can be </a:t>
            </a:r>
            <a:r>
              <a:rPr lang="en-GB" dirty="0" smtClean="0"/>
              <a:t>spectacular!</a:t>
            </a:r>
          </a:p>
          <a:p>
            <a:r>
              <a:rPr lang="en-GB" dirty="0" smtClean="0"/>
              <a:t>Have a look through some books for covers with faces, arms </a:t>
            </a:r>
            <a:r>
              <a:rPr lang="en-GB" dirty="0" err="1" smtClean="0"/>
              <a:t>etc</a:t>
            </a:r>
            <a:r>
              <a:rPr lang="en-GB" dirty="0" smtClean="0"/>
              <a:t> and </a:t>
            </a:r>
            <a:r>
              <a:rPr lang="en-GB" smtClean="0"/>
              <a:t>get creative!</a:t>
            </a:r>
            <a:endParaRPr lang="en-GB" dirty="0" smtClean="0"/>
          </a:p>
          <a:p>
            <a:r>
              <a:rPr lang="en-GB" dirty="0" smtClean="0"/>
              <a:t>Use #</a:t>
            </a:r>
            <a:r>
              <a:rPr lang="en-GB" dirty="0" err="1" smtClean="0"/>
              <a:t>bookface</a:t>
            </a:r>
            <a:r>
              <a:rPr lang="en-GB" dirty="0" smtClean="0"/>
              <a:t> on twitter to share your book face!</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634" y="41742"/>
            <a:ext cx="1168678" cy="116531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2307" y="6087326"/>
            <a:ext cx="1896994" cy="563055"/>
          </a:xfrm>
          <a:prstGeom prst="rect">
            <a:avLst/>
          </a:prstGeom>
        </p:spPr>
      </p:pic>
      <p:pic>
        <p:nvPicPr>
          <p:cNvPr id="1030" name="Picture 6" descr="http://1.bp.blogspot.com/-waG3rYRs9Kg/T8_YfU0AcGI/AAAAAAAAGgg/lBsXlwHZ9r4/s1600/Twitter+logo+20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5771" y="6159983"/>
            <a:ext cx="2245913" cy="4177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6"/>
          <a:srcRect t="4982"/>
          <a:stretch/>
        </p:blipFill>
        <p:spPr>
          <a:xfrm rot="20801766">
            <a:off x="104292" y="1283791"/>
            <a:ext cx="3164883" cy="3307925"/>
          </a:xfrm>
          <a:prstGeom prst="rect">
            <a:avLst/>
          </a:prstGeom>
        </p:spPr>
      </p:pic>
      <p:pic>
        <p:nvPicPr>
          <p:cNvPr id="10" name="Picture 9" descr="https://pbs.twimg.com/media/CRbDmNeUkAAALGi.png:large"/>
          <p:cNvPicPr/>
          <p:nvPr/>
        </p:nvPicPr>
        <p:blipFill>
          <a:blip r:embed="rId7" cstate="screen">
            <a:extLst>
              <a:ext uri="{28A0092B-C50C-407E-A947-70E740481C1C}">
                <a14:useLocalDpi xmlns:a14="http://schemas.microsoft.com/office/drawing/2010/main"/>
              </a:ext>
            </a:extLst>
          </a:blip>
          <a:srcRect/>
          <a:stretch>
            <a:fillRect/>
          </a:stretch>
        </p:blipFill>
        <p:spPr bwMode="auto">
          <a:xfrm rot="483633">
            <a:off x="248031" y="3747653"/>
            <a:ext cx="2960240" cy="2917215"/>
          </a:xfrm>
          <a:prstGeom prst="rect">
            <a:avLst/>
          </a:prstGeom>
          <a:noFill/>
          <a:ln>
            <a:noFill/>
          </a:ln>
        </p:spPr>
      </p:pic>
    </p:spTree>
    <p:extLst>
      <p:ext uri="{BB962C8B-B14F-4D97-AF65-F5344CB8AC3E}">
        <p14:creationId xmlns:p14="http://schemas.microsoft.com/office/powerpoint/2010/main" val="4242152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397</Words>
  <Application>Microsoft Office PowerPoint</Application>
  <PresentationFormat>On-screen Show (4:3)</PresentationFormat>
  <Paragraphs>40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Activity 2 – Get Caught Reading!</vt:lpstr>
      <vt:lpstr>Activity 2 – Get Caught Reading!</vt:lpstr>
      <vt:lpstr>Activity 2 – Get Caught Reading!</vt:lpstr>
      <vt:lpstr>Activity 2: Extension – #bookface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2 – Get Caught Reading!</dc:title>
  <dc:creator>Matthew Shenton</dc:creator>
  <cp:lastModifiedBy>Matthew Shenton</cp:lastModifiedBy>
  <cp:revision>6</cp:revision>
  <dcterms:created xsi:type="dcterms:W3CDTF">2016-01-04T12:00:27Z</dcterms:created>
  <dcterms:modified xsi:type="dcterms:W3CDTF">2016-01-05T11:51:01Z</dcterms:modified>
</cp:coreProperties>
</file>