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2" r:id="rId5"/>
    <p:sldId id="264" r:id="rId6"/>
    <p:sldId id="266" r:id="rId7"/>
    <p:sldId id="281" r:id="rId8"/>
    <p:sldId id="277" r:id="rId9"/>
    <p:sldId id="294" r:id="rId10"/>
    <p:sldId id="285" r:id="rId11"/>
    <p:sldId id="287" r:id="rId12"/>
    <p:sldId id="291" r:id="rId13"/>
    <p:sldId id="284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12.9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07.40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1832,'0'0,"6"-24,7 1,2-1,0 2,1 0,22-22,-11 11,134-146,90-119,-57-16,-48 70,-104 180,-4-1,-3-2,42-109,-55 115,-7 23,15-58,-29 93,-1-1,1 0,-1 0,1 0,-1 0,0 0,-1-5,0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09.43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1720,'0'0,"-21"0,-88 0,120-19,11-29,20-67,-10 25,238-536,2 165,-152 272,-86 129,-14 25,30-41,-49 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11.60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1911,'1'-10,"0"0,1-1,1 2,0-1,5-13,2-6,22-89,61-174,-19 121,8 4,157-239,-189 324,-4-1,54-138,-84 184,-8 21,-1 0,0 0,-2-1,0 1,0-1,-2-1,3-34,-6 46,1 0,0-1,0 1,2-7,1-3,-2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25.90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2649,'1'-4,"1"0,0 0,0 0,0 0,0 1,1-1,0 1,0-1,0 1,0 0,4-3,2-3,20-28,-2-1,-2-1,28-57,-26 47,165-294,366-685,-407 748,-107 209,94-117,-67 103,79-89,-147 172,-1-1,0 0,0 0,0 0,-1 0,1 0,-1-1,1 1,-1 0,0-1,-1 1,1-1,0-4,0-6,-1 1,-2-18,0-3,2 21,0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26.94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2087,'2'-2,"-1"0,1-1,0 1,-1 0,1-1,-1 1,0-1,0 1,0-1,1-3,3-8,119-216,-53 104,-17 25,275-493,39 26,-218 390,-43 56,-95 107,3-2,-1-1,21-36,-34 53,-1-1,1 1,-1 0,1 0,-1 0,0 0,1 0,-1-1,0 1,0 0,0 0,0 0,0-2,-1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27.86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2264,'11'-11,"212"-262,-156 185,488-612,-360 466,-19-15,-106 132,217-325,-170 301,-109 132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30.15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1830,'0'0,"0"0,0 0,0 0,0 0,0 0,0-22,2 15,0 1,0 0,1 0,0 0,0 0,0 1,1-1,8-9,1-2,202-344,-53 81,102-104,-34 51,-169 237,94-134,-115 187,-39 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23.84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27.0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1444,'0'0,"0"0,0 0,0 0,0 0,0 0,0 0,0 0,0 0,0 0,9-8,-2-2,-1 0,0 0,0 0,-1-1,6-15,10-21,17-23,4 2,2 3,4 1,2 2,78-74,-15 39,-72 64,-1-2,-1-1,36-45,-50 47,-1-2,27-53,27-83,-72 161,0-1,0 2,1-1,0 1,1 0,10-10,8-12,-12 15,28-27,-21 18,-21 25,1 0,0 0,-1 0,1 0,0 0,-1 0,1-1,-1 1,0 0,1 0,-1-1,0 1,0 0,0 0,0-1,0 1,0 0,0-1,0 1,0 0,-1 0,1 0,-1-3,0 6,1-2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28.0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1690,'0'0,"0"0,1-12,1-1,0 0,2 0,-1 1,2-1,7-15,36-62,-39 74,62-103,4 3,152-177,-22 98,-147 146,-3-3,86-102,-105 104,-3-2,37-79,-46 95,-20 31,0 0,0 0,-1 0,0 0,0 0,-1 0,1-1,-1 1,0-1,1-7,-1 4,0 0,1 1,0-1,0 1,1 0,0 0,0 0,1 0,0 1,8-10,19-33,-22 36,-6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17.5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1156,'2'-2,"0"1,1 0,-1-1,0 1,0-1,0 0,0 0,0 0,-1 0,1 0,0 0,-1 0,2-3,0 1,24-35,3 0,-2-2,-2 0,36-80,-41 67,45-107,-49 124,3 1,29-43,5 5,64-68,-41 42,-9 17,-32 56,-31 24,0 0,0 0,-1 0,1-1,-1 0,0 0,0 0,0-1,0 1,3-7,-7 9,0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28.8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1412,'0'-20,"1"7,0-1,0 1,2-1,-1 1,2 0,0 0,7-17,7-7,25-37,6-15,-29 47,109-214,-85 178,64-87,21 15,-92 112,-2-2,-2-1,49-81,-60 84,-12 21,0 0,7-20,-10 23,-1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29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1657,'0'0,"1"-4,4-19,1 0,2 0,16-35,42-62,-15 41,4 2,79-86,145-125,-191 200,-9 2,-3-4,71-108,-109 142,2 3,3 1,2 2,80-68,-116 111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30.4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1673,'0'-2,"0"0,0-1,1 1,-1 0,1-1,0 1,0 0,0 0,0 0,2-3,97-168,20-36,-118 205,157-293,25 17,240-338,-382 558,-40 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31.2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1729,'2'-1,"0"-1,-1 0,0 0,1 0,-1 0,0 0,0 0,1-3,4-6,330-451,-148 219,211-298,-118 169,-239 313,-29 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32.09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1891,'3'-3,"0"0,-1 0,1 0,-1 0,0 0,3-5,115-215,-19 34,225-314,-89 148,-202 298,261-380,-257 394,-27 32,-1-1,11-14,-16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32.70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1229,'-59'0,"62"-18,11-14,1 0,20-30,-11 21,238-409,-185 333,158-185,-79 146,-135 137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33.3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1792,'0'0,"1"-1,0 0,0 0,0 0,0 0,1 0,-1 0,0-1,-1 1,1 0,2-3,-1 1,305-498,-164 253,13-17,61-100,-171 290,4 2,105-117,-102 136,-51 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45.01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2020,'0'0,"3"-20,88-157,-29 60,-53 100,279-506,-140 302,100-163,-163 238,107-141,-173 265,22-21,-6 6,-27 24,-8 13,1-1,-1 1,0 0,0 0,1-1,-1 1,0-1,0 1,0 0,0-1,1 1,-1 0,0-1,0 1,0-1,0 1,0 0,0-1,0 1,0 0,0-1,0 1,0-1,0 1,-1 0,1-1,0 1,0 0,0-1,0 1,-1-1,1 1,0-1,-1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45.81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1909,'165'-190,"-100"110,26-30,-5-4,82-143,85-156,129-223,-377 627,0 1,1-1,1 1,6-7,3-3,-6-4,-6 11,-1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46.54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1865,'0'0,"3"-11,48-131,7 3,6 2,104-164,54-18,16-25,52-59,-283 395,4-5,0 0,11-20,-22 32,0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18.99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1836,'2'-2,"0"0,1 0,-1 0,0-1,0 1,0-1,-1 1,1-1,1-3,-2 4,18-36,-1 0,14-47,24-51,-22 72,4 2,85-108,119-92,-208 224,-2-2,-2-1,45-80,-71 114,36-64,-3-1,29-79,-45 105,-17 37,1 1,-1-1,0-1,-1 1,0 0,-1-1,0 0,0 1,0-12,-2 17,0-1,1 1,0-1,0 1,0 0,0-1,1 1,-1 0,1 0,0 0,4-5,3-4,21-23,-20 26,-1-1,13-19,-16 18,1 0,1 1,0 0,0 1,20-19,-14 16,-9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0:48.98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41:14.99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22.0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1084,'3'-23,"28"-29,-21 37,13-27,-3 2,2 0,33-46,62-70,-53 73,-27 35,148-192,18 13,-197 221,15-19,-21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23.3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1791,'0'-3,"-1"0,1-1,0 1,1 0,-1 0,1-1,1-4,5-17,2 2,0-1,25-42,50-64,-46 74,60-86,139-155,-38 38,-6 7,-80 127,193-162,-296 278,0 2,-1-1,0 0,-1-1,1 1,9-17,-19 26,1-1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02:36:29.3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03.1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2102,'25'0,"-20"0,0 0,0 0,0-1,0 1,0-1,-1 0,1-1,0 1,-1-1,1 0,-1 0,1-1,-1 1,0-1,0 0,0 0,-1 0,1 0,5-7,154-206,-59 74,34-32,162-226,-194 232,35-55,-129 205,-1-2,-1 1,0-1,-2-1,0 0,6-30,-5 20,-2-1,-2 0,0-1,-1-55,-5 75,1 4,0 0,0 0,0 0,3-11,-2 17,0-1,0 1,0 0,1 0,-1 0,1 0,-1 1,1-1,0 0,0 1,1-1,-1 1,0 0,1-1,3-1,-2 1,-1 0,1-1,0 1,-1-1,0 0,0 0,0 0,4-7,-7 9,9-8,-1-1,1 1,0 0,12-9,5-5,78-79,-98 99,-1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04.9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1657,'0'4,"-1"-1,0 1,0-1,0 0,-1 1,1-1,-1 0,1 0,-1 0,0 0,-1 0,1-1,0 1,-1 0,1-1,-4 3,3-3,0 0,1 0,0 0,-1 0,1 1,0-1,0 1,0-1,0 1,1 0,-1 0,1 0,0 0,0 0,0 0,0 0,0 0,1 0,-1 5,2-3,1 5,8-23,194-385,-127 241,-7 12,86-164,-109 225,93-123,-77 128,102-98,-147 157,18-22,1-3,-34 42,-1-1,1 0,-1 0,0 0,0 0,0-1,0 1,-1 0,0-1,0 1,0-1,0 0,-1 1,0-1,0 0,0 1,-1-9,0 0,1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6T13:47:06.12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1894,'0'0,"12"-1,-1-1,0-1,1 0,-1-1,0 0,-1-1,18-9,-3 1,1 0,-1-1,0-2,-1 0,33-30,80-89,-91 88,42-48,-4-4,-4-4,84-144,71-95,-171 255,-4-3,-3-3,51-115,-57 113,-28 55,-17 31,-1-1,-1 0,6-16,-9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5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943D189-C129-446D-9957-37E04200A24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customXml" Target="../ink/ink10.xml"/><Relationship Id="rId34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8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0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8.png"/><Relationship Id="rId21" Type="http://schemas.openxmlformats.org/officeDocument/2006/relationships/image" Target="../media/image260.png"/><Relationship Id="rId7" Type="http://schemas.openxmlformats.org/officeDocument/2006/relationships/image" Target="../media/image190.png"/><Relationship Id="rId12" Type="http://schemas.openxmlformats.org/officeDocument/2006/relationships/customXml" Target="../ink/ink21.xml"/><Relationship Id="rId17" Type="http://schemas.openxmlformats.org/officeDocument/2006/relationships/image" Target="../media/image240.png"/><Relationship Id="rId25" Type="http://schemas.openxmlformats.org/officeDocument/2006/relationships/image" Target="../media/image280.png"/><Relationship Id="rId2" Type="http://schemas.openxmlformats.org/officeDocument/2006/relationships/image" Target="../media/image27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0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2.png"/><Relationship Id="rId15" Type="http://schemas.openxmlformats.org/officeDocument/2006/relationships/image" Target="../media/image230.png"/><Relationship Id="rId23" Type="http://schemas.openxmlformats.org/officeDocument/2006/relationships/image" Target="../media/image270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0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1EA-B4F3-2E71-34EE-6C43F6359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Finance Sector Capstone Project</a:t>
            </a:r>
            <a:br>
              <a:rPr lang="en-US" sz="3200" dirty="0"/>
            </a:br>
            <a:r>
              <a:rPr lang="en-US" sz="3200" dirty="0"/>
              <a:t>Business Analytics Stream</a:t>
            </a:r>
            <a:br>
              <a:rPr lang="en-US" sz="3200" dirty="0"/>
            </a:br>
            <a:r>
              <a:rPr lang="en-US" sz="3200" dirty="0"/>
              <a:t>PGPDS, IIIT-B</a:t>
            </a:r>
            <a:br>
              <a:rPr lang="en-US" sz="3200" dirty="0"/>
            </a:br>
            <a:r>
              <a:rPr lang="en-US" sz="3200" dirty="0"/>
              <a:t>January 2023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6680-6F23-61FD-8F6E-92BDDE8AB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Gayathri Sakthirajan</a:t>
            </a:r>
          </a:p>
          <a:p>
            <a:r>
              <a:rPr lang="en-US" sz="2400" dirty="0"/>
              <a:t>Sufi Ali</a:t>
            </a:r>
          </a:p>
          <a:p>
            <a:r>
              <a:rPr lang="en-US" sz="2400" dirty="0" err="1"/>
              <a:t>Vibhuti</a:t>
            </a:r>
            <a:r>
              <a:rPr lang="en-US" sz="2400" dirty="0"/>
              <a:t> Singh</a:t>
            </a:r>
          </a:p>
          <a:p>
            <a:r>
              <a:rPr lang="en-US" sz="2400" dirty="0"/>
              <a:t>Sudhir </a:t>
            </a:r>
            <a:r>
              <a:rPr lang="en-US" sz="2400" dirty="0" err="1"/>
              <a:t>Choudary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17BEBF-5D99-ECF9-8319-5B62CC2104D5}"/>
              </a:ext>
            </a:extLst>
          </p:cNvPr>
          <p:cNvSpPr txBox="1">
            <a:spLocks/>
          </p:cNvSpPr>
          <p:nvPr/>
        </p:nvSpPr>
        <p:spPr>
          <a:xfrm>
            <a:off x="672230" y="1805666"/>
            <a:ext cx="1025046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Stock Price Analysis and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19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38EA-D840-A05B-F7A5-28BF845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CAPM-Annualized Return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C1C2B8-803E-C881-E6AF-A4410B2EC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1865376"/>
            <a:ext cx="511613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34EE15B-D41E-9BA7-7319-57696040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66" y="1865376"/>
            <a:ext cx="5405634" cy="39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B39C22-1A5C-193E-EE5E-7E4340345297}"/>
              </a:ext>
            </a:extLst>
          </p:cNvPr>
          <p:cNvSpPr txBox="1"/>
          <p:nvPr/>
        </p:nvSpPr>
        <p:spPr>
          <a:xfrm>
            <a:off x="914400" y="5888101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Credit Suisse and Deutsche Bank show negative annualized returns and cumulative return and hence can be dropped.</a:t>
            </a:r>
          </a:p>
          <a:p>
            <a:r>
              <a:rPr lang="en-US" dirty="0"/>
              <a:t>Tech stocks stand at the top giving highest annualized and cumulative returns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52BEAA-B2D8-53F2-302E-ACD1F7EC157F}"/>
                  </a:ext>
                </a:extLst>
              </p14:cNvPr>
              <p14:cNvContentPartPr/>
              <p14:nvPr/>
            </p14:nvContentPartPr>
            <p14:xfrm>
              <a:off x="-804109" y="248452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52BEAA-B2D8-53F2-302E-ACD1F7EC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75749" y="23405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C93EAE-1E49-31E6-6B92-37F7D3D6116E}"/>
                  </a:ext>
                </a:extLst>
              </p14:cNvPr>
              <p14:cNvContentPartPr/>
              <p14:nvPr/>
            </p14:nvContentPartPr>
            <p14:xfrm>
              <a:off x="5195291" y="4921364"/>
              <a:ext cx="281880" cy="41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C93EAE-1E49-31E6-6B92-37F7D3D611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651" y="4777364"/>
                <a:ext cx="4255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364B39-C6EC-A7DE-DF3F-0305C5E9CFEB}"/>
                  </a:ext>
                </a:extLst>
              </p14:cNvPr>
              <p14:cNvContentPartPr/>
              <p14:nvPr/>
            </p14:nvContentPartPr>
            <p14:xfrm>
              <a:off x="5481491" y="4883924"/>
              <a:ext cx="409680" cy="661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364B39-C6EC-A7DE-DF3F-0305C5E9CF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9851" y="4739924"/>
                <a:ext cx="55332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F28D24-3683-7D08-0472-CA419A91FF12}"/>
                  </a:ext>
                </a:extLst>
              </p14:cNvPr>
              <p14:cNvContentPartPr/>
              <p14:nvPr/>
            </p14:nvContentPartPr>
            <p14:xfrm>
              <a:off x="10964651" y="4926044"/>
              <a:ext cx="287280" cy="390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F28D24-3683-7D08-0472-CA419A91FF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2651" y="4782404"/>
                <a:ext cx="4309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0A0EF7-D081-7E60-CECF-1EA810C9A0D8}"/>
                  </a:ext>
                </a:extLst>
              </p14:cNvPr>
              <p14:cNvContentPartPr/>
              <p14:nvPr/>
            </p14:nvContentPartPr>
            <p14:xfrm>
              <a:off x="11209091" y="4879604"/>
              <a:ext cx="505800" cy="64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0A0EF7-D081-7E60-CECF-1EA810C9A0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37091" y="4735604"/>
                <a:ext cx="64944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B3A9F4-10AA-2948-16C3-19AF92FF2768}"/>
                  </a:ext>
                </a:extLst>
              </p14:cNvPr>
              <p14:cNvContentPartPr/>
              <p14:nvPr/>
            </p14:nvContentPartPr>
            <p14:xfrm>
              <a:off x="-804109" y="5282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B3A9F4-10AA-2948-16C3-19AF92FF27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75749" y="51388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E9934A-6079-93FA-C64D-98B9C124F962}"/>
                  </a:ext>
                </a:extLst>
              </p14:cNvPr>
              <p14:cNvContentPartPr/>
              <p14:nvPr/>
            </p14:nvContentPartPr>
            <p14:xfrm>
              <a:off x="952054" y="4915298"/>
              <a:ext cx="518400" cy="75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E9934A-6079-93FA-C64D-98B9C124F9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414" y="4771298"/>
                <a:ext cx="66204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EE839-9481-99A0-DA80-5F33F6A728C3}"/>
                  </a:ext>
                </a:extLst>
              </p14:cNvPr>
              <p14:cNvContentPartPr/>
              <p14:nvPr/>
            </p14:nvContentPartPr>
            <p14:xfrm>
              <a:off x="1420054" y="4994858"/>
              <a:ext cx="378000" cy="64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EE839-9481-99A0-DA80-5F33F6A728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48414" y="4851218"/>
                <a:ext cx="52164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74A181-EE1B-F8B9-48A6-2F3ED682A3F2}"/>
                  </a:ext>
                </a:extLst>
              </p14:cNvPr>
              <p14:cNvContentPartPr/>
              <p14:nvPr/>
            </p14:nvContentPartPr>
            <p14:xfrm>
              <a:off x="1687174" y="4943738"/>
              <a:ext cx="544320" cy="68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74A181-EE1B-F8B9-48A6-2F3ED682A3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15534" y="4800098"/>
                <a:ext cx="68796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4F688D-6E68-D2B9-B270-74501C92E060}"/>
                  </a:ext>
                </a:extLst>
              </p14:cNvPr>
              <p14:cNvContentPartPr/>
              <p14:nvPr/>
            </p14:nvContentPartPr>
            <p14:xfrm>
              <a:off x="2132494" y="4926458"/>
              <a:ext cx="412200" cy="65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4F688D-6E68-D2B9-B270-74501C92E0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60854" y="4782458"/>
                <a:ext cx="55584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890C36-F0A3-6556-32F0-42AD8E8553AD}"/>
                  </a:ext>
                </a:extLst>
              </p14:cNvPr>
              <p14:cNvContentPartPr/>
              <p14:nvPr/>
            </p14:nvContentPartPr>
            <p14:xfrm>
              <a:off x="2571334" y="5006378"/>
              <a:ext cx="315000" cy="61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890C36-F0A3-6556-32F0-42AD8E8553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99694" y="4862378"/>
                <a:ext cx="45864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DB35E2-92DC-1763-ED58-F226EA8C92CC}"/>
                  </a:ext>
                </a:extLst>
              </p14:cNvPr>
              <p14:cNvContentPartPr/>
              <p14:nvPr/>
            </p14:nvContentPartPr>
            <p14:xfrm>
              <a:off x="2971654" y="4926458"/>
              <a:ext cx="294840" cy="68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DB35E2-92DC-1763-ED58-F226EA8C92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00014" y="4782458"/>
                <a:ext cx="43848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FEEEF8-E773-662A-B9FE-AFA11134EDD9}"/>
                  </a:ext>
                </a:extLst>
              </p14:cNvPr>
              <p14:cNvContentPartPr/>
              <p14:nvPr/>
            </p14:nvContentPartPr>
            <p14:xfrm>
              <a:off x="6530614" y="4724138"/>
              <a:ext cx="550800" cy="95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FEEEF8-E773-662A-B9FE-AFA11134EDD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58974" y="4580498"/>
                <a:ext cx="69444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CB13E42-A021-5EF5-4857-2AD5898E7689}"/>
                  </a:ext>
                </a:extLst>
              </p14:cNvPr>
              <p14:cNvContentPartPr/>
              <p14:nvPr/>
            </p14:nvContentPartPr>
            <p14:xfrm>
              <a:off x="6894574" y="4799738"/>
              <a:ext cx="469800" cy="751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CB13E42-A021-5EF5-4857-2AD5898E76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22934" y="4656098"/>
                <a:ext cx="61344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E5065F-D764-B482-EB71-2B29AB654657}"/>
                  </a:ext>
                </a:extLst>
              </p14:cNvPr>
              <p14:cNvContentPartPr/>
              <p14:nvPr/>
            </p14:nvContentPartPr>
            <p14:xfrm>
              <a:off x="7213174" y="4816298"/>
              <a:ext cx="615600" cy="81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5065F-D764-B482-EB71-2B29AB6546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41174" y="4672298"/>
                <a:ext cx="75924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E8A270-1C06-76E6-96C4-9C15A654EEA2}"/>
                  </a:ext>
                </a:extLst>
              </p14:cNvPr>
              <p14:cNvContentPartPr/>
              <p14:nvPr/>
            </p14:nvContentPartPr>
            <p14:xfrm>
              <a:off x="7803574" y="4851578"/>
              <a:ext cx="423360" cy="65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E8A270-1C06-76E6-96C4-9C15A654E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31934" y="4707578"/>
                <a:ext cx="567000" cy="9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2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FCCD-FBC1-E96C-DD0B-9A14B34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CAPM- Annualized Risk &amp; Sharpe Ratio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9CEE19-C057-D8AF-5041-F568A9A9A8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98" y="2250059"/>
            <a:ext cx="4561338" cy="36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CAD1366-8088-AB56-F228-24B6EECD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2250059"/>
            <a:ext cx="5531877" cy="36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4C120-856D-4DEA-56D5-392A2E5630B4}"/>
              </a:ext>
            </a:extLst>
          </p:cNvPr>
          <p:cNvSpPr txBox="1"/>
          <p:nvPr/>
        </p:nvSpPr>
        <p:spPr>
          <a:xfrm>
            <a:off x="932873" y="5985168"/>
            <a:ext cx="1095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Sharpe Ratio is a composite index of risk and return. Higher the </a:t>
            </a:r>
            <a:r>
              <a:rPr lang="en-US" dirty="0" err="1"/>
              <a:t>sharpe</a:t>
            </a:r>
            <a:r>
              <a:rPr lang="en-US" dirty="0"/>
              <a:t> ratio, the better the stock is.</a:t>
            </a:r>
          </a:p>
          <a:p>
            <a:r>
              <a:rPr lang="en-US" dirty="0"/>
              <a:t>Stocks with Sharpe Ratio more than that of index SP500 are Amazon, Apple and Google and others can be dropped in the final portfolio.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3262F6-1F75-0C38-0A3A-249D564FB59F}"/>
                  </a:ext>
                </a:extLst>
              </p14:cNvPr>
              <p14:cNvContentPartPr/>
              <p14:nvPr/>
            </p14:nvContentPartPr>
            <p14:xfrm>
              <a:off x="-422869" y="52710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3262F6-1F75-0C38-0A3A-249D564FB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94869" y="512701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DC04A4-5BFF-5C6F-E29D-47DE4D854644}"/>
                  </a:ext>
                </a:extLst>
              </p14:cNvPr>
              <p14:cNvContentPartPr/>
              <p14:nvPr/>
            </p14:nvContentPartPr>
            <p14:xfrm>
              <a:off x="7734011" y="5031615"/>
              <a:ext cx="387000" cy="52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DC04A4-5BFF-5C6F-E29D-47DE4D854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2011" y="4887615"/>
                <a:ext cx="5306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5AF10B-AFA9-F7FD-0D12-36CA71F1C4FD}"/>
                  </a:ext>
                </a:extLst>
              </p14:cNvPr>
              <p14:cNvContentPartPr/>
              <p14:nvPr/>
            </p14:nvContentPartPr>
            <p14:xfrm>
              <a:off x="8196971" y="5041695"/>
              <a:ext cx="435240" cy="60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5AF10B-AFA9-F7FD-0D12-36CA71F1C4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971" y="4898055"/>
                <a:ext cx="57888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9F6AF4-D038-1885-6667-B6CFA4723887}"/>
                  </a:ext>
                </a:extLst>
              </p14:cNvPr>
              <p14:cNvContentPartPr/>
              <p14:nvPr/>
            </p14:nvContentPartPr>
            <p14:xfrm>
              <a:off x="8608091" y="5089935"/>
              <a:ext cx="297720" cy="50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9F6AF4-D038-1885-6667-B6CFA47238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6091" y="4946295"/>
                <a:ext cx="4413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5FBDA5-D502-ACB1-EE72-21F3E6D9BF5B}"/>
                  </a:ext>
                </a:extLst>
              </p14:cNvPr>
              <p14:cNvContentPartPr/>
              <p14:nvPr/>
            </p14:nvContentPartPr>
            <p14:xfrm>
              <a:off x="8920571" y="5017215"/>
              <a:ext cx="475200" cy="596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5FBDA5-D502-ACB1-EE72-21F3E6D9B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8571" y="4873575"/>
                <a:ext cx="61884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1A597C-CEE0-BE68-3E34-78366C24DE59}"/>
                  </a:ext>
                </a:extLst>
              </p14:cNvPr>
              <p14:cNvContentPartPr/>
              <p14:nvPr/>
            </p14:nvContentPartPr>
            <p14:xfrm>
              <a:off x="9393611" y="5079135"/>
              <a:ext cx="375480" cy="60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1A597C-CEE0-BE68-3E34-78366C24DE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1971" y="4935495"/>
                <a:ext cx="51912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9F3747-FA26-250F-1929-C0C30BB7F342}"/>
                  </a:ext>
                </a:extLst>
              </p14:cNvPr>
              <p14:cNvContentPartPr/>
              <p14:nvPr/>
            </p14:nvContentPartPr>
            <p14:xfrm>
              <a:off x="9710771" y="5058975"/>
              <a:ext cx="460440" cy="62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9F3747-FA26-250F-1929-C0C30BB7F3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38771" y="4914975"/>
                <a:ext cx="6040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67D458-3665-9319-8ED6-19DB97AADAA4}"/>
                  </a:ext>
                </a:extLst>
              </p14:cNvPr>
              <p14:cNvContentPartPr/>
              <p14:nvPr/>
            </p14:nvContentPartPr>
            <p14:xfrm>
              <a:off x="10158251" y="5041695"/>
              <a:ext cx="441360" cy="68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67D458-3665-9319-8ED6-19DB97AADA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6611" y="4897695"/>
                <a:ext cx="585000" cy="9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0A448B-3284-FD85-A5E3-10AF73A1E69F}"/>
                  </a:ext>
                </a:extLst>
              </p14:cNvPr>
              <p14:cNvContentPartPr/>
              <p14:nvPr/>
            </p14:nvContentPartPr>
            <p14:xfrm>
              <a:off x="10615811" y="4994535"/>
              <a:ext cx="303120" cy="44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0A448B-3284-FD85-A5E3-10AF73A1E6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43811" y="4850535"/>
                <a:ext cx="44676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802C62-3F3B-E391-3C2C-017C83B07CDD}"/>
                  </a:ext>
                </a:extLst>
              </p14:cNvPr>
              <p14:cNvContentPartPr/>
              <p14:nvPr/>
            </p14:nvContentPartPr>
            <p14:xfrm>
              <a:off x="10938371" y="5067255"/>
              <a:ext cx="412200" cy="645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802C62-3F3B-E391-3C2C-017C83B07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66731" y="4923615"/>
                <a:ext cx="55584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96698E-A21A-A536-E679-35E3D9C7B8B0}"/>
                  </a:ext>
                </a:extLst>
              </p14:cNvPr>
              <p14:cNvContentPartPr/>
              <p14:nvPr/>
            </p14:nvContentPartPr>
            <p14:xfrm>
              <a:off x="6199331" y="5047095"/>
              <a:ext cx="443880" cy="72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96698E-A21A-A536-E679-35E3D9C7B8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7691" y="4903095"/>
                <a:ext cx="58752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D27952-7470-DB55-3EFF-04221F428A24}"/>
                  </a:ext>
                </a:extLst>
              </p14:cNvPr>
              <p14:cNvContentPartPr/>
              <p14:nvPr/>
            </p14:nvContentPartPr>
            <p14:xfrm>
              <a:off x="6537731" y="5051415"/>
              <a:ext cx="460800" cy="68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D27952-7470-DB55-3EFF-04221F428A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5731" y="4907775"/>
                <a:ext cx="6044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2E2BE0-CCF3-B39D-B6A0-F2A8FC4CFD36}"/>
                  </a:ext>
                </a:extLst>
              </p14:cNvPr>
              <p14:cNvContentPartPr/>
              <p14:nvPr/>
            </p14:nvContentPartPr>
            <p14:xfrm>
              <a:off x="6963971" y="5030535"/>
              <a:ext cx="412560" cy="67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2E2BE0-CCF3-B39D-B6A0-F2A8FC4CFD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2331" y="4886895"/>
                <a:ext cx="55620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3BC185-6FE9-3C22-5734-17905CDF3F60}"/>
                  </a:ext>
                </a:extLst>
              </p14:cNvPr>
              <p14:cNvContentPartPr/>
              <p14:nvPr/>
            </p14:nvContentPartPr>
            <p14:xfrm>
              <a:off x="-831829" y="310345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3BC185-6FE9-3C22-5734-17905CDF3F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903469" y="295981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1B9718-2C99-8B29-CC4E-A04688EAD6CE}"/>
                  </a:ext>
                </a:extLst>
              </p14:cNvPr>
              <p14:cNvContentPartPr/>
              <p14:nvPr/>
            </p14:nvContentPartPr>
            <p14:xfrm>
              <a:off x="-831829" y="310345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1B9718-2C99-8B29-CC4E-A04688EAD6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903469" y="295981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47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9B3D-1977-17FA-7A78-4A5EF4BC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 Results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561FBA7-A95B-3715-8089-953F2459A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318509"/>
              </p:ext>
            </p:extLst>
          </p:nvPr>
        </p:nvGraphicFramePr>
        <p:xfrm>
          <a:off x="1361010" y="1778574"/>
          <a:ext cx="9730243" cy="48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12">
                  <a:extLst>
                    <a:ext uri="{9D8B030D-6E8A-4147-A177-3AD203B41FA5}">
                      <a16:colId xmlns:a16="http://schemas.microsoft.com/office/drawing/2014/main" val="2790652499"/>
                    </a:ext>
                  </a:extLst>
                </a:gridCol>
                <a:gridCol w="1933639">
                  <a:extLst>
                    <a:ext uri="{9D8B030D-6E8A-4147-A177-3AD203B41FA5}">
                      <a16:colId xmlns:a16="http://schemas.microsoft.com/office/drawing/2014/main" val="689748974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1684953023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12254164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3457335152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2555377957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2482618970"/>
                    </a:ext>
                  </a:extLst>
                </a:gridCol>
                <a:gridCol w="1215032">
                  <a:extLst>
                    <a:ext uri="{9D8B030D-6E8A-4147-A177-3AD203B41FA5}">
                      <a16:colId xmlns:a16="http://schemas.microsoft.com/office/drawing/2014/main" val="1807362561"/>
                    </a:ext>
                  </a:extLst>
                </a:gridCol>
              </a:tblGrid>
              <a:tr h="386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Annualized Returns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Return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Annualized Risk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Sharpe Ratio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Return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475102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7796606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Aviation-Alaska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6193414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Aviation-American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7768449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Aviation-Hawa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083926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Finance-CS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-76.39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2711145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Finance-Deutsche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0190427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Finance-Goldman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2055678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Healthcare-Bausch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2440866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Healthcare-J&amp;J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223436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Healthcare-Merck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0198028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Technology-Amazon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1948.49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13946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Technology-Apple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1047.77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22897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Technology-Google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461.28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25.86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6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DD37-B0A9-13CC-2114-295F3710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analysis of recommended stocks </a:t>
            </a:r>
            <a:r>
              <a:rPr lang="en-US" sz="3600" dirty="0"/>
              <a:t>(From 01-10-2010 to 30-09-2020)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D73BE1-552F-F9D4-7F1B-E7B7A0E1F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54249"/>
              </p:ext>
            </p:extLst>
          </p:nvPr>
        </p:nvGraphicFramePr>
        <p:xfrm>
          <a:off x="5311036" y="2179528"/>
          <a:ext cx="6588690" cy="3960057"/>
        </p:xfrm>
        <a:graphic>
          <a:graphicData uri="http://schemas.openxmlformats.org/drawingml/2006/table">
            <a:tbl>
              <a:tblPr/>
              <a:tblGrid>
                <a:gridCol w="1218181">
                  <a:extLst>
                    <a:ext uri="{9D8B030D-6E8A-4147-A177-3AD203B41FA5}">
                      <a16:colId xmlns:a16="http://schemas.microsoft.com/office/drawing/2014/main" val="534758133"/>
                    </a:ext>
                  </a:extLst>
                </a:gridCol>
                <a:gridCol w="1312076">
                  <a:extLst>
                    <a:ext uri="{9D8B030D-6E8A-4147-A177-3AD203B41FA5}">
                      <a16:colId xmlns:a16="http://schemas.microsoft.com/office/drawing/2014/main" val="1444114877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133813352"/>
                    </a:ext>
                  </a:extLst>
                </a:gridCol>
                <a:gridCol w="898772">
                  <a:extLst>
                    <a:ext uri="{9D8B030D-6E8A-4147-A177-3AD203B41FA5}">
                      <a16:colId xmlns:a16="http://schemas.microsoft.com/office/drawing/2014/main" val="4106315447"/>
                    </a:ext>
                  </a:extLst>
                </a:gridCol>
                <a:gridCol w="1095527">
                  <a:extLst>
                    <a:ext uri="{9D8B030D-6E8A-4147-A177-3AD203B41FA5}">
                      <a16:colId xmlns:a16="http://schemas.microsoft.com/office/drawing/2014/main" val="1152500403"/>
                    </a:ext>
                  </a:extLst>
                </a:gridCol>
                <a:gridCol w="949317">
                  <a:extLst>
                    <a:ext uri="{9D8B030D-6E8A-4147-A177-3AD203B41FA5}">
                      <a16:colId xmlns:a16="http://schemas.microsoft.com/office/drawing/2014/main" val="3004604489"/>
                    </a:ext>
                  </a:extLst>
                </a:gridCol>
              </a:tblGrid>
              <a:tr h="15840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Annualized Returns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Annualized Risk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Cumulative Return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Invested Amount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74747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333550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18831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318817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950461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721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94A8E-3652-3950-4BFD-63F17DC56905}"/>
              </a:ext>
            </a:extLst>
          </p:cNvPr>
          <p:cNvSpPr txBox="1"/>
          <p:nvPr/>
        </p:nvSpPr>
        <p:spPr>
          <a:xfrm>
            <a:off x="667820" y="2492433"/>
            <a:ext cx="4643216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Invested Fund			: 500,000 USD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Investment Period		:10 Years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Matured Amount		: 6.2 Mil USD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Annual ROI Portfolio	: 29%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Annualized Risk 		: 28.52%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59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44F2-2E7E-1FD7-FA6D-8F9EEAAC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stocks – Volatility and Expected Return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8E8E8B-E70D-CF41-669C-90D37C0870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4510"/>
            <a:ext cx="3879273" cy="36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55907-75D2-4E5D-0A01-6664CA42A962}"/>
              </a:ext>
            </a:extLst>
          </p:cNvPr>
          <p:cNvSpPr txBox="1"/>
          <p:nvPr/>
        </p:nvSpPr>
        <p:spPr>
          <a:xfrm>
            <a:off x="628704" y="5949618"/>
            <a:ext cx="1113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volatility of all the tech stocks are not much alarming and are almost on par with the index SP500.  </a:t>
            </a:r>
          </a:p>
          <a:p>
            <a:r>
              <a:rPr lang="en-US" dirty="0"/>
              <a:t>2. All the tech stocks give an expected return which is more than or equal to that of Index SP500 </a:t>
            </a:r>
          </a:p>
          <a:p>
            <a:r>
              <a:rPr lang="en-US" dirty="0"/>
              <a:t>3. As the tech stocks show a balanced volatility and expected returns and hence can be selected for the portfolio.</a:t>
            </a:r>
            <a:endParaRPr lang="en-IN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08D9DB0-5456-391A-5743-254F2D89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27" y="2364509"/>
            <a:ext cx="3999346" cy="35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C5C1D4-C59A-64D0-1993-02F5B098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59698"/>
              </p:ext>
            </p:extLst>
          </p:nvPr>
        </p:nvGraphicFramePr>
        <p:xfrm>
          <a:off x="8312728" y="2364509"/>
          <a:ext cx="3455601" cy="3096155"/>
        </p:xfrm>
        <a:graphic>
          <a:graphicData uri="http://schemas.openxmlformats.org/drawingml/2006/table">
            <a:tbl>
              <a:tblPr/>
              <a:tblGrid>
                <a:gridCol w="1921935">
                  <a:extLst>
                    <a:ext uri="{9D8B030D-6E8A-4147-A177-3AD203B41FA5}">
                      <a16:colId xmlns:a16="http://schemas.microsoft.com/office/drawing/2014/main" val="2355706537"/>
                    </a:ext>
                  </a:extLst>
                </a:gridCol>
                <a:gridCol w="601819">
                  <a:extLst>
                    <a:ext uri="{9D8B030D-6E8A-4147-A177-3AD203B41FA5}">
                      <a16:colId xmlns:a16="http://schemas.microsoft.com/office/drawing/2014/main" val="638325250"/>
                    </a:ext>
                  </a:extLst>
                </a:gridCol>
                <a:gridCol w="931847">
                  <a:extLst>
                    <a:ext uri="{9D8B030D-6E8A-4147-A177-3AD203B41FA5}">
                      <a16:colId xmlns:a16="http://schemas.microsoft.com/office/drawing/2014/main" val="553838803"/>
                    </a:ext>
                  </a:extLst>
                </a:gridCol>
              </a:tblGrid>
              <a:tr h="10320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Recommended Stocks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Return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1467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 (for reference only)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823335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56749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86026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387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3B00AD-9CE9-1AF8-2B6C-4E644C76B667}"/>
              </a:ext>
            </a:extLst>
          </p:cNvPr>
          <p:cNvSpPr txBox="1"/>
          <p:nvPr/>
        </p:nvSpPr>
        <p:spPr>
          <a:xfrm>
            <a:off x="4630219" y="2007600"/>
            <a:ext cx="23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Return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2D25-6478-7985-CDC1-034412B572F5}"/>
              </a:ext>
            </a:extLst>
          </p:cNvPr>
          <p:cNvSpPr txBox="1"/>
          <p:nvPr/>
        </p:nvSpPr>
        <p:spPr>
          <a:xfrm>
            <a:off x="453842" y="2122446"/>
            <a:ext cx="23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22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58A8-F302-49FE-A6F3-39A2D579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55" y="2949724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EBD5-D7FF-5AF4-AB90-E0CD1B3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A899-7E96-5A21-FC11-9002178F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en-US" sz="2400" b="1" dirty="0"/>
              <a:t>Objectives: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Explore the stock prices based on trend, correlation between the stocks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Evaluate the stocks based on Capital Asset Pricing Metrics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Suggest investment strategy for the client to achieve her financial goal of getting good but stable returns to fund her NGO</a:t>
            </a:r>
          </a:p>
          <a:p>
            <a:pPr marL="457200" indent="-457200" fontAlgn="base">
              <a:buFont typeface="+mj-lt"/>
              <a:buAutoNum type="arabicPeriod"/>
            </a:pPr>
            <a:endParaRPr lang="en-US" altLang="en-US" sz="2400" dirty="0"/>
          </a:p>
          <a:p>
            <a:pPr marL="0" indent="0">
              <a:buNone/>
            </a:pPr>
            <a:r>
              <a:rPr lang="en-US" sz="2400" b="1" dirty="0"/>
              <a:t>Data Available: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Data of 12 stocks in the US market and the index SP500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stocks are from Aviation, Healthcare, Finance and Technology industries.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Three stocks from each of these industries</a:t>
            </a:r>
          </a:p>
          <a:p>
            <a:pPr marL="457200" indent="-457200" fontAlgn="base">
              <a:lnSpc>
                <a:spcPct val="70000"/>
              </a:lnSpc>
              <a:buFont typeface="+mj-lt"/>
              <a:buAutoNum type="arabicPeriod"/>
            </a:pPr>
            <a:endParaRPr lang="en-US" altLang="en-US" sz="2000" dirty="0"/>
          </a:p>
          <a:p>
            <a:pPr marL="457200" indent="-457200" fontAlgn="base">
              <a:lnSpc>
                <a:spcPct val="70000"/>
              </a:lnSpc>
              <a:buFont typeface="+mj-lt"/>
              <a:buAutoNum type="arabicPeriod"/>
            </a:pPr>
            <a:endParaRPr lang="en-US" altLang="en-US" sz="20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29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5406F-BC52-E03F-E3C0-6B2E16C32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70" y="1071033"/>
            <a:ext cx="6695831" cy="4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225689"/>
            <a:ext cx="41409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Aviation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three stocks in the aviation sector had an increasing trend until 2017-18.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2017-18 there are ups and downs until March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March 2020, the steep fall in prices could be noticed.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may be attributed to the Covid outbreak by which the top and bottom lines of all the companies in aviation industry invariably were hit badly.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fall is steeper for Alaska Airlines.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March, there exists a small but positive trend in the prices of all the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variation in price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stocks behave in sink with the index SP500 from March 2020 onwards.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E5193C-F3B3-5291-97C8-80870E3C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8" y="5025547"/>
            <a:ext cx="6431623" cy="18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225689"/>
            <a:ext cx="43742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Finance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Significant variation in price level between Goldman Sachs and the other two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Suisse and Deutsche Bank show a clear negative trend while the Goldman is bumpy but overall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March 2020, the steep fall in prices could be noticed.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may be attributed to the Covid outbreak by which the top and bottom lines of all the companies in aviation industry invariably were hit badly.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March, the recovery of Goldman is in line with the index but hasn’t yet reached the pre-covid levels. </a:t>
            </a:r>
            <a:endParaRPr lang="en-IN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E5193C-F3B3-5291-97C8-80870E3C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8" y="5025547"/>
            <a:ext cx="6431623" cy="18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0B6AD9-520D-897C-B5EA-734A30EAD9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768" y="1002822"/>
            <a:ext cx="653176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38200" y="1225689"/>
            <a:ext cx="4343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Healthcare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Bausch started low, reached its peak in mid 2015 followed by a very steep fall through 2016; The charges of inappropriate accounting led Bausch to suffer this fall. Bausch also has a huge debt burden, which compounded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Jhonson</a:t>
            </a:r>
            <a:r>
              <a:rPr lang="en-US" sz="2200" dirty="0"/>
              <a:t> &amp; </a:t>
            </a:r>
            <a:r>
              <a:rPr lang="en-US" sz="2200" dirty="0" err="1"/>
              <a:t>Jhonson</a:t>
            </a:r>
            <a:r>
              <a:rPr lang="en-US" sz="2200" dirty="0"/>
              <a:t> and Merck grow steadily.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J&amp;J is found to be one of the companies that recovered swiftly after the Covid outbreak followed by Merck while Bausch is yet to recover.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E5193C-F3B3-5291-97C8-80870E3C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8" y="5025547"/>
            <a:ext cx="6431623" cy="18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4EF4FE9-F50E-2292-C549-79F0926FE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768" y="1002822"/>
            <a:ext cx="643162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225689"/>
            <a:ext cx="41409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Technology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the three stocks show a clear uptrend, Amazon being the mostly sough after.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growth of Amazon is phenomenal while Apple is progressing steadily.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Google was at the top in the beginning of the period but from 2018 onwards the prices have fallen below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Price levels among these stocks vary widely. Apple’s prices are the lowest and hence traded more than Google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E5193C-F3B3-5291-97C8-80870E3C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8" y="5025547"/>
            <a:ext cx="6431623" cy="18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4DF5E6F-4172-EA22-793F-007BA2CF9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768" y="960935"/>
            <a:ext cx="643162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E132-0F1B-1406-DD0A-F16F69B9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Strength index of Stock prices</a:t>
            </a: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E51ECF7-A256-C801-A291-56E07C8EA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0" y="1567543"/>
            <a:ext cx="7588443" cy="516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B9F3-0D46-78BD-A27E-743109BEFF6D}"/>
              </a:ext>
            </a:extLst>
          </p:cNvPr>
          <p:cNvSpPr txBox="1"/>
          <p:nvPr/>
        </p:nvSpPr>
        <p:spPr>
          <a:xfrm>
            <a:off x="8432800" y="1704261"/>
            <a:ext cx="35705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The relative strength Index also confirms the earlier findings. The only industry in uptrend is Technology; Although their price levels are highly different</a:t>
            </a:r>
          </a:p>
          <a:p>
            <a:r>
              <a:rPr lang="en-US" sz="2400" dirty="0"/>
              <a:t>2. In healthcare, J&amp;J and </a:t>
            </a:r>
            <a:r>
              <a:rPr lang="en-US" sz="2400" dirty="0" err="1"/>
              <a:t>Bausche</a:t>
            </a:r>
            <a:r>
              <a:rPr lang="en-US" sz="2400" dirty="0"/>
              <a:t> move parallelly with the index. </a:t>
            </a:r>
          </a:p>
          <a:p>
            <a:r>
              <a:rPr lang="en-US" sz="2400" dirty="0"/>
              <a:t>3. Stocks in Healthcare and Finance industry show a downtrend.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754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DA6-6357-55FA-0F3C-E7F142D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7004"/>
          </a:xfrm>
        </p:spPr>
        <p:txBody>
          <a:bodyPr/>
          <a:lstStyle/>
          <a:p>
            <a:r>
              <a:rPr lang="en-US" dirty="0"/>
              <a:t>Correlation - Price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324DFEF-CA16-597A-8481-E33D887E96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" y="1659295"/>
            <a:ext cx="8344328" cy="461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1B16E-7475-23D4-88F1-597F5C34CB60}"/>
              </a:ext>
            </a:extLst>
          </p:cNvPr>
          <p:cNvSpPr txBox="1"/>
          <p:nvPr/>
        </p:nvSpPr>
        <p:spPr>
          <a:xfrm>
            <a:off x="8846050" y="1659295"/>
            <a:ext cx="3164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Stocks with Strong Positive Correlation (0.6 to 1): Apple, Amazon, Google, Goldman Sachs, J&amp;J, Merck &amp; Co &amp; Alaska</a:t>
            </a:r>
          </a:p>
          <a:p>
            <a:endParaRPr lang="en-IN" sz="2000" dirty="0"/>
          </a:p>
          <a:p>
            <a:r>
              <a:rPr lang="en-IN" sz="2000" dirty="0"/>
              <a:t>2. Stocks with Weak Positive Correlation (0 to 0.6): American Airlines, Hawaiian Holdings.</a:t>
            </a:r>
          </a:p>
          <a:p>
            <a:endParaRPr lang="en-IN" sz="2000" dirty="0"/>
          </a:p>
          <a:p>
            <a:r>
              <a:rPr lang="en-IN" sz="2000" dirty="0"/>
              <a:t>3. Stocks with Negative Correlation (0 to -1): Bausch Health, Credit Suisse, Deutsche Bank.</a:t>
            </a:r>
          </a:p>
        </p:txBody>
      </p:sp>
    </p:spTree>
    <p:extLst>
      <p:ext uri="{BB962C8B-B14F-4D97-AF65-F5344CB8AC3E}">
        <p14:creationId xmlns:p14="http://schemas.microsoft.com/office/powerpoint/2010/main" val="33057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A51A-324B-167F-D1DA-00D51FA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Capm</a:t>
            </a:r>
            <a:r>
              <a:rPr lang="en-US" dirty="0"/>
              <a:t>-Metrics used for selection of stocks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36BF-EE7B-6812-2A8A-C589E5A3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Annualized Return</a:t>
            </a:r>
          </a:p>
          <a:p>
            <a:r>
              <a:rPr lang="en-US" dirty="0"/>
              <a:t>2. Cumulative Return</a:t>
            </a:r>
          </a:p>
          <a:p>
            <a:r>
              <a:rPr lang="en-US" dirty="0"/>
              <a:t>3. Annualized Risk</a:t>
            </a:r>
          </a:p>
          <a:p>
            <a:r>
              <a:rPr lang="en-US" dirty="0"/>
              <a:t>4. Sharpe Ratio</a:t>
            </a:r>
          </a:p>
          <a:p>
            <a:r>
              <a:rPr lang="en-US" dirty="0"/>
              <a:t>5. Beta</a:t>
            </a:r>
          </a:p>
          <a:p>
            <a:r>
              <a:rPr lang="en-US" dirty="0"/>
              <a:t>6. Expected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1732</TotalTime>
  <Words>1042</Words>
  <Application>Microsoft Office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 Neue</vt:lpstr>
      <vt:lpstr>Tw Cen MT</vt:lpstr>
      <vt:lpstr>Tw Cen MT Condensed</vt:lpstr>
      <vt:lpstr>Wingdings 3</vt:lpstr>
      <vt:lpstr>Integral</vt:lpstr>
      <vt:lpstr>Finance Sector Capstone Project Business Analytics Stream PGPDS, IIIT-B January 2023</vt:lpstr>
      <vt:lpstr>Objective</vt:lpstr>
      <vt:lpstr>Price Trend-Actual Prices</vt:lpstr>
      <vt:lpstr>Price Trend-Actual Prices</vt:lpstr>
      <vt:lpstr>Price Trend-Actual Prices</vt:lpstr>
      <vt:lpstr>Price Trend-Actual Prices</vt:lpstr>
      <vt:lpstr>Relative Strength index of Stock prices</vt:lpstr>
      <vt:lpstr>Correlation - Price</vt:lpstr>
      <vt:lpstr>Capm-Metrics used for selection of stocks</vt:lpstr>
      <vt:lpstr>CAPM-Annualized Return</vt:lpstr>
      <vt:lpstr>CAPM- Annualized Risk &amp; Sharpe Ratio</vt:lpstr>
      <vt:lpstr>CAPM Results</vt:lpstr>
      <vt:lpstr>Results of analysis of recommended stocks (From 01-10-2010 to 30-09-2020)</vt:lpstr>
      <vt:lpstr>Recommended stocks – Volatility and Expected Return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Sakthirajan</dc:creator>
  <cp:lastModifiedBy>Gayathri Sakthirajan</cp:lastModifiedBy>
  <cp:revision>13</cp:revision>
  <dcterms:created xsi:type="dcterms:W3CDTF">2023-01-13T11:59:29Z</dcterms:created>
  <dcterms:modified xsi:type="dcterms:W3CDTF">2023-01-16T13:56:09Z</dcterms:modified>
</cp:coreProperties>
</file>