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43A75-FA22-49FB-9862-46E1CCCC2E89}"/>
              </a:ext>
            </a:extLst>
          </p:cNvPr>
          <p:cNvSpPr txBox="1"/>
          <p:nvPr/>
        </p:nvSpPr>
        <p:spPr>
          <a:xfrm>
            <a:off x="345440" y="1858741"/>
            <a:ext cx="66473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Understand the basics of image classification using deep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Learn how to preprocess and augment image data for training CNN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Explore transfer learning using pretrained models like </a:t>
            </a:r>
            <a:r>
              <a:rPr lang="en-US" sz="1600" b="1" dirty="0"/>
              <a:t>EfficientNetV2B2</a:t>
            </a:r>
            <a:r>
              <a:rPr lang="en-US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Implement a garbage classification model to identify different waste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Handle </a:t>
            </a:r>
            <a:r>
              <a:rPr lang="en-US" sz="1600" b="1" dirty="0"/>
              <a:t>class imbalance</a:t>
            </a:r>
            <a:r>
              <a:rPr lang="en-US" sz="1600" dirty="0"/>
              <a:t> using weighted training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Visualize model performance using confusion matrices and class distribution 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Build a </a:t>
            </a:r>
            <a:r>
              <a:rPr lang="en-US" sz="1600" b="1" dirty="0"/>
              <a:t>user-friendly interface</a:t>
            </a:r>
            <a:r>
              <a:rPr lang="en-US" sz="1600" dirty="0"/>
              <a:t> using </a:t>
            </a:r>
            <a:r>
              <a:rPr lang="en-US" sz="1600" b="1" dirty="0" err="1"/>
              <a:t>Gradio</a:t>
            </a:r>
            <a:r>
              <a:rPr lang="en-US" sz="1600" dirty="0"/>
              <a:t> to test the model in real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Learn how to optimize and deploy deep learning models for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9623" y="109455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CB496-FAFE-4D67-AEA5-781EF5444EE8}"/>
              </a:ext>
            </a:extLst>
          </p:cNvPr>
          <p:cNvSpPr txBox="1"/>
          <p:nvPr/>
        </p:nvSpPr>
        <p:spPr>
          <a:xfrm>
            <a:off x="448235" y="2411507"/>
            <a:ext cx="11295529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Python: Core Programming language used for building the model and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TensorFlow &amp; </a:t>
            </a:r>
            <a:r>
              <a:rPr lang="en-US" b="1" dirty="0" err="1"/>
              <a:t>Keras</a:t>
            </a:r>
            <a:r>
              <a:rPr lang="en-US" b="1" dirty="0"/>
              <a:t>:</a:t>
            </a:r>
            <a:r>
              <a:rPr lang="en-US" dirty="0"/>
              <a:t> Deep learning frameworks used for model building and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EfficientNetV2B2:</a:t>
            </a:r>
            <a:r>
              <a:rPr lang="en-US" dirty="0"/>
              <a:t> Pretrained CNN architecture used for efficient garbage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NumPy &amp; Matplotlib &amp; Seaborn:</a:t>
            </a:r>
            <a:r>
              <a:rPr lang="en-US" dirty="0"/>
              <a:t> Used for data manipulation and visualization (class distribution, confusion matrix).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Scikit-learn:</a:t>
            </a:r>
            <a:r>
              <a:rPr lang="en-US" dirty="0"/>
              <a:t> Used for computing class weights and evaluation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Gradio</a:t>
            </a:r>
            <a:r>
              <a:rPr lang="en-US" b="1" dirty="0"/>
              <a:t>:</a:t>
            </a:r>
            <a:r>
              <a:rPr lang="en-US" dirty="0"/>
              <a:t> For creating a web-based interactive interface to test the model with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: For code experiment, visualization and model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: For app deployment with enhanced UI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GitHub: Source code hosting and version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66968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FBE70-9CE2-4B54-A699-AB907D2A6725}"/>
              </a:ext>
            </a:extLst>
          </p:cNvPr>
          <p:cNvSpPr txBox="1"/>
          <p:nvPr/>
        </p:nvSpPr>
        <p:spPr>
          <a:xfrm>
            <a:off x="430306" y="1783976"/>
            <a:ext cx="1092797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      Problem Definition: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Identify the need for an automated garbage classification system to improve waste management efficiency.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Data Collection &amp; Preparation: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Dataset containing labeled images of garbage categories such as </a:t>
            </a:r>
            <a:r>
              <a:rPr lang="en-US" sz="1600" b="1" dirty="0"/>
              <a:t>paper, cardboard, plastic, metal, glass, and trash</a:t>
            </a:r>
            <a:r>
              <a:rPr lang="en-US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Split data into training, validation, and testing sets using { </a:t>
            </a:r>
            <a:r>
              <a:rPr lang="en-US" sz="1600" dirty="0" err="1"/>
              <a:t>image_dataset_from_directory</a:t>
            </a:r>
            <a:r>
              <a:rPr lang="en-US" sz="1600" dirty="0"/>
              <a:t>() } with an 80-10-10 or 80-20-20 split.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Preprocess image to a uniform shape( e.g., 124*124*3) and normalize pixel value using </a:t>
            </a:r>
            <a:r>
              <a:rPr lang="en-US" sz="1600" dirty="0" err="1"/>
              <a:t>preprocess_input</a:t>
            </a:r>
            <a:r>
              <a:rPr lang="en-US" sz="1600" dirty="0"/>
              <a:t>().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  Data Augmentation: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Apply techniques like </a:t>
            </a:r>
            <a:r>
              <a:rPr lang="en-US" sz="1600" b="1" dirty="0"/>
              <a:t>random flip, rotation, zoom, and contrast adjustment</a:t>
            </a:r>
            <a:r>
              <a:rPr lang="en-US" sz="1600" dirty="0"/>
              <a:t> to increase data diversity and prevent overfitting.</a:t>
            </a:r>
          </a:p>
          <a:p>
            <a:r>
              <a:rPr lang="en-US" sz="1600" dirty="0"/>
              <a:t>      </a:t>
            </a:r>
            <a:r>
              <a:rPr lang="en-US" sz="1600" b="1" dirty="0">
                <a:solidFill>
                  <a:srgbClr val="FF0000"/>
                </a:solidFill>
              </a:rPr>
              <a:t>Model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Use EfficientNetV2B2 as a base model with pretrained weights(</a:t>
            </a:r>
            <a:r>
              <a:rPr lang="en-US" sz="1600" dirty="0" err="1"/>
              <a:t>imagenet</a:t>
            </a:r>
            <a:r>
              <a:rPr lang="en-US" sz="1600" dirty="0"/>
              <a:t>) and without the top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Add custom layers: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GlobalAveragePooling2D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Dropout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600" dirty="0"/>
              <a:t>Dense output layer with </a:t>
            </a:r>
            <a:r>
              <a:rPr lang="en-US" sz="1600" dirty="0" err="1"/>
              <a:t>softmax</a:t>
            </a:r>
            <a:r>
              <a:rPr lang="en-US" sz="1600" dirty="0"/>
              <a:t> activation for multiclass classification.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4108B-BBF7-426D-B876-EAE22ED61AD5}"/>
              </a:ext>
            </a:extLst>
          </p:cNvPr>
          <p:cNvSpPr txBox="1"/>
          <p:nvPr/>
        </p:nvSpPr>
        <p:spPr>
          <a:xfrm>
            <a:off x="412376" y="1147482"/>
            <a:ext cx="4276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61C1C-17B9-4863-BBB9-F2A69E3FF509}"/>
              </a:ext>
            </a:extLst>
          </p:cNvPr>
          <p:cNvSpPr txBox="1"/>
          <p:nvPr/>
        </p:nvSpPr>
        <p:spPr>
          <a:xfrm>
            <a:off x="528918" y="1981200"/>
            <a:ext cx="105693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Training: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Compile the model using Adam optimizer and (</a:t>
            </a:r>
            <a:r>
              <a:rPr lang="en-US" sz="1600" dirty="0" err="1"/>
              <a:t>sparse_categorical_crossemtropy</a:t>
            </a:r>
            <a:r>
              <a:rPr lang="en-US" sz="1600" dirty="0"/>
              <a:t>) loss.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Train with </a:t>
            </a:r>
            <a:r>
              <a:rPr lang="en-US" sz="1600" b="1" dirty="0" err="1"/>
              <a:t>EarlyStopping</a:t>
            </a:r>
            <a:r>
              <a:rPr lang="en-US" sz="1600" dirty="0"/>
              <a:t> and </a:t>
            </a:r>
            <a:r>
              <a:rPr lang="en-US" sz="1600" b="1" dirty="0"/>
              <a:t>class weights</a:t>
            </a:r>
            <a:r>
              <a:rPr lang="en-US" sz="1600" dirty="0"/>
              <a:t> to handle class imbalance.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Monitor accuracy and loss over epochs.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Evaluation: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Evaluate model performance on the test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Plot </a:t>
            </a:r>
            <a:r>
              <a:rPr lang="en-US" sz="1600" b="1" dirty="0"/>
              <a:t>confusion matrix</a:t>
            </a:r>
            <a:r>
              <a:rPr lang="en-US" sz="1600" dirty="0"/>
              <a:t> and compute </a:t>
            </a:r>
            <a:r>
              <a:rPr lang="en-US" sz="1600" b="1" dirty="0"/>
              <a:t>precision/recall</a:t>
            </a:r>
            <a:r>
              <a:rPr lang="en-US" sz="1600" dirty="0"/>
              <a:t> for deeper insights.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Deployment: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Build a front-end using</a:t>
            </a:r>
            <a:r>
              <a:rPr lang="en-US" sz="1600" b="1" dirty="0"/>
              <a:t> </a:t>
            </a:r>
            <a:r>
              <a:rPr lang="en-US" sz="1600" b="1" dirty="0" err="1"/>
              <a:t>Gradio</a:t>
            </a:r>
            <a:r>
              <a:rPr lang="en-US" sz="1600" b="1" dirty="0"/>
              <a:t> </a:t>
            </a:r>
            <a:r>
              <a:rPr lang="en-US" sz="1600" dirty="0"/>
              <a:t>to allow users to upload images and receive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Display top 3 predicted categories with confidence scores.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Future Scope: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Optionally deploy the app on </a:t>
            </a:r>
            <a:r>
              <a:rPr lang="en-US" sz="1600" b="1" dirty="0" err="1"/>
              <a:t>Streamlit</a:t>
            </a:r>
            <a:r>
              <a:rPr lang="en-US" sz="1600" dirty="0"/>
              <a:t>, and later connect with </a:t>
            </a:r>
            <a:r>
              <a:rPr lang="en-US" sz="1600" b="1" dirty="0"/>
              <a:t>IoT devices </a:t>
            </a:r>
            <a:r>
              <a:rPr lang="en-US" sz="1600" dirty="0"/>
              <a:t>(camera/sensors) for real-world smart waste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985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9643D-9538-4B4B-90EE-F1A999909BF5}"/>
              </a:ext>
            </a:extLst>
          </p:cNvPr>
          <p:cNvSpPr txBox="1"/>
          <p:nvPr/>
        </p:nvSpPr>
        <p:spPr>
          <a:xfrm>
            <a:off x="430306" y="2034988"/>
            <a:ext cx="10479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 develop an accurate and efficient garbage classification model using EfficientNetV2B2 and transfer learning for automated waste sorting.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F89793-7BE1-4009-8B34-79861A5C29D5}"/>
              </a:ext>
            </a:extLst>
          </p:cNvPr>
          <p:cNvSpPr txBox="1"/>
          <p:nvPr/>
        </p:nvSpPr>
        <p:spPr>
          <a:xfrm>
            <a:off x="394447" y="1775012"/>
            <a:ext cx="11143129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deep learning model was built using </a:t>
            </a:r>
            <a:r>
              <a:rPr lang="en-US" b="1" dirty="0"/>
              <a:t>EfficientNetV2B2</a:t>
            </a:r>
            <a:r>
              <a:rPr lang="en-US" dirty="0"/>
              <a:t> architecture to classify garbage into 6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made key </a:t>
            </a:r>
            <a:r>
              <a:rPr lang="en-US" b="1" dirty="0"/>
              <a:t>improvements to the base model</a:t>
            </a:r>
            <a:r>
              <a:rPr lang="en-US" dirty="0"/>
              <a:t>, including: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Applied </a:t>
            </a:r>
            <a:r>
              <a:rPr lang="en-US" b="1" dirty="0"/>
              <a:t>data augmentation</a:t>
            </a:r>
            <a:r>
              <a:rPr lang="en-US" dirty="0"/>
              <a:t> (random flip, rotation, zoom, contrast) for better generalization.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Added </a:t>
            </a:r>
            <a:r>
              <a:rPr lang="en-US" b="1" dirty="0" err="1"/>
              <a:t>EarlyStopping</a:t>
            </a:r>
            <a:r>
              <a:rPr lang="en-US" dirty="0"/>
              <a:t> to prevent overfitting and restore best weights.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Used </a:t>
            </a:r>
            <a:r>
              <a:rPr lang="en-US" b="1" dirty="0"/>
              <a:t>class weights</a:t>
            </a:r>
            <a:r>
              <a:rPr lang="en-US" dirty="0"/>
              <a:t> to handle class imbalance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the </a:t>
            </a:r>
            <a:r>
              <a:rPr lang="en-US" b="1" dirty="0"/>
              <a:t>prediction logic</a:t>
            </a:r>
            <a:r>
              <a:rPr lang="en-US" dirty="0"/>
              <a:t> to show </a:t>
            </a:r>
            <a:r>
              <a:rPr lang="en-US" b="1" dirty="0"/>
              <a:t>top 3 predictions with confidence scores</a:t>
            </a:r>
            <a:r>
              <a:rPr lang="en-US" dirty="0"/>
              <a:t>, rather than just 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Enhanced the user interface using </a:t>
            </a:r>
            <a:r>
              <a:rPr lang="en-US" b="1" dirty="0" err="1"/>
              <a:t>Gradio</a:t>
            </a:r>
            <a:r>
              <a:rPr lang="en-US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Live webcam support.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Clean and responsive UI.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Displayed </a:t>
            </a:r>
            <a:r>
              <a:rPr lang="en-US" b="1" dirty="0"/>
              <a:t>prediction time</a:t>
            </a:r>
            <a:r>
              <a:rPr lang="en-US" dirty="0"/>
              <a:t> for better user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goal: To deploy the model using </a:t>
            </a:r>
            <a:r>
              <a:rPr lang="en-US" b="1" dirty="0" err="1"/>
              <a:t>Streamlit</a:t>
            </a:r>
            <a:r>
              <a:rPr lang="en-US" dirty="0"/>
              <a:t> for real-world use in garbage detection via camera or sensors.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1142C-59A4-440E-955F-49878C27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1712260"/>
            <a:ext cx="10820400" cy="43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87B59E-38A7-474D-AB71-8E72A2B9DC7D}"/>
              </a:ext>
            </a:extLst>
          </p:cNvPr>
          <p:cNvSpPr txBox="1"/>
          <p:nvPr/>
        </p:nvSpPr>
        <p:spPr>
          <a:xfrm>
            <a:off x="336884" y="1812758"/>
            <a:ext cx="10908632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project successfully demonstrated the use of </a:t>
            </a:r>
            <a:r>
              <a:rPr lang="en-US" b="1" dirty="0"/>
              <a:t>deep learning</a:t>
            </a:r>
            <a:r>
              <a:rPr lang="en-US" dirty="0"/>
              <a:t> and </a:t>
            </a:r>
            <a:r>
              <a:rPr lang="en-US" b="1" dirty="0"/>
              <a:t>transfer learning</a:t>
            </a:r>
            <a:r>
              <a:rPr lang="en-US" dirty="0"/>
              <a:t> to automate garbage classification with high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implementing </a:t>
            </a:r>
            <a:r>
              <a:rPr lang="en-US" b="1" dirty="0"/>
              <a:t>EfficientNetV2B2</a:t>
            </a:r>
            <a:r>
              <a:rPr lang="en-US" dirty="0"/>
              <a:t>, along with </a:t>
            </a:r>
            <a:r>
              <a:rPr lang="en-US" b="1" dirty="0"/>
              <a:t>data augmentation</a:t>
            </a:r>
            <a:r>
              <a:rPr lang="en-US" dirty="0"/>
              <a:t>, </a:t>
            </a:r>
            <a:r>
              <a:rPr lang="en-US" b="1" dirty="0"/>
              <a:t>class balancing</a:t>
            </a:r>
            <a:r>
              <a:rPr lang="en-US" dirty="0"/>
              <a:t>, and </a:t>
            </a:r>
            <a:r>
              <a:rPr lang="en-US" b="1" dirty="0"/>
              <a:t>early stopping</a:t>
            </a:r>
            <a:r>
              <a:rPr lang="en-US" dirty="0"/>
              <a:t>, the model was optimized for real-world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integration of </a:t>
            </a:r>
            <a:r>
              <a:rPr lang="en-US" b="1" dirty="0" err="1"/>
              <a:t>Gradio</a:t>
            </a:r>
            <a:r>
              <a:rPr lang="en-US" b="1" dirty="0"/>
              <a:t> UI</a:t>
            </a:r>
            <a:r>
              <a:rPr lang="en-US" dirty="0"/>
              <a:t> made the system interactive and easy to use, offering live webcam input and clear prediction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enhancements not only improved the </a:t>
            </a:r>
            <a:r>
              <a:rPr lang="en-US" b="1" dirty="0"/>
              <a:t>model’s robustness</a:t>
            </a:r>
            <a:r>
              <a:rPr lang="en-US" dirty="0"/>
              <a:t> but also added real-world applicability by simulating how such a model could be deployed in smart waste management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Going forward, this solution can be integrated with </a:t>
            </a:r>
            <a:r>
              <a:rPr lang="en-US" b="1" dirty="0"/>
              <a:t>IoT devices or cameras</a:t>
            </a:r>
            <a:r>
              <a:rPr lang="en-US" dirty="0"/>
              <a:t> in public spaces for automated garbage sorting, contributing to </a:t>
            </a:r>
            <a:r>
              <a:rPr lang="en-US" b="1" dirty="0"/>
              <a:t>cleaner cities and sustainable living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86</TotalTime>
  <Words>773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mohmmad sufian</cp:lastModifiedBy>
  <cp:revision>4</cp:revision>
  <dcterms:created xsi:type="dcterms:W3CDTF">2024-12-31T09:40:01Z</dcterms:created>
  <dcterms:modified xsi:type="dcterms:W3CDTF">2025-07-05T08:20:31Z</dcterms:modified>
</cp:coreProperties>
</file>