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878" y="323799"/>
            <a:ext cx="8448243" cy="33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35852"/>
            <a:ext cx="9144000" cy="422275"/>
          </a:xfrm>
          <a:custGeom>
            <a:avLst/>
            <a:gdLst/>
            <a:ahLst/>
            <a:cxnLst/>
            <a:rect l="l" t="t" r="r" b="b"/>
            <a:pathLst>
              <a:path w="9144000" h="422275">
                <a:moveTo>
                  <a:pt x="9144000" y="0"/>
                </a:moveTo>
                <a:lnTo>
                  <a:pt x="0" y="0"/>
                </a:lnTo>
                <a:lnTo>
                  <a:pt x="0" y="422148"/>
                </a:lnTo>
                <a:lnTo>
                  <a:pt x="9144000" y="422148"/>
                </a:lnTo>
                <a:lnTo>
                  <a:pt x="9144000" y="0"/>
                </a:lnTo>
                <a:close/>
              </a:path>
            </a:pathLst>
          </a:custGeom>
          <a:solidFill>
            <a:srgbClr val="123B4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166" y="6549576"/>
            <a:ext cx="329666" cy="22306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59651" y="6567614"/>
            <a:ext cx="470534" cy="144145"/>
          </a:xfrm>
          <a:custGeom>
            <a:avLst/>
            <a:gdLst/>
            <a:ahLst/>
            <a:cxnLst/>
            <a:rect l="l" t="t" r="r" b="b"/>
            <a:pathLst>
              <a:path w="470534" h="144145">
                <a:moveTo>
                  <a:pt x="46964" y="0"/>
                </a:moveTo>
                <a:lnTo>
                  <a:pt x="0" y="60375"/>
                </a:lnTo>
                <a:lnTo>
                  <a:pt x="0" y="84099"/>
                </a:lnTo>
                <a:lnTo>
                  <a:pt x="46964" y="143522"/>
                </a:lnTo>
                <a:lnTo>
                  <a:pt x="46964" y="110680"/>
                </a:lnTo>
                <a:lnTo>
                  <a:pt x="16217" y="71767"/>
                </a:lnTo>
                <a:lnTo>
                  <a:pt x="46964" y="32283"/>
                </a:lnTo>
                <a:lnTo>
                  <a:pt x="46964" y="0"/>
                </a:lnTo>
                <a:close/>
              </a:path>
              <a:path w="470534" h="144145">
                <a:moveTo>
                  <a:pt x="470535" y="60375"/>
                </a:moveTo>
                <a:lnTo>
                  <a:pt x="423443" y="0"/>
                </a:lnTo>
                <a:lnTo>
                  <a:pt x="423443" y="32283"/>
                </a:lnTo>
                <a:lnTo>
                  <a:pt x="454329" y="71767"/>
                </a:lnTo>
                <a:lnTo>
                  <a:pt x="423443" y="110680"/>
                </a:lnTo>
                <a:lnTo>
                  <a:pt x="423443" y="143522"/>
                </a:lnTo>
                <a:lnTo>
                  <a:pt x="470535" y="84099"/>
                </a:lnTo>
                <a:lnTo>
                  <a:pt x="470535" y="60375"/>
                </a:lnTo>
                <a:close/>
              </a:path>
            </a:pathLst>
          </a:custGeom>
          <a:solidFill>
            <a:srgbClr val="58C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572" y="615897"/>
            <a:ext cx="1021625" cy="38778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0"/>
            <a:ext cx="5843270" cy="6498590"/>
          </a:xfrm>
          <a:custGeom>
            <a:avLst/>
            <a:gdLst/>
            <a:ahLst/>
            <a:cxnLst/>
            <a:rect l="l" t="t" r="r" b="b"/>
            <a:pathLst>
              <a:path w="5843270" h="6498590">
                <a:moveTo>
                  <a:pt x="5843016" y="0"/>
                </a:moveTo>
                <a:lnTo>
                  <a:pt x="0" y="0"/>
                </a:lnTo>
                <a:lnTo>
                  <a:pt x="0" y="6498336"/>
                </a:lnTo>
                <a:lnTo>
                  <a:pt x="5843016" y="6498336"/>
                </a:lnTo>
                <a:lnTo>
                  <a:pt x="5843016" y="0"/>
                </a:lnTo>
                <a:close/>
              </a:path>
            </a:pathLst>
          </a:custGeom>
          <a:solidFill>
            <a:srgbClr val="76C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35852"/>
            <a:ext cx="9144000" cy="422275"/>
          </a:xfrm>
          <a:custGeom>
            <a:avLst/>
            <a:gdLst/>
            <a:ahLst/>
            <a:cxnLst/>
            <a:rect l="l" t="t" r="r" b="b"/>
            <a:pathLst>
              <a:path w="9144000" h="422275">
                <a:moveTo>
                  <a:pt x="9144000" y="0"/>
                </a:moveTo>
                <a:lnTo>
                  <a:pt x="0" y="0"/>
                </a:lnTo>
                <a:lnTo>
                  <a:pt x="0" y="422148"/>
                </a:lnTo>
                <a:lnTo>
                  <a:pt x="9144000" y="422148"/>
                </a:lnTo>
                <a:lnTo>
                  <a:pt x="9144000" y="0"/>
                </a:lnTo>
                <a:close/>
              </a:path>
            </a:pathLst>
          </a:custGeom>
          <a:solidFill>
            <a:srgbClr val="123B4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0166" y="6549576"/>
            <a:ext cx="329666" cy="22306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59651" y="6567614"/>
            <a:ext cx="470534" cy="144145"/>
          </a:xfrm>
          <a:custGeom>
            <a:avLst/>
            <a:gdLst/>
            <a:ahLst/>
            <a:cxnLst/>
            <a:rect l="l" t="t" r="r" b="b"/>
            <a:pathLst>
              <a:path w="470534" h="144145">
                <a:moveTo>
                  <a:pt x="46964" y="0"/>
                </a:moveTo>
                <a:lnTo>
                  <a:pt x="0" y="60375"/>
                </a:lnTo>
                <a:lnTo>
                  <a:pt x="0" y="84099"/>
                </a:lnTo>
                <a:lnTo>
                  <a:pt x="46964" y="143522"/>
                </a:lnTo>
                <a:lnTo>
                  <a:pt x="46964" y="110680"/>
                </a:lnTo>
                <a:lnTo>
                  <a:pt x="16217" y="71767"/>
                </a:lnTo>
                <a:lnTo>
                  <a:pt x="46964" y="32283"/>
                </a:lnTo>
                <a:lnTo>
                  <a:pt x="46964" y="0"/>
                </a:lnTo>
                <a:close/>
              </a:path>
              <a:path w="470534" h="144145">
                <a:moveTo>
                  <a:pt x="470535" y="60375"/>
                </a:moveTo>
                <a:lnTo>
                  <a:pt x="423443" y="0"/>
                </a:lnTo>
                <a:lnTo>
                  <a:pt x="423443" y="32283"/>
                </a:lnTo>
                <a:lnTo>
                  <a:pt x="454329" y="71767"/>
                </a:lnTo>
                <a:lnTo>
                  <a:pt x="423443" y="110680"/>
                </a:lnTo>
                <a:lnTo>
                  <a:pt x="423443" y="143522"/>
                </a:lnTo>
                <a:lnTo>
                  <a:pt x="470535" y="84099"/>
                </a:lnTo>
                <a:lnTo>
                  <a:pt x="470535" y="60375"/>
                </a:lnTo>
                <a:close/>
              </a:path>
            </a:pathLst>
          </a:custGeom>
          <a:solidFill>
            <a:srgbClr val="58C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94893" y="956310"/>
            <a:ext cx="8555355" cy="0"/>
          </a:xfrm>
          <a:custGeom>
            <a:avLst/>
            <a:gdLst/>
            <a:ahLst/>
            <a:cxnLst/>
            <a:rect l="l" t="t" r="r" b="b"/>
            <a:pathLst>
              <a:path w="8555355">
                <a:moveTo>
                  <a:pt x="0" y="0"/>
                </a:moveTo>
                <a:lnTo>
                  <a:pt x="8555228" y="0"/>
                </a:lnTo>
              </a:path>
            </a:pathLst>
          </a:custGeom>
          <a:ln w="1905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779" y="1785950"/>
            <a:ext cx="8346440" cy="1591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489" y="1802892"/>
            <a:ext cx="8431021" cy="3449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70086" y="6542481"/>
            <a:ext cx="256540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spc="-25" dirty="0"/>
              <a:t>TEST</a:t>
            </a:r>
            <a:r>
              <a:rPr spc="-50" dirty="0"/>
              <a:t> </a:t>
            </a:r>
            <a:r>
              <a:rPr dirty="0"/>
              <a:t>PLANNING</a:t>
            </a:r>
            <a:r>
              <a:rPr spc="-45" dirty="0"/>
              <a:t> </a:t>
            </a:r>
            <a:r>
              <a:rPr spc="-5" dirty="0"/>
              <a:t>AND </a:t>
            </a:r>
            <a:r>
              <a:rPr spc="-1070" dirty="0"/>
              <a:t> </a:t>
            </a:r>
            <a:r>
              <a:rPr spc="-35" dirty="0"/>
              <a:t>CLASSIFICATION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1480" y="359663"/>
            <a:ext cx="8720455" cy="4160520"/>
            <a:chOff x="411480" y="359663"/>
            <a:chExt cx="8720455" cy="4160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" y="359663"/>
              <a:ext cx="1121664" cy="4892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3015" y="1232916"/>
              <a:ext cx="3288791" cy="3287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78" y="323799"/>
            <a:ext cx="412305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75" dirty="0">
                <a:solidFill>
                  <a:srgbClr val="212121"/>
                </a:solidFill>
                <a:latin typeface="Calibri Light"/>
                <a:cs typeface="Calibri Light"/>
              </a:rPr>
              <a:t>General</a:t>
            </a:r>
            <a:r>
              <a:rPr sz="2000" spc="15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20" dirty="0">
                <a:solidFill>
                  <a:srgbClr val="212121"/>
                </a:solidFill>
                <a:latin typeface="Calibri Light"/>
                <a:cs typeface="Calibri Light"/>
              </a:rPr>
              <a:t>Test</a:t>
            </a:r>
            <a:r>
              <a:rPr sz="2000" spc="17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70" dirty="0">
                <a:solidFill>
                  <a:srgbClr val="212121"/>
                </a:solidFill>
                <a:latin typeface="Calibri Light"/>
                <a:cs typeface="Calibri Light"/>
              </a:rPr>
              <a:t>Plan</a:t>
            </a:r>
            <a:r>
              <a:rPr sz="2000" spc="17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80" dirty="0">
                <a:solidFill>
                  <a:srgbClr val="212121"/>
                </a:solidFill>
                <a:latin typeface="Calibri Light"/>
                <a:cs typeface="Calibri Light"/>
              </a:rPr>
              <a:t>Sections</a:t>
            </a:r>
            <a:r>
              <a:rPr sz="2000" spc="17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80" dirty="0">
                <a:solidFill>
                  <a:srgbClr val="212121"/>
                </a:solidFill>
                <a:latin typeface="Calibri Light"/>
                <a:cs typeface="Calibri Light"/>
              </a:rPr>
              <a:t>Overview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70086" y="6542481"/>
            <a:ext cx="2571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DFDFD"/>
                </a:solidFill>
                <a:latin typeface="Calibri Light"/>
                <a:cs typeface="Calibri Light"/>
              </a:rPr>
              <a:t>10</a:t>
            </a:fld>
            <a:endParaRPr sz="1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955" y="1729739"/>
            <a:ext cx="3589020" cy="399415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Project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scope</a:t>
            </a:r>
            <a:r>
              <a:rPr sz="20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main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goals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955" y="2272283"/>
            <a:ext cx="3589020" cy="399415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Requirements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be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 tested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955" y="2814827"/>
            <a:ext cx="3589020" cy="398145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Requirements</a:t>
            </a:r>
            <a:r>
              <a:rPr sz="20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NOT</a:t>
            </a:r>
            <a:r>
              <a:rPr sz="2000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be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 tested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955" y="3336035"/>
            <a:ext cx="3589020" cy="399415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000" spc="-55" dirty="0">
                <a:solidFill>
                  <a:srgbClr val="212121"/>
                </a:solidFill>
                <a:latin typeface="Calibri"/>
                <a:cs typeface="Calibri"/>
              </a:rPr>
              <a:t>Test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strategy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 and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 approach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955" y="3858767"/>
            <a:ext cx="3589020" cy="398145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Criteria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955" y="4379976"/>
            <a:ext cx="3589020" cy="399415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Resources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3523" y="1729739"/>
            <a:ext cx="3587750" cy="399415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Schedule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3523" y="2273807"/>
            <a:ext cx="3587750" cy="399415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Roles</a:t>
            </a:r>
            <a:r>
              <a:rPr sz="20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responsibilities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3523" y="2814827"/>
            <a:ext cx="3587750" cy="398145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Risk</a:t>
            </a:r>
            <a:r>
              <a:rPr sz="2000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evaluation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3523" y="3332988"/>
            <a:ext cx="3587750" cy="399415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Documentation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3523" y="3857244"/>
            <a:ext cx="3587750" cy="399415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Metrics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3523" y="4369308"/>
            <a:ext cx="3587750" cy="399415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878" y="323799"/>
            <a:ext cx="33121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70" dirty="0">
                <a:solidFill>
                  <a:srgbClr val="212121"/>
                </a:solidFill>
                <a:latin typeface="Calibri Light"/>
                <a:cs typeface="Calibri Light"/>
              </a:rPr>
              <a:t>Project</a:t>
            </a:r>
            <a:r>
              <a:rPr sz="2000" spc="17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70" dirty="0">
                <a:solidFill>
                  <a:srgbClr val="212121"/>
                </a:solidFill>
                <a:latin typeface="Calibri Light"/>
                <a:cs typeface="Calibri Light"/>
              </a:rPr>
              <a:t>scope</a:t>
            </a:r>
            <a:r>
              <a:rPr sz="2000" spc="18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65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2000" spc="17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70" dirty="0">
                <a:solidFill>
                  <a:srgbClr val="212121"/>
                </a:solidFill>
                <a:latin typeface="Calibri Light"/>
                <a:cs typeface="Calibri Light"/>
              </a:rPr>
              <a:t>main</a:t>
            </a:r>
            <a:r>
              <a:rPr sz="2000" spc="17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70" dirty="0">
                <a:solidFill>
                  <a:srgbClr val="212121"/>
                </a:solidFill>
                <a:latin typeface="Calibri Light"/>
                <a:cs typeface="Calibri Light"/>
              </a:rPr>
              <a:t>goals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955" y="1767839"/>
            <a:ext cx="8377555" cy="135636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 marR="340360">
              <a:lnSpc>
                <a:spcPct val="100000"/>
              </a:lnSpc>
              <a:spcBef>
                <a:spcPts val="204"/>
              </a:spcBef>
            </a:pP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Project</a:t>
            </a:r>
            <a:r>
              <a:rPr sz="2500" b="1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scope</a:t>
            </a:r>
            <a:r>
              <a:rPr sz="2500" b="1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 main</a:t>
            </a:r>
            <a:r>
              <a:rPr sz="2500" b="1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goals</a:t>
            </a:r>
            <a:r>
              <a:rPr sz="2500" b="1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–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very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brief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description</a:t>
            </a:r>
            <a:r>
              <a:rPr sz="25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of the </a:t>
            </a:r>
            <a:r>
              <a:rPr sz="2500" spc="-5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purpose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25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25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application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development.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4104132"/>
            <a:ext cx="7873365" cy="1015365"/>
          </a:xfrm>
          <a:custGeom>
            <a:avLst/>
            <a:gdLst/>
            <a:ahLst/>
            <a:cxnLst/>
            <a:rect l="l" t="t" r="r" b="b"/>
            <a:pathLst>
              <a:path w="7873365" h="1015364">
                <a:moveTo>
                  <a:pt x="0" y="1014983"/>
                </a:moveTo>
                <a:lnTo>
                  <a:pt x="7872983" y="1014983"/>
                </a:lnTo>
                <a:lnTo>
                  <a:pt x="7872983" y="0"/>
                </a:lnTo>
                <a:lnTo>
                  <a:pt x="0" y="0"/>
                </a:lnTo>
                <a:lnTo>
                  <a:pt x="0" y="1014983"/>
                </a:lnTo>
                <a:close/>
              </a:path>
            </a:pathLst>
          </a:custGeom>
          <a:ln w="3175">
            <a:solidFill>
              <a:srgbClr val="CEDB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4121277"/>
            <a:ext cx="71469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Calibri"/>
                <a:cs typeface="Calibri"/>
              </a:rPr>
              <a:t>Correct automated </a:t>
            </a:r>
            <a:r>
              <a:rPr sz="2000" i="1" spc="-10" dirty="0">
                <a:latin typeface="Calibri"/>
                <a:cs typeface="Calibri"/>
              </a:rPr>
              <a:t>conversion </a:t>
            </a:r>
            <a:r>
              <a:rPr sz="2000" i="1" spc="-5" dirty="0">
                <a:latin typeface="Calibri"/>
                <a:cs typeface="Calibri"/>
              </a:rPr>
              <a:t>of </a:t>
            </a:r>
            <a:r>
              <a:rPr sz="2000" i="1" spc="-20" dirty="0">
                <a:latin typeface="Calibri"/>
                <a:cs typeface="Calibri"/>
              </a:rPr>
              <a:t>text </a:t>
            </a:r>
            <a:r>
              <a:rPr sz="2000" i="1" spc="-5" dirty="0">
                <a:latin typeface="Calibri"/>
                <a:cs typeface="Calibri"/>
              </a:rPr>
              <a:t>documents </a:t>
            </a:r>
            <a:r>
              <a:rPr sz="2000" i="1" dirty="0">
                <a:latin typeface="Calibri"/>
                <a:cs typeface="Calibri"/>
              </a:rPr>
              <a:t>in </a:t>
            </a:r>
            <a:r>
              <a:rPr sz="2000" i="1" spc="-10" dirty="0">
                <a:latin typeface="Calibri"/>
                <a:cs typeface="Calibri"/>
              </a:rPr>
              <a:t>different </a:t>
            </a:r>
            <a:r>
              <a:rPr sz="2000" i="1" spc="-5" dirty="0">
                <a:latin typeface="Calibri"/>
                <a:cs typeface="Calibri"/>
              </a:rPr>
              <a:t>source 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encodings </a:t>
            </a:r>
            <a:r>
              <a:rPr sz="2000" i="1" spc="-15" dirty="0">
                <a:latin typeface="Calibri"/>
                <a:cs typeface="Calibri"/>
              </a:rPr>
              <a:t>to </a:t>
            </a:r>
            <a:r>
              <a:rPr sz="2000" i="1" spc="-5" dirty="0">
                <a:latin typeface="Calibri"/>
                <a:cs typeface="Calibri"/>
              </a:rPr>
              <a:t>one destination encoding with </a:t>
            </a:r>
            <a:r>
              <a:rPr sz="2000" i="1" spc="-10" dirty="0">
                <a:latin typeface="Calibri"/>
                <a:cs typeface="Calibri"/>
              </a:rPr>
              <a:t>performance significantly </a:t>
            </a:r>
            <a:r>
              <a:rPr sz="2000" i="1" spc="-44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higher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than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human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performance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during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 </a:t>
            </a:r>
            <a:r>
              <a:rPr sz="2000" i="1" spc="-5" dirty="0">
                <a:latin typeface="Calibri"/>
                <a:cs typeface="Calibri"/>
              </a:rPr>
              <a:t>same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actions.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5196" y="3963860"/>
            <a:ext cx="791210" cy="447040"/>
            <a:chOff x="175196" y="3963860"/>
            <a:chExt cx="791210" cy="447040"/>
          </a:xfrm>
        </p:grpSpPr>
        <p:sp>
          <p:nvSpPr>
            <p:cNvPr id="7" name="object 7"/>
            <p:cNvSpPr/>
            <p:nvPr/>
          </p:nvSpPr>
          <p:spPr>
            <a:xfrm>
              <a:off x="176784" y="3965447"/>
              <a:ext cx="788035" cy="443865"/>
            </a:xfrm>
            <a:custGeom>
              <a:avLst/>
              <a:gdLst/>
              <a:ahLst/>
              <a:cxnLst/>
              <a:rect l="l" t="t" r="r" b="b"/>
              <a:pathLst>
                <a:path w="788035" h="443864">
                  <a:moveTo>
                    <a:pt x="787907" y="0"/>
                  </a:moveTo>
                  <a:lnTo>
                    <a:pt x="0" y="0"/>
                  </a:lnTo>
                  <a:lnTo>
                    <a:pt x="0" y="443483"/>
                  </a:lnTo>
                  <a:lnTo>
                    <a:pt x="787907" y="443483"/>
                  </a:lnTo>
                  <a:lnTo>
                    <a:pt x="787907" y="0"/>
                  </a:lnTo>
                  <a:close/>
                </a:path>
              </a:pathLst>
            </a:custGeom>
            <a:solidFill>
              <a:srgbClr val="CEDB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784" y="3965447"/>
              <a:ext cx="788035" cy="443865"/>
            </a:xfrm>
            <a:custGeom>
              <a:avLst/>
              <a:gdLst/>
              <a:ahLst/>
              <a:cxnLst/>
              <a:rect l="l" t="t" r="r" b="b"/>
              <a:pathLst>
                <a:path w="788035" h="443864">
                  <a:moveTo>
                    <a:pt x="0" y="443483"/>
                  </a:moveTo>
                  <a:lnTo>
                    <a:pt x="787907" y="443483"/>
                  </a:lnTo>
                  <a:lnTo>
                    <a:pt x="787907" y="0"/>
                  </a:lnTo>
                  <a:lnTo>
                    <a:pt x="0" y="0"/>
                  </a:lnTo>
                  <a:lnTo>
                    <a:pt x="0" y="44348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6784" y="3965447"/>
            <a:ext cx="788035" cy="443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300" dirty="0">
                <a:latin typeface="Calibri"/>
                <a:cs typeface="Calibri"/>
              </a:rPr>
              <a:t>E.g.: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70086" y="6542481"/>
            <a:ext cx="2571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DFDFD"/>
                </a:solidFill>
                <a:latin typeface="Calibri Light"/>
                <a:cs typeface="Calibri Light"/>
              </a:rPr>
              <a:t>11</a:t>
            </a:fld>
            <a:endParaRPr sz="1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18176" y="1031747"/>
            <a:ext cx="3569335" cy="466725"/>
          </a:xfrm>
          <a:prstGeom prst="rect">
            <a:avLst/>
          </a:prstGeom>
          <a:solidFill>
            <a:srgbClr val="FFFF00">
              <a:alpha val="1999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75"/>
              </a:spcBef>
            </a:pPr>
            <a:r>
              <a:rPr sz="2500" b="1" spc="-15" dirty="0">
                <a:solidFill>
                  <a:srgbClr val="212121"/>
                </a:solidFill>
                <a:latin typeface="Calibri"/>
                <a:cs typeface="Calibri"/>
              </a:rPr>
              <a:t>Read</a:t>
            </a:r>
            <a:r>
              <a:rPr sz="2500" b="1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500" b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remember!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878" y="323799"/>
            <a:ext cx="30289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212121"/>
                </a:solidFill>
                <a:latin typeface="Calibri Light"/>
                <a:cs typeface="Calibri Light"/>
              </a:rPr>
              <a:t>Requirements</a:t>
            </a:r>
            <a:r>
              <a:rPr sz="2000" spc="15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35" dirty="0">
                <a:solidFill>
                  <a:srgbClr val="212121"/>
                </a:solidFill>
                <a:latin typeface="Calibri Light"/>
                <a:cs typeface="Calibri Light"/>
              </a:rPr>
              <a:t>to</a:t>
            </a:r>
            <a:r>
              <a:rPr sz="2000" spc="18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50" dirty="0">
                <a:solidFill>
                  <a:srgbClr val="212121"/>
                </a:solidFill>
                <a:latin typeface="Calibri Light"/>
                <a:cs typeface="Calibri Light"/>
              </a:rPr>
              <a:t>be</a:t>
            </a:r>
            <a:r>
              <a:rPr sz="2000" spc="16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65" dirty="0">
                <a:solidFill>
                  <a:srgbClr val="212121"/>
                </a:solidFill>
                <a:latin typeface="Calibri Light"/>
                <a:cs typeface="Calibri Light"/>
              </a:rPr>
              <a:t>tested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955" y="1767839"/>
            <a:ext cx="8377555" cy="109474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 marR="127635">
              <a:lnSpc>
                <a:spcPct val="100000"/>
              </a:lnSpc>
              <a:spcBef>
                <a:spcPts val="204"/>
              </a:spcBef>
            </a:pP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Requirements</a:t>
            </a:r>
            <a:r>
              <a:rPr sz="2500" b="1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20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500" b="1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be </a:t>
            </a:r>
            <a:r>
              <a:rPr sz="2500" b="1" spc="-25" dirty="0">
                <a:solidFill>
                  <a:srgbClr val="212121"/>
                </a:solidFill>
                <a:latin typeface="Calibri"/>
                <a:cs typeface="Calibri"/>
              </a:rPr>
              <a:t>tested</a:t>
            </a:r>
            <a:r>
              <a:rPr sz="2500" b="1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–</a:t>
            </a:r>
            <a:r>
              <a:rPr sz="25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list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of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functional</a:t>
            </a:r>
            <a:r>
              <a:rPr sz="25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/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or 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non- </a:t>
            </a:r>
            <a:r>
              <a:rPr sz="2500" spc="-5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functional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requirements</a:t>
            </a:r>
            <a:r>
              <a:rPr sz="2500" spc="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be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tested.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995928"/>
            <a:ext cx="7873365" cy="1630680"/>
          </a:xfrm>
          <a:custGeom>
            <a:avLst/>
            <a:gdLst/>
            <a:ahLst/>
            <a:cxnLst/>
            <a:rect l="l" t="t" r="r" b="b"/>
            <a:pathLst>
              <a:path w="7873365" h="1630679">
                <a:moveTo>
                  <a:pt x="0" y="1630680"/>
                </a:moveTo>
                <a:lnTo>
                  <a:pt x="7872983" y="1630680"/>
                </a:lnTo>
                <a:lnTo>
                  <a:pt x="7872983" y="0"/>
                </a:lnTo>
                <a:lnTo>
                  <a:pt x="0" y="0"/>
                </a:lnTo>
                <a:lnTo>
                  <a:pt x="0" y="1630680"/>
                </a:lnTo>
                <a:close/>
              </a:path>
            </a:pathLst>
          </a:custGeom>
          <a:ln w="3175">
            <a:solidFill>
              <a:srgbClr val="CEDB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4013072"/>
            <a:ext cx="398462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 indent="-184785">
              <a:lnSpc>
                <a:spcPct val="100000"/>
              </a:lnSpc>
              <a:spcBef>
                <a:spcPts val="100"/>
              </a:spcBef>
              <a:buChar char="•"/>
              <a:tabLst>
                <a:tab pos="197485" algn="l"/>
              </a:tabLst>
            </a:pPr>
            <a:r>
              <a:rPr sz="2000" i="1" dirty="0">
                <a:latin typeface="Calibri"/>
                <a:cs typeface="Calibri"/>
              </a:rPr>
              <a:t>UR-1.*: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smoke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test.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i="1" dirty="0">
                <a:latin typeface="Calibri"/>
                <a:cs typeface="Calibri"/>
              </a:rPr>
              <a:t>UR-2.*: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smoke</a:t>
            </a:r>
            <a:r>
              <a:rPr sz="2000" i="1" spc="-10" dirty="0">
                <a:latin typeface="Calibri"/>
                <a:cs typeface="Calibri"/>
              </a:rPr>
              <a:t> test,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critical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path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test.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i="1" dirty="0">
                <a:latin typeface="Calibri"/>
                <a:cs typeface="Calibri"/>
              </a:rPr>
              <a:t>UR-3.*: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critical</a:t>
            </a:r>
            <a:r>
              <a:rPr sz="2000" i="1" spc="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path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test.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spcBef>
                <a:spcPts val="5"/>
              </a:spcBef>
              <a:buChar char="•"/>
              <a:tabLst>
                <a:tab pos="197485" algn="l"/>
              </a:tabLst>
            </a:pPr>
            <a:r>
              <a:rPr sz="2000" i="1" dirty="0">
                <a:latin typeface="Calibri"/>
                <a:cs typeface="Calibri"/>
              </a:rPr>
              <a:t>BR-1.*: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smoke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test,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critical</a:t>
            </a:r>
            <a:r>
              <a:rPr sz="2000" i="1" spc="2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path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test.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i="1" dirty="0">
                <a:latin typeface="Calibri"/>
                <a:cs typeface="Calibri"/>
              </a:rPr>
              <a:t>QA-2.*: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smoke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test,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critical</a:t>
            </a:r>
            <a:r>
              <a:rPr sz="2000" i="1" spc="2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path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5196" y="3855656"/>
            <a:ext cx="791210" cy="447040"/>
            <a:chOff x="175196" y="3855656"/>
            <a:chExt cx="791210" cy="447040"/>
          </a:xfrm>
        </p:grpSpPr>
        <p:sp>
          <p:nvSpPr>
            <p:cNvPr id="7" name="object 7"/>
            <p:cNvSpPr/>
            <p:nvPr/>
          </p:nvSpPr>
          <p:spPr>
            <a:xfrm>
              <a:off x="176784" y="3857244"/>
              <a:ext cx="788035" cy="443865"/>
            </a:xfrm>
            <a:custGeom>
              <a:avLst/>
              <a:gdLst/>
              <a:ahLst/>
              <a:cxnLst/>
              <a:rect l="l" t="t" r="r" b="b"/>
              <a:pathLst>
                <a:path w="788035" h="443864">
                  <a:moveTo>
                    <a:pt x="787907" y="0"/>
                  </a:moveTo>
                  <a:lnTo>
                    <a:pt x="0" y="0"/>
                  </a:lnTo>
                  <a:lnTo>
                    <a:pt x="0" y="443484"/>
                  </a:lnTo>
                  <a:lnTo>
                    <a:pt x="787907" y="443484"/>
                  </a:lnTo>
                  <a:lnTo>
                    <a:pt x="787907" y="0"/>
                  </a:lnTo>
                  <a:close/>
                </a:path>
              </a:pathLst>
            </a:custGeom>
            <a:solidFill>
              <a:srgbClr val="CEDB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784" y="3857244"/>
              <a:ext cx="788035" cy="443865"/>
            </a:xfrm>
            <a:custGeom>
              <a:avLst/>
              <a:gdLst/>
              <a:ahLst/>
              <a:cxnLst/>
              <a:rect l="l" t="t" r="r" b="b"/>
              <a:pathLst>
                <a:path w="788035" h="443864">
                  <a:moveTo>
                    <a:pt x="0" y="443484"/>
                  </a:moveTo>
                  <a:lnTo>
                    <a:pt x="787907" y="443484"/>
                  </a:lnTo>
                  <a:lnTo>
                    <a:pt x="787907" y="0"/>
                  </a:lnTo>
                  <a:lnTo>
                    <a:pt x="0" y="0"/>
                  </a:lnTo>
                  <a:lnTo>
                    <a:pt x="0" y="44348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6784" y="3857244"/>
            <a:ext cx="788035" cy="443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300" dirty="0">
                <a:latin typeface="Calibri"/>
                <a:cs typeface="Calibri"/>
              </a:rPr>
              <a:t>E.g.: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70086" y="6542481"/>
            <a:ext cx="2571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DFDFD"/>
                </a:solidFill>
                <a:latin typeface="Calibri Light"/>
                <a:cs typeface="Calibri Light"/>
              </a:rPr>
              <a:t>12</a:t>
            </a:fld>
            <a:endParaRPr sz="1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18176" y="1031747"/>
            <a:ext cx="3569335" cy="466725"/>
          </a:xfrm>
          <a:prstGeom prst="rect">
            <a:avLst/>
          </a:prstGeom>
          <a:solidFill>
            <a:srgbClr val="FFFF00">
              <a:alpha val="1999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75"/>
              </a:spcBef>
            </a:pPr>
            <a:r>
              <a:rPr sz="2500" b="1" spc="-15" dirty="0">
                <a:solidFill>
                  <a:srgbClr val="212121"/>
                </a:solidFill>
                <a:latin typeface="Calibri"/>
                <a:cs typeface="Calibri"/>
              </a:rPr>
              <a:t>Read</a:t>
            </a:r>
            <a:r>
              <a:rPr sz="2500" b="1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500" b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remember!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878" y="323799"/>
            <a:ext cx="35794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212121"/>
                </a:solidFill>
                <a:latin typeface="Calibri Light"/>
                <a:cs typeface="Calibri Light"/>
              </a:rPr>
              <a:t>Requirements</a:t>
            </a:r>
            <a:r>
              <a:rPr sz="2000" spc="16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40" dirty="0">
                <a:solidFill>
                  <a:srgbClr val="212121"/>
                </a:solidFill>
                <a:latin typeface="Calibri Light"/>
                <a:cs typeface="Calibri Light"/>
              </a:rPr>
              <a:t>NOT</a:t>
            </a:r>
            <a:r>
              <a:rPr sz="2000" spc="18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35" dirty="0">
                <a:solidFill>
                  <a:srgbClr val="212121"/>
                </a:solidFill>
                <a:latin typeface="Calibri Light"/>
                <a:cs typeface="Calibri Light"/>
              </a:rPr>
              <a:t>to</a:t>
            </a:r>
            <a:r>
              <a:rPr sz="2000" spc="18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50" dirty="0">
                <a:solidFill>
                  <a:srgbClr val="212121"/>
                </a:solidFill>
                <a:latin typeface="Calibri Light"/>
                <a:cs typeface="Calibri Light"/>
              </a:rPr>
              <a:t>be</a:t>
            </a:r>
            <a:r>
              <a:rPr sz="2000" spc="18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65" dirty="0">
                <a:solidFill>
                  <a:srgbClr val="212121"/>
                </a:solidFill>
                <a:latin typeface="Calibri Light"/>
                <a:cs typeface="Calibri Light"/>
              </a:rPr>
              <a:t>tested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955" y="1767839"/>
            <a:ext cx="8377555" cy="126492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 marR="154305">
              <a:lnSpc>
                <a:spcPct val="100000"/>
              </a:lnSpc>
              <a:spcBef>
                <a:spcPts val="204"/>
              </a:spcBef>
            </a:pP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Requirements</a:t>
            </a:r>
            <a:r>
              <a:rPr sz="2500" b="1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25" dirty="0">
                <a:solidFill>
                  <a:srgbClr val="212121"/>
                </a:solidFill>
                <a:latin typeface="Calibri"/>
                <a:cs typeface="Calibri"/>
              </a:rPr>
              <a:t>NOT</a:t>
            </a:r>
            <a:r>
              <a:rPr sz="2500" b="1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500" b="1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be</a:t>
            </a:r>
            <a:r>
              <a:rPr sz="2500" b="1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25" dirty="0">
                <a:solidFill>
                  <a:srgbClr val="212121"/>
                </a:solidFill>
                <a:latin typeface="Calibri"/>
                <a:cs typeface="Calibri"/>
              </a:rPr>
              <a:t>tested</a:t>
            </a:r>
            <a:r>
              <a:rPr sz="2500" b="1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–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list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25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functional</a:t>
            </a:r>
            <a:r>
              <a:rPr sz="25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and /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or </a:t>
            </a:r>
            <a:r>
              <a:rPr sz="2500" spc="-5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non-functional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requirements</a:t>
            </a:r>
            <a:r>
              <a:rPr sz="25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30" dirty="0">
                <a:solidFill>
                  <a:srgbClr val="212121"/>
                </a:solidFill>
                <a:latin typeface="Calibri"/>
                <a:cs typeface="Calibri"/>
              </a:rPr>
              <a:t>NOT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be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tested.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4104132"/>
            <a:ext cx="7873365" cy="1323340"/>
          </a:xfrm>
          <a:custGeom>
            <a:avLst/>
            <a:gdLst/>
            <a:ahLst/>
            <a:cxnLst/>
            <a:rect l="l" t="t" r="r" b="b"/>
            <a:pathLst>
              <a:path w="7873365" h="1323339">
                <a:moveTo>
                  <a:pt x="0" y="1322832"/>
                </a:moveTo>
                <a:lnTo>
                  <a:pt x="7872983" y="1322832"/>
                </a:lnTo>
                <a:lnTo>
                  <a:pt x="7872983" y="0"/>
                </a:lnTo>
                <a:lnTo>
                  <a:pt x="0" y="0"/>
                </a:lnTo>
                <a:lnTo>
                  <a:pt x="0" y="1322832"/>
                </a:lnTo>
                <a:close/>
              </a:path>
            </a:pathLst>
          </a:custGeom>
          <a:ln w="3175">
            <a:solidFill>
              <a:srgbClr val="CEDB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4121277"/>
            <a:ext cx="768286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 indent="-184785">
              <a:lnSpc>
                <a:spcPct val="100000"/>
              </a:lnSpc>
              <a:spcBef>
                <a:spcPts val="100"/>
              </a:spcBef>
              <a:buChar char="•"/>
              <a:tabLst>
                <a:tab pos="197485" algn="l"/>
              </a:tabLst>
            </a:pPr>
            <a:r>
              <a:rPr sz="2000" i="1" dirty="0">
                <a:latin typeface="Calibri"/>
                <a:cs typeface="Calibri"/>
              </a:rPr>
              <a:t>SC-1: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application is 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5" dirty="0">
                <a:latin typeface="Calibri"/>
                <a:cs typeface="Calibri"/>
              </a:rPr>
              <a:t> console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one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by </a:t>
            </a:r>
            <a:r>
              <a:rPr sz="2000" i="1" spc="-5" dirty="0">
                <a:latin typeface="Calibri"/>
                <a:cs typeface="Calibri"/>
              </a:rPr>
              <a:t>design.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i="1" dirty="0">
                <a:latin typeface="Calibri"/>
                <a:cs typeface="Calibri"/>
              </a:rPr>
              <a:t>SC-2,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L-1: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 </a:t>
            </a:r>
            <a:r>
              <a:rPr sz="2000" i="1" spc="-5" dirty="0">
                <a:latin typeface="Calibri"/>
                <a:cs typeface="Calibri"/>
              </a:rPr>
              <a:t>application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is</a:t>
            </a:r>
            <a:r>
              <a:rPr sz="2000" i="1" spc="-5" dirty="0">
                <a:latin typeface="Calibri"/>
                <a:cs typeface="Calibri"/>
              </a:rPr>
              <a:t> developed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with</a:t>
            </a:r>
            <a:r>
              <a:rPr sz="2000" i="1" dirty="0">
                <a:latin typeface="Calibri"/>
                <a:cs typeface="Calibri"/>
              </a:rPr>
              <a:t> proper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PHP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version.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i="1" dirty="0">
                <a:latin typeface="Calibri"/>
                <a:cs typeface="Calibri"/>
              </a:rPr>
              <a:t>QA-1.1: this </a:t>
            </a:r>
            <a:r>
              <a:rPr sz="2000" i="1" spc="-10" dirty="0">
                <a:latin typeface="Calibri"/>
                <a:cs typeface="Calibri"/>
              </a:rPr>
              <a:t>performance </a:t>
            </a:r>
            <a:r>
              <a:rPr sz="2000" i="1" spc="-5" dirty="0">
                <a:latin typeface="Calibri"/>
                <a:cs typeface="Calibri"/>
              </a:rPr>
              <a:t>characteristic </a:t>
            </a:r>
            <a:r>
              <a:rPr sz="2000" i="1" dirty="0">
                <a:latin typeface="Calibri"/>
                <a:cs typeface="Calibri"/>
              </a:rPr>
              <a:t>is </a:t>
            </a:r>
            <a:r>
              <a:rPr sz="2000" i="1" spc="-5" dirty="0">
                <a:latin typeface="Calibri"/>
                <a:cs typeface="Calibri"/>
              </a:rPr>
              <a:t>at </a:t>
            </a:r>
            <a:r>
              <a:rPr sz="2000" i="1" dirty="0">
                <a:latin typeface="Calibri"/>
                <a:cs typeface="Calibri"/>
              </a:rPr>
              <a:t>the </a:t>
            </a:r>
            <a:r>
              <a:rPr sz="2000" i="1" spc="-10" dirty="0">
                <a:latin typeface="Calibri"/>
                <a:cs typeface="Calibri"/>
              </a:rPr>
              <a:t>bottom </a:t>
            </a:r>
            <a:r>
              <a:rPr sz="2000" i="1" spc="-5" dirty="0">
                <a:latin typeface="Calibri"/>
                <a:cs typeface="Calibri"/>
              </a:rPr>
              <a:t>border of typical </a:t>
            </a:r>
            <a:r>
              <a:rPr sz="2000" i="1" spc="-4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operations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performance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for </a:t>
            </a:r>
            <a:r>
              <a:rPr sz="2000" i="1" spc="-5" dirty="0">
                <a:latin typeface="Calibri"/>
                <a:cs typeface="Calibri"/>
              </a:rPr>
              <a:t>such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5196" y="3963860"/>
            <a:ext cx="791210" cy="447040"/>
            <a:chOff x="175196" y="3963860"/>
            <a:chExt cx="791210" cy="447040"/>
          </a:xfrm>
        </p:grpSpPr>
        <p:sp>
          <p:nvSpPr>
            <p:cNvPr id="7" name="object 7"/>
            <p:cNvSpPr/>
            <p:nvPr/>
          </p:nvSpPr>
          <p:spPr>
            <a:xfrm>
              <a:off x="176784" y="3965447"/>
              <a:ext cx="788035" cy="443865"/>
            </a:xfrm>
            <a:custGeom>
              <a:avLst/>
              <a:gdLst/>
              <a:ahLst/>
              <a:cxnLst/>
              <a:rect l="l" t="t" r="r" b="b"/>
              <a:pathLst>
                <a:path w="788035" h="443864">
                  <a:moveTo>
                    <a:pt x="787907" y="0"/>
                  </a:moveTo>
                  <a:lnTo>
                    <a:pt x="0" y="0"/>
                  </a:lnTo>
                  <a:lnTo>
                    <a:pt x="0" y="443483"/>
                  </a:lnTo>
                  <a:lnTo>
                    <a:pt x="787907" y="443483"/>
                  </a:lnTo>
                  <a:lnTo>
                    <a:pt x="787907" y="0"/>
                  </a:lnTo>
                  <a:close/>
                </a:path>
              </a:pathLst>
            </a:custGeom>
            <a:solidFill>
              <a:srgbClr val="CEDB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784" y="3965447"/>
              <a:ext cx="788035" cy="443865"/>
            </a:xfrm>
            <a:custGeom>
              <a:avLst/>
              <a:gdLst/>
              <a:ahLst/>
              <a:cxnLst/>
              <a:rect l="l" t="t" r="r" b="b"/>
              <a:pathLst>
                <a:path w="788035" h="443864">
                  <a:moveTo>
                    <a:pt x="0" y="443483"/>
                  </a:moveTo>
                  <a:lnTo>
                    <a:pt x="787907" y="443483"/>
                  </a:lnTo>
                  <a:lnTo>
                    <a:pt x="787907" y="0"/>
                  </a:lnTo>
                  <a:lnTo>
                    <a:pt x="0" y="0"/>
                  </a:lnTo>
                  <a:lnTo>
                    <a:pt x="0" y="44348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6784" y="3965447"/>
            <a:ext cx="788035" cy="443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300" dirty="0">
                <a:latin typeface="Calibri"/>
                <a:cs typeface="Calibri"/>
              </a:rPr>
              <a:t>E.g.: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70086" y="6542481"/>
            <a:ext cx="2571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DFDFD"/>
                </a:solidFill>
                <a:latin typeface="Calibri Light"/>
                <a:cs typeface="Calibri Light"/>
              </a:rPr>
              <a:t>13</a:t>
            </a:fld>
            <a:endParaRPr sz="1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18176" y="1031747"/>
            <a:ext cx="3569335" cy="466725"/>
          </a:xfrm>
          <a:prstGeom prst="rect">
            <a:avLst/>
          </a:prstGeom>
          <a:solidFill>
            <a:srgbClr val="FFFF00">
              <a:alpha val="1999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75"/>
              </a:spcBef>
            </a:pPr>
            <a:r>
              <a:rPr sz="2500" b="1" spc="-15" dirty="0">
                <a:solidFill>
                  <a:srgbClr val="212121"/>
                </a:solidFill>
                <a:latin typeface="Calibri"/>
                <a:cs typeface="Calibri"/>
              </a:rPr>
              <a:t>Read</a:t>
            </a:r>
            <a:r>
              <a:rPr sz="2500" b="1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500" b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remember!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878" y="323799"/>
            <a:ext cx="30714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212121"/>
                </a:solidFill>
                <a:latin typeface="Calibri Light"/>
                <a:cs typeface="Calibri Light"/>
              </a:rPr>
              <a:t>Test</a:t>
            </a:r>
            <a:r>
              <a:rPr sz="2000" spc="15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70" dirty="0">
                <a:solidFill>
                  <a:srgbClr val="212121"/>
                </a:solidFill>
                <a:latin typeface="Calibri Light"/>
                <a:cs typeface="Calibri Light"/>
              </a:rPr>
              <a:t>strategy</a:t>
            </a:r>
            <a:r>
              <a:rPr sz="2000" spc="18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65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2000" spc="16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80" dirty="0">
                <a:solidFill>
                  <a:srgbClr val="212121"/>
                </a:solidFill>
                <a:latin typeface="Calibri Light"/>
                <a:cs typeface="Calibri Light"/>
              </a:rPr>
              <a:t>approach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955" y="1767839"/>
            <a:ext cx="8377555" cy="211582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 marR="597535">
              <a:lnSpc>
                <a:spcPct val="100000"/>
              </a:lnSpc>
              <a:spcBef>
                <a:spcPts val="204"/>
              </a:spcBef>
            </a:pPr>
            <a:r>
              <a:rPr sz="2500" b="1" spc="-65" dirty="0">
                <a:solidFill>
                  <a:srgbClr val="212121"/>
                </a:solidFill>
                <a:latin typeface="Calibri"/>
                <a:cs typeface="Calibri"/>
              </a:rPr>
              <a:t>Test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20" dirty="0">
                <a:solidFill>
                  <a:srgbClr val="212121"/>
                </a:solidFill>
                <a:latin typeface="Calibri"/>
                <a:cs typeface="Calibri"/>
              </a:rPr>
              <a:t>strategy</a:t>
            </a:r>
            <a:r>
              <a:rPr sz="2500" b="1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 approach</a:t>
            </a:r>
            <a:r>
              <a:rPr sz="2500" b="1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–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the description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of the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testing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process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25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terms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of the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methods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used,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approaches,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types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of </a:t>
            </a:r>
            <a:r>
              <a:rPr sz="2500" spc="-5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testing, technologies,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tools,</a:t>
            </a:r>
            <a:r>
              <a:rPr sz="2500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etc.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libri"/>
              <a:cs typeface="Calibri"/>
            </a:endParaRPr>
          </a:p>
          <a:p>
            <a:pPr marL="91440" marR="97790">
              <a:lnSpc>
                <a:spcPct val="100000"/>
              </a:lnSpc>
            </a:pP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This description</a:t>
            </a:r>
            <a:r>
              <a:rPr sz="20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allows</a:t>
            </a:r>
            <a:r>
              <a:rPr sz="20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us</a:t>
            </a:r>
            <a:r>
              <a:rPr sz="20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use</a:t>
            </a:r>
            <a:r>
              <a:rPr sz="20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20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most</a:t>
            </a:r>
            <a:r>
              <a:rPr sz="20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effective</a:t>
            </a:r>
            <a:r>
              <a:rPr sz="20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efficient</a:t>
            </a:r>
            <a:r>
              <a:rPr sz="20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12121"/>
                </a:solidFill>
                <a:latin typeface="Calibri"/>
                <a:cs typeface="Calibri"/>
              </a:rPr>
              <a:t>way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achieve </a:t>
            </a:r>
            <a:r>
              <a:rPr sz="2000" spc="-434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project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goals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terms</a:t>
            </a:r>
            <a:r>
              <a:rPr sz="20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12121"/>
                </a:solidFill>
                <a:latin typeface="Calibri"/>
                <a:cs typeface="Calibri"/>
              </a:rPr>
              <a:t>quality.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4104132"/>
            <a:ext cx="7873365" cy="1323340"/>
          </a:xfrm>
          <a:custGeom>
            <a:avLst/>
            <a:gdLst/>
            <a:ahLst/>
            <a:cxnLst/>
            <a:rect l="l" t="t" r="r" b="b"/>
            <a:pathLst>
              <a:path w="7873365" h="1323339">
                <a:moveTo>
                  <a:pt x="0" y="1322832"/>
                </a:moveTo>
                <a:lnTo>
                  <a:pt x="7872983" y="1322832"/>
                </a:lnTo>
                <a:lnTo>
                  <a:pt x="7872983" y="0"/>
                </a:lnTo>
                <a:lnTo>
                  <a:pt x="0" y="0"/>
                </a:lnTo>
                <a:lnTo>
                  <a:pt x="0" y="1322832"/>
                </a:lnTo>
                <a:close/>
              </a:path>
            </a:pathLst>
          </a:custGeom>
          <a:ln w="3175">
            <a:solidFill>
              <a:srgbClr val="CEDB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4121277"/>
            <a:ext cx="734504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Calibri"/>
                <a:cs typeface="Calibri"/>
              </a:rPr>
              <a:t>Due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to</a:t>
            </a:r>
            <a:r>
              <a:rPr sz="2000" i="1" dirty="0">
                <a:latin typeface="Calibri"/>
                <a:cs typeface="Calibri"/>
              </a:rPr>
              <a:t> the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team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cross-functionality,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10" dirty="0">
                <a:latin typeface="Calibri"/>
                <a:cs typeface="Calibri"/>
              </a:rPr>
              <a:t> significant </a:t>
            </a:r>
            <a:r>
              <a:rPr sz="2000" i="1" spc="-5" dirty="0">
                <a:latin typeface="Calibri"/>
                <a:cs typeface="Calibri"/>
              </a:rPr>
              <a:t>contribution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to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quality </a:t>
            </a:r>
            <a:r>
              <a:rPr sz="2000" i="1" spc="-44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improvement </a:t>
            </a:r>
            <a:r>
              <a:rPr sz="2000" i="1" spc="-10" dirty="0">
                <a:latin typeface="Calibri"/>
                <a:cs typeface="Calibri"/>
              </a:rPr>
              <a:t>can </a:t>
            </a:r>
            <a:r>
              <a:rPr sz="2000" i="1" spc="-5" dirty="0">
                <a:latin typeface="Calibri"/>
                <a:cs typeface="Calibri"/>
              </a:rPr>
              <a:t>be </a:t>
            </a:r>
            <a:r>
              <a:rPr sz="2000" i="1" spc="-10" dirty="0">
                <a:latin typeface="Calibri"/>
                <a:cs typeface="Calibri"/>
              </a:rPr>
              <a:t>expected </a:t>
            </a:r>
            <a:r>
              <a:rPr sz="2000" i="1" spc="-5" dirty="0">
                <a:latin typeface="Calibri"/>
                <a:cs typeface="Calibri"/>
              </a:rPr>
              <a:t>from </a:t>
            </a:r>
            <a:r>
              <a:rPr sz="2000" i="1" dirty="0">
                <a:latin typeface="Calibri"/>
                <a:cs typeface="Calibri"/>
              </a:rPr>
              <a:t>the </a:t>
            </a:r>
            <a:r>
              <a:rPr sz="2000" i="1" spc="-10" dirty="0">
                <a:latin typeface="Calibri"/>
                <a:cs typeface="Calibri"/>
              </a:rPr>
              <a:t>code </a:t>
            </a:r>
            <a:r>
              <a:rPr sz="2000" i="1" spc="-5" dirty="0">
                <a:latin typeface="Calibri"/>
                <a:cs typeface="Calibri"/>
              </a:rPr>
              <a:t>review combined with </a:t>
            </a:r>
            <a:r>
              <a:rPr sz="2000" i="1" dirty="0">
                <a:latin typeface="Calibri"/>
                <a:cs typeface="Calibri"/>
              </a:rPr>
              <a:t> manual </a:t>
            </a:r>
            <a:r>
              <a:rPr sz="2000" i="1" spc="-10" dirty="0">
                <a:latin typeface="Calibri"/>
                <a:cs typeface="Calibri"/>
              </a:rPr>
              <a:t>testing </a:t>
            </a:r>
            <a:r>
              <a:rPr sz="2000" i="1" spc="-5" dirty="0">
                <a:latin typeface="Calibri"/>
                <a:cs typeface="Calibri"/>
              </a:rPr>
              <a:t>using </a:t>
            </a:r>
            <a:r>
              <a:rPr sz="2000" i="1" dirty="0">
                <a:latin typeface="Calibri"/>
                <a:cs typeface="Calibri"/>
              </a:rPr>
              <a:t>the </a:t>
            </a:r>
            <a:r>
              <a:rPr sz="2000" i="1" spc="-10" dirty="0">
                <a:latin typeface="Calibri"/>
                <a:cs typeface="Calibri"/>
              </a:rPr>
              <a:t>white </a:t>
            </a:r>
            <a:r>
              <a:rPr sz="2000" i="1" spc="-15" dirty="0">
                <a:latin typeface="Calibri"/>
                <a:cs typeface="Calibri"/>
              </a:rPr>
              <a:t>box </a:t>
            </a:r>
            <a:r>
              <a:rPr sz="2000" i="1" spc="-5" dirty="0">
                <a:latin typeface="Calibri"/>
                <a:cs typeface="Calibri"/>
              </a:rPr>
              <a:t>method. Unit-testing will </a:t>
            </a:r>
            <a:r>
              <a:rPr sz="2000" i="1" dirty="0">
                <a:latin typeface="Calibri"/>
                <a:cs typeface="Calibri"/>
              </a:rPr>
              <a:t>not </a:t>
            </a:r>
            <a:r>
              <a:rPr sz="2000" i="1" spc="-5" dirty="0">
                <a:latin typeface="Calibri"/>
                <a:cs typeface="Calibri"/>
              </a:rPr>
              <a:t>be 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applied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due</a:t>
            </a:r>
            <a:r>
              <a:rPr sz="2000" i="1" spc="-15" dirty="0">
                <a:latin typeface="Calibri"/>
                <a:cs typeface="Calibri"/>
              </a:rPr>
              <a:t> to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extreme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time </a:t>
            </a:r>
            <a:r>
              <a:rPr sz="2000" i="1" spc="-10" dirty="0">
                <a:latin typeface="Calibri"/>
                <a:cs typeface="Calibri"/>
              </a:rPr>
              <a:t>limitations.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5196" y="3963860"/>
            <a:ext cx="791210" cy="447040"/>
            <a:chOff x="175196" y="3963860"/>
            <a:chExt cx="791210" cy="447040"/>
          </a:xfrm>
        </p:grpSpPr>
        <p:sp>
          <p:nvSpPr>
            <p:cNvPr id="7" name="object 7"/>
            <p:cNvSpPr/>
            <p:nvPr/>
          </p:nvSpPr>
          <p:spPr>
            <a:xfrm>
              <a:off x="176784" y="3965447"/>
              <a:ext cx="788035" cy="443865"/>
            </a:xfrm>
            <a:custGeom>
              <a:avLst/>
              <a:gdLst/>
              <a:ahLst/>
              <a:cxnLst/>
              <a:rect l="l" t="t" r="r" b="b"/>
              <a:pathLst>
                <a:path w="788035" h="443864">
                  <a:moveTo>
                    <a:pt x="787907" y="0"/>
                  </a:moveTo>
                  <a:lnTo>
                    <a:pt x="0" y="0"/>
                  </a:lnTo>
                  <a:lnTo>
                    <a:pt x="0" y="443483"/>
                  </a:lnTo>
                  <a:lnTo>
                    <a:pt x="787907" y="443483"/>
                  </a:lnTo>
                  <a:lnTo>
                    <a:pt x="787907" y="0"/>
                  </a:lnTo>
                  <a:close/>
                </a:path>
              </a:pathLst>
            </a:custGeom>
            <a:solidFill>
              <a:srgbClr val="CEDB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784" y="3965447"/>
              <a:ext cx="788035" cy="443865"/>
            </a:xfrm>
            <a:custGeom>
              <a:avLst/>
              <a:gdLst/>
              <a:ahLst/>
              <a:cxnLst/>
              <a:rect l="l" t="t" r="r" b="b"/>
              <a:pathLst>
                <a:path w="788035" h="443864">
                  <a:moveTo>
                    <a:pt x="0" y="443483"/>
                  </a:moveTo>
                  <a:lnTo>
                    <a:pt x="787907" y="443483"/>
                  </a:lnTo>
                  <a:lnTo>
                    <a:pt x="787907" y="0"/>
                  </a:lnTo>
                  <a:lnTo>
                    <a:pt x="0" y="0"/>
                  </a:lnTo>
                  <a:lnTo>
                    <a:pt x="0" y="44348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6784" y="3965447"/>
            <a:ext cx="788035" cy="443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300" dirty="0">
                <a:latin typeface="Calibri"/>
                <a:cs typeface="Calibri"/>
              </a:rPr>
              <a:t>E.g.: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70086" y="6542481"/>
            <a:ext cx="2571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DFDFD"/>
                </a:solidFill>
                <a:latin typeface="Calibri Light"/>
                <a:cs typeface="Calibri Light"/>
              </a:rPr>
              <a:t>14</a:t>
            </a:fld>
            <a:endParaRPr sz="1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18176" y="1031747"/>
            <a:ext cx="3569335" cy="466725"/>
          </a:xfrm>
          <a:prstGeom prst="rect">
            <a:avLst/>
          </a:prstGeom>
          <a:solidFill>
            <a:srgbClr val="FFFF00">
              <a:alpha val="1999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75"/>
              </a:spcBef>
            </a:pPr>
            <a:r>
              <a:rPr sz="2500" b="1" spc="-15" dirty="0">
                <a:solidFill>
                  <a:srgbClr val="212121"/>
                </a:solidFill>
                <a:latin typeface="Calibri"/>
                <a:cs typeface="Calibri"/>
              </a:rPr>
              <a:t>Read</a:t>
            </a:r>
            <a:r>
              <a:rPr sz="2500" b="1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500" b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remember!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78" y="323799"/>
            <a:ext cx="44945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212121"/>
                </a:solidFill>
                <a:latin typeface="Calibri Light"/>
                <a:cs typeface="Calibri Light"/>
              </a:rPr>
              <a:t>Test</a:t>
            </a:r>
            <a:r>
              <a:rPr sz="2000" spc="17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70" dirty="0">
                <a:solidFill>
                  <a:srgbClr val="212121"/>
                </a:solidFill>
                <a:latin typeface="Calibri Light"/>
                <a:cs typeface="Calibri Light"/>
              </a:rPr>
              <a:t>strategy</a:t>
            </a:r>
            <a:r>
              <a:rPr sz="2000" spc="19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50" dirty="0">
                <a:solidFill>
                  <a:srgbClr val="212121"/>
                </a:solidFill>
                <a:latin typeface="Calibri Light"/>
                <a:cs typeface="Calibri Light"/>
              </a:rPr>
              <a:t>as</a:t>
            </a:r>
            <a:r>
              <a:rPr sz="2000" spc="17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a</a:t>
            </a:r>
            <a:r>
              <a:rPr sz="2000" spc="18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80" dirty="0">
                <a:solidFill>
                  <a:srgbClr val="212121"/>
                </a:solidFill>
                <a:latin typeface="Calibri Light"/>
                <a:cs typeface="Calibri Light"/>
              </a:rPr>
              <a:t>standalone</a:t>
            </a:r>
            <a:r>
              <a:rPr sz="2000" spc="14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80" dirty="0">
                <a:solidFill>
                  <a:srgbClr val="212121"/>
                </a:solidFill>
                <a:latin typeface="Calibri Light"/>
                <a:cs typeface="Calibri Light"/>
              </a:rPr>
              <a:t>document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9955" y="1089660"/>
            <a:ext cx="8377555" cy="4709160"/>
          </a:xfrm>
          <a:custGeom>
            <a:avLst/>
            <a:gdLst/>
            <a:ahLst/>
            <a:cxnLst/>
            <a:rect l="l" t="t" r="r" b="b"/>
            <a:pathLst>
              <a:path w="8377555" h="4709160">
                <a:moveTo>
                  <a:pt x="0" y="4709160"/>
                </a:moveTo>
                <a:lnTo>
                  <a:pt x="8377428" y="4709160"/>
                </a:lnTo>
                <a:lnTo>
                  <a:pt x="8377428" y="0"/>
                </a:lnTo>
                <a:lnTo>
                  <a:pt x="0" y="0"/>
                </a:lnTo>
                <a:lnTo>
                  <a:pt x="0" y="4709160"/>
                </a:lnTo>
                <a:close/>
              </a:path>
            </a:pathLst>
          </a:custGeom>
          <a:ln w="3175">
            <a:solidFill>
              <a:srgbClr val="008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9000" y="1030579"/>
            <a:ext cx="4113529" cy="4598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212121"/>
                </a:solidFill>
                <a:latin typeface="Calibri"/>
                <a:cs typeface="Calibri"/>
              </a:rPr>
              <a:t>Scope</a:t>
            </a:r>
            <a:r>
              <a:rPr sz="2000" b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2000" b="1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12121"/>
                </a:solidFill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212121"/>
                </a:solidFill>
                <a:latin typeface="Calibri"/>
                <a:cs typeface="Calibri"/>
              </a:rPr>
              <a:t>Out</a:t>
            </a:r>
            <a:r>
              <a:rPr sz="2000" b="1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2000" b="1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12121"/>
                </a:solidFill>
                <a:latin typeface="Calibri"/>
                <a:cs typeface="Calibri"/>
              </a:rPr>
              <a:t>scope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30" dirty="0">
                <a:solidFill>
                  <a:srgbClr val="212121"/>
                </a:solidFill>
                <a:latin typeface="Calibri"/>
                <a:cs typeface="Calibri"/>
              </a:rPr>
              <a:t>Testing</a:t>
            </a:r>
            <a:r>
              <a:rPr sz="2000" b="1" spc="-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12121"/>
                </a:solidFill>
                <a:latin typeface="Calibri"/>
                <a:cs typeface="Calibri"/>
              </a:rPr>
              <a:t>requirements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212121"/>
                </a:solidFill>
                <a:latin typeface="Calibri"/>
                <a:cs typeface="Calibri"/>
              </a:rPr>
              <a:t>Acceptance</a:t>
            </a:r>
            <a:r>
              <a:rPr sz="2000" b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12121"/>
                </a:solidFill>
                <a:latin typeface="Calibri"/>
                <a:cs typeface="Calibri"/>
              </a:rPr>
              <a:t>criteria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0" dirty="0">
                <a:solidFill>
                  <a:srgbClr val="212121"/>
                </a:solidFill>
                <a:latin typeface="Calibri"/>
                <a:cs typeface="Calibri"/>
              </a:rPr>
              <a:t>Test</a:t>
            </a:r>
            <a:r>
              <a:rPr sz="2000" b="1" spc="-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libri"/>
                <a:cs typeface="Calibri"/>
              </a:rPr>
              <a:t>types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0" dirty="0">
                <a:solidFill>
                  <a:srgbClr val="212121"/>
                </a:solidFill>
                <a:latin typeface="Calibri"/>
                <a:cs typeface="Calibri"/>
              </a:rPr>
              <a:t>Test</a:t>
            </a:r>
            <a:r>
              <a:rPr sz="2000" b="1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libri"/>
                <a:cs typeface="Calibri"/>
              </a:rPr>
              <a:t>types</a:t>
            </a:r>
            <a:r>
              <a:rPr sz="2000" b="1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libri"/>
                <a:cs typeface="Calibri"/>
              </a:rPr>
              <a:t>–</a:t>
            </a:r>
            <a:r>
              <a:rPr sz="2000" b="1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12121"/>
                </a:solidFill>
                <a:latin typeface="Calibri"/>
                <a:cs typeface="Calibri"/>
              </a:rPr>
              <a:t>implementation</a:t>
            </a:r>
            <a:r>
              <a:rPr sz="2000" b="1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12121"/>
                </a:solidFill>
                <a:latin typeface="Calibri"/>
                <a:cs typeface="Calibri"/>
              </a:rPr>
              <a:t>details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0" dirty="0">
                <a:solidFill>
                  <a:srgbClr val="212121"/>
                </a:solidFill>
                <a:latin typeface="Calibri"/>
                <a:cs typeface="Calibri"/>
              </a:rPr>
              <a:t>Test </a:t>
            </a:r>
            <a:r>
              <a:rPr sz="2000" b="1" dirty="0">
                <a:solidFill>
                  <a:srgbClr val="212121"/>
                </a:solidFill>
                <a:latin typeface="Calibri"/>
                <a:cs typeface="Calibri"/>
              </a:rPr>
              <a:t>phases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0" dirty="0">
                <a:solidFill>
                  <a:srgbClr val="212121"/>
                </a:solidFill>
                <a:latin typeface="Calibri"/>
                <a:cs typeface="Calibri"/>
              </a:rPr>
              <a:t>Test</a:t>
            </a:r>
            <a:r>
              <a:rPr sz="2000" b="1" spc="-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12121"/>
                </a:solidFill>
                <a:latin typeface="Calibri"/>
                <a:cs typeface="Calibri"/>
              </a:rPr>
              <a:t>automation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0" dirty="0">
                <a:solidFill>
                  <a:srgbClr val="212121"/>
                </a:solidFill>
                <a:latin typeface="Calibri"/>
                <a:cs typeface="Calibri"/>
              </a:rPr>
              <a:t>Test</a:t>
            </a:r>
            <a:r>
              <a:rPr sz="2000" b="1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12121"/>
                </a:solidFill>
                <a:latin typeface="Calibri"/>
                <a:cs typeface="Calibri"/>
              </a:rPr>
              <a:t>environments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0" dirty="0">
                <a:solidFill>
                  <a:srgbClr val="212121"/>
                </a:solidFill>
                <a:latin typeface="Calibri"/>
                <a:cs typeface="Calibri"/>
              </a:rPr>
              <a:t>Test</a:t>
            </a:r>
            <a:r>
              <a:rPr sz="2000" b="1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12121"/>
                </a:solidFill>
                <a:latin typeface="Calibri"/>
                <a:cs typeface="Calibri"/>
              </a:rPr>
              <a:t>data</a:t>
            </a:r>
            <a:r>
              <a:rPr sz="2000" b="1" spc="-10" dirty="0">
                <a:solidFill>
                  <a:srgbClr val="212121"/>
                </a:solidFill>
                <a:latin typeface="Calibri"/>
                <a:cs typeface="Calibri"/>
              </a:rPr>
              <a:t> management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0" dirty="0">
                <a:solidFill>
                  <a:srgbClr val="212121"/>
                </a:solidFill>
                <a:latin typeface="Calibri"/>
                <a:cs typeface="Calibri"/>
              </a:rPr>
              <a:t>Test</a:t>
            </a:r>
            <a:r>
              <a:rPr sz="2000" b="1" spc="-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12121"/>
                </a:solidFill>
                <a:latin typeface="Calibri"/>
                <a:cs typeface="Calibri"/>
              </a:rPr>
              <a:t>tools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212121"/>
                </a:solidFill>
                <a:latin typeface="Calibri"/>
                <a:cs typeface="Calibri"/>
              </a:rPr>
              <a:t>Risks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2734055"/>
            <a:ext cx="4604004" cy="30342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70086" y="6542481"/>
            <a:ext cx="2571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DFDFD"/>
                </a:solidFill>
                <a:latin typeface="Calibri Light"/>
                <a:cs typeface="Calibri Light"/>
              </a:rPr>
              <a:t>15</a:t>
            </a:fld>
            <a:endParaRPr sz="1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878" y="323799"/>
            <a:ext cx="86169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75" dirty="0">
                <a:solidFill>
                  <a:srgbClr val="212121"/>
                </a:solidFill>
                <a:latin typeface="Calibri Light"/>
                <a:cs typeface="Calibri Light"/>
              </a:rPr>
              <a:t>Criteria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955" y="1767839"/>
            <a:ext cx="8377555" cy="1487805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 marR="869950">
              <a:lnSpc>
                <a:spcPct val="100000"/>
              </a:lnSpc>
              <a:spcBef>
                <a:spcPts val="204"/>
              </a:spcBef>
            </a:pPr>
            <a:r>
              <a:rPr sz="2500" b="1" spc="-15" dirty="0">
                <a:solidFill>
                  <a:srgbClr val="212121"/>
                </a:solidFill>
                <a:latin typeface="Calibri"/>
                <a:cs typeface="Calibri"/>
              </a:rPr>
              <a:t>Criteria</a:t>
            </a:r>
            <a:r>
              <a:rPr sz="2500" b="1" spc="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–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list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miscellaneous</a:t>
            </a:r>
            <a:r>
              <a:rPr sz="25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testing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criteria,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such</a:t>
            </a:r>
            <a:r>
              <a:rPr sz="25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as </a:t>
            </a:r>
            <a:r>
              <a:rPr sz="2500" spc="-5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acceptance</a:t>
            </a:r>
            <a:r>
              <a:rPr sz="25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criteria,</a:t>
            </a:r>
            <a:r>
              <a:rPr sz="25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entry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criteria,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suspension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criteria,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resumption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criteria,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exit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criteria,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etc.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4104132"/>
            <a:ext cx="7873365" cy="1015365"/>
          </a:xfrm>
          <a:custGeom>
            <a:avLst/>
            <a:gdLst/>
            <a:ahLst/>
            <a:cxnLst/>
            <a:rect l="l" t="t" r="r" b="b"/>
            <a:pathLst>
              <a:path w="7873365" h="1015364">
                <a:moveTo>
                  <a:pt x="0" y="1014983"/>
                </a:moveTo>
                <a:lnTo>
                  <a:pt x="7872983" y="1014983"/>
                </a:lnTo>
                <a:lnTo>
                  <a:pt x="7872983" y="0"/>
                </a:lnTo>
                <a:lnTo>
                  <a:pt x="0" y="0"/>
                </a:lnTo>
                <a:lnTo>
                  <a:pt x="0" y="1014983"/>
                </a:lnTo>
                <a:close/>
              </a:path>
            </a:pathLst>
          </a:custGeom>
          <a:ln w="3175">
            <a:solidFill>
              <a:srgbClr val="CEDB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4121277"/>
            <a:ext cx="704278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Calibri"/>
                <a:cs typeface="Calibri"/>
              </a:rPr>
              <a:t>Testing </a:t>
            </a:r>
            <a:r>
              <a:rPr sz="2000" i="1" dirty="0">
                <a:latin typeface="Calibri"/>
                <a:cs typeface="Calibri"/>
              </a:rPr>
              <a:t>resumption </a:t>
            </a:r>
            <a:r>
              <a:rPr sz="2000" i="1" spc="-10" dirty="0">
                <a:latin typeface="Calibri"/>
                <a:cs typeface="Calibri"/>
              </a:rPr>
              <a:t>criteria: </a:t>
            </a:r>
            <a:r>
              <a:rPr sz="2000" i="1" spc="-5" dirty="0">
                <a:latin typeface="Calibri"/>
                <a:cs typeface="Calibri"/>
              </a:rPr>
              <a:t>more </a:t>
            </a:r>
            <a:r>
              <a:rPr sz="2000" i="1" dirty="0">
                <a:latin typeface="Calibri"/>
                <a:cs typeface="Calibri"/>
              </a:rPr>
              <a:t>than 50% </a:t>
            </a:r>
            <a:r>
              <a:rPr sz="2000" i="1" spc="-5" dirty="0">
                <a:latin typeface="Calibri"/>
                <a:cs typeface="Calibri"/>
              </a:rPr>
              <a:t>of bugs found during </a:t>
            </a:r>
            <a:r>
              <a:rPr sz="2000" i="1" dirty="0">
                <a:latin typeface="Calibri"/>
                <a:cs typeface="Calibri"/>
              </a:rPr>
              <a:t>the </a:t>
            </a:r>
            <a:r>
              <a:rPr sz="2000" i="1" spc="-44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previous iteration are </a:t>
            </a:r>
            <a:r>
              <a:rPr sz="2000" i="1" spc="-10" dirty="0">
                <a:latin typeface="Calibri"/>
                <a:cs typeface="Calibri"/>
              </a:rPr>
              <a:t>fixed </a:t>
            </a:r>
            <a:r>
              <a:rPr sz="2000" i="1" dirty="0">
                <a:latin typeface="Calibri"/>
                <a:cs typeface="Calibri"/>
              </a:rPr>
              <a:t>(see </a:t>
            </a:r>
            <a:r>
              <a:rPr sz="2000" i="1" spc="-5" dirty="0">
                <a:latin typeface="Calibri"/>
                <a:cs typeface="Calibri"/>
              </a:rPr>
              <a:t>“Ongoing defects </a:t>
            </a:r>
            <a:r>
              <a:rPr sz="2000" i="1" spc="-10" dirty="0">
                <a:latin typeface="Calibri"/>
                <a:cs typeface="Calibri"/>
              </a:rPr>
              <a:t>fixed percentage” </a:t>
            </a:r>
            <a:r>
              <a:rPr sz="2000" i="1" spc="-5" dirty="0">
                <a:latin typeface="Calibri"/>
                <a:cs typeface="Calibri"/>
              </a:rPr>
              <a:t> metric).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5196" y="3963860"/>
            <a:ext cx="791210" cy="447040"/>
            <a:chOff x="175196" y="3963860"/>
            <a:chExt cx="791210" cy="447040"/>
          </a:xfrm>
        </p:grpSpPr>
        <p:sp>
          <p:nvSpPr>
            <p:cNvPr id="7" name="object 7"/>
            <p:cNvSpPr/>
            <p:nvPr/>
          </p:nvSpPr>
          <p:spPr>
            <a:xfrm>
              <a:off x="176784" y="3965447"/>
              <a:ext cx="788035" cy="443865"/>
            </a:xfrm>
            <a:custGeom>
              <a:avLst/>
              <a:gdLst/>
              <a:ahLst/>
              <a:cxnLst/>
              <a:rect l="l" t="t" r="r" b="b"/>
              <a:pathLst>
                <a:path w="788035" h="443864">
                  <a:moveTo>
                    <a:pt x="787907" y="0"/>
                  </a:moveTo>
                  <a:lnTo>
                    <a:pt x="0" y="0"/>
                  </a:lnTo>
                  <a:lnTo>
                    <a:pt x="0" y="443483"/>
                  </a:lnTo>
                  <a:lnTo>
                    <a:pt x="787907" y="443483"/>
                  </a:lnTo>
                  <a:lnTo>
                    <a:pt x="787907" y="0"/>
                  </a:lnTo>
                  <a:close/>
                </a:path>
              </a:pathLst>
            </a:custGeom>
            <a:solidFill>
              <a:srgbClr val="CEDB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784" y="3965447"/>
              <a:ext cx="788035" cy="443865"/>
            </a:xfrm>
            <a:custGeom>
              <a:avLst/>
              <a:gdLst/>
              <a:ahLst/>
              <a:cxnLst/>
              <a:rect l="l" t="t" r="r" b="b"/>
              <a:pathLst>
                <a:path w="788035" h="443864">
                  <a:moveTo>
                    <a:pt x="0" y="443483"/>
                  </a:moveTo>
                  <a:lnTo>
                    <a:pt x="787907" y="443483"/>
                  </a:lnTo>
                  <a:lnTo>
                    <a:pt x="787907" y="0"/>
                  </a:lnTo>
                  <a:lnTo>
                    <a:pt x="0" y="0"/>
                  </a:lnTo>
                  <a:lnTo>
                    <a:pt x="0" y="44348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6784" y="3965447"/>
            <a:ext cx="788035" cy="443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300" dirty="0">
                <a:latin typeface="Calibri"/>
                <a:cs typeface="Calibri"/>
              </a:rPr>
              <a:t>E.g.: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70086" y="6542481"/>
            <a:ext cx="2571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DFDFD"/>
                </a:solidFill>
                <a:latin typeface="Calibri Light"/>
                <a:cs typeface="Calibri Light"/>
              </a:rPr>
              <a:t>16</a:t>
            </a:fld>
            <a:endParaRPr sz="1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18176" y="1031747"/>
            <a:ext cx="3569335" cy="466725"/>
          </a:xfrm>
          <a:prstGeom prst="rect">
            <a:avLst/>
          </a:prstGeom>
          <a:solidFill>
            <a:srgbClr val="FFFF00">
              <a:alpha val="1999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75"/>
              </a:spcBef>
            </a:pPr>
            <a:r>
              <a:rPr sz="2500" b="1" spc="-15" dirty="0">
                <a:solidFill>
                  <a:srgbClr val="212121"/>
                </a:solidFill>
                <a:latin typeface="Calibri"/>
                <a:cs typeface="Calibri"/>
              </a:rPr>
              <a:t>Read</a:t>
            </a:r>
            <a:r>
              <a:rPr sz="2500" b="1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500" b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remember!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878" y="323799"/>
            <a:ext cx="11614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75" dirty="0">
                <a:solidFill>
                  <a:srgbClr val="212121"/>
                </a:solidFill>
                <a:latin typeface="Calibri Light"/>
                <a:cs typeface="Calibri Light"/>
              </a:rPr>
              <a:t>Resources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955" y="1767839"/>
            <a:ext cx="8377555" cy="154559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 marR="140970">
              <a:lnSpc>
                <a:spcPct val="100000"/>
              </a:lnSpc>
              <a:spcBef>
                <a:spcPts val="204"/>
              </a:spcBef>
            </a:pPr>
            <a:r>
              <a:rPr sz="2500" b="1" spc="-15" dirty="0">
                <a:solidFill>
                  <a:srgbClr val="212121"/>
                </a:solidFill>
                <a:latin typeface="Calibri"/>
                <a:cs typeface="Calibri"/>
              </a:rPr>
              <a:t>Resources</a:t>
            </a:r>
            <a:r>
              <a:rPr sz="2500" b="1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–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list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of miscellaneous</a:t>
            </a:r>
            <a:r>
              <a:rPr sz="25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project</a:t>
            </a:r>
            <a:r>
              <a:rPr sz="25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resources,</a:t>
            </a:r>
            <a:r>
              <a:rPr sz="25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such</a:t>
            </a:r>
            <a:r>
              <a:rPr sz="25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as </a:t>
            </a:r>
            <a:r>
              <a:rPr sz="2500" spc="-5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software,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hardware,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0" dirty="0">
                <a:latin typeface="Calibri"/>
                <a:cs typeface="Calibri"/>
              </a:rPr>
              <a:t>staff,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time,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finance,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etc.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4104132"/>
            <a:ext cx="7873365" cy="1323340"/>
          </a:xfrm>
          <a:custGeom>
            <a:avLst/>
            <a:gdLst/>
            <a:ahLst/>
            <a:cxnLst/>
            <a:rect l="l" t="t" r="r" b="b"/>
            <a:pathLst>
              <a:path w="7873365" h="1323339">
                <a:moveTo>
                  <a:pt x="0" y="1322832"/>
                </a:moveTo>
                <a:lnTo>
                  <a:pt x="7872983" y="1322832"/>
                </a:lnTo>
                <a:lnTo>
                  <a:pt x="7872983" y="0"/>
                </a:lnTo>
                <a:lnTo>
                  <a:pt x="0" y="0"/>
                </a:lnTo>
                <a:lnTo>
                  <a:pt x="0" y="1322832"/>
                </a:lnTo>
                <a:close/>
              </a:path>
            </a:pathLst>
          </a:custGeom>
          <a:ln w="3175">
            <a:solidFill>
              <a:srgbClr val="CEDB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4121277"/>
            <a:ext cx="765302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197485" algn="l"/>
              </a:tabLst>
            </a:pPr>
            <a:r>
              <a:rPr sz="2000" i="1" spc="-5" dirty="0">
                <a:latin typeface="Calibri"/>
                <a:cs typeface="Calibri"/>
              </a:rPr>
              <a:t>Software: </a:t>
            </a:r>
            <a:r>
              <a:rPr sz="2000" i="1" spc="-10" dirty="0">
                <a:latin typeface="Calibri"/>
                <a:cs typeface="Calibri"/>
              </a:rPr>
              <a:t>four </a:t>
            </a:r>
            <a:r>
              <a:rPr sz="2000" i="1" dirty="0">
                <a:latin typeface="Calibri"/>
                <a:cs typeface="Calibri"/>
              </a:rPr>
              <a:t>virtual </a:t>
            </a:r>
            <a:r>
              <a:rPr sz="2000" i="1" spc="-5" dirty="0">
                <a:latin typeface="Calibri"/>
                <a:cs typeface="Calibri"/>
              </a:rPr>
              <a:t>machines (two with Windows </a:t>
            </a:r>
            <a:r>
              <a:rPr sz="2000" i="1" dirty="0">
                <a:latin typeface="Calibri"/>
                <a:cs typeface="Calibri"/>
              </a:rPr>
              <a:t>10 </a:t>
            </a:r>
            <a:r>
              <a:rPr sz="2000" i="1" spc="-10" dirty="0">
                <a:latin typeface="Calibri"/>
                <a:cs typeface="Calibri"/>
              </a:rPr>
              <a:t>Ent </a:t>
            </a:r>
            <a:r>
              <a:rPr sz="2000" i="1" spc="-5" dirty="0">
                <a:latin typeface="Calibri"/>
                <a:cs typeface="Calibri"/>
              </a:rPr>
              <a:t>x64, </a:t>
            </a:r>
            <a:r>
              <a:rPr sz="2000" i="1" dirty="0">
                <a:latin typeface="Calibri"/>
                <a:cs typeface="Calibri"/>
              </a:rPr>
              <a:t>two </a:t>
            </a:r>
            <a:r>
              <a:rPr sz="2000" i="1" spc="-5" dirty="0">
                <a:latin typeface="Calibri"/>
                <a:cs typeface="Calibri"/>
              </a:rPr>
              <a:t>with </a:t>
            </a:r>
            <a:r>
              <a:rPr sz="2000" i="1" spc="-44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Linux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Ubuntu </a:t>
            </a:r>
            <a:r>
              <a:rPr sz="2000" i="1" dirty="0">
                <a:latin typeface="Calibri"/>
                <a:cs typeface="Calibri"/>
              </a:rPr>
              <a:t>18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i="1" spc="-55" dirty="0">
                <a:latin typeface="Calibri"/>
                <a:cs typeface="Calibri"/>
              </a:rPr>
              <a:t>LTS</a:t>
            </a:r>
            <a:r>
              <a:rPr sz="2000" i="1" spc="-5" dirty="0">
                <a:latin typeface="Calibri"/>
                <a:cs typeface="Calibri"/>
              </a:rPr>
              <a:t> x64), </a:t>
            </a:r>
            <a:r>
              <a:rPr sz="2000" i="1" dirty="0">
                <a:latin typeface="Calibri"/>
                <a:cs typeface="Calibri"/>
              </a:rPr>
              <a:t>two PHP</a:t>
            </a:r>
            <a:r>
              <a:rPr sz="2000" i="1" spc="2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Storm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licenses </a:t>
            </a:r>
            <a:r>
              <a:rPr sz="2000" i="1" spc="-10" dirty="0">
                <a:latin typeface="Calibri"/>
                <a:cs typeface="Calibri"/>
              </a:rPr>
              <a:t>(latest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version 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available).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i="1" spc="-5" dirty="0">
                <a:latin typeface="Calibri"/>
                <a:cs typeface="Calibri"/>
              </a:rPr>
              <a:t>Hardware: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two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standard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workstations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(8GB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RAM,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i7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3GHz).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5196" y="3963860"/>
            <a:ext cx="791210" cy="447040"/>
            <a:chOff x="175196" y="3963860"/>
            <a:chExt cx="791210" cy="447040"/>
          </a:xfrm>
        </p:grpSpPr>
        <p:sp>
          <p:nvSpPr>
            <p:cNvPr id="7" name="object 7"/>
            <p:cNvSpPr/>
            <p:nvPr/>
          </p:nvSpPr>
          <p:spPr>
            <a:xfrm>
              <a:off x="176784" y="3965447"/>
              <a:ext cx="788035" cy="443865"/>
            </a:xfrm>
            <a:custGeom>
              <a:avLst/>
              <a:gdLst/>
              <a:ahLst/>
              <a:cxnLst/>
              <a:rect l="l" t="t" r="r" b="b"/>
              <a:pathLst>
                <a:path w="788035" h="443864">
                  <a:moveTo>
                    <a:pt x="787907" y="0"/>
                  </a:moveTo>
                  <a:lnTo>
                    <a:pt x="0" y="0"/>
                  </a:lnTo>
                  <a:lnTo>
                    <a:pt x="0" y="443483"/>
                  </a:lnTo>
                  <a:lnTo>
                    <a:pt x="787907" y="443483"/>
                  </a:lnTo>
                  <a:lnTo>
                    <a:pt x="787907" y="0"/>
                  </a:lnTo>
                  <a:close/>
                </a:path>
              </a:pathLst>
            </a:custGeom>
            <a:solidFill>
              <a:srgbClr val="CEDB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784" y="3965447"/>
              <a:ext cx="788035" cy="443865"/>
            </a:xfrm>
            <a:custGeom>
              <a:avLst/>
              <a:gdLst/>
              <a:ahLst/>
              <a:cxnLst/>
              <a:rect l="l" t="t" r="r" b="b"/>
              <a:pathLst>
                <a:path w="788035" h="443864">
                  <a:moveTo>
                    <a:pt x="0" y="443483"/>
                  </a:moveTo>
                  <a:lnTo>
                    <a:pt x="787907" y="443483"/>
                  </a:lnTo>
                  <a:lnTo>
                    <a:pt x="787907" y="0"/>
                  </a:lnTo>
                  <a:lnTo>
                    <a:pt x="0" y="0"/>
                  </a:lnTo>
                  <a:lnTo>
                    <a:pt x="0" y="44348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6784" y="3965447"/>
            <a:ext cx="788035" cy="443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300" dirty="0">
                <a:latin typeface="Calibri"/>
                <a:cs typeface="Calibri"/>
              </a:rPr>
              <a:t>E.g.: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70086" y="6542481"/>
            <a:ext cx="2571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DFDFD"/>
                </a:solidFill>
                <a:latin typeface="Calibri Light"/>
                <a:cs typeface="Calibri Light"/>
              </a:rPr>
              <a:t>17</a:t>
            </a:fld>
            <a:endParaRPr sz="1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18176" y="1031747"/>
            <a:ext cx="3569335" cy="466725"/>
          </a:xfrm>
          <a:prstGeom prst="rect">
            <a:avLst/>
          </a:prstGeom>
          <a:solidFill>
            <a:srgbClr val="FFFF00">
              <a:alpha val="1999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75"/>
              </a:spcBef>
            </a:pPr>
            <a:r>
              <a:rPr sz="2500" b="1" spc="-15" dirty="0">
                <a:solidFill>
                  <a:srgbClr val="212121"/>
                </a:solidFill>
                <a:latin typeface="Calibri"/>
                <a:cs typeface="Calibri"/>
              </a:rPr>
              <a:t>Read</a:t>
            </a:r>
            <a:r>
              <a:rPr sz="2500" b="1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500" b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remember!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878" y="323799"/>
            <a:ext cx="103949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212121"/>
                </a:solidFill>
                <a:latin typeface="Calibri Light"/>
                <a:cs typeface="Calibri Light"/>
              </a:rPr>
              <a:t>Schedule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955" y="1767839"/>
            <a:ext cx="8377555" cy="112522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 marR="623570">
              <a:lnSpc>
                <a:spcPct val="100000"/>
              </a:lnSpc>
              <a:spcBef>
                <a:spcPts val="204"/>
              </a:spcBef>
            </a:pP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Schedule</a:t>
            </a:r>
            <a:r>
              <a:rPr sz="2500" b="1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–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fact,</a:t>
            </a:r>
            <a:r>
              <a:rPr sz="25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this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kind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calendar</a:t>
            </a:r>
            <a:r>
              <a:rPr sz="25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with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milestones </a:t>
            </a:r>
            <a:r>
              <a:rPr sz="2500" spc="-5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periods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marked</a:t>
            </a:r>
            <a:r>
              <a:rPr sz="25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on 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it</a:t>
            </a:r>
            <a:r>
              <a:rPr sz="2500" dirty="0"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4104132"/>
            <a:ext cx="7873365" cy="1323340"/>
          </a:xfrm>
          <a:custGeom>
            <a:avLst/>
            <a:gdLst/>
            <a:ahLst/>
            <a:cxnLst/>
            <a:rect l="l" t="t" r="r" b="b"/>
            <a:pathLst>
              <a:path w="7873365" h="1323339">
                <a:moveTo>
                  <a:pt x="0" y="1322832"/>
                </a:moveTo>
                <a:lnTo>
                  <a:pt x="7872983" y="1322832"/>
                </a:lnTo>
                <a:lnTo>
                  <a:pt x="7872983" y="0"/>
                </a:lnTo>
                <a:lnTo>
                  <a:pt x="0" y="0"/>
                </a:lnTo>
                <a:lnTo>
                  <a:pt x="0" y="1322832"/>
                </a:lnTo>
                <a:close/>
              </a:path>
            </a:pathLst>
          </a:custGeom>
          <a:ln w="3175">
            <a:solidFill>
              <a:srgbClr val="CEDB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4121277"/>
            <a:ext cx="649033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 indent="-184785">
              <a:lnSpc>
                <a:spcPct val="100000"/>
              </a:lnSpc>
              <a:spcBef>
                <a:spcPts val="100"/>
              </a:spcBef>
              <a:buChar char="•"/>
              <a:tabLst>
                <a:tab pos="197485" algn="l"/>
              </a:tabLst>
            </a:pPr>
            <a:r>
              <a:rPr sz="2000" i="1" dirty="0">
                <a:latin typeface="Calibri"/>
                <a:cs typeface="Calibri"/>
              </a:rPr>
              <a:t>25.05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–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requirements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testing</a:t>
            </a:r>
            <a:r>
              <a:rPr sz="2000" i="1" spc="-5" dirty="0">
                <a:latin typeface="Calibri"/>
                <a:cs typeface="Calibri"/>
              </a:rPr>
              <a:t> and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finalizing.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i="1" dirty="0">
                <a:latin typeface="Calibri"/>
                <a:cs typeface="Calibri"/>
              </a:rPr>
              <a:t>26.05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–</a:t>
            </a:r>
            <a:r>
              <a:rPr sz="2000" i="1" spc="1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test-cases </a:t>
            </a:r>
            <a:r>
              <a:rPr sz="2000" i="1" spc="-5" dirty="0">
                <a:latin typeface="Calibri"/>
                <a:cs typeface="Calibri"/>
              </a:rPr>
              <a:t>and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scripts</a:t>
            </a:r>
            <a:r>
              <a:rPr sz="2000" i="1" spc="1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for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automated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testing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creation.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i="1" spc="-5" dirty="0">
                <a:latin typeface="Calibri"/>
                <a:cs typeface="Calibri"/>
              </a:rPr>
              <a:t>27.05-28.05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– </a:t>
            </a:r>
            <a:r>
              <a:rPr sz="2000" i="1" spc="-5" dirty="0">
                <a:latin typeface="Calibri"/>
                <a:cs typeface="Calibri"/>
              </a:rPr>
              <a:t>main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testing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stage.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i="1" dirty="0">
                <a:latin typeface="Calibri"/>
                <a:cs typeface="Calibri"/>
              </a:rPr>
              <a:t>29.05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– </a:t>
            </a:r>
            <a:r>
              <a:rPr sz="2000" i="1" spc="-10" dirty="0">
                <a:latin typeface="Calibri"/>
                <a:cs typeface="Calibri"/>
              </a:rPr>
              <a:t>testing finalization,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reporting.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5196" y="3963860"/>
            <a:ext cx="791210" cy="447040"/>
            <a:chOff x="175196" y="3963860"/>
            <a:chExt cx="791210" cy="447040"/>
          </a:xfrm>
        </p:grpSpPr>
        <p:sp>
          <p:nvSpPr>
            <p:cNvPr id="7" name="object 7"/>
            <p:cNvSpPr/>
            <p:nvPr/>
          </p:nvSpPr>
          <p:spPr>
            <a:xfrm>
              <a:off x="176784" y="3965447"/>
              <a:ext cx="788035" cy="443865"/>
            </a:xfrm>
            <a:custGeom>
              <a:avLst/>
              <a:gdLst/>
              <a:ahLst/>
              <a:cxnLst/>
              <a:rect l="l" t="t" r="r" b="b"/>
              <a:pathLst>
                <a:path w="788035" h="443864">
                  <a:moveTo>
                    <a:pt x="787907" y="0"/>
                  </a:moveTo>
                  <a:lnTo>
                    <a:pt x="0" y="0"/>
                  </a:lnTo>
                  <a:lnTo>
                    <a:pt x="0" y="443483"/>
                  </a:lnTo>
                  <a:lnTo>
                    <a:pt x="787907" y="443483"/>
                  </a:lnTo>
                  <a:lnTo>
                    <a:pt x="787907" y="0"/>
                  </a:lnTo>
                  <a:close/>
                </a:path>
              </a:pathLst>
            </a:custGeom>
            <a:solidFill>
              <a:srgbClr val="CEDB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784" y="3965447"/>
              <a:ext cx="788035" cy="443865"/>
            </a:xfrm>
            <a:custGeom>
              <a:avLst/>
              <a:gdLst/>
              <a:ahLst/>
              <a:cxnLst/>
              <a:rect l="l" t="t" r="r" b="b"/>
              <a:pathLst>
                <a:path w="788035" h="443864">
                  <a:moveTo>
                    <a:pt x="0" y="443483"/>
                  </a:moveTo>
                  <a:lnTo>
                    <a:pt x="787907" y="443483"/>
                  </a:lnTo>
                  <a:lnTo>
                    <a:pt x="787907" y="0"/>
                  </a:lnTo>
                  <a:lnTo>
                    <a:pt x="0" y="0"/>
                  </a:lnTo>
                  <a:lnTo>
                    <a:pt x="0" y="44348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6784" y="3965447"/>
            <a:ext cx="788035" cy="443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300" dirty="0">
                <a:latin typeface="Calibri"/>
                <a:cs typeface="Calibri"/>
              </a:rPr>
              <a:t>E.g.: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70086" y="6542481"/>
            <a:ext cx="2571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DFDFD"/>
                </a:solidFill>
                <a:latin typeface="Calibri Light"/>
                <a:cs typeface="Calibri Light"/>
              </a:rPr>
              <a:t>18</a:t>
            </a:fld>
            <a:endParaRPr sz="1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18176" y="1031747"/>
            <a:ext cx="3569335" cy="466725"/>
          </a:xfrm>
          <a:prstGeom prst="rect">
            <a:avLst/>
          </a:prstGeom>
          <a:solidFill>
            <a:srgbClr val="FFFF00">
              <a:alpha val="1999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75"/>
              </a:spcBef>
            </a:pPr>
            <a:r>
              <a:rPr sz="2500" b="1" spc="-15" dirty="0">
                <a:solidFill>
                  <a:srgbClr val="212121"/>
                </a:solidFill>
                <a:latin typeface="Calibri"/>
                <a:cs typeface="Calibri"/>
              </a:rPr>
              <a:t>Read</a:t>
            </a:r>
            <a:r>
              <a:rPr sz="2500" b="1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500" b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remember!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878" y="323799"/>
            <a:ext cx="28968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solidFill>
                  <a:srgbClr val="212121"/>
                </a:solidFill>
                <a:latin typeface="Calibri Light"/>
                <a:cs typeface="Calibri Light"/>
              </a:rPr>
              <a:t>Roles</a:t>
            </a:r>
            <a:r>
              <a:rPr sz="2000" spc="16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65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2000" spc="16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85" dirty="0">
                <a:solidFill>
                  <a:srgbClr val="212121"/>
                </a:solidFill>
                <a:latin typeface="Calibri Light"/>
                <a:cs typeface="Calibri Light"/>
              </a:rPr>
              <a:t>responsibilities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955" y="1767839"/>
            <a:ext cx="8377555" cy="142494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 marR="861694">
              <a:lnSpc>
                <a:spcPct val="100000"/>
              </a:lnSpc>
              <a:spcBef>
                <a:spcPts val="204"/>
              </a:spcBef>
            </a:pPr>
            <a:r>
              <a:rPr sz="2500" b="1" spc="-15" dirty="0">
                <a:solidFill>
                  <a:srgbClr val="212121"/>
                </a:solidFill>
                <a:latin typeface="Calibri"/>
                <a:cs typeface="Calibri"/>
              </a:rPr>
              <a:t>Roles</a:t>
            </a:r>
            <a:r>
              <a:rPr sz="2500" b="1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responsibilities</a:t>
            </a:r>
            <a:r>
              <a:rPr sz="2500" b="1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–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list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of all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30" dirty="0">
                <a:solidFill>
                  <a:srgbClr val="212121"/>
                </a:solidFill>
                <a:latin typeface="Calibri"/>
                <a:cs typeface="Calibri"/>
              </a:rPr>
              <a:t>key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project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roles </a:t>
            </a:r>
            <a:r>
              <a:rPr sz="2500" spc="-5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(related</a:t>
            </a:r>
            <a:r>
              <a:rPr sz="25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 the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testing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process)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 with their</a:t>
            </a:r>
            <a:r>
              <a:rPr sz="25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30" dirty="0">
                <a:solidFill>
                  <a:srgbClr val="212121"/>
                </a:solidFill>
                <a:latin typeface="Calibri"/>
                <a:cs typeface="Calibri"/>
              </a:rPr>
              <a:t>key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areas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of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212121"/>
                </a:solidFill>
                <a:latin typeface="Calibri"/>
                <a:cs typeface="Calibri"/>
              </a:rPr>
              <a:t>responsibility</a:t>
            </a:r>
            <a:r>
              <a:rPr sz="2500" spc="-20" dirty="0"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4104132"/>
            <a:ext cx="7873365" cy="1015365"/>
          </a:xfrm>
          <a:custGeom>
            <a:avLst/>
            <a:gdLst/>
            <a:ahLst/>
            <a:cxnLst/>
            <a:rect l="l" t="t" r="r" b="b"/>
            <a:pathLst>
              <a:path w="7873365" h="1015364">
                <a:moveTo>
                  <a:pt x="0" y="1014983"/>
                </a:moveTo>
                <a:lnTo>
                  <a:pt x="7872983" y="1014983"/>
                </a:lnTo>
                <a:lnTo>
                  <a:pt x="7872983" y="0"/>
                </a:lnTo>
                <a:lnTo>
                  <a:pt x="0" y="0"/>
                </a:lnTo>
                <a:lnTo>
                  <a:pt x="0" y="1014983"/>
                </a:lnTo>
                <a:close/>
              </a:path>
            </a:pathLst>
          </a:custGeom>
          <a:ln w="3175">
            <a:solidFill>
              <a:srgbClr val="CEDB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4121277"/>
            <a:ext cx="75799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 indent="-184785">
              <a:lnSpc>
                <a:spcPct val="100000"/>
              </a:lnSpc>
              <a:spcBef>
                <a:spcPts val="100"/>
              </a:spcBef>
              <a:buChar char="•"/>
              <a:tabLst>
                <a:tab pos="197485" algn="l"/>
              </a:tabLst>
            </a:pPr>
            <a:r>
              <a:rPr sz="2000" i="1" dirty="0">
                <a:latin typeface="Calibri"/>
                <a:cs typeface="Calibri"/>
              </a:rPr>
              <a:t>Senior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developer: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participation</a:t>
            </a:r>
            <a:r>
              <a:rPr sz="2000" i="1" dirty="0">
                <a:latin typeface="Calibri"/>
                <a:cs typeface="Calibri"/>
              </a:rPr>
              <a:t> in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requirements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testing </a:t>
            </a:r>
            <a:r>
              <a:rPr sz="2000" i="1" spc="-5" dirty="0">
                <a:latin typeface="Calibri"/>
                <a:cs typeface="Calibri"/>
              </a:rPr>
              <a:t>and</a:t>
            </a:r>
            <a:r>
              <a:rPr sz="2000" i="1" spc="-10" dirty="0">
                <a:latin typeface="Calibri"/>
                <a:cs typeface="Calibri"/>
              </a:rPr>
              <a:t> code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20" dirty="0">
                <a:latin typeface="Calibri"/>
                <a:cs typeface="Calibri"/>
              </a:rPr>
              <a:t>review.</a:t>
            </a:r>
            <a:endParaRPr sz="2000">
              <a:latin typeface="Calibri"/>
              <a:cs typeface="Calibri"/>
            </a:endParaRPr>
          </a:p>
          <a:p>
            <a:pPr marL="12700" marR="30162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i="1" spc="-35" dirty="0">
                <a:latin typeface="Calibri"/>
                <a:cs typeface="Calibri"/>
              </a:rPr>
              <a:t>Tester: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documentation</a:t>
            </a:r>
            <a:r>
              <a:rPr sz="2000" i="1" spc="-5" dirty="0">
                <a:latin typeface="Calibri"/>
                <a:cs typeface="Calibri"/>
              </a:rPr>
              <a:t> creation,</a:t>
            </a:r>
            <a:r>
              <a:rPr sz="2000" i="1" spc="1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test-cases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execution,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participation</a:t>
            </a:r>
            <a:r>
              <a:rPr sz="2000" i="1" spc="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in </a:t>
            </a:r>
            <a:r>
              <a:rPr sz="2000" i="1" spc="-440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code-review.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5196" y="3963860"/>
            <a:ext cx="791210" cy="447040"/>
            <a:chOff x="175196" y="3963860"/>
            <a:chExt cx="791210" cy="447040"/>
          </a:xfrm>
        </p:grpSpPr>
        <p:sp>
          <p:nvSpPr>
            <p:cNvPr id="7" name="object 7"/>
            <p:cNvSpPr/>
            <p:nvPr/>
          </p:nvSpPr>
          <p:spPr>
            <a:xfrm>
              <a:off x="176784" y="3965447"/>
              <a:ext cx="788035" cy="443865"/>
            </a:xfrm>
            <a:custGeom>
              <a:avLst/>
              <a:gdLst/>
              <a:ahLst/>
              <a:cxnLst/>
              <a:rect l="l" t="t" r="r" b="b"/>
              <a:pathLst>
                <a:path w="788035" h="443864">
                  <a:moveTo>
                    <a:pt x="787907" y="0"/>
                  </a:moveTo>
                  <a:lnTo>
                    <a:pt x="0" y="0"/>
                  </a:lnTo>
                  <a:lnTo>
                    <a:pt x="0" y="443483"/>
                  </a:lnTo>
                  <a:lnTo>
                    <a:pt x="787907" y="443483"/>
                  </a:lnTo>
                  <a:lnTo>
                    <a:pt x="787907" y="0"/>
                  </a:lnTo>
                  <a:close/>
                </a:path>
              </a:pathLst>
            </a:custGeom>
            <a:solidFill>
              <a:srgbClr val="CEDB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784" y="3965447"/>
              <a:ext cx="788035" cy="443865"/>
            </a:xfrm>
            <a:custGeom>
              <a:avLst/>
              <a:gdLst/>
              <a:ahLst/>
              <a:cxnLst/>
              <a:rect l="l" t="t" r="r" b="b"/>
              <a:pathLst>
                <a:path w="788035" h="443864">
                  <a:moveTo>
                    <a:pt x="0" y="443483"/>
                  </a:moveTo>
                  <a:lnTo>
                    <a:pt x="787907" y="443483"/>
                  </a:lnTo>
                  <a:lnTo>
                    <a:pt x="787907" y="0"/>
                  </a:lnTo>
                  <a:lnTo>
                    <a:pt x="0" y="0"/>
                  </a:lnTo>
                  <a:lnTo>
                    <a:pt x="0" y="44348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6784" y="3965447"/>
            <a:ext cx="788035" cy="443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300" dirty="0">
                <a:latin typeface="Calibri"/>
                <a:cs typeface="Calibri"/>
              </a:rPr>
              <a:t>E.g.: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70086" y="6542481"/>
            <a:ext cx="2571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DFDFD"/>
                </a:solidFill>
                <a:latin typeface="Calibri Light"/>
                <a:cs typeface="Calibri Light"/>
              </a:rPr>
              <a:t>19</a:t>
            </a:fld>
            <a:endParaRPr sz="1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18176" y="1031747"/>
            <a:ext cx="3569335" cy="466725"/>
          </a:xfrm>
          <a:prstGeom prst="rect">
            <a:avLst/>
          </a:prstGeom>
          <a:solidFill>
            <a:srgbClr val="FFFF00">
              <a:alpha val="1999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75"/>
              </a:spcBef>
            </a:pPr>
            <a:r>
              <a:rPr sz="2500" b="1" spc="-15" dirty="0">
                <a:solidFill>
                  <a:srgbClr val="212121"/>
                </a:solidFill>
                <a:latin typeface="Calibri"/>
                <a:cs typeface="Calibri"/>
              </a:rPr>
              <a:t>Read</a:t>
            </a:r>
            <a:r>
              <a:rPr sz="2500" b="1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500" b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remember!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78" y="323799"/>
            <a:ext cx="91566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5" dirty="0">
                <a:solidFill>
                  <a:srgbClr val="212121"/>
                </a:solidFill>
                <a:latin typeface="Calibri Light"/>
                <a:cs typeface="Calibri Light"/>
              </a:rPr>
              <a:t>C</a:t>
            </a:r>
            <a:r>
              <a:rPr sz="2000" spc="90" dirty="0">
                <a:solidFill>
                  <a:srgbClr val="212121"/>
                </a:solidFill>
                <a:latin typeface="Calibri Light"/>
                <a:cs typeface="Calibri Light"/>
              </a:rPr>
              <a:t>o</a:t>
            </a:r>
            <a:r>
              <a:rPr sz="2000" spc="70" dirty="0">
                <a:solidFill>
                  <a:srgbClr val="212121"/>
                </a:solidFill>
                <a:latin typeface="Calibri Light"/>
                <a:cs typeface="Calibri Light"/>
              </a:rPr>
              <a:t>nt</a:t>
            </a:r>
            <a:r>
              <a:rPr sz="2000" spc="95" dirty="0">
                <a:solidFill>
                  <a:srgbClr val="212121"/>
                </a:solidFill>
                <a:latin typeface="Calibri Light"/>
                <a:cs typeface="Calibri Light"/>
              </a:rPr>
              <a:t>e</a:t>
            </a:r>
            <a:r>
              <a:rPr sz="2000" spc="70" dirty="0">
                <a:solidFill>
                  <a:srgbClr val="212121"/>
                </a:solidFill>
                <a:latin typeface="Calibri Light"/>
                <a:cs typeface="Calibri Light"/>
              </a:rPr>
              <a:t>n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t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5403" y="6542481"/>
            <a:ext cx="1162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DFDFD"/>
                </a:solidFill>
                <a:latin typeface="Calibri Light"/>
                <a:cs typeface="Calibri Light"/>
              </a:rPr>
              <a:t>2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393" y="1381240"/>
            <a:ext cx="5436235" cy="78162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95"/>
              </a:spcBef>
              <a:buClr>
                <a:srgbClr val="111111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5" dirty="0">
                <a:latin typeface="Calibri"/>
                <a:cs typeface="Calibri"/>
              </a:rPr>
              <a:t>Test</a:t>
            </a:r>
            <a:r>
              <a:rPr sz="2000" dirty="0">
                <a:latin typeface="Calibri"/>
                <a:cs typeface="Calibri"/>
              </a:rPr>
              <a:t> Planning: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Tasks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Goals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111111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5" dirty="0">
                <a:latin typeface="Calibri"/>
                <a:cs typeface="Calibri"/>
              </a:rPr>
              <a:t>Test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Section</a:t>
            </a:r>
            <a:r>
              <a:rPr lang="en-US" sz="2000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878" y="323799"/>
            <a:ext cx="17189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70" dirty="0">
                <a:solidFill>
                  <a:srgbClr val="212121"/>
                </a:solidFill>
                <a:latin typeface="Calibri Light"/>
                <a:cs typeface="Calibri Light"/>
              </a:rPr>
              <a:t>Risk</a:t>
            </a:r>
            <a:r>
              <a:rPr sz="2000" spc="15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75" dirty="0">
                <a:solidFill>
                  <a:srgbClr val="212121"/>
                </a:solidFill>
                <a:latin typeface="Calibri Light"/>
                <a:cs typeface="Calibri Light"/>
              </a:rPr>
              <a:t>evaluation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955" y="1767839"/>
            <a:ext cx="8377555" cy="143256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 marR="354965" algn="just">
              <a:lnSpc>
                <a:spcPct val="100000"/>
              </a:lnSpc>
              <a:spcBef>
                <a:spcPts val="204"/>
              </a:spcBef>
            </a:pP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Risk </a:t>
            </a: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evaluation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– the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list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of risks that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are likely to 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arise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during </a:t>
            </a:r>
            <a:r>
              <a:rPr sz="2500" spc="-5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project. </a:t>
            </a:r>
            <a:r>
              <a:rPr sz="2500" spc="-20" dirty="0">
                <a:solidFill>
                  <a:srgbClr val="212121"/>
                </a:solidFill>
                <a:latin typeface="Calibri"/>
                <a:cs typeface="Calibri"/>
              </a:rPr>
              <a:t>For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each risk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there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is a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probability evaluation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and </a:t>
            </a:r>
            <a:r>
              <a:rPr sz="2500" spc="-5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some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options </a:t>
            </a:r>
            <a:r>
              <a:rPr sz="2500" spc="-25" dirty="0">
                <a:solidFill>
                  <a:srgbClr val="212121"/>
                </a:solidFill>
                <a:latin typeface="Calibri"/>
                <a:cs typeface="Calibri"/>
              </a:rPr>
              <a:t>for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resolving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situation.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4104132"/>
            <a:ext cx="7873365" cy="1323340"/>
          </a:xfrm>
          <a:custGeom>
            <a:avLst/>
            <a:gdLst/>
            <a:ahLst/>
            <a:cxnLst/>
            <a:rect l="l" t="t" r="r" b="b"/>
            <a:pathLst>
              <a:path w="7873365" h="1323339">
                <a:moveTo>
                  <a:pt x="0" y="1322832"/>
                </a:moveTo>
                <a:lnTo>
                  <a:pt x="7872983" y="1322832"/>
                </a:lnTo>
                <a:lnTo>
                  <a:pt x="7872983" y="0"/>
                </a:lnTo>
                <a:lnTo>
                  <a:pt x="0" y="0"/>
                </a:lnTo>
                <a:lnTo>
                  <a:pt x="0" y="1322832"/>
                </a:lnTo>
                <a:close/>
              </a:path>
            </a:pathLst>
          </a:custGeom>
          <a:ln w="3175">
            <a:solidFill>
              <a:srgbClr val="CEDB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4121277"/>
            <a:ext cx="7538084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197485" algn="l"/>
              </a:tabLst>
            </a:pPr>
            <a:r>
              <a:rPr sz="2000" i="1" spc="-5" dirty="0">
                <a:latin typeface="Calibri"/>
                <a:cs typeface="Calibri"/>
              </a:rPr>
              <a:t>Personnel (low probability): </a:t>
            </a:r>
            <a:r>
              <a:rPr sz="2000" i="1" dirty="0">
                <a:latin typeface="Calibri"/>
                <a:cs typeface="Calibri"/>
              </a:rPr>
              <a:t>if </a:t>
            </a:r>
            <a:r>
              <a:rPr sz="2000" i="1" spc="-15" dirty="0">
                <a:latin typeface="Calibri"/>
                <a:cs typeface="Calibri"/>
              </a:rPr>
              <a:t>any </a:t>
            </a:r>
            <a:r>
              <a:rPr sz="2000" i="1" spc="-5" dirty="0">
                <a:latin typeface="Calibri"/>
                <a:cs typeface="Calibri"/>
              </a:rPr>
              <a:t>team member </a:t>
            </a:r>
            <a:r>
              <a:rPr sz="2000" i="1" dirty="0">
                <a:latin typeface="Calibri"/>
                <a:cs typeface="Calibri"/>
              </a:rPr>
              <a:t>is </a:t>
            </a:r>
            <a:r>
              <a:rPr sz="2000" i="1" spc="-5" dirty="0">
                <a:latin typeface="Calibri"/>
                <a:cs typeface="Calibri"/>
              </a:rPr>
              <a:t>inaccessible, </a:t>
            </a:r>
            <a:r>
              <a:rPr sz="2000" i="1" dirty="0">
                <a:latin typeface="Calibri"/>
                <a:cs typeface="Calibri"/>
              </a:rPr>
              <a:t>we </a:t>
            </a:r>
            <a:r>
              <a:rPr sz="2000" i="1" spc="-10" dirty="0">
                <a:latin typeface="Calibri"/>
                <a:cs typeface="Calibri"/>
              </a:rPr>
              <a:t>can </a:t>
            </a:r>
            <a:r>
              <a:rPr sz="2000" i="1" spc="-44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contact </a:t>
            </a:r>
            <a:r>
              <a:rPr sz="2000" i="1" dirty="0">
                <a:latin typeface="Calibri"/>
                <a:cs typeface="Calibri"/>
              </a:rPr>
              <a:t>the </a:t>
            </a:r>
            <a:r>
              <a:rPr sz="2000" i="1" spc="-5" dirty="0">
                <a:latin typeface="Calibri"/>
                <a:cs typeface="Calibri"/>
              </a:rPr>
              <a:t>representatives of </a:t>
            </a:r>
            <a:r>
              <a:rPr sz="2000" i="1" dirty="0">
                <a:latin typeface="Calibri"/>
                <a:cs typeface="Calibri"/>
              </a:rPr>
              <a:t>the “Cataloger” </a:t>
            </a:r>
            <a:r>
              <a:rPr sz="2000" i="1" spc="-5" dirty="0">
                <a:latin typeface="Calibri"/>
                <a:cs typeface="Calibri"/>
              </a:rPr>
              <a:t>project </a:t>
            </a:r>
            <a:r>
              <a:rPr sz="2000" i="1" spc="-15" dirty="0">
                <a:latin typeface="Calibri"/>
                <a:cs typeface="Calibri"/>
              </a:rPr>
              <a:t>to </a:t>
            </a:r>
            <a:r>
              <a:rPr sz="2000" i="1" spc="-5" dirty="0">
                <a:latin typeface="Calibri"/>
                <a:cs typeface="Calibri"/>
              </a:rPr>
              <a:t>get </a:t>
            </a:r>
            <a:r>
              <a:rPr sz="2000" i="1" dirty="0">
                <a:latin typeface="Calibri"/>
                <a:cs typeface="Calibri"/>
              </a:rPr>
              <a:t>a </a:t>
            </a:r>
            <a:r>
              <a:rPr sz="2000" i="1" spc="-5" dirty="0">
                <a:latin typeface="Calibri"/>
                <a:cs typeface="Calibri"/>
              </a:rPr>
              <a:t>temporary </a:t>
            </a:r>
            <a:r>
              <a:rPr sz="2000" i="1" spc="-44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replacement </a:t>
            </a:r>
            <a:r>
              <a:rPr sz="2000" i="1" dirty="0">
                <a:latin typeface="Calibri"/>
                <a:cs typeface="Calibri"/>
              </a:rPr>
              <a:t>(the </a:t>
            </a:r>
            <a:r>
              <a:rPr sz="2000" i="1" spc="-10" dirty="0">
                <a:latin typeface="Calibri"/>
                <a:cs typeface="Calibri"/>
              </a:rPr>
              <a:t>commitment </a:t>
            </a:r>
            <a:r>
              <a:rPr sz="2000" i="1" spc="-5" dirty="0">
                <a:latin typeface="Calibri"/>
                <a:cs typeface="Calibri"/>
              </a:rPr>
              <a:t>from </a:t>
            </a:r>
            <a:r>
              <a:rPr sz="2000" i="1" dirty="0">
                <a:latin typeface="Calibri"/>
                <a:cs typeface="Calibri"/>
              </a:rPr>
              <a:t>the “Cataloger” PM John </a:t>
            </a:r>
            <a:r>
              <a:rPr sz="2000" i="1" spc="-5" dirty="0">
                <a:latin typeface="Calibri"/>
                <a:cs typeface="Calibri"/>
              </a:rPr>
              <a:t>Smith </a:t>
            </a:r>
            <a:r>
              <a:rPr sz="2000" i="1" dirty="0">
                <a:latin typeface="Calibri"/>
                <a:cs typeface="Calibri"/>
              </a:rPr>
              <a:t>was 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received).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5196" y="3963860"/>
            <a:ext cx="791210" cy="447040"/>
            <a:chOff x="175196" y="3963860"/>
            <a:chExt cx="791210" cy="447040"/>
          </a:xfrm>
        </p:grpSpPr>
        <p:sp>
          <p:nvSpPr>
            <p:cNvPr id="7" name="object 7"/>
            <p:cNvSpPr/>
            <p:nvPr/>
          </p:nvSpPr>
          <p:spPr>
            <a:xfrm>
              <a:off x="176784" y="3965447"/>
              <a:ext cx="788035" cy="443865"/>
            </a:xfrm>
            <a:custGeom>
              <a:avLst/>
              <a:gdLst/>
              <a:ahLst/>
              <a:cxnLst/>
              <a:rect l="l" t="t" r="r" b="b"/>
              <a:pathLst>
                <a:path w="788035" h="443864">
                  <a:moveTo>
                    <a:pt x="787907" y="0"/>
                  </a:moveTo>
                  <a:lnTo>
                    <a:pt x="0" y="0"/>
                  </a:lnTo>
                  <a:lnTo>
                    <a:pt x="0" y="443483"/>
                  </a:lnTo>
                  <a:lnTo>
                    <a:pt x="787907" y="443483"/>
                  </a:lnTo>
                  <a:lnTo>
                    <a:pt x="787907" y="0"/>
                  </a:lnTo>
                  <a:close/>
                </a:path>
              </a:pathLst>
            </a:custGeom>
            <a:solidFill>
              <a:srgbClr val="CEDB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784" y="3965447"/>
              <a:ext cx="788035" cy="443865"/>
            </a:xfrm>
            <a:custGeom>
              <a:avLst/>
              <a:gdLst/>
              <a:ahLst/>
              <a:cxnLst/>
              <a:rect l="l" t="t" r="r" b="b"/>
              <a:pathLst>
                <a:path w="788035" h="443864">
                  <a:moveTo>
                    <a:pt x="0" y="443483"/>
                  </a:moveTo>
                  <a:lnTo>
                    <a:pt x="787907" y="443483"/>
                  </a:lnTo>
                  <a:lnTo>
                    <a:pt x="787907" y="0"/>
                  </a:lnTo>
                  <a:lnTo>
                    <a:pt x="0" y="0"/>
                  </a:lnTo>
                  <a:lnTo>
                    <a:pt x="0" y="44348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6784" y="3965447"/>
            <a:ext cx="788035" cy="443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300" dirty="0">
                <a:latin typeface="Calibri"/>
                <a:cs typeface="Calibri"/>
              </a:rPr>
              <a:t>E.g.: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70086" y="6542481"/>
            <a:ext cx="2571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DFDFD"/>
                </a:solidFill>
                <a:latin typeface="Calibri Light"/>
                <a:cs typeface="Calibri Light"/>
              </a:rPr>
              <a:t>20</a:t>
            </a:fld>
            <a:endParaRPr sz="1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18176" y="1031747"/>
            <a:ext cx="3569335" cy="466725"/>
          </a:xfrm>
          <a:prstGeom prst="rect">
            <a:avLst/>
          </a:prstGeom>
          <a:solidFill>
            <a:srgbClr val="FFFF00">
              <a:alpha val="1999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75"/>
              </a:spcBef>
            </a:pPr>
            <a:r>
              <a:rPr sz="2500" b="1" spc="-15" dirty="0">
                <a:solidFill>
                  <a:srgbClr val="212121"/>
                </a:solidFill>
                <a:latin typeface="Calibri"/>
                <a:cs typeface="Calibri"/>
              </a:rPr>
              <a:t>Read</a:t>
            </a:r>
            <a:r>
              <a:rPr sz="2500" b="1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500" b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remember!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878" y="323799"/>
            <a:ext cx="17564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212121"/>
                </a:solidFill>
                <a:latin typeface="Calibri Light"/>
                <a:cs typeface="Calibri Light"/>
              </a:rPr>
              <a:t>Documentation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955" y="1767839"/>
            <a:ext cx="8377555" cy="112522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 marR="141605">
              <a:lnSpc>
                <a:spcPct val="100000"/>
              </a:lnSpc>
              <a:spcBef>
                <a:spcPts val="204"/>
              </a:spcBef>
            </a:pP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Documentation</a:t>
            </a:r>
            <a:r>
              <a:rPr sz="2500" b="1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–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list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of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test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 documentation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 with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details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on </a:t>
            </a:r>
            <a:r>
              <a:rPr sz="2500" spc="-5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who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should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prepare</a:t>
            </a:r>
            <a:r>
              <a:rPr sz="25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it,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when,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65" dirty="0">
                <a:solidFill>
                  <a:srgbClr val="212121"/>
                </a:solidFill>
                <a:latin typeface="Calibri"/>
                <a:cs typeface="Calibri"/>
              </a:rPr>
              <a:t>how,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etc.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4104132"/>
            <a:ext cx="7873365" cy="1323340"/>
          </a:xfrm>
          <a:custGeom>
            <a:avLst/>
            <a:gdLst/>
            <a:ahLst/>
            <a:cxnLst/>
            <a:rect l="l" t="t" r="r" b="b"/>
            <a:pathLst>
              <a:path w="7873365" h="1323339">
                <a:moveTo>
                  <a:pt x="0" y="1322832"/>
                </a:moveTo>
                <a:lnTo>
                  <a:pt x="7872983" y="1322832"/>
                </a:lnTo>
                <a:lnTo>
                  <a:pt x="7872983" y="0"/>
                </a:lnTo>
                <a:lnTo>
                  <a:pt x="0" y="0"/>
                </a:lnTo>
                <a:lnTo>
                  <a:pt x="0" y="1322832"/>
                </a:lnTo>
                <a:close/>
              </a:path>
            </a:pathLst>
          </a:custGeom>
          <a:ln w="3175">
            <a:solidFill>
              <a:srgbClr val="CEDB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4121277"/>
            <a:ext cx="717423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 indent="-184785">
              <a:lnSpc>
                <a:spcPct val="100000"/>
              </a:lnSpc>
              <a:spcBef>
                <a:spcPts val="100"/>
              </a:spcBef>
              <a:buChar char="•"/>
              <a:tabLst>
                <a:tab pos="197485" algn="l"/>
              </a:tabLst>
            </a:pPr>
            <a:r>
              <a:rPr sz="2000" i="1" spc="-5" dirty="0">
                <a:latin typeface="Calibri"/>
                <a:cs typeface="Calibri"/>
              </a:rPr>
              <a:t>Requirements.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Responsible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person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– </a:t>
            </a:r>
            <a:r>
              <a:rPr sz="2000" i="1" spc="-35" dirty="0">
                <a:latin typeface="Calibri"/>
                <a:cs typeface="Calibri"/>
              </a:rPr>
              <a:t>tester,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deadline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– 25.05.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i="1" spc="-50" dirty="0">
                <a:latin typeface="Calibri"/>
                <a:cs typeface="Calibri"/>
              </a:rPr>
              <a:t>Test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cases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and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defect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reports.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Responsible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–</a:t>
            </a:r>
            <a:r>
              <a:rPr sz="2000" i="1" spc="10" dirty="0">
                <a:latin typeface="Calibri"/>
                <a:cs typeface="Calibri"/>
              </a:rPr>
              <a:t> </a:t>
            </a:r>
            <a:r>
              <a:rPr sz="2000" i="1" spc="-35" dirty="0">
                <a:latin typeface="Calibri"/>
                <a:cs typeface="Calibri"/>
              </a:rPr>
              <a:t>tester,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creation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period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–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i="1" spc="-5" dirty="0">
                <a:latin typeface="Calibri"/>
                <a:cs typeface="Calibri"/>
              </a:rPr>
              <a:t>26.05-28.05.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i="1" spc="-50" dirty="0">
                <a:latin typeface="Calibri"/>
                <a:cs typeface="Calibri"/>
              </a:rPr>
              <a:t>Test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result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report.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Responsible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person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–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35" dirty="0">
                <a:latin typeface="Calibri"/>
                <a:cs typeface="Calibri"/>
              </a:rPr>
              <a:t>tester,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deadline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– 29.05.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5196" y="3963860"/>
            <a:ext cx="791210" cy="447040"/>
            <a:chOff x="175196" y="3963860"/>
            <a:chExt cx="791210" cy="447040"/>
          </a:xfrm>
        </p:grpSpPr>
        <p:sp>
          <p:nvSpPr>
            <p:cNvPr id="7" name="object 7"/>
            <p:cNvSpPr/>
            <p:nvPr/>
          </p:nvSpPr>
          <p:spPr>
            <a:xfrm>
              <a:off x="176784" y="3965447"/>
              <a:ext cx="788035" cy="443865"/>
            </a:xfrm>
            <a:custGeom>
              <a:avLst/>
              <a:gdLst/>
              <a:ahLst/>
              <a:cxnLst/>
              <a:rect l="l" t="t" r="r" b="b"/>
              <a:pathLst>
                <a:path w="788035" h="443864">
                  <a:moveTo>
                    <a:pt x="787907" y="0"/>
                  </a:moveTo>
                  <a:lnTo>
                    <a:pt x="0" y="0"/>
                  </a:lnTo>
                  <a:lnTo>
                    <a:pt x="0" y="443483"/>
                  </a:lnTo>
                  <a:lnTo>
                    <a:pt x="787907" y="443483"/>
                  </a:lnTo>
                  <a:lnTo>
                    <a:pt x="787907" y="0"/>
                  </a:lnTo>
                  <a:close/>
                </a:path>
              </a:pathLst>
            </a:custGeom>
            <a:solidFill>
              <a:srgbClr val="CEDB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784" y="3965447"/>
              <a:ext cx="788035" cy="443865"/>
            </a:xfrm>
            <a:custGeom>
              <a:avLst/>
              <a:gdLst/>
              <a:ahLst/>
              <a:cxnLst/>
              <a:rect l="l" t="t" r="r" b="b"/>
              <a:pathLst>
                <a:path w="788035" h="443864">
                  <a:moveTo>
                    <a:pt x="0" y="443483"/>
                  </a:moveTo>
                  <a:lnTo>
                    <a:pt x="787907" y="443483"/>
                  </a:lnTo>
                  <a:lnTo>
                    <a:pt x="787907" y="0"/>
                  </a:lnTo>
                  <a:lnTo>
                    <a:pt x="0" y="0"/>
                  </a:lnTo>
                  <a:lnTo>
                    <a:pt x="0" y="44348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6784" y="3965447"/>
            <a:ext cx="788035" cy="443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300" dirty="0">
                <a:latin typeface="Calibri"/>
                <a:cs typeface="Calibri"/>
              </a:rPr>
              <a:t>E.g.: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70086" y="6542481"/>
            <a:ext cx="2571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DFDFD"/>
                </a:solidFill>
                <a:latin typeface="Calibri Light"/>
                <a:cs typeface="Calibri Light"/>
              </a:rPr>
              <a:t>21</a:t>
            </a:fld>
            <a:endParaRPr sz="1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18176" y="1031747"/>
            <a:ext cx="3569335" cy="466725"/>
          </a:xfrm>
          <a:prstGeom prst="rect">
            <a:avLst/>
          </a:prstGeom>
          <a:solidFill>
            <a:srgbClr val="FFFF00">
              <a:alpha val="1999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75"/>
              </a:spcBef>
            </a:pPr>
            <a:r>
              <a:rPr sz="2500" b="1" spc="-15" dirty="0">
                <a:solidFill>
                  <a:srgbClr val="212121"/>
                </a:solidFill>
                <a:latin typeface="Calibri"/>
                <a:cs typeface="Calibri"/>
              </a:rPr>
              <a:t>Read</a:t>
            </a:r>
            <a:r>
              <a:rPr sz="2500" b="1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500" b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remember!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878" y="323799"/>
            <a:ext cx="872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95" dirty="0">
                <a:solidFill>
                  <a:srgbClr val="212121"/>
                </a:solidFill>
                <a:latin typeface="Calibri Light"/>
                <a:cs typeface="Calibri Light"/>
              </a:rPr>
              <a:t>M</a:t>
            </a:r>
            <a:r>
              <a:rPr sz="2000" spc="85" dirty="0">
                <a:solidFill>
                  <a:srgbClr val="212121"/>
                </a:solidFill>
                <a:latin typeface="Calibri Light"/>
                <a:cs typeface="Calibri Light"/>
              </a:rPr>
              <a:t>e</a:t>
            </a:r>
            <a:r>
              <a:rPr sz="2000" spc="95" dirty="0">
                <a:solidFill>
                  <a:srgbClr val="212121"/>
                </a:solidFill>
                <a:latin typeface="Calibri Light"/>
                <a:cs typeface="Calibri Light"/>
              </a:rPr>
              <a:t>tr</a:t>
            </a:r>
            <a:r>
              <a:rPr sz="2000" spc="90" dirty="0">
                <a:solidFill>
                  <a:srgbClr val="212121"/>
                </a:solidFill>
                <a:latin typeface="Calibri Light"/>
                <a:cs typeface="Calibri Light"/>
              </a:rPr>
              <a:t>ic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s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955" y="1767839"/>
            <a:ext cx="8377555" cy="1396365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 marR="1203960">
              <a:lnSpc>
                <a:spcPct val="100000"/>
              </a:lnSpc>
              <a:spcBef>
                <a:spcPts val="204"/>
              </a:spcBef>
            </a:pP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Metrics</a:t>
            </a:r>
            <a:r>
              <a:rPr sz="2500" b="1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–</a:t>
            </a:r>
            <a:r>
              <a:rPr sz="25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list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numerical</a:t>
            </a:r>
            <a:r>
              <a:rPr sz="2500" spc="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characteristics</a:t>
            </a:r>
            <a:r>
              <a:rPr sz="25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quality </a:t>
            </a:r>
            <a:r>
              <a:rPr sz="2500" spc="-5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indicators,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methods</a:t>
            </a:r>
            <a:r>
              <a:rPr sz="25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212121"/>
                </a:solidFill>
                <a:latin typeface="Calibri"/>
                <a:cs typeface="Calibri"/>
              </a:rPr>
              <a:t>for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 their</a:t>
            </a:r>
            <a:r>
              <a:rPr sz="25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evaluation,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formulas,</a:t>
            </a:r>
            <a:r>
              <a:rPr sz="25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etc.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4104132"/>
            <a:ext cx="7873365" cy="1530350"/>
          </a:xfrm>
          <a:custGeom>
            <a:avLst/>
            <a:gdLst/>
            <a:ahLst/>
            <a:cxnLst/>
            <a:rect l="l" t="t" r="r" b="b"/>
            <a:pathLst>
              <a:path w="7873365" h="1530350">
                <a:moveTo>
                  <a:pt x="0" y="1530096"/>
                </a:moveTo>
                <a:lnTo>
                  <a:pt x="7872983" y="1530096"/>
                </a:lnTo>
                <a:lnTo>
                  <a:pt x="7872983" y="0"/>
                </a:lnTo>
                <a:lnTo>
                  <a:pt x="0" y="0"/>
                </a:lnTo>
                <a:lnTo>
                  <a:pt x="0" y="1530096"/>
                </a:lnTo>
                <a:close/>
              </a:path>
            </a:pathLst>
          </a:custGeom>
          <a:ln w="3175">
            <a:solidFill>
              <a:srgbClr val="CEDB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4125848"/>
            <a:ext cx="22091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30" dirty="0">
                <a:solidFill>
                  <a:srgbClr val="212121"/>
                </a:solidFill>
                <a:latin typeface="Calibri"/>
                <a:cs typeface="Calibri"/>
              </a:rPr>
              <a:t>Test</a:t>
            </a:r>
            <a:r>
              <a:rPr sz="1400" i="1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cases</a:t>
            </a:r>
            <a:r>
              <a:rPr sz="1400" i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success</a:t>
            </a:r>
            <a:r>
              <a:rPr sz="1400" i="1" spc="-10" dirty="0">
                <a:solidFill>
                  <a:srgbClr val="212121"/>
                </a:solidFill>
                <a:latin typeface="Calibri"/>
                <a:cs typeface="Calibri"/>
              </a:rPr>
              <a:t> percentage: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4556632"/>
            <a:ext cx="513715" cy="12700"/>
          </a:xfrm>
          <a:custGeom>
            <a:avLst/>
            <a:gdLst/>
            <a:ahLst/>
            <a:cxnLst/>
            <a:rect l="l" t="t" r="r" b="b"/>
            <a:pathLst>
              <a:path w="513714" h="12700">
                <a:moveTo>
                  <a:pt x="513588" y="0"/>
                </a:moveTo>
                <a:lnTo>
                  <a:pt x="0" y="0"/>
                </a:lnTo>
                <a:lnTo>
                  <a:pt x="0" y="12192"/>
                </a:lnTo>
                <a:lnTo>
                  <a:pt x="513588" y="12192"/>
                </a:lnTo>
                <a:lnTo>
                  <a:pt x="513588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45589" y="4522089"/>
            <a:ext cx="464184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00" spc="97" baseline="-16666" dirty="0">
                <a:solidFill>
                  <a:srgbClr val="212121"/>
                </a:solidFill>
                <a:latin typeface="Cambria Math"/>
                <a:cs typeface="Cambria Math"/>
              </a:rPr>
              <a:t>𝑇</a:t>
            </a:r>
            <a:r>
              <a:rPr sz="850" spc="65" dirty="0">
                <a:solidFill>
                  <a:srgbClr val="212121"/>
                </a:solidFill>
                <a:latin typeface="Cambria Math"/>
                <a:cs typeface="Cambria Math"/>
              </a:rPr>
              <a:t>𝑇𝑜𝑡𝑎𝑙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8044" y="4342257"/>
            <a:ext cx="2227580" cy="320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41350">
              <a:lnSpc>
                <a:spcPts val="835"/>
              </a:lnSpc>
              <a:spcBef>
                <a:spcPts val="90"/>
              </a:spcBef>
            </a:pPr>
            <a:r>
              <a:rPr sz="850" spc="50" dirty="0">
                <a:solidFill>
                  <a:srgbClr val="212121"/>
                </a:solidFill>
                <a:latin typeface="Cambria Math"/>
                <a:cs typeface="Cambria Math"/>
              </a:rPr>
              <a:t>𝑆𝑢𝑐𝑐𝑒𝑠𝑠</a:t>
            </a:r>
            <a:endParaRPr sz="850">
              <a:latin typeface="Cambria Math"/>
              <a:cs typeface="Cambria Math"/>
            </a:endParaRPr>
          </a:p>
          <a:p>
            <a:pPr marL="38100">
              <a:lnSpc>
                <a:spcPts val="1495"/>
              </a:lnSpc>
              <a:tabLst>
                <a:tab pos="1109345" algn="l"/>
              </a:tabLst>
            </a:pPr>
            <a:r>
              <a:rPr sz="1400" spc="65" dirty="0">
                <a:solidFill>
                  <a:srgbClr val="212121"/>
                </a:solidFill>
                <a:latin typeface="Cambria Math"/>
                <a:cs typeface="Cambria Math"/>
              </a:rPr>
              <a:t>𝑇</a:t>
            </a:r>
            <a:r>
              <a:rPr sz="1500" spc="97" baseline="27777" dirty="0">
                <a:solidFill>
                  <a:srgbClr val="212121"/>
                </a:solidFill>
                <a:latin typeface="Cambria Math"/>
                <a:cs typeface="Cambria Math"/>
              </a:rPr>
              <a:t>𝑆𝑃</a:t>
            </a:r>
            <a:r>
              <a:rPr sz="1500" spc="352" baseline="27777" dirty="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12121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sz="1500" spc="44" baseline="47222" dirty="0">
                <a:solidFill>
                  <a:srgbClr val="212121"/>
                </a:solidFill>
                <a:latin typeface="Cambria Math"/>
                <a:cs typeface="Cambria Math"/>
              </a:rPr>
              <a:t>𝑇	</a:t>
            </a:r>
            <a:r>
              <a:rPr sz="1400" spc="50" dirty="0">
                <a:solidFill>
                  <a:srgbClr val="212121"/>
                </a:solidFill>
                <a:latin typeface="Cambria Math"/>
                <a:cs typeface="Cambria Math"/>
              </a:rPr>
              <a:t>∙</a:t>
            </a:r>
            <a:r>
              <a:rPr sz="1400" spc="-25" dirty="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Cambria Math"/>
                <a:cs typeface="Cambria Math"/>
              </a:rPr>
              <a:t>100%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,</a:t>
            </a:r>
            <a:r>
              <a:rPr sz="1400" i="1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212121"/>
                </a:solidFill>
                <a:latin typeface="Calibri"/>
                <a:cs typeface="Calibri"/>
              </a:rPr>
              <a:t>where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8044" y="4893945"/>
            <a:ext cx="3851910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12121"/>
                </a:solidFill>
                <a:latin typeface="Cambria Math"/>
                <a:cs typeface="Cambria Math"/>
              </a:rPr>
              <a:t>𝑇</a:t>
            </a:r>
            <a:r>
              <a:rPr sz="1500" spc="97" baseline="27777" dirty="0">
                <a:solidFill>
                  <a:srgbClr val="212121"/>
                </a:solidFill>
                <a:latin typeface="Cambria Math"/>
                <a:cs typeface="Cambria Math"/>
              </a:rPr>
              <a:t>𝑆𝑃</a:t>
            </a:r>
            <a:r>
              <a:rPr sz="1500" spc="240" baseline="27777" dirty="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sz="1400" i="1" dirty="0">
                <a:solidFill>
                  <a:srgbClr val="212121"/>
                </a:solidFill>
                <a:latin typeface="Calibri"/>
                <a:cs typeface="Calibri"/>
              </a:rPr>
              <a:t>–</a:t>
            </a:r>
            <a:r>
              <a:rPr sz="1400" i="1" spc="-10" dirty="0">
                <a:solidFill>
                  <a:srgbClr val="212121"/>
                </a:solidFill>
                <a:latin typeface="Calibri"/>
                <a:cs typeface="Calibri"/>
              </a:rPr>
              <a:t> percentage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400" i="1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successfully</a:t>
            </a:r>
            <a:r>
              <a:rPr sz="1400" i="1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212121"/>
                </a:solidFill>
                <a:latin typeface="Calibri"/>
                <a:cs typeface="Calibri"/>
              </a:rPr>
              <a:t>passed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 test</a:t>
            </a:r>
            <a:r>
              <a:rPr sz="1400" i="1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cases,</a:t>
            </a:r>
            <a:endParaRPr sz="1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z="1400" spc="55" dirty="0">
                <a:solidFill>
                  <a:srgbClr val="212121"/>
                </a:solidFill>
                <a:latin typeface="Cambria Math"/>
                <a:cs typeface="Cambria Math"/>
              </a:rPr>
              <a:t>𝑇</a:t>
            </a:r>
            <a:r>
              <a:rPr sz="1500" spc="82" baseline="27777" dirty="0">
                <a:solidFill>
                  <a:srgbClr val="212121"/>
                </a:solidFill>
                <a:latin typeface="Cambria Math"/>
                <a:cs typeface="Cambria Math"/>
              </a:rPr>
              <a:t>𝑆𝑢𝑐𝑐𝑒𝑠𝑠</a:t>
            </a:r>
            <a:r>
              <a:rPr sz="1500" spc="254" baseline="27777" dirty="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sz="1400" i="1" dirty="0">
                <a:solidFill>
                  <a:srgbClr val="212121"/>
                </a:solidFill>
                <a:latin typeface="Calibri"/>
                <a:cs typeface="Calibri"/>
              </a:rPr>
              <a:t>–</a:t>
            </a:r>
            <a:r>
              <a:rPr sz="1400" i="1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quantity</a:t>
            </a:r>
            <a:r>
              <a:rPr sz="1400" i="1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400" i="1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successfully</a:t>
            </a:r>
            <a:r>
              <a:rPr sz="1400" i="1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212121"/>
                </a:solidFill>
                <a:latin typeface="Calibri"/>
                <a:cs typeface="Calibri"/>
              </a:rPr>
              <a:t>passed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 test</a:t>
            </a:r>
            <a:r>
              <a:rPr sz="1400" i="1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cases,</a:t>
            </a:r>
            <a:endParaRPr sz="1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1400" spc="55" dirty="0">
                <a:solidFill>
                  <a:srgbClr val="212121"/>
                </a:solidFill>
                <a:latin typeface="Cambria Math"/>
                <a:cs typeface="Cambria Math"/>
              </a:rPr>
              <a:t>𝑇</a:t>
            </a:r>
            <a:r>
              <a:rPr sz="1500" spc="82" baseline="27777" dirty="0">
                <a:solidFill>
                  <a:srgbClr val="212121"/>
                </a:solidFill>
                <a:latin typeface="Cambria Math"/>
                <a:cs typeface="Cambria Math"/>
              </a:rPr>
              <a:t>𝑇𝑜𝑡𝑎𝑙</a:t>
            </a:r>
            <a:r>
              <a:rPr sz="1500" spc="277" baseline="27777" dirty="0">
                <a:solidFill>
                  <a:srgbClr val="212121"/>
                </a:solidFill>
                <a:latin typeface="Cambria Math"/>
                <a:cs typeface="Cambria Math"/>
              </a:rPr>
              <a:t> </a:t>
            </a:r>
            <a:r>
              <a:rPr sz="1400" i="1" dirty="0">
                <a:solidFill>
                  <a:srgbClr val="212121"/>
                </a:solidFill>
                <a:latin typeface="Calibri"/>
                <a:cs typeface="Calibri"/>
              </a:rPr>
              <a:t>–</a:t>
            </a:r>
            <a:r>
              <a:rPr sz="1400" i="1" spc="-10" dirty="0">
                <a:solidFill>
                  <a:srgbClr val="212121"/>
                </a:solidFill>
                <a:latin typeface="Calibri"/>
                <a:cs typeface="Calibri"/>
              </a:rPr>
              <a:t> total</a:t>
            </a:r>
            <a:r>
              <a:rPr sz="1400" i="1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quantity</a:t>
            </a:r>
            <a:r>
              <a:rPr sz="1400" i="1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400" i="1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10" dirty="0">
                <a:solidFill>
                  <a:srgbClr val="212121"/>
                </a:solidFill>
                <a:latin typeface="Calibri"/>
                <a:cs typeface="Calibri"/>
              </a:rPr>
              <a:t>executed</a:t>
            </a:r>
            <a:r>
              <a:rPr sz="1400" i="1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test</a:t>
            </a:r>
            <a:r>
              <a:rPr sz="1400" i="1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cases.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5196" y="3963860"/>
            <a:ext cx="791210" cy="447040"/>
            <a:chOff x="175196" y="3963860"/>
            <a:chExt cx="791210" cy="447040"/>
          </a:xfrm>
        </p:grpSpPr>
        <p:sp>
          <p:nvSpPr>
            <p:cNvPr id="11" name="object 11"/>
            <p:cNvSpPr/>
            <p:nvPr/>
          </p:nvSpPr>
          <p:spPr>
            <a:xfrm>
              <a:off x="176784" y="3965447"/>
              <a:ext cx="788035" cy="443865"/>
            </a:xfrm>
            <a:custGeom>
              <a:avLst/>
              <a:gdLst/>
              <a:ahLst/>
              <a:cxnLst/>
              <a:rect l="l" t="t" r="r" b="b"/>
              <a:pathLst>
                <a:path w="788035" h="443864">
                  <a:moveTo>
                    <a:pt x="787907" y="0"/>
                  </a:moveTo>
                  <a:lnTo>
                    <a:pt x="0" y="0"/>
                  </a:lnTo>
                  <a:lnTo>
                    <a:pt x="0" y="443483"/>
                  </a:lnTo>
                  <a:lnTo>
                    <a:pt x="787907" y="443483"/>
                  </a:lnTo>
                  <a:lnTo>
                    <a:pt x="787907" y="0"/>
                  </a:lnTo>
                  <a:close/>
                </a:path>
              </a:pathLst>
            </a:custGeom>
            <a:solidFill>
              <a:srgbClr val="CEDB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784" y="3965447"/>
              <a:ext cx="788035" cy="443865"/>
            </a:xfrm>
            <a:custGeom>
              <a:avLst/>
              <a:gdLst/>
              <a:ahLst/>
              <a:cxnLst/>
              <a:rect l="l" t="t" r="r" b="b"/>
              <a:pathLst>
                <a:path w="788035" h="443864">
                  <a:moveTo>
                    <a:pt x="0" y="443483"/>
                  </a:moveTo>
                  <a:lnTo>
                    <a:pt x="787907" y="443483"/>
                  </a:lnTo>
                  <a:lnTo>
                    <a:pt x="787907" y="0"/>
                  </a:lnTo>
                  <a:lnTo>
                    <a:pt x="0" y="0"/>
                  </a:lnTo>
                  <a:lnTo>
                    <a:pt x="0" y="44348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6784" y="3965447"/>
            <a:ext cx="788035" cy="443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300" dirty="0">
                <a:latin typeface="Calibri"/>
                <a:cs typeface="Calibri"/>
              </a:rPr>
              <a:t>E.g.: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70086" y="6542481"/>
            <a:ext cx="2571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DFDFD"/>
                </a:solidFill>
                <a:latin typeface="Calibri Light"/>
                <a:cs typeface="Calibri Light"/>
              </a:rPr>
              <a:t>22</a:t>
            </a:fld>
            <a:endParaRPr sz="14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218176" y="1031747"/>
            <a:ext cx="3569335" cy="466725"/>
          </a:xfrm>
          <a:prstGeom prst="rect">
            <a:avLst/>
          </a:prstGeom>
          <a:solidFill>
            <a:srgbClr val="FFFF00">
              <a:alpha val="1999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75"/>
              </a:spcBef>
            </a:pPr>
            <a:r>
              <a:rPr sz="2500" b="1" spc="-15" dirty="0">
                <a:solidFill>
                  <a:srgbClr val="212121"/>
                </a:solidFill>
                <a:latin typeface="Calibri"/>
                <a:cs typeface="Calibri"/>
              </a:rPr>
              <a:t>Read</a:t>
            </a:r>
            <a:r>
              <a:rPr sz="2500" b="1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500" b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remember!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35852"/>
            <a:ext cx="9144000" cy="422275"/>
            <a:chOff x="0" y="6435852"/>
            <a:chExt cx="9144000" cy="422275"/>
          </a:xfrm>
        </p:grpSpPr>
        <p:sp>
          <p:nvSpPr>
            <p:cNvPr id="3" name="object 3"/>
            <p:cNvSpPr/>
            <p:nvPr/>
          </p:nvSpPr>
          <p:spPr>
            <a:xfrm>
              <a:off x="0" y="6435852"/>
              <a:ext cx="9144000" cy="422275"/>
            </a:xfrm>
            <a:custGeom>
              <a:avLst/>
              <a:gdLst/>
              <a:ahLst/>
              <a:cxnLst/>
              <a:rect l="l" t="t" r="r" b="b"/>
              <a:pathLst>
                <a:path w="9144000" h="422275">
                  <a:moveTo>
                    <a:pt x="914400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9144000" y="42214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2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166" y="6549576"/>
              <a:ext cx="329666" cy="22306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9651" y="6567614"/>
              <a:ext cx="470534" cy="144145"/>
            </a:xfrm>
            <a:custGeom>
              <a:avLst/>
              <a:gdLst/>
              <a:ahLst/>
              <a:cxnLst/>
              <a:rect l="l" t="t" r="r" b="b"/>
              <a:pathLst>
                <a:path w="470534" h="144145">
                  <a:moveTo>
                    <a:pt x="46964" y="0"/>
                  </a:moveTo>
                  <a:lnTo>
                    <a:pt x="0" y="60375"/>
                  </a:lnTo>
                  <a:lnTo>
                    <a:pt x="0" y="84099"/>
                  </a:lnTo>
                  <a:lnTo>
                    <a:pt x="46964" y="143522"/>
                  </a:lnTo>
                  <a:lnTo>
                    <a:pt x="46964" y="110680"/>
                  </a:lnTo>
                  <a:lnTo>
                    <a:pt x="16217" y="71767"/>
                  </a:lnTo>
                  <a:lnTo>
                    <a:pt x="46964" y="32283"/>
                  </a:lnTo>
                  <a:lnTo>
                    <a:pt x="46964" y="0"/>
                  </a:lnTo>
                  <a:close/>
                </a:path>
                <a:path w="470534" h="144145">
                  <a:moveTo>
                    <a:pt x="470535" y="60375"/>
                  </a:moveTo>
                  <a:lnTo>
                    <a:pt x="423443" y="0"/>
                  </a:lnTo>
                  <a:lnTo>
                    <a:pt x="423443" y="32283"/>
                  </a:lnTo>
                  <a:lnTo>
                    <a:pt x="454329" y="71767"/>
                  </a:lnTo>
                  <a:lnTo>
                    <a:pt x="423443" y="110680"/>
                  </a:lnTo>
                  <a:lnTo>
                    <a:pt x="423443" y="143522"/>
                  </a:lnTo>
                  <a:lnTo>
                    <a:pt x="470535" y="84099"/>
                  </a:lnTo>
                  <a:lnTo>
                    <a:pt x="470535" y="60375"/>
                  </a:lnTo>
                  <a:close/>
                </a:path>
              </a:pathLst>
            </a:custGeom>
            <a:solidFill>
              <a:srgbClr val="58C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48155" y="1473708"/>
            <a:ext cx="6400800" cy="2569845"/>
          </a:xfrm>
          <a:prstGeom prst="rect">
            <a:avLst/>
          </a:prstGeom>
          <a:ln w="9525">
            <a:solidFill>
              <a:srgbClr val="2EC2D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L="2750820" marR="529590" indent="-1941830">
              <a:lnSpc>
                <a:spcPct val="100000"/>
              </a:lnSpc>
            </a:pPr>
            <a:r>
              <a:rPr sz="4000" b="1" spc="-105" dirty="0">
                <a:solidFill>
                  <a:srgbClr val="000000"/>
                </a:solidFill>
                <a:latin typeface="Calibri"/>
                <a:cs typeface="Calibri"/>
              </a:rPr>
              <a:t>Test</a:t>
            </a:r>
            <a:r>
              <a:rPr sz="4000" b="1" spc="-10" dirty="0">
                <a:solidFill>
                  <a:srgbClr val="000000"/>
                </a:solidFill>
                <a:latin typeface="Calibri"/>
                <a:cs typeface="Calibri"/>
              </a:rPr>
              <a:t> Planning:</a:t>
            </a:r>
            <a:r>
              <a:rPr sz="40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70" dirty="0">
                <a:solidFill>
                  <a:srgbClr val="000000"/>
                </a:solidFill>
                <a:latin typeface="Calibri"/>
                <a:cs typeface="Calibri"/>
              </a:rPr>
              <a:t>Tasks</a:t>
            </a:r>
            <a:r>
              <a:rPr sz="40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4000" b="1" spc="-8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000000"/>
                </a:solidFill>
                <a:latin typeface="Calibri"/>
                <a:cs typeface="Calibri"/>
              </a:rPr>
              <a:t>Goals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878" y="323799"/>
            <a:ext cx="18878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70" dirty="0">
                <a:solidFill>
                  <a:srgbClr val="212121"/>
                </a:solidFill>
                <a:latin typeface="Calibri Light"/>
                <a:cs typeface="Calibri Light"/>
              </a:rPr>
              <a:t>Main</a:t>
            </a:r>
            <a:r>
              <a:rPr sz="2000" spc="13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80" dirty="0">
                <a:solidFill>
                  <a:srgbClr val="212121"/>
                </a:solidFill>
                <a:latin typeface="Calibri Light"/>
                <a:cs typeface="Calibri Light"/>
              </a:rPr>
              <a:t>Definitions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0003" y="6542481"/>
            <a:ext cx="1670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DFDFD"/>
                </a:solidFill>
                <a:latin typeface="Calibri Light"/>
                <a:cs typeface="Calibri Light"/>
              </a:rPr>
              <a:t>4</a:t>
            </a:fld>
            <a:endParaRPr sz="1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955" y="1822704"/>
            <a:ext cx="8377555" cy="934719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 marR="521970">
              <a:lnSpc>
                <a:spcPct val="100000"/>
              </a:lnSpc>
              <a:spcBef>
                <a:spcPts val="204"/>
              </a:spcBef>
            </a:pPr>
            <a:r>
              <a:rPr sz="2500" b="1" spc="-65" dirty="0">
                <a:solidFill>
                  <a:srgbClr val="212121"/>
                </a:solidFill>
                <a:latin typeface="Calibri"/>
                <a:cs typeface="Calibri"/>
              </a:rPr>
              <a:t>Test</a:t>
            </a:r>
            <a:r>
              <a:rPr sz="2500" b="1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planning</a:t>
            </a: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–</a:t>
            </a:r>
            <a:r>
              <a:rPr sz="25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activity</a:t>
            </a:r>
            <a:r>
              <a:rPr sz="25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 establishing</a:t>
            </a:r>
            <a:r>
              <a:rPr sz="25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or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updating</a:t>
            </a:r>
            <a:r>
              <a:rPr sz="25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test </a:t>
            </a:r>
            <a:r>
              <a:rPr sz="2500" spc="-5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plan.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955" y="2901695"/>
            <a:ext cx="8377555" cy="134747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 marR="263525" algn="just">
              <a:lnSpc>
                <a:spcPct val="100000"/>
              </a:lnSpc>
              <a:spcBef>
                <a:spcPts val="204"/>
              </a:spcBef>
            </a:pPr>
            <a:r>
              <a:rPr sz="2500" b="1" spc="-65" dirty="0">
                <a:solidFill>
                  <a:srgbClr val="212121"/>
                </a:solidFill>
                <a:latin typeface="Calibri"/>
                <a:cs typeface="Calibri"/>
              </a:rPr>
              <a:t>Test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plan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–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documentation describing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test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objectives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to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be </a:t>
            </a:r>
            <a:r>
              <a:rPr sz="2500" spc="-5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achieved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and the means and the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schedule </a:t>
            </a:r>
            <a:r>
              <a:rPr sz="2500" spc="-25" dirty="0">
                <a:solidFill>
                  <a:srgbClr val="212121"/>
                </a:solidFill>
                <a:latin typeface="Calibri"/>
                <a:cs typeface="Calibri"/>
              </a:rPr>
              <a:t>for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achieving them, 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212121"/>
                </a:solidFill>
                <a:latin typeface="Calibri"/>
                <a:cs typeface="Calibri"/>
              </a:rPr>
              <a:t>organized</a:t>
            </a:r>
            <a:r>
              <a:rPr sz="25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to coordinate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testing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activities.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18176" y="1031747"/>
            <a:ext cx="3569335" cy="466725"/>
          </a:xfrm>
          <a:prstGeom prst="rect">
            <a:avLst/>
          </a:prstGeom>
          <a:solidFill>
            <a:srgbClr val="FFFF00">
              <a:alpha val="1999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75"/>
              </a:spcBef>
            </a:pPr>
            <a:r>
              <a:rPr sz="2500" b="1" spc="-15" dirty="0">
                <a:solidFill>
                  <a:srgbClr val="212121"/>
                </a:solidFill>
                <a:latin typeface="Calibri"/>
                <a:cs typeface="Calibri"/>
              </a:rPr>
              <a:t>Read</a:t>
            </a:r>
            <a:r>
              <a:rPr sz="2500" b="1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500" b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remember!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78" y="323799"/>
            <a:ext cx="37598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212121"/>
                </a:solidFill>
                <a:latin typeface="Calibri Light"/>
                <a:cs typeface="Calibri Light"/>
              </a:rPr>
              <a:t>Planning</a:t>
            </a:r>
            <a:r>
              <a:rPr sz="2000" spc="15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40" dirty="0">
                <a:solidFill>
                  <a:srgbClr val="212121"/>
                </a:solidFill>
                <a:latin typeface="Calibri Light"/>
                <a:cs typeface="Calibri Light"/>
              </a:rPr>
              <a:t>Tasks</a:t>
            </a:r>
            <a:r>
              <a:rPr sz="2000" spc="19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65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2000" spc="17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75" dirty="0">
                <a:solidFill>
                  <a:srgbClr val="212121"/>
                </a:solidFill>
                <a:latin typeface="Calibri Light"/>
                <a:cs typeface="Calibri Light"/>
              </a:rPr>
              <a:t>Goals</a:t>
            </a:r>
            <a:r>
              <a:rPr sz="2000" spc="16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75" dirty="0">
                <a:solidFill>
                  <a:srgbClr val="212121"/>
                </a:solidFill>
                <a:latin typeface="Calibri Light"/>
                <a:cs typeface="Calibri Light"/>
              </a:rPr>
              <a:t>(part</a:t>
            </a:r>
            <a:r>
              <a:rPr sz="2000" spc="17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50" dirty="0">
                <a:solidFill>
                  <a:srgbClr val="212121"/>
                </a:solidFill>
                <a:latin typeface="Calibri Light"/>
                <a:cs typeface="Calibri Light"/>
              </a:rPr>
              <a:t>1)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60003" y="6542481"/>
            <a:ext cx="1670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DFDFD"/>
                </a:solidFill>
                <a:latin typeface="Calibri Light"/>
                <a:cs typeface="Calibri Light"/>
              </a:rPr>
              <a:t>5</a:t>
            </a:fld>
            <a:endParaRPr sz="1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368" y="1766252"/>
            <a:ext cx="8330565" cy="51371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279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sz="2500" b="1" spc="-5" dirty="0">
                <a:solidFill>
                  <a:srgbClr val="FFFFFF"/>
                </a:solidFill>
                <a:latin typeface="Calibri"/>
                <a:cs typeface="Calibri"/>
              </a:rPr>
              <a:t>Planning</a:t>
            </a:r>
            <a:r>
              <a:rPr sz="25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-45" dirty="0">
                <a:solidFill>
                  <a:srgbClr val="FFFFFF"/>
                </a:solidFill>
                <a:latin typeface="Calibri"/>
                <a:cs typeface="Calibri"/>
              </a:rPr>
              <a:t>Tasks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FFFF"/>
                </a:solidFill>
                <a:latin typeface="Calibri"/>
                <a:cs typeface="Calibri"/>
              </a:rPr>
              <a:t>Goals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955" y="2452116"/>
            <a:ext cx="2693035" cy="108966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224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70"/>
              </a:spcBef>
            </a:pP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Estimation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 of</a:t>
            </a:r>
            <a:r>
              <a:rPr sz="2000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work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scope</a:t>
            </a:r>
            <a:r>
              <a:rPr sz="2000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complexity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6307" y="2455164"/>
            <a:ext cx="2694940" cy="108839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205104" marR="195580" indent="-3175" algn="ctr">
              <a:lnSpc>
                <a:spcPct val="100000"/>
              </a:lnSpc>
              <a:spcBef>
                <a:spcPts val="560"/>
              </a:spcBef>
            </a:pP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Designation of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resources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and </a:t>
            </a:r>
            <a:r>
              <a:rPr sz="2000" spc="-20" dirty="0">
                <a:solidFill>
                  <a:srgbClr val="212121"/>
                </a:solidFill>
                <a:latin typeface="Calibri"/>
                <a:cs typeface="Calibri"/>
              </a:rPr>
              <a:t>ways 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to </a:t>
            </a:r>
            <a:r>
              <a:rPr sz="2000" spc="-4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acquire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them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4184" y="2452116"/>
            <a:ext cx="2693035" cy="108966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2247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70"/>
              </a:spcBef>
            </a:pP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Definition</a:t>
            </a:r>
            <a:r>
              <a:rPr sz="2000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schedule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milestones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955" y="3710940"/>
            <a:ext cx="2693035" cy="108966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361315" marR="354965" algn="ctr">
              <a:lnSpc>
                <a:spcPct val="100000"/>
              </a:lnSpc>
              <a:spcBef>
                <a:spcPts val="565"/>
              </a:spcBef>
            </a:pP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Risk</a:t>
            </a:r>
            <a:r>
              <a:rPr sz="2000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mitigation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and </a:t>
            </a:r>
            <a:r>
              <a:rPr sz="2000" spc="-434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countermeasures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definition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6307" y="3712464"/>
            <a:ext cx="2694940" cy="108966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224154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764"/>
              </a:spcBef>
            </a:pP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Distribution</a:t>
            </a:r>
            <a:r>
              <a:rPr sz="2000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duties</a:t>
            </a:r>
            <a:endParaRPr sz="2000">
              <a:latin typeface="Calibri"/>
              <a:cs typeface="Calibri"/>
            </a:endParaRPr>
          </a:p>
          <a:p>
            <a:pPr marL="3498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responsibilities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44184" y="3710940"/>
            <a:ext cx="2693035" cy="108966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65100" marR="157480" indent="635" algn="ctr">
              <a:lnSpc>
                <a:spcPct val="100000"/>
              </a:lnSpc>
              <a:spcBef>
                <a:spcPts val="565"/>
              </a:spcBef>
            </a:pP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Coordination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of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team-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effort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between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ea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s/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ojects</a:t>
            </a:r>
            <a:r>
              <a:rPr sz="2000" spc="-35" dirty="0">
                <a:solidFill>
                  <a:srgbClr val="212121"/>
                </a:solidFill>
                <a:latin typeface="Calibri"/>
                <a:cs typeface="Calibri"/>
              </a:rPr>
              <a:t>/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g</a:t>
            </a:r>
            <a:r>
              <a:rPr sz="2000" spc="-40" dirty="0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oups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878" y="323799"/>
            <a:ext cx="34982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rgbClr val="212121"/>
                </a:solidFill>
                <a:latin typeface="Calibri Light"/>
                <a:cs typeface="Calibri Light"/>
              </a:rPr>
              <a:t>Why</a:t>
            </a:r>
            <a:r>
              <a:rPr sz="2000" spc="17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45" dirty="0">
                <a:solidFill>
                  <a:srgbClr val="212121"/>
                </a:solidFill>
                <a:latin typeface="Calibri Light"/>
                <a:cs typeface="Calibri Light"/>
              </a:rPr>
              <a:t>is</a:t>
            </a:r>
            <a:r>
              <a:rPr sz="2000" spc="17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20" dirty="0">
                <a:solidFill>
                  <a:srgbClr val="212121"/>
                </a:solidFill>
                <a:latin typeface="Calibri Light"/>
                <a:cs typeface="Calibri Light"/>
              </a:rPr>
              <a:t>Test</a:t>
            </a:r>
            <a:r>
              <a:rPr sz="2000" spc="18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70" dirty="0">
                <a:solidFill>
                  <a:srgbClr val="212121"/>
                </a:solidFill>
                <a:latin typeface="Calibri Light"/>
                <a:cs typeface="Calibri Light"/>
              </a:rPr>
              <a:t>Plan</a:t>
            </a:r>
            <a:r>
              <a:rPr sz="2000" spc="16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50" dirty="0">
                <a:solidFill>
                  <a:srgbClr val="212121"/>
                </a:solidFill>
                <a:latin typeface="Calibri Light"/>
                <a:cs typeface="Calibri Light"/>
              </a:rPr>
              <a:t>so</a:t>
            </a:r>
            <a:r>
              <a:rPr sz="2000" spc="17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80" dirty="0">
                <a:solidFill>
                  <a:srgbClr val="212121"/>
                </a:solidFill>
                <a:latin typeface="Calibri Light"/>
                <a:cs typeface="Calibri Light"/>
              </a:rPr>
              <a:t>important?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13920" y="1066736"/>
            <a:ext cx="4699000" cy="4328795"/>
            <a:chOff x="3713920" y="1066736"/>
            <a:chExt cx="4699000" cy="4328795"/>
          </a:xfrm>
        </p:grpSpPr>
        <p:sp>
          <p:nvSpPr>
            <p:cNvPr id="4" name="object 4"/>
            <p:cNvSpPr/>
            <p:nvPr/>
          </p:nvSpPr>
          <p:spPr>
            <a:xfrm>
              <a:off x="3713920" y="1195197"/>
              <a:ext cx="4699000" cy="4199890"/>
            </a:xfrm>
            <a:custGeom>
              <a:avLst/>
              <a:gdLst/>
              <a:ahLst/>
              <a:cxnLst/>
              <a:rect l="l" t="t" r="r" b="b"/>
              <a:pathLst>
                <a:path w="4699000" h="4199890">
                  <a:moveTo>
                    <a:pt x="2766508" y="0"/>
                  </a:moveTo>
                  <a:lnTo>
                    <a:pt x="2717486" y="244855"/>
                  </a:lnTo>
                  <a:lnTo>
                    <a:pt x="2768928" y="253594"/>
                  </a:lnTo>
                  <a:lnTo>
                    <a:pt x="2819953" y="263436"/>
                  </a:lnTo>
                  <a:lnTo>
                    <a:pt x="2870544" y="274370"/>
                  </a:lnTo>
                  <a:lnTo>
                    <a:pt x="2920681" y="286382"/>
                  </a:lnTo>
                  <a:lnTo>
                    <a:pt x="2970347" y="299461"/>
                  </a:lnTo>
                  <a:lnTo>
                    <a:pt x="3019523" y="313592"/>
                  </a:lnTo>
                  <a:lnTo>
                    <a:pt x="3068192" y="328764"/>
                  </a:lnTo>
                  <a:lnTo>
                    <a:pt x="3116335" y="344964"/>
                  </a:lnTo>
                  <a:lnTo>
                    <a:pt x="3163933" y="362179"/>
                  </a:lnTo>
                  <a:lnTo>
                    <a:pt x="3210970" y="380396"/>
                  </a:lnTo>
                  <a:lnTo>
                    <a:pt x="3257426" y="399603"/>
                  </a:lnTo>
                  <a:lnTo>
                    <a:pt x="3303283" y="419787"/>
                  </a:lnTo>
                  <a:lnTo>
                    <a:pt x="3348524" y="440935"/>
                  </a:lnTo>
                  <a:lnTo>
                    <a:pt x="3393130" y="463035"/>
                  </a:lnTo>
                  <a:lnTo>
                    <a:pt x="3437082" y="486073"/>
                  </a:lnTo>
                  <a:lnTo>
                    <a:pt x="3480363" y="510038"/>
                  </a:lnTo>
                  <a:lnTo>
                    <a:pt x="3522955" y="534915"/>
                  </a:lnTo>
                  <a:lnTo>
                    <a:pt x="3564839" y="560694"/>
                  </a:lnTo>
                  <a:lnTo>
                    <a:pt x="3605997" y="587360"/>
                  </a:lnTo>
                  <a:lnTo>
                    <a:pt x="3646411" y="614902"/>
                  </a:lnTo>
                  <a:lnTo>
                    <a:pt x="3686063" y="643306"/>
                  </a:lnTo>
                  <a:lnTo>
                    <a:pt x="3724934" y="672560"/>
                  </a:lnTo>
                  <a:lnTo>
                    <a:pt x="3763007" y="702651"/>
                  </a:lnTo>
                  <a:lnTo>
                    <a:pt x="3800263" y="733566"/>
                  </a:lnTo>
                  <a:lnTo>
                    <a:pt x="3836684" y="765293"/>
                  </a:lnTo>
                  <a:lnTo>
                    <a:pt x="3872252" y="797818"/>
                  </a:lnTo>
                  <a:lnTo>
                    <a:pt x="3906949" y="831130"/>
                  </a:lnTo>
                  <a:lnTo>
                    <a:pt x="3940756" y="865216"/>
                  </a:lnTo>
                  <a:lnTo>
                    <a:pt x="3973655" y="900062"/>
                  </a:lnTo>
                  <a:lnTo>
                    <a:pt x="4005629" y="935656"/>
                  </a:lnTo>
                  <a:lnTo>
                    <a:pt x="4036658" y="971986"/>
                  </a:lnTo>
                  <a:lnTo>
                    <a:pt x="4066725" y="1009038"/>
                  </a:lnTo>
                  <a:lnTo>
                    <a:pt x="4095812" y="1046800"/>
                  </a:lnTo>
                  <a:lnTo>
                    <a:pt x="4123900" y="1085259"/>
                  </a:lnTo>
                  <a:lnTo>
                    <a:pt x="4150972" y="1124403"/>
                  </a:lnTo>
                  <a:lnTo>
                    <a:pt x="4177009" y="1164218"/>
                  </a:lnTo>
                  <a:lnTo>
                    <a:pt x="4201992" y="1204693"/>
                  </a:lnTo>
                  <a:lnTo>
                    <a:pt x="4225904" y="1245814"/>
                  </a:lnTo>
                  <a:lnTo>
                    <a:pt x="4248727" y="1287568"/>
                  </a:lnTo>
                  <a:lnTo>
                    <a:pt x="4270442" y="1329943"/>
                  </a:lnTo>
                  <a:lnTo>
                    <a:pt x="4290747" y="1372292"/>
                  </a:lnTo>
                  <a:lnTo>
                    <a:pt x="4309791" y="1414836"/>
                  </a:lnTo>
                  <a:lnTo>
                    <a:pt x="4327582" y="1457558"/>
                  </a:lnTo>
                  <a:lnTo>
                    <a:pt x="4344128" y="1500442"/>
                  </a:lnTo>
                  <a:lnTo>
                    <a:pt x="4359434" y="1543470"/>
                  </a:lnTo>
                  <a:lnTo>
                    <a:pt x="4373510" y="1586626"/>
                  </a:lnTo>
                  <a:lnTo>
                    <a:pt x="4386361" y="1629893"/>
                  </a:lnTo>
                  <a:lnTo>
                    <a:pt x="4397996" y="1673254"/>
                  </a:lnTo>
                  <a:lnTo>
                    <a:pt x="4408422" y="1716692"/>
                  </a:lnTo>
                  <a:lnTo>
                    <a:pt x="4417646" y="1760190"/>
                  </a:lnTo>
                  <a:lnTo>
                    <a:pt x="4425676" y="1803732"/>
                  </a:lnTo>
                  <a:lnTo>
                    <a:pt x="4432518" y="1847300"/>
                  </a:lnTo>
                  <a:lnTo>
                    <a:pt x="4438181" y="1890878"/>
                  </a:lnTo>
                  <a:lnTo>
                    <a:pt x="4442672" y="1934449"/>
                  </a:lnTo>
                  <a:lnTo>
                    <a:pt x="4445997" y="1977997"/>
                  </a:lnTo>
                  <a:lnTo>
                    <a:pt x="4448165" y="2021503"/>
                  </a:lnTo>
                  <a:lnTo>
                    <a:pt x="4449182" y="2064951"/>
                  </a:lnTo>
                  <a:lnTo>
                    <a:pt x="4449057" y="2108325"/>
                  </a:lnTo>
                  <a:lnTo>
                    <a:pt x="4447796" y="2151608"/>
                  </a:lnTo>
                  <a:lnTo>
                    <a:pt x="4445406" y="2194782"/>
                  </a:lnTo>
                  <a:lnTo>
                    <a:pt x="4441896" y="2237832"/>
                  </a:lnTo>
                  <a:lnTo>
                    <a:pt x="4437272" y="2280739"/>
                  </a:lnTo>
                  <a:lnTo>
                    <a:pt x="4431543" y="2323488"/>
                  </a:lnTo>
                  <a:lnTo>
                    <a:pt x="4424714" y="2366061"/>
                  </a:lnTo>
                  <a:lnTo>
                    <a:pt x="4416794" y="2408441"/>
                  </a:lnTo>
                  <a:lnTo>
                    <a:pt x="4407790" y="2450612"/>
                  </a:lnTo>
                  <a:lnTo>
                    <a:pt x="4397709" y="2492557"/>
                  </a:lnTo>
                  <a:lnTo>
                    <a:pt x="4386559" y="2534258"/>
                  </a:lnTo>
                  <a:lnTo>
                    <a:pt x="4374346" y="2575700"/>
                  </a:lnTo>
                  <a:lnTo>
                    <a:pt x="4361079" y="2616865"/>
                  </a:lnTo>
                  <a:lnTo>
                    <a:pt x="4346765" y="2657736"/>
                  </a:lnTo>
                  <a:lnTo>
                    <a:pt x="4331411" y="2698297"/>
                  </a:lnTo>
                  <a:lnTo>
                    <a:pt x="4315024" y="2738530"/>
                  </a:lnTo>
                  <a:lnTo>
                    <a:pt x="4297612" y="2778419"/>
                  </a:lnTo>
                  <a:lnTo>
                    <a:pt x="4279183" y="2817947"/>
                  </a:lnTo>
                  <a:lnTo>
                    <a:pt x="4259742" y="2857098"/>
                  </a:lnTo>
                  <a:lnTo>
                    <a:pt x="4239299" y="2895853"/>
                  </a:lnTo>
                  <a:lnTo>
                    <a:pt x="4217859" y="2934197"/>
                  </a:lnTo>
                  <a:lnTo>
                    <a:pt x="4195432" y="2972112"/>
                  </a:lnTo>
                  <a:lnTo>
                    <a:pt x="4172023" y="3009582"/>
                  </a:lnTo>
                  <a:lnTo>
                    <a:pt x="4147640" y="3046589"/>
                  </a:lnTo>
                  <a:lnTo>
                    <a:pt x="4122291" y="3083118"/>
                  </a:lnTo>
                  <a:lnTo>
                    <a:pt x="4095984" y="3119150"/>
                  </a:lnTo>
                  <a:lnTo>
                    <a:pt x="4068724" y="3154670"/>
                  </a:lnTo>
                  <a:lnTo>
                    <a:pt x="4040520" y="3189660"/>
                  </a:lnTo>
                  <a:lnTo>
                    <a:pt x="4011379" y="3224104"/>
                  </a:lnTo>
                  <a:lnTo>
                    <a:pt x="3981309" y="3257984"/>
                  </a:lnTo>
                  <a:lnTo>
                    <a:pt x="3950317" y="3291285"/>
                  </a:lnTo>
                  <a:lnTo>
                    <a:pt x="3918409" y="3323988"/>
                  </a:lnTo>
                  <a:lnTo>
                    <a:pt x="3885594" y="3356077"/>
                  </a:lnTo>
                  <a:lnTo>
                    <a:pt x="3851879" y="3387535"/>
                  </a:lnTo>
                  <a:lnTo>
                    <a:pt x="3817271" y="3418346"/>
                  </a:lnTo>
                  <a:lnTo>
                    <a:pt x="3781778" y="3448492"/>
                  </a:lnTo>
                  <a:lnTo>
                    <a:pt x="3745407" y="3477957"/>
                  </a:lnTo>
                  <a:lnTo>
                    <a:pt x="3708164" y="3506724"/>
                  </a:lnTo>
                  <a:lnTo>
                    <a:pt x="3670059" y="3534776"/>
                  </a:lnTo>
                  <a:lnTo>
                    <a:pt x="3631098" y="3562096"/>
                  </a:lnTo>
                  <a:lnTo>
                    <a:pt x="3591287" y="3588667"/>
                  </a:lnTo>
                  <a:lnTo>
                    <a:pt x="3550636" y="3614472"/>
                  </a:lnTo>
                  <a:lnTo>
                    <a:pt x="3509151" y="3639495"/>
                  </a:lnTo>
                  <a:lnTo>
                    <a:pt x="3466839" y="3663719"/>
                  </a:lnTo>
                  <a:lnTo>
                    <a:pt x="3423708" y="3687126"/>
                  </a:lnTo>
                  <a:lnTo>
                    <a:pt x="3379765" y="3709700"/>
                  </a:lnTo>
                  <a:lnTo>
                    <a:pt x="3335017" y="3731425"/>
                  </a:lnTo>
                  <a:lnTo>
                    <a:pt x="3289473" y="3752283"/>
                  </a:lnTo>
                  <a:lnTo>
                    <a:pt x="3243138" y="3772257"/>
                  </a:lnTo>
                  <a:lnTo>
                    <a:pt x="3196022" y="3791330"/>
                  </a:lnTo>
                  <a:lnTo>
                    <a:pt x="3149783" y="3808884"/>
                  </a:lnTo>
                  <a:lnTo>
                    <a:pt x="3103338" y="3825379"/>
                  </a:lnTo>
                  <a:lnTo>
                    <a:pt x="3056703" y="3840823"/>
                  </a:lnTo>
                  <a:lnTo>
                    <a:pt x="3009894" y="3855222"/>
                  </a:lnTo>
                  <a:lnTo>
                    <a:pt x="2962931" y="3868582"/>
                  </a:lnTo>
                  <a:lnTo>
                    <a:pt x="2915830" y="3880908"/>
                  </a:lnTo>
                  <a:lnTo>
                    <a:pt x="2868608" y="3892206"/>
                  </a:lnTo>
                  <a:lnTo>
                    <a:pt x="2821282" y="3902484"/>
                  </a:lnTo>
                  <a:lnTo>
                    <a:pt x="2773871" y="3911745"/>
                  </a:lnTo>
                  <a:lnTo>
                    <a:pt x="2726392" y="3919998"/>
                  </a:lnTo>
                  <a:lnTo>
                    <a:pt x="2678861" y="3927247"/>
                  </a:lnTo>
                  <a:lnTo>
                    <a:pt x="2631296" y="3933498"/>
                  </a:lnTo>
                  <a:lnTo>
                    <a:pt x="2583715" y="3938758"/>
                  </a:lnTo>
                  <a:lnTo>
                    <a:pt x="2536134" y="3943033"/>
                  </a:lnTo>
                  <a:lnTo>
                    <a:pt x="2488572" y="3946328"/>
                  </a:lnTo>
                  <a:lnTo>
                    <a:pt x="2441045" y="3948649"/>
                  </a:lnTo>
                  <a:lnTo>
                    <a:pt x="2393572" y="3950004"/>
                  </a:lnTo>
                  <a:lnTo>
                    <a:pt x="2346168" y="3950396"/>
                  </a:lnTo>
                  <a:lnTo>
                    <a:pt x="2298852" y="3949833"/>
                  </a:lnTo>
                  <a:lnTo>
                    <a:pt x="2251641" y="3948321"/>
                  </a:lnTo>
                  <a:lnTo>
                    <a:pt x="2204552" y="3945865"/>
                  </a:lnTo>
                  <a:lnTo>
                    <a:pt x="2157603" y="3942472"/>
                  </a:lnTo>
                  <a:lnTo>
                    <a:pt x="2110811" y="3938147"/>
                  </a:lnTo>
                  <a:lnTo>
                    <a:pt x="2064194" y="3932897"/>
                  </a:lnTo>
                  <a:lnTo>
                    <a:pt x="2017768" y="3926727"/>
                  </a:lnTo>
                  <a:lnTo>
                    <a:pt x="1971551" y="3919644"/>
                  </a:lnTo>
                  <a:lnTo>
                    <a:pt x="1925560" y="3911653"/>
                  </a:lnTo>
                  <a:lnTo>
                    <a:pt x="1879813" y="3902760"/>
                  </a:lnTo>
                  <a:lnTo>
                    <a:pt x="1834327" y="3892972"/>
                  </a:lnTo>
                  <a:lnTo>
                    <a:pt x="1789120" y="3882295"/>
                  </a:lnTo>
                  <a:lnTo>
                    <a:pt x="1744209" y="3870733"/>
                  </a:lnTo>
                  <a:lnTo>
                    <a:pt x="1699610" y="3858295"/>
                  </a:lnTo>
                  <a:lnTo>
                    <a:pt x="1655343" y="3844985"/>
                  </a:lnTo>
                  <a:lnTo>
                    <a:pt x="1611423" y="3830809"/>
                  </a:lnTo>
                  <a:lnTo>
                    <a:pt x="1567868" y="3815773"/>
                  </a:lnTo>
                  <a:lnTo>
                    <a:pt x="1524696" y="3799884"/>
                  </a:lnTo>
                  <a:lnTo>
                    <a:pt x="1481923" y="3783148"/>
                  </a:lnTo>
                  <a:lnTo>
                    <a:pt x="1439568" y="3765569"/>
                  </a:lnTo>
                  <a:lnTo>
                    <a:pt x="1397648" y="3747155"/>
                  </a:lnTo>
                  <a:lnTo>
                    <a:pt x="1356179" y="3727912"/>
                  </a:lnTo>
                  <a:lnTo>
                    <a:pt x="1315180" y="3707845"/>
                  </a:lnTo>
                  <a:lnTo>
                    <a:pt x="1274668" y="3686960"/>
                  </a:lnTo>
                  <a:lnTo>
                    <a:pt x="1234659" y="3665264"/>
                  </a:lnTo>
                  <a:lnTo>
                    <a:pt x="1195172" y="3642762"/>
                  </a:lnTo>
                  <a:lnTo>
                    <a:pt x="1156224" y="3619460"/>
                  </a:lnTo>
                  <a:lnTo>
                    <a:pt x="1117831" y="3595365"/>
                  </a:lnTo>
                  <a:lnTo>
                    <a:pt x="1080012" y="3570482"/>
                  </a:lnTo>
                  <a:lnTo>
                    <a:pt x="1042784" y="3544817"/>
                  </a:lnTo>
                  <a:lnTo>
                    <a:pt x="1006164" y="3518377"/>
                  </a:lnTo>
                  <a:lnTo>
                    <a:pt x="970169" y="3491167"/>
                  </a:lnTo>
                  <a:lnTo>
                    <a:pt x="934817" y="3463193"/>
                  </a:lnTo>
                  <a:lnTo>
                    <a:pt x="900126" y="3434462"/>
                  </a:lnTo>
                  <a:lnTo>
                    <a:pt x="866111" y="3404979"/>
                  </a:lnTo>
                  <a:lnTo>
                    <a:pt x="832792" y="3374750"/>
                  </a:lnTo>
                  <a:lnTo>
                    <a:pt x="800185" y="3343781"/>
                  </a:lnTo>
                  <a:lnTo>
                    <a:pt x="768307" y="3312079"/>
                  </a:lnTo>
                  <a:lnTo>
                    <a:pt x="737177" y="3279649"/>
                  </a:lnTo>
                  <a:lnTo>
                    <a:pt x="706810" y="3246498"/>
                  </a:lnTo>
                  <a:lnTo>
                    <a:pt x="677226" y="3212630"/>
                  </a:lnTo>
                  <a:lnTo>
                    <a:pt x="648440" y="3178053"/>
                  </a:lnTo>
                  <a:lnTo>
                    <a:pt x="620470" y="3142772"/>
                  </a:lnTo>
                  <a:lnTo>
                    <a:pt x="593334" y="3106794"/>
                  </a:lnTo>
                  <a:lnTo>
                    <a:pt x="567050" y="3070123"/>
                  </a:lnTo>
                  <a:lnTo>
                    <a:pt x="541633" y="3032767"/>
                  </a:lnTo>
                  <a:lnTo>
                    <a:pt x="517102" y="2994731"/>
                  </a:lnTo>
                  <a:lnTo>
                    <a:pt x="493475" y="2956021"/>
                  </a:lnTo>
                  <a:lnTo>
                    <a:pt x="470767" y="2916644"/>
                  </a:lnTo>
                  <a:lnTo>
                    <a:pt x="448998" y="2876605"/>
                  </a:lnTo>
                  <a:lnTo>
                    <a:pt x="428184" y="2835910"/>
                  </a:lnTo>
                  <a:lnTo>
                    <a:pt x="407878" y="2793561"/>
                  </a:lnTo>
                  <a:lnTo>
                    <a:pt x="388834" y="2751017"/>
                  </a:lnTo>
                  <a:lnTo>
                    <a:pt x="371043" y="2708295"/>
                  </a:lnTo>
                  <a:lnTo>
                    <a:pt x="354497" y="2665411"/>
                  </a:lnTo>
                  <a:lnTo>
                    <a:pt x="339191" y="2622383"/>
                  </a:lnTo>
                  <a:lnTo>
                    <a:pt x="325115" y="2579227"/>
                  </a:lnTo>
                  <a:lnTo>
                    <a:pt x="312264" y="2535960"/>
                  </a:lnTo>
                  <a:lnTo>
                    <a:pt x="300629" y="2492599"/>
                  </a:lnTo>
                  <a:lnTo>
                    <a:pt x="290203" y="2449161"/>
                  </a:lnTo>
                  <a:lnTo>
                    <a:pt x="280979" y="2405663"/>
                  </a:lnTo>
                  <a:lnTo>
                    <a:pt x="272949" y="2362121"/>
                  </a:lnTo>
                  <a:lnTo>
                    <a:pt x="266107" y="2318553"/>
                  </a:lnTo>
                  <a:lnTo>
                    <a:pt x="260444" y="2274975"/>
                  </a:lnTo>
                  <a:lnTo>
                    <a:pt x="255953" y="2231404"/>
                  </a:lnTo>
                  <a:lnTo>
                    <a:pt x="252628" y="2187856"/>
                  </a:lnTo>
                  <a:lnTo>
                    <a:pt x="250460" y="2144350"/>
                  </a:lnTo>
                  <a:lnTo>
                    <a:pt x="249443" y="2100902"/>
                  </a:lnTo>
                  <a:lnTo>
                    <a:pt x="249568" y="2057528"/>
                  </a:lnTo>
                  <a:lnTo>
                    <a:pt x="250829" y="2014245"/>
                  </a:lnTo>
                  <a:lnTo>
                    <a:pt x="253219" y="1971071"/>
                  </a:lnTo>
                  <a:lnTo>
                    <a:pt x="256729" y="1928021"/>
                  </a:lnTo>
                  <a:lnTo>
                    <a:pt x="261353" y="1885114"/>
                  </a:lnTo>
                  <a:lnTo>
                    <a:pt x="267082" y="1842365"/>
                  </a:lnTo>
                  <a:lnTo>
                    <a:pt x="273911" y="1799792"/>
                  </a:lnTo>
                  <a:lnTo>
                    <a:pt x="281831" y="1757412"/>
                  </a:lnTo>
                  <a:lnTo>
                    <a:pt x="290835" y="1715241"/>
                  </a:lnTo>
                  <a:lnTo>
                    <a:pt x="300916" y="1673296"/>
                  </a:lnTo>
                  <a:lnTo>
                    <a:pt x="312066" y="1631595"/>
                  </a:lnTo>
                  <a:lnTo>
                    <a:pt x="324279" y="1590153"/>
                  </a:lnTo>
                  <a:lnTo>
                    <a:pt x="337546" y="1548988"/>
                  </a:lnTo>
                  <a:lnTo>
                    <a:pt x="351860" y="1508117"/>
                  </a:lnTo>
                  <a:lnTo>
                    <a:pt x="367214" y="1467556"/>
                  </a:lnTo>
                  <a:lnTo>
                    <a:pt x="383601" y="1427323"/>
                  </a:lnTo>
                  <a:lnTo>
                    <a:pt x="401013" y="1387434"/>
                  </a:lnTo>
                  <a:lnTo>
                    <a:pt x="419443" y="1347906"/>
                  </a:lnTo>
                  <a:lnTo>
                    <a:pt x="438883" y="1308755"/>
                  </a:lnTo>
                  <a:lnTo>
                    <a:pt x="459326" y="1270000"/>
                  </a:lnTo>
                  <a:lnTo>
                    <a:pt x="480766" y="1231656"/>
                  </a:lnTo>
                  <a:lnTo>
                    <a:pt x="503193" y="1193741"/>
                  </a:lnTo>
                  <a:lnTo>
                    <a:pt x="526602" y="1156271"/>
                  </a:lnTo>
                  <a:lnTo>
                    <a:pt x="550985" y="1119264"/>
                  </a:lnTo>
                  <a:lnTo>
                    <a:pt x="576334" y="1082735"/>
                  </a:lnTo>
                  <a:lnTo>
                    <a:pt x="602641" y="1046703"/>
                  </a:lnTo>
                  <a:lnTo>
                    <a:pt x="629901" y="1011183"/>
                  </a:lnTo>
                  <a:lnTo>
                    <a:pt x="658105" y="976193"/>
                  </a:lnTo>
                  <a:lnTo>
                    <a:pt x="687246" y="941749"/>
                  </a:lnTo>
                  <a:lnTo>
                    <a:pt x="717316" y="907869"/>
                  </a:lnTo>
                  <a:lnTo>
                    <a:pt x="748309" y="874568"/>
                  </a:lnTo>
                  <a:lnTo>
                    <a:pt x="780216" y="841865"/>
                  </a:lnTo>
                  <a:lnTo>
                    <a:pt x="813031" y="809776"/>
                  </a:lnTo>
                  <a:lnTo>
                    <a:pt x="846746" y="778318"/>
                  </a:lnTo>
                  <a:lnTo>
                    <a:pt x="881354" y="747507"/>
                  </a:lnTo>
                  <a:lnTo>
                    <a:pt x="916847" y="717361"/>
                  </a:lnTo>
                  <a:lnTo>
                    <a:pt x="953218" y="687896"/>
                  </a:lnTo>
                  <a:lnTo>
                    <a:pt x="990461" y="659129"/>
                  </a:lnTo>
                  <a:lnTo>
                    <a:pt x="1028566" y="631077"/>
                  </a:lnTo>
                  <a:lnTo>
                    <a:pt x="1067527" y="603757"/>
                  </a:lnTo>
                  <a:lnTo>
                    <a:pt x="1107338" y="577186"/>
                  </a:lnTo>
                  <a:lnTo>
                    <a:pt x="1147989" y="551381"/>
                  </a:lnTo>
                  <a:lnTo>
                    <a:pt x="1189474" y="526358"/>
                  </a:lnTo>
                  <a:lnTo>
                    <a:pt x="1231786" y="502134"/>
                  </a:lnTo>
                  <a:lnTo>
                    <a:pt x="1274917" y="478727"/>
                  </a:lnTo>
                  <a:lnTo>
                    <a:pt x="1318860" y="456153"/>
                  </a:lnTo>
                  <a:lnTo>
                    <a:pt x="1363608" y="434428"/>
                  </a:lnTo>
                  <a:lnTo>
                    <a:pt x="1409152" y="413570"/>
                  </a:lnTo>
                  <a:lnTo>
                    <a:pt x="1455487" y="393596"/>
                  </a:lnTo>
                  <a:lnTo>
                    <a:pt x="1502604" y="374523"/>
                  </a:lnTo>
                  <a:lnTo>
                    <a:pt x="1549721" y="500506"/>
                  </a:lnTo>
                  <a:lnTo>
                    <a:pt x="1643447" y="194182"/>
                  </a:lnTo>
                  <a:lnTo>
                    <a:pt x="1368238" y="14986"/>
                  </a:lnTo>
                  <a:lnTo>
                    <a:pt x="1415228" y="140842"/>
                  </a:lnTo>
                  <a:lnTo>
                    <a:pt x="1367466" y="160065"/>
                  </a:lnTo>
                  <a:lnTo>
                    <a:pt x="1320321" y="180181"/>
                  </a:lnTo>
                  <a:lnTo>
                    <a:pt x="1273803" y="201179"/>
                  </a:lnTo>
                  <a:lnTo>
                    <a:pt x="1227923" y="223044"/>
                  </a:lnTo>
                  <a:lnTo>
                    <a:pt x="1182693" y="245766"/>
                  </a:lnTo>
                  <a:lnTo>
                    <a:pt x="1138125" y="269329"/>
                  </a:lnTo>
                  <a:lnTo>
                    <a:pt x="1094230" y="293722"/>
                  </a:lnTo>
                  <a:lnTo>
                    <a:pt x="1051019" y="318932"/>
                  </a:lnTo>
                  <a:lnTo>
                    <a:pt x="1008503" y="344945"/>
                  </a:lnTo>
                  <a:lnTo>
                    <a:pt x="966695" y="371748"/>
                  </a:lnTo>
                  <a:lnTo>
                    <a:pt x="925606" y="399329"/>
                  </a:lnTo>
                  <a:lnTo>
                    <a:pt x="885246" y="427674"/>
                  </a:lnTo>
                  <a:lnTo>
                    <a:pt x="845628" y="456771"/>
                  </a:lnTo>
                  <a:lnTo>
                    <a:pt x="806762" y="486606"/>
                  </a:lnTo>
                  <a:lnTo>
                    <a:pt x="768661" y="517167"/>
                  </a:lnTo>
                  <a:lnTo>
                    <a:pt x="731336" y="548440"/>
                  </a:lnTo>
                  <a:lnTo>
                    <a:pt x="694797" y="580414"/>
                  </a:lnTo>
                  <a:lnTo>
                    <a:pt x="659057" y="613073"/>
                  </a:lnTo>
                  <a:lnTo>
                    <a:pt x="624127" y="646407"/>
                  </a:lnTo>
                  <a:lnTo>
                    <a:pt x="590019" y="680401"/>
                  </a:lnTo>
                  <a:lnTo>
                    <a:pt x="556743" y="715042"/>
                  </a:lnTo>
                  <a:lnTo>
                    <a:pt x="524311" y="750319"/>
                  </a:lnTo>
                  <a:lnTo>
                    <a:pt x="492735" y="786217"/>
                  </a:lnTo>
                  <a:lnTo>
                    <a:pt x="462027" y="822724"/>
                  </a:lnTo>
                  <a:lnTo>
                    <a:pt x="432196" y="859826"/>
                  </a:lnTo>
                  <a:lnTo>
                    <a:pt x="403256" y="897512"/>
                  </a:lnTo>
                  <a:lnTo>
                    <a:pt x="375216" y="935767"/>
                  </a:lnTo>
                  <a:lnTo>
                    <a:pt x="348090" y="974579"/>
                  </a:lnTo>
                  <a:lnTo>
                    <a:pt x="321888" y="1013935"/>
                  </a:lnTo>
                  <a:lnTo>
                    <a:pt x="296621" y="1053822"/>
                  </a:lnTo>
                  <a:lnTo>
                    <a:pt x="272301" y="1094227"/>
                  </a:lnTo>
                  <a:lnTo>
                    <a:pt x="248940" y="1135136"/>
                  </a:lnTo>
                  <a:lnTo>
                    <a:pt x="226549" y="1176538"/>
                  </a:lnTo>
                  <a:lnTo>
                    <a:pt x="205138" y="1218419"/>
                  </a:lnTo>
                  <a:lnTo>
                    <a:pt x="184721" y="1260765"/>
                  </a:lnTo>
                  <a:lnTo>
                    <a:pt x="165308" y="1303565"/>
                  </a:lnTo>
                  <a:lnTo>
                    <a:pt x="146910" y="1346805"/>
                  </a:lnTo>
                  <a:lnTo>
                    <a:pt x="129539" y="1390472"/>
                  </a:lnTo>
                  <a:lnTo>
                    <a:pt x="113207" y="1434552"/>
                  </a:lnTo>
                  <a:lnTo>
                    <a:pt x="97924" y="1479034"/>
                  </a:lnTo>
                  <a:lnTo>
                    <a:pt x="83703" y="1523904"/>
                  </a:lnTo>
                  <a:lnTo>
                    <a:pt x="70554" y="1569150"/>
                  </a:lnTo>
                  <a:lnTo>
                    <a:pt x="58490" y="1614757"/>
                  </a:lnTo>
                  <a:lnTo>
                    <a:pt x="47521" y="1660714"/>
                  </a:lnTo>
                  <a:lnTo>
                    <a:pt x="37659" y="1707006"/>
                  </a:lnTo>
                  <a:lnTo>
                    <a:pt x="29123" y="1752388"/>
                  </a:lnTo>
                  <a:lnTo>
                    <a:pt x="21700" y="1797707"/>
                  </a:lnTo>
                  <a:lnTo>
                    <a:pt x="15378" y="1842951"/>
                  </a:lnTo>
                  <a:lnTo>
                    <a:pt x="10151" y="1888109"/>
                  </a:lnTo>
                  <a:lnTo>
                    <a:pt x="6008" y="1933169"/>
                  </a:lnTo>
                  <a:lnTo>
                    <a:pt x="2941" y="1978120"/>
                  </a:lnTo>
                  <a:lnTo>
                    <a:pt x="941" y="2022951"/>
                  </a:lnTo>
                  <a:lnTo>
                    <a:pt x="0" y="2067650"/>
                  </a:lnTo>
                  <a:lnTo>
                    <a:pt x="107" y="2112204"/>
                  </a:lnTo>
                  <a:lnTo>
                    <a:pt x="1255" y="2156604"/>
                  </a:lnTo>
                  <a:lnTo>
                    <a:pt x="3434" y="2200837"/>
                  </a:lnTo>
                  <a:lnTo>
                    <a:pt x="6636" y="2244891"/>
                  </a:lnTo>
                  <a:lnTo>
                    <a:pt x="10852" y="2288756"/>
                  </a:lnTo>
                  <a:lnTo>
                    <a:pt x="16072" y="2332419"/>
                  </a:lnTo>
                  <a:lnTo>
                    <a:pt x="22289" y="2375870"/>
                  </a:lnTo>
                  <a:lnTo>
                    <a:pt x="29492" y="2419096"/>
                  </a:lnTo>
                  <a:lnTo>
                    <a:pt x="37674" y="2462086"/>
                  </a:lnTo>
                  <a:lnTo>
                    <a:pt x="46825" y="2504828"/>
                  </a:lnTo>
                  <a:lnTo>
                    <a:pt x="56937" y="2547312"/>
                  </a:lnTo>
                  <a:lnTo>
                    <a:pt x="68000" y="2589525"/>
                  </a:lnTo>
                  <a:lnTo>
                    <a:pt x="80005" y="2631456"/>
                  </a:lnTo>
                  <a:lnTo>
                    <a:pt x="92945" y="2673093"/>
                  </a:lnTo>
                  <a:lnTo>
                    <a:pt x="106809" y="2714425"/>
                  </a:lnTo>
                  <a:lnTo>
                    <a:pt x="121590" y="2755441"/>
                  </a:lnTo>
                  <a:lnTo>
                    <a:pt x="137277" y="2796128"/>
                  </a:lnTo>
                  <a:lnTo>
                    <a:pt x="153863" y="2836476"/>
                  </a:lnTo>
                  <a:lnTo>
                    <a:pt x="171338" y="2876472"/>
                  </a:lnTo>
                  <a:lnTo>
                    <a:pt x="189694" y="2916106"/>
                  </a:lnTo>
                  <a:lnTo>
                    <a:pt x="208921" y="2955365"/>
                  </a:lnTo>
                  <a:lnTo>
                    <a:pt x="229011" y="2994238"/>
                  </a:lnTo>
                  <a:lnTo>
                    <a:pt x="249954" y="3032714"/>
                  </a:lnTo>
                  <a:lnTo>
                    <a:pt x="271743" y="3070781"/>
                  </a:lnTo>
                  <a:lnTo>
                    <a:pt x="294368" y="3108428"/>
                  </a:lnTo>
                  <a:lnTo>
                    <a:pt x="317820" y="3145642"/>
                  </a:lnTo>
                  <a:lnTo>
                    <a:pt x="342090" y="3182414"/>
                  </a:lnTo>
                  <a:lnTo>
                    <a:pt x="367170" y="3218730"/>
                  </a:lnTo>
                  <a:lnTo>
                    <a:pt x="393050" y="3254579"/>
                  </a:lnTo>
                  <a:lnTo>
                    <a:pt x="419722" y="3289950"/>
                  </a:lnTo>
                  <a:lnTo>
                    <a:pt x="447177" y="3324832"/>
                  </a:lnTo>
                  <a:lnTo>
                    <a:pt x="475405" y="3359213"/>
                  </a:lnTo>
                  <a:lnTo>
                    <a:pt x="504399" y="3393080"/>
                  </a:lnTo>
                  <a:lnTo>
                    <a:pt x="534149" y="3426424"/>
                  </a:lnTo>
                  <a:lnTo>
                    <a:pt x="564646" y="3459232"/>
                  </a:lnTo>
                  <a:lnTo>
                    <a:pt x="595881" y="3491492"/>
                  </a:lnTo>
                  <a:lnTo>
                    <a:pt x="627846" y="3523194"/>
                  </a:lnTo>
                  <a:lnTo>
                    <a:pt x="660531" y="3554325"/>
                  </a:lnTo>
                  <a:lnTo>
                    <a:pt x="693929" y="3584875"/>
                  </a:lnTo>
                  <a:lnTo>
                    <a:pt x="728029" y="3614831"/>
                  </a:lnTo>
                  <a:lnTo>
                    <a:pt x="762822" y="3644182"/>
                  </a:lnTo>
                  <a:lnTo>
                    <a:pt x="798301" y="3672917"/>
                  </a:lnTo>
                  <a:lnTo>
                    <a:pt x="834457" y="3701023"/>
                  </a:lnTo>
                  <a:lnTo>
                    <a:pt x="871279" y="3728490"/>
                  </a:lnTo>
                  <a:lnTo>
                    <a:pt x="908760" y="3755306"/>
                  </a:lnTo>
                  <a:lnTo>
                    <a:pt x="946891" y="3781460"/>
                  </a:lnTo>
                  <a:lnTo>
                    <a:pt x="985662" y="3806939"/>
                  </a:lnTo>
                  <a:lnTo>
                    <a:pt x="1025065" y="3831732"/>
                  </a:lnTo>
                  <a:lnTo>
                    <a:pt x="1065091" y="3855829"/>
                  </a:lnTo>
                  <a:lnTo>
                    <a:pt x="1105730" y="3879216"/>
                  </a:lnTo>
                  <a:lnTo>
                    <a:pt x="1146975" y="3901884"/>
                  </a:lnTo>
                  <a:lnTo>
                    <a:pt x="1188817" y="3923819"/>
                  </a:lnTo>
                  <a:lnTo>
                    <a:pt x="1231245" y="3945011"/>
                  </a:lnTo>
                  <a:lnTo>
                    <a:pt x="1274252" y="3965449"/>
                  </a:lnTo>
                  <a:lnTo>
                    <a:pt x="1317829" y="3985120"/>
                  </a:lnTo>
                  <a:lnTo>
                    <a:pt x="1361966" y="4004013"/>
                  </a:lnTo>
                  <a:lnTo>
                    <a:pt x="1406655" y="4022116"/>
                  </a:lnTo>
                  <a:lnTo>
                    <a:pt x="1451888" y="4039419"/>
                  </a:lnTo>
                  <a:lnTo>
                    <a:pt x="1497654" y="4055909"/>
                  </a:lnTo>
                  <a:lnTo>
                    <a:pt x="1543945" y="4071575"/>
                  </a:lnTo>
                  <a:lnTo>
                    <a:pt x="1590753" y="4086405"/>
                  </a:lnTo>
                  <a:lnTo>
                    <a:pt x="1638068" y="4100389"/>
                  </a:lnTo>
                  <a:lnTo>
                    <a:pt x="1685882" y="4113513"/>
                  </a:lnTo>
                  <a:lnTo>
                    <a:pt x="1734185" y="4125768"/>
                  </a:lnTo>
                  <a:lnTo>
                    <a:pt x="1782969" y="4137141"/>
                  </a:lnTo>
                  <a:lnTo>
                    <a:pt x="1832225" y="4147620"/>
                  </a:lnTo>
                  <a:lnTo>
                    <a:pt x="1881944" y="4157195"/>
                  </a:lnTo>
                  <a:lnTo>
                    <a:pt x="1932118" y="4165854"/>
                  </a:lnTo>
                  <a:lnTo>
                    <a:pt x="1981826" y="4173453"/>
                  </a:lnTo>
                  <a:lnTo>
                    <a:pt x="2031466" y="4180077"/>
                  </a:lnTo>
                  <a:lnTo>
                    <a:pt x="2081026" y="4185732"/>
                  </a:lnTo>
                  <a:lnTo>
                    <a:pt x="2130493" y="4190427"/>
                  </a:lnTo>
                  <a:lnTo>
                    <a:pt x="2179856" y="4194170"/>
                  </a:lnTo>
                  <a:lnTo>
                    <a:pt x="2229102" y="4196967"/>
                  </a:lnTo>
                  <a:lnTo>
                    <a:pt x="2278218" y="4198827"/>
                  </a:lnTo>
                  <a:lnTo>
                    <a:pt x="2327193" y="4199757"/>
                  </a:lnTo>
                  <a:lnTo>
                    <a:pt x="2376014" y="4199765"/>
                  </a:lnTo>
                  <a:lnTo>
                    <a:pt x="2424669" y="4198859"/>
                  </a:lnTo>
                  <a:lnTo>
                    <a:pt x="2473145" y="4197046"/>
                  </a:lnTo>
                  <a:lnTo>
                    <a:pt x="2521430" y="4194335"/>
                  </a:lnTo>
                  <a:lnTo>
                    <a:pt x="2569511" y="4190732"/>
                  </a:lnTo>
                  <a:lnTo>
                    <a:pt x="2617378" y="4186246"/>
                  </a:lnTo>
                  <a:lnTo>
                    <a:pt x="2665016" y="4180884"/>
                  </a:lnTo>
                  <a:lnTo>
                    <a:pt x="2712415" y="4174654"/>
                  </a:lnTo>
                  <a:lnTo>
                    <a:pt x="2759561" y="4167563"/>
                  </a:lnTo>
                  <a:lnTo>
                    <a:pt x="2806442" y="4159620"/>
                  </a:lnTo>
                  <a:lnTo>
                    <a:pt x="2853046" y="4150832"/>
                  </a:lnTo>
                  <a:lnTo>
                    <a:pt x="2899361" y="4141207"/>
                  </a:lnTo>
                  <a:lnTo>
                    <a:pt x="2945375" y="4130752"/>
                  </a:lnTo>
                  <a:lnTo>
                    <a:pt x="2991074" y="4119475"/>
                  </a:lnTo>
                  <a:lnTo>
                    <a:pt x="3036447" y="4107384"/>
                  </a:lnTo>
                  <a:lnTo>
                    <a:pt x="3081481" y="4094487"/>
                  </a:lnTo>
                  <a:lnTo>
                    <a:pt x="3126165" y="4080790"/>
                  </a:lnTo>
                  <a:lnTo>
                    <a:pt x="3170485" y="4066303"/>
                  </a:lnTo>
                  <a:lnTo>
                    <a:pt x="3214430" y="4051032"/>
                  </a:lnTo>
                  <a:lnTo>
                    <a:pt x="3257988" y="4034986"/>
                  </a:lnTo>
                  <a:lnTo>
                    <a:pt x="3301145" y="4018172"/>
                  </a:lnTo>
                  <a:lnTo>
                    <a:pt x="3343889" y="4000597"/>
                  </a:lnTo>
                  <a:lnTo>
                    <a:pt x="3386209" y="3982270"/>
                  </a:lnTo>
                  <a:lnTo>
                    <a:pt x="3428092" y="3963198"/>
                  </a:lnTo>
                  <a:lnTo>
                    <a:pt x="3469526" y="3943388"/>
                  </a:lnTo>
                  <a:lnTo>
                    <a:pt x="3510498" y="3922850"/>
                  </a:lnTo>
                  <a:lnTo>
                    <a:pt x="3550996" y="3901589"/>
                  </a:lnTo>
                  <a:lnTo>
                    <a:pt x="3591008" y="3879614"/>
                  </a:lnTo>
                  <a:lnTo>
                    <a:pt x="3630521" y="3856933"/>
                  </a:lnTo>
                  <a:lnTo>
                    <a:pt x="3669523" y="3833554"/>
                  </a:lnTo>
                  <a:lnTo>
                    <a:pt x="3708003" y="3809483"/>
                  </a:lnTo>
                  <a:lnTo>
                    <a:pt x="3745946" y="3784729"/>
                  </a:lnTo>
                  <a:lnTo>
                    <a:pt x="3783342" y="3759299"/>
                  </a:lnTo>
                  <a:lnTo>
                    <a:pt x="3820178" y="3733202"/>
                  </a:lnTo>
                  <a:lnTo>
                    <a:pt x="3856442" y="3706444"/>
                  </a:lnTo>
                  <a:lnTo>
                    <a:pt x="3892121" y="3679034"/>
                  </a:lnTo>
                  <a:lnTo>
                    <a:pt x="3927203" y="3650979"/>
                  </a:lnTo>
                  <a:lnTo>
                    <a:pt x="3961675" y="3622287"/>
                  </a:lnTo>
                  <a:lnTo>
                    <a:pt x="3995526" y="3592966"/>
                  </a:lnTo>
                  <a:lnTo>
                    <a:pt x="4028743" y="3563022"/>
                  </a:lnTo>
                  <a:lnTo>
                    <a:pt x="4061314" y="3532465"/>
                  </a:lnTo>
                  <a:lnTo>
                    <a:pt x="4093226" y="3501302"/>
                  </a:lnTo>
                  <a:lnTo>
                    <a:pt x="4124468" y="3469540"/>
                  </a:lnTo>
                  <a:lnTo>
                    <a:pt x="4155026" y="3437187"/>
                  </a:lnTo>
                  <a:lnTo>
                    <a:pt x="4184889" y="3404251"/>
                  </a:lnTo>
                  <a:lnTo>
                    <a:pt x="4214044" y="3370739"/>
                  </a:lnTo>
                  <a:lnTo>
                    <a:pt x="4242479" y="3336660"/>
                  </a:lnTo>
                  <a:lnTo>
                    <a:pt x="4270182" y="3302021"/>
                  </a:lnTo>
                  <a:lnTo>
                    <a:pt x="4297140" y="3266829"/>
                  </a:lnTo>
                  <a:lnTo>
                    <a:pt x="4323341" y="3231092"/>
                  </a:lnTo>
                  <a:lnTo>
                    <a:pt x="4348772" y="3194819"/>
                  </a:lnTo>
                  <a:lnTo>
                    <a:pt x="4373422" y="3158016"/>
                  </a:lnTo>
                  <a:lnTo>
                    <a:pt x="4397279" y="3120692"/>
                  </a:lnTo>
                  <a:lnTo>
                    <a:pt x="4420329" y="3082853"/>
                  </a:lnTo>
                  <a:lnTo>
                    <a:pt x="4442560" y="3044509"/>
                  </a:lnTo>
                  <a:lnTo>
                    <a:pt x="4463961" y="3005666"/>
                  </a:lnTo>
                  <a:lnTo>
                    <a:pt x="4484519" y="2966332"/>
                  </a:lnTo>
                  <a:lnTo>
                    <a:pt x="4504221" y="2926515"/>
                  </a:lnTo>
                  <a:lnTo>
                    <a:pt x="4523055" y="2886223"/>
                  </a:lnTo>
                  <a:lnTo>
                    <a:pt x="4541010" y="2845463"/>
                  </a:lnTo>
                  <a:lnTo>
                    <a:pt x="4558072" y="2804243"/>
                  </a:lnTo>
                  <a:lnTo>
                    <a:pt x="4574229" y="2762570"/>
                  </a:lnTo>
                  <a:lnTo>
                    <a:pt x="4589469" y="2720453"/>
                  </a:lnTo>
                  <a:lnTo>
                    <a:pt x="4603781" y="2677900"/>
                  </a:lnTo>
                  <a:lnTo>
                    <a:pt x="4617150" y="2634917"/>
                  </a:lnTo>
                  <a:lnTo>
                    <a:pt x="4629566" y="2591512"/>
                  </a:lnTo>
                  <a:lnTo>
                    <a:pt x="4641015" y="2547694"/>
                  </a:lnTo>
                  <a:lnTo>
                    <a:pt x="4651486" y="2503469"/>
                  </a:lnTo>
                  <a:lnTo>
                    <a:pt x="4660967" y="2458847"/>
                  </a:lnTo>
                  <a:lnTo>
                    <a:pt x="4669502" y="2413465"/>
                  </a:lnTo>
                  <a:lnTo>
                    <a:pt x="4676925" y="2368146"/>
                  </a:lnTo>
                  <a:lnTo>
                    <a:pt x="4683247" y="2322902"/>
                  </a:lnTo>
                  <a:lnTo>
                    <a:pt x="4688474" y="2277744"/>
                  </a:lnTo>
                  <a:lnTo>
                    <a:pt x="4692617" y="2232684"/>
                  </a:lnTo>
                  <a:lnTo>
                    <a:pt x="4695684" y="2187733"/>
                  </a:lnTo>
                  <a:lnTo>
                    <a:pt x="4697684" y="2142902"/>
                  </a:lnTo>
                  <a:lnTo>
                    <a:pt x="4698626" y="2098203"/>
                  </a:lnTo>
                  <a:lnTo>
                    <a:pt x="4698518" y="2053649"/>
                  </a:lnTo>
                  <a:lnTo>
                    <a:pt x="4697370" y="2009249"/>
                  </a:lnTo>
                  <a:lnTo>
                    <a:pt x="4695191" y="1965016"/>
                  </a:lnTo>
                  <a:lnTo>
                    <a:pt x="4691989" y="1920962"/>
                  </a:lnTo>
                  <a:lnTo>
                    <a:pt x="4687773" y="1877097"/>
                  </a:lnTo>
                  <a:lnTo>
                    <a:pt x="4682553" y="1833434"/>
                  </a:lnTo>
                  <a:lnTo>
                    <a:pt x="4676336" y="1789983"/>
                  </a:lnTo>
                  <a:lnTo>
                    <a:pt x="4669133" y="1746757"/>
                  </a:lnTo>
                  <a:lnTo>
                    <a:pt x="4660951" y="1703767"/>
                  </a:lnTo>
                  <a:lnTo>
                    <a:pt x="4651800" y="1661025"/>
                  </a:lnTo>
                  <a:lnTo>
                    <a:pt x="4641688" y="1618541"/>
                  </a:lnTo>
                  <a:lnTo>
                    <a:pt x="4630625" y="1576328"/>
                  </a:lnTo>
                  <a:lnTo>
                    <a:pt x="4618620" y="1534397"/>
                  </a:lnTo>
                  <a:lnTo>
                    <a:pt x="4605680" y="1492760"/>
                  </a:lnTo>
                  <a:lnTo>
                    <a:pt x="4591816" y="1451428"/>
                  </a:lnTo>
                  <a:lnTo>
                    <a:pt x="4577035" y="1410412"/>
                  </a:lnTo>
                  <a:lnTo>
                    <a:pt x="4561348" y="1369725"/>
                  </a:lnTo>
                  <a:lnTo>
                    <a:pt x="4544762" y="1329377"/>
                  </a:lnTo>
                  <a:lnTo>
                    <a:pt x="4527287" y="1289381"/>
                  </a:lnTo>
                  <a:lnTo>
                    <a:pt x="4508931" y="1249747"/>
                  </a:lnTo>
                  <a:lnTo>
                    <a:pt x="4489704" y="1210488"/>
                  </a:lnTo>
                  <a:lnTo>
                    <a:pt x="4469614" y="1171615"/>
                  </a:lnTo>
                  <a:lnTo>
                    <a:pt x="4448671" y="1133139"/>
                  </a:lnTo>
                  <a:lnTo>
                    <a:pt x="4426882" y="1095072"/>
                  </a:lnTo>
                  <a:lnTo>
                    <a:pt x="4404257" y="1057425"/>
                  </a:lnTo>
                  <a:lnTo>
                    <a:pt x="4380805" y="1020211"/>
                  </a:lnTo>
                  <a:lnTo>
                    <a:pt x="4356535" y="983439"/>
                  </a:lnTo>
                  <a:lnTo>
                    <a:pt x="4331455" y="947123"/>
                  </a:lnTo>
                  <a:lnTo>
                    <a:pt x="4305575" y="911274"/>
                  </a:lnTo>
                  <a:lnTo>
                    <a:pt x="4278903" y="875903"/>
                  </a:lnTo>
                  <a:lnTo>
                    <a:pt x="4251448" y="841021"/>
                  </a:lnTo>
                  <a:lnTo>
                    <a:pt x="4223220" y="806640"/>
                  </a:lnTo>
                  <a:lnTo>
                    <a:pt x="4194226" y="772773"/>
                  </a:lnTo>
                  <a:lnTo>
                    <a:pt x="4164476" y="739429"/>
                  </a:lnTo>
                  <a:lnTo>
                    <a:pt x="4133979" y="706621"/>
                  </a:lnTo>
                  <a:lnTo>
                    <a:pt x="4102744" y="674361"/>
                  </a:lnTo>
                  <a:lnTo>
                    <a:pt x="4070779" y="642659"/>
                  </a:lnTo>
                  <a:lnTo>
                    <a:pt x="4038094" y="611528"/>
                  </a:lnTo>
                  <a:lnTo>
                    <a:pt x="4004697" y="580978"/>
                  </a:lnTo>
                  <a:lnTo>
                    <a:pt x="3970597" y="551022"/>
                  </a:lnTo>
                  <a:lnTo>
                    <a:pt x="3935803" y="521671"/>
                  </a:lnTo>
                  <a:lnTo>
                    <a:pt x="3900324" y="492936"/>
                  </a:lnTo>
                  <a:lnTo>
                    <a:pt x="3864168" y="464830"/>
                  </a:lnTo>
                  <a:lnTo>
                    <a:pt x="3827346" y="437363"/>
                  </a:lnTo>
                  <a:lnTo>
                    <a:pt x="3789865" y="410547"/>
                  </a:lnTo>
                  <a:lnTo>
                    <a:pt x="3751734" y="384393"/>
                  </a:lnTo>
                  <a:lnTo>
                    <a:pt x="3712963" y="358914"/>
                  </a:lnTo>
                  <a:lnTo>
                    <a:pt x="3673560" y="334121"/>
                  </a:lnTo>
                  <a:lnTo>
                    <a:pt x="3633535" y="310024"/>
                  </a:lnTo>
                  <a:lnTo>
                    <a:pt x="3592895" y="286637"/>
                  </a:lnTo>
                  <a:lnTo>
                    <a:pt x="3551650" y="263969"/>
                  </a:lnTo>
                  <a:lnTo>
                    <a:pt x="3509809" y="242034"/>
                  </a:lnTo>
                  <a:lnTo>
                    <a:pt x="3467380" y="220842"/>
                  </a:lnTo>
                  <a:lnTo>
                    <a:pt x="3424373" y="200404"/>
                  </a:lnTo>
                  <a:lnTo>
                    <a:pt x="3380796" y="180733"/>
                  </a:lnTo>
                  <a:lnTo>
                    <a:pt x="3336659" y="161840"/>
                  </a:lnTo>
                  <a:lnTo>
                    <a:pt x="3291970" y="143737"/>
                  </a:lnTo>
                  <a:lnTo>
                    <a:pt x="3246738" y="126434"/>
                  </a:lnTo>
                  <a:lnTo>
                    <a:pt x="3200971" y="109944"/>
                  </a:lnTo>
                  <a:lnTo>
                    <a:pt x="3154680" y="94278"/>
                  </a:lnTo>
                  <a:lnTo>
                    <a:pt x="3107872" y="79448"/>
                  </a:lnTo>
                  <a:lnTo>
                    <a:pt x="3060557" y="65464"/>
                  </a:lnTo>
                  <a:lnTo>
                    <a:pt x="3012743" y="52340"/>
                  </a:lnTo>
                  <a:lnTo>
                    <a:pt x="2964440" y="40085"/>
                  </a:lnTo>
                  <a:lnTo>
                    <a:pt x="2915656" y="28712"/>
                  </a:lnTo>
                  <a:lnTo>
                    <a:pt x="2866400" y="18233"/>
                  </a:lnTo>
                  <a:lnTo>
                    <a:pt x="2816681" y="8658"/>
                  </a:lnTo>
                  <a:lnTo>
                    <a:pt x="2766508" y="0"/>
                  </a:lnTo>
                  <a:close/>
                </a:path>
              </a:pathLst>
            </a:custGeom>
            <a:solidFill>
              <a:srgbClr val="008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58383" y="1068324"/>
              <a:ext cx="1409700" cy="638810"/>
            </a:xfrm>
            <a:custGeom>
              <a:avLst/>
              <a:gdLst/>
              <a:ahLst/>
              <a:cxnLst/>
              <a:rect l="l" t="t" r="r" b="b"/>
              <a:pathLst>
                <a:path w="1409700" h="638810">
                  <a:moveTo>
                    <a:pt x="1409700" y="0"/>
                  </a:moveTo>
                  <a:lnTo>
                    <a:pt x="0" y="0"/>
                  </a:lnTo>
                  <a:lnTo>
                    <a:pt x="0" y="638555"/>
                  </a:lnTo>
                  <a:lnTo>
                    <a:pt x="1409700" y="638555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CEDB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58383" y="1068324"/>
              <a:ext cx="1409700" cy="638810"/>
            </a:xfrm>
            <a:custGeom>
              <a:avLst/>
              <a:gdLst/>
              <a:ahLst/>
              <a:cxnLst/>
              <a:rect l="l" t="t" r="r" b="b"/>
              <a:pathLst>
                <a:path w="1409700" h="638810">
                  <a:moveTo>
                    <a:pt x="0" y="638555"/>
                  </a:moveTo>
                  <a:lnTo>
                    <a:pt x="1409700" y="638555"/>
                  </a:lnTo>
                  <a:lnTo>
                    <a:pt x="1409700" y="0"/>
                  </a:lnTo>
                  <a:lnTo>
                    <a:pt x="0" y="0"/>
                  </a:lnTo>
                  <a:lnTo>
                    <a:pt x="0" y="63855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62778" y="1118362"/>
            <a:ext cx="120205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General planning </a:t>
            </a:r>
            <a:r>
              <a:rPr sz="1100" b="1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requirements </a:t>
            </a:r>
            <a:r>
              <a:rPr sz="1100" b="1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6476" y="1647444"/>
            <a:ext cx="1409700" cy="638810"/>
          </a:xfrm>
          <a:prstGeom prst="rect">
            <a:avLst/>
          </a:prstGeom>
          <a:solidFill>
            <a:srgbClr val="CEDB55"/>
          </a:solidFill>
          <a:ln w="3175">
            <a:solidFill>
              <a:srgbClr val="FFFFFF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233045" marR="226060" indent="1905" algn="ctr">
              <a:lnSpc>
                <a:spcPct val="100000"/>
              </a:lnSpc>
              <a:spcBef>
                <a:spcPts val="50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Acceptance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 criteria 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lis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ment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95992" y="2069528"/>
            <a:ext cx="1412875" cy="641985"/>
            <a:chOff x="3495992" y="2069528"/>
            <a:chExt cx="1412875" cy="641985"/>
          </a:xfrm>
        </p:grpSpPr>
        <p:sp>
          <p:nvSpPr>
            <p:cNvPr id="10" name="object 10"/>
            <p:cNvSpPr/>
            <p:nvPr/>
          </p:nvSpPr>
          <p:spPr>
            <a:xfrm>
              <a:off x="3497579" y="2071116"/>
              <a:ext cx="1409700" cy="638810"/>
            </a:xfrm>
            <a:custGeom>
              <a:avLst/>
              <a:gdLst/>
              <a:ahLst/>
              <a:cxnLst/>
              <a:rect l="l" t="t" r="r" b="b"/>
              <a:pathLst>
                <a:path w="1409700" h="638810">
                  <a:moveTo>
                    <a:pt x="1409700" y="0"/>
                  </a:moveTo>
                  <a:lnTo>
                    <a:pt x="0" y="0"/>
                  </a:lnTo>
                  <a:lnTo>
                    <a:pt x="0" y="638555"/>
                  </a:lnTo>
                  <a:lnTo>
                    <a:pt x="1409700" y="638555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D2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97579" y="2071116"/>
              <a:ext cx="1409700" cy="638810"/>
            </a:xfrm>
            <a:custGeom>
              <a:avLst/>
              <a:gdLst/>
              <a:ahLst/>
              <a:cxnLst/>
              <a:rect l="l" t="t" r="r" b="b"/>
              <a:pathLst>
                <a:path w="1409700" h="638810">
                  <a:moveTo>
                    <a:pt x="0" y="638555"/>
                  </a:moveTo>
                  <a:lnTo>
                    <a:pt x="1409700" y="638555"/>
                  </a:lnTo>
                  <a:lnTo>
                    <a:pt x="1409700" y="0"/>
                  </a:lnTo>
                  <a:lnTo>
                    <a:pt x="0" y="0"/>
                  </a:lnTo>
                  <a:lnTo>
                    <a:pt x="0" y="63855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97300" y="2206498"/>
            <a:ext cx="81216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790" marR="5080" indent="-85725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results </a:t>
            </a:r>
            <a:r>
              <a:rPr sz="1100" b="1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reporting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96704" y="2708084"/>
            <a:ext cx="1412875" cy="641985"/>
            <a:chOff x="3096704" y="2708084"/>
            <a:chExt cx="1412875" cy="641985"/>
          </a:xfrm>
        </p:grpSpPr>
        <p:sp>
          <p:nvSpPr>
            <p:cNvPr id="14" name="object 14"/>
            <p:cNvSpPr/>
            <p:nvPr/>
          </p:nvSpPr>
          <p:spPr>
            <a:xfrm>
              <a:off x="3098292" y="2709672"/>
              <a:ext cx="1409700" cy="638810"/>
            </a:xfrm>
            <a:custGeom>
              <a:avLst/>
              <a:gdLst/>
              <a:ahLst/>
              <a:cxnLst/>
              <a:rect l="l" t="t" r="r" b="b"/>
              <a:pathLst>
                <a:path w="1409700" h="638810">
                  <a:moveTo>
                    <a:pt x="1409700" y="0"/>
                  </a:moveTo>
                  <a:lnTo>
                    <a:pt x="0" y="0"/>
                  </a:lnTo>
                  <a:lnTo>
                    <a:pt x="0" y="638555"/>
                  </a:lnTo>
                  <a:lnTo>
                    <a:pt x="1409700" y="638555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D2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98292" y="2709672"/>
              <a:ext cx="1409700" cy="638810"/>
            </a:xfrm>
            <a:custGeom>
              <a:avLst/>
              <a:gdLst/>
              <a:ahLst/>
              <a:cxnLst/>
              <a:rect l="l" t="t" r="r" b="b"/>
              <a:pathLst>
                <a:path w="1409700" h="638810">
                  <a:moveTo>
                    <a:pt x="0" y="638555"/>
                  </a:moveTo>
                  <a:lnTo>
                    <a:pt x="1409700" y="638555"/>
                  </a:lnTo>
                  <a:lnTo>
                    <a:pt x="1409700" y="0"/>
                  </a:lnTo>
                  <a:lnTo>
                    <a:pt x="0" y="0"/>
                  </a:lnTo>
                  <a:lnTo>
                    <a:pt x="0" y="63855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98265" y="2844545"/>
            <a:ext cx="81216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results </a:t>
            </a:r>
            <a:r>
              <a:rPr sz="1100" b="1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475156" y="2982404"/>
            <a:ext cx="1412875" cy="641985"/>
            <a:chOff x="7475156" y="2982404"/>
            <a:chExt cx="1412875" cy="641985"/>
          </a:xfrm>
        </p:grpSpPr>
        <p:sp>
          <p:nvSpPr>
            <p:cNvPr id="18" name="object 18"/>
            <p:cNvSpPr/>
            <p:nvPr/>
          </p:nvSpPr>
          <p:spPr>
            <a:xfrm>
              <a:off x="7476743" y="2983992"/>
              <a:ext cx="1409700" cy="638810"/>
            </a:xfrm>
            <a:custGeom>
              <a:avLst/>
              <a:gdLst/>
              <a:ahLst/>
              <a:cxnLst/>
              <a:rect l="l" t="t" r="r" b="b"/>
              <a:pathLst>
                <a:path w="1409700" h="638810">
                  <a:moveTo>
                    <a:pt x="1409700" y="0"/>
                  </a:moveTo>
                  <a:lnTo>
                    <a:pt x="0" y="0"/>
                  </a:lnTo>
                  <a:lnTo>
                    <a:pt x="0" y="638555"/>
                  </a:lnTo>
                  <a:lnTo>
                    <a:pt x="1409700" y="638555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CEDB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76743" y="2983992"/>
              <a:ext cx="1409700" cy="638810"/>
            </a:xfrm>
            <a:custGeom>
              <a:avLst/>
              <a:gdLst/>
              <a:ahLst/>
              <a:cxnLst/>
              <a:rect l="l" t="t" r="r" b="b"/>
              <a:pathLst>
                <a:path w="1409700" h="638810">
                  <a:moveTo>
                    <a:pt x="0" y="638555"/>
                  </a:moveTo>
                  <a:lnTo>
                    <a:pt x="1409700" y="638555"/>
                  </a:lnTo>
                  <a:lnTo>
                    <a:pt x="1409700" y="0"/>
                  </a:lnTo>
                  <a:lnTo>
                    <a:pt x="0" y="0"/>
                  </a:lnTo>
                  <a:lnTo>
                    <a:pt x="0" y="63855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697469" y="3119374"/>
            <a:ext cx="96837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81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1100" b="1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lis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ment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39120" y="4725860"/>
            <a:ext cx="1412875" cy="641985"/>
            <a:chOff x="4139120" y="4725860"/>
            <a:chExt cx="1412875" cy="641985"/>
          </a:xfrm>
        </p:grpSpPr>
        <p:sp>
          <p:nvSpPr>
            <p:cNvPr id="22" name="object 22"/>
            <p:cNvSpPr/>
            <p:nvPr/>
          </p:nvSpPr>
          <p:spPr>
            <a:xfrm>
              <a:off x="4140708" y="4727447"/>
              <a:ext cx="1409700" cy="638810"/>
            </a:xfrm>
            <a:custGeom>
              <a:avLst/>
              <a:gdLst/>
              <a:ahLst/>
              <a:cxnLst/>
              <a:rect l="l" t="t" r="r" b="b"/>
              <a:pathLst>
                <a:path w="1409700" h="638810">
                  <a:moveTo>
                    <a:pt x="1409700" y="0"/>
                  </a:moveTo>
                  <a:lnTo>
                    <a:pt x="0" y="0"/>
                  </a:lnTo>
                  <a:lnTo>
                    <a:pt x="0" y="638555"/>
                  </a:lnTo>
                  <a:lnTo>
                    <a:pt x="1409700" y="638555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40708" y="4727447"/>
              <a:ext cx="1409700" cy="638810"/>
            </a:xfrm>
            <a:custGeom>
              <a:avLst/>
              <a:gdLst/>
              <a:ahLst/>
              <a:cxnLst/>
              <a:rect l="l" t="t" r="r" b="b"/>
              <a:pathLst>
                <a:path w="1409700" h="638810">
                  <a:moveTo>
                    <a:pt x="0" y="638555"/>
                  </a:moveTo>
                  <a:lnTo>
                    <a:pt x="1409700" y="638555"/>
                  </a:lnTo>
                  <a:lnTo>
                    <a:pt x="1409700" y="0"/>
                  </a:lnTo>
                  <a:lnTo>
                    <a:pt x="0" y="0"/>
                  </a:lnTo>
                  <a:lnTo>
                    <a:pt x="0" y="638555"/>
                  </a:lnTo>
                  <a:close/>
                </a:path>
              </a:pathLst>
            </a:custGeom>
            <a:ln w="3175">
              <a:solidFill>
                <a:srgbClr val="0089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495927" y="4863210"/>
            <a:ext cx="70104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Arial MT"/>
                <a:cs typeface="Arial MT"/>
              </a:rPr>
              <a:t>T</a:t>
            </a:r>
            <a:r>
              <a:rPr sz="1100" dirty="0">
                <a:latin typeface="Arial MT"/>
                <a:cs typeface="Arial MT"/>
              </a:rPr>
              <a:t>est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cas</a:t>
            </a:r>
            <a:r>
              <a:rPr sz="1100" spc="-5" dirty="0">
                <a:latin typeface="Arial MT"/>
                <a:cs typeface="Arial MT"/>
              </a:rPr>
              <a:t>e</a:t>
            </a:r>
            <a:r>
              <a:rPr sz="1100" dirty="0">
                <a:latin typeface="Arial MT"/>
                <a:cs typeface="Arial MT"/>
              </a:rPr>
              <a:t>s  </a:t>
            </a:r>
            <a:r>
              <a:rPr sz="1100" spc="-5" dirty="0">
                <a:latin typeface="Arial MT"/>
                <a:cs typeface="Arial MT"/>
              </a:rPr>
              <a:t>execution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91128" y="4091940"/>
            <a:ext cx="1409700" cy="640080"/>
          </a:xfrm>
          <a:prstGeom prst="rect">
            <a:avLst/>
          </a:prstGeom>
          <a:solidFill>
            <a:srgbClr val="FFFFFF"/>
          </a:solidFill>
          <a:ln w="3175">
            <a:solidFill>
              <a:srgbClr val="0089C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Defect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reporting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854888" y="4352480"/>
            <a:ext cx="1412875" cy="643255"/>
            <a:chOff x="6854888" y="4352480"/>
            <a:chExt cx="1412875" cy="643255"/>
          </a:xfrm>
        </p:grpSpPr>
        <p:sp>
          <p:nvSpPr>
            <p:cNvPr id="27" name="object 27"/>
            <p:cNvSpPr/>
            <p:nvPr/>
          </p:nvSpPr>
          <p:spPr>
            <a:xfrm>
              <a:off x="6856476" y="4354067"/>
              <a:ext cx="1409700" cy="640080"/>
            </a:xfrm>
            <a:custGeom>
              <a:avLst/>
              <a:gdLst/>
              <a:ahLst/>
              <a:cxnLst/>
              <a:rect l="l" t="t" r="r" b="b"/>
              <a:pathLst>
                <a:path w="1409700" h="640079">
                  <a:moveTo>
                    <a:pt x="1409700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1409700" y="640079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56476" y="4354067"/>
              <a:ext cx="1409700" cy="640080"/>
            </a:xfrm>
            <a:custGeom>
              <a:avLst/>
              <a:gdLst/>
              <a:ahLst/>
              <a:cxnLst/>
              <a:rect l="l" t="t" r="r" b="b"/>
              <a:pathLst>
                <a:path w="1409700" h="640079">
                  <a:moveTo>
                    <a:pt x="0" y="640079"/>
                  </a:moveTo>
                  <a:lnTo>
                    <a:pt x="1409700" y="640079"/>
                  </a:lnTo>
                  <a:lnTo>
                    <a:pt x="1409700" y="0"/>
                  </a:lnTo>
                  <a:lnTo>
                    <a:pt x="0" y="0"/>
                  </a:lnTo>
                  <a:lnTo>
                    <a:pt x="0" y="640079"/>
                  </a:lnTo>
                  <a:close/>
                </a:path>
              </a:pathLst>
            </a:custGeom>
            <a:ln w="3175">
              <a:solidFill>
                <a:srgbClr val="0089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942835" y="4573904"/>
            <a:ext cx="12376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Test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cases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creation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888672" y="1706816"/>
            <a:ext cx="349250" cy="315595"/>
            <a:chOff x="5888672" y="1706816"/>
            <a:chExt cx="349250" cy="315595"/>
          </a:xfrm>
        </p:grpSpPr>
        <p:sp>
          <p:nvSpPr>
            <p:cNvPr id="31" name="object 31"/>
            <p:cNvSpPr/>
            <p:nvPr/>
          </p:nvSpPr>
          <p:spPr>
            <a:xfrm>
              <a:off x="5890259" y="1708404"/>
              <a:ext cx="346075" cy="312420"/>
            </a:xfrm>
            <a:custGeom>
              <a:avLst/>
              <a:gdLst/>
              <a:ahLst/>
              <a:cxnLst/>
              <a:rect l="l" t="t" r="r" b="b"/>
              <a:pathLst>
                <a:path w="346075" h="312419">
                  <a:moveTo>
                    <a:pt x="345948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345948" y="312420"/>
                  </a:lnTo>
                  <a:lnTo>
                    <a:pt x="345948" y="0"/>
                  </a:lnTo>
                  <a:close/>
                </a:path>
              </a:pathLst>
            </a:custGeom>
            <a:solidFill>
              <a:srgbClr val="CEDB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90259" y="1708404"/>
              <a:ext cx="346075" cy="312420"/>
            </a:xfrm>
            <a:custGeom>
              <a:avLst/>
              <a:gdLst/>
              <a:ahLst/>
              <a:cxnLst/>
              <a:rect l="l" t="t" r="r" b="b"/>
              <a:pathLst>
                <a:path w="346075" h="312419">
                  <a:moveTo>
                    <a:pt x="0" y="312420"/>
                  </a:moveTo>
                  <a:lnTo>
                    <a:pt x="345948" y="312420"/>
                  </a:lnTo>
                  <a:lnTo>
                    <a:pt x="345948" y="0"/>
                  </a:lnTo>
                  <a:lnTo>
                    <a:pt x="0" y="0"/>
                  </a:lnTo>
                  <a:lnTo>
                    <a:pt x="0" y="31242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000750" y="1740154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10528" y="2286000"/>
            <a:ext cx="346075" cy="317500"/>
          </a:xfrm>
          <a:prstGeom prst="rect">
            <a:avLst/>
          </a:prstGeom>
          <a:solidFill>
            <a:srgbClr val="CEDB55"/>
          </a:solidFill>
          <a:ln w="3175">
            <a:solidFill>
              <a:srgbClr val="FFFFFF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905692" y="2711132"/>
            <a:ext cx="347980" cy="315595"/>
            <a:chOff x="4905692" y="2711132"/>
            <a:chExt cx="347980" cy="315595"/>
          </a:xfrm>
        </p:grpSpPr>
        <p:sp>
          <p:nvSpPr>
            <p:cNvPr id="36" name="object 36"/>
            <p:cNvSpPr/>
            <p:nvPr/>
          </p:nvSpPr>
          <p:spPr>
            <a:xfrm>
              <a:off x="4907279" y="2712720"/>
              <a:ext cx="344805" cy="312420"/>
            </a:xfrm>
            <a:custGeom>
              <a:avLst/>
              <a:gdLst/>
              <a:ahLst/>
              <a:cxnLst/>
              <a:rect l="l" t="t" r="r" b="b"/>
              <a:pathLst>
                <a:path w="344804" h="312419">
                  <a:moveTo>
                    <a:pt x="344424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344424" y="312420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D2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07279" y="2712720"/>
              <a:ext cx="344805" cy="312420"/>
            </a:xfrm>
            <a:custGeom>
              <a:avLst/>
              <a:gdLst/>
              <a:ahLst/>
              <a:cxnLst/>
              <a:rect l="l" t="t" r="r" b="b"/>
              <a:pathLst>
                <a:path w="344804" h="312419">
                  <a:moveTo>
                    <a:pt x="0" y="312420"/>
                  </a:moveTo>
                  <a:lnTo>
                    <a:pt x="344424" y="312420"/>
                  </a:lnTo>
                  <a:lnTo>
                    <a:pt x="344424" y="0"/>
                  </a:lnTo>
                  <a:lnTo>
                    <a:pt x="0" y="0"/>
                  </a:lnTo>
                  <a:lnTo>
                    <a:pt x="0" y="31242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017770" y="2743911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130732" y="3121088"/>
            <a:ext cx="347980" cy="315595"/>
            <a:chOff x="7130732" y="3121088"/>
            <a:chExt cx="347980" cy="315595"/>
          </a:xfrm>
        </p:grpSpPr>
        <p:sp>
          <p:nvSpPr>
            <p:cNvPr id="40" name="object 40"/>
            <p:cNvSpPr/>
            <p:nvPr/>
          </p:nvSpPr>
          <p:spPr>
            <a:xfrm>
              <a:off x="7132319" y="3122676"/>
              <a:ext cx="344805" cy="312420"/>
            </a:xfrm>
            <a:custGeom>
              <a:avLst/>
              <a:gdLst/>
              <a:ahLst/>
              <a:cxnLst/>
              <a:rect l="l" t="t" r="r" b="b"/>
              <a:pathLst>
                <a:path w="344804" h="312420">
                  <a:moveTo>
                    <a:pt x="344424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344424" y="312420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CEDB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32319" y="3122676"/>
              <a:ext cx="344805" cy="312420"/>
            </a:xfrm>
            <a:custGeom>
              <a:avLst/>
              <a:gdLst/>
              <a:ahLst/>
              <a:cxnLst/>
              <a:rect l="l" t="t" r="r" b="b"/>
              <a:pathLst>
                <a:path w="344804" h="312420">
                  <a:moveTo>
                    <a:pt x="0" y="312420"/>
                  </a:moveTo>
                  <a:lnTo>
                    <a:pt x="344424" y="312420"/>
                  </a:lnTo>
                  <a:lnTo>
                    <a:pt x="344424" y="0"/>
                  </a:lnTo>
                  <a:lnTo>
                    <a:pt x="0" y="0"/>
                  </a:lnTo>
                  <a:lnTo>
                    <a:pt x="0" y="31242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242175" y="315353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508940" y="4040060"/>
            <a:ext cx="349250" cy="315595"/>
            <a:chOff x="6508940" y="4040060"/>
            <a:chExt cx="349250" cy="315595"/>
          </a:xfrm>
        </p:grpSpPr>
        <p:sp>
          <p:nvSpPr>
            <p:cNvPr id="44" name="object 44"/>
            <p:cNvSpPr/>
            <p:nvPr/>
          </p:nvSpPr>
          <p:spPr>
            <a:xfrm>
              <a:off x="6510528" y="4041647"/>
              <a:ext cx="346075" cy="312420"/>
            </a:xfrm>
            <a:custGeom>
              <a:avLst/>
              <a:gdLst/>
              <a:ahLst/>
              <a:cxnLst/>
              <a:rect l="l" t="t" r="r" b="b"/>
              <a:pathLst>
                <a:path w="346075" h="312420">
                  <a:moveTo>
                    <a:pt x="345948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345948" y="312419"/>
                  </a:lnTo>
                  <a:lnTo>
                    <a:pt x="345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10528" y="4041647"/>
              <a:ext cx="346075" cy="312420"/>
            </a:xfrm>
            <a:custGeom>
              <a:avLst/>
              <a:gdLst/>
              <a:ahLst/>
              <a:cxnLst/>
              <a:rect l="l" t="t" r="r" b="b"/>
              <a:pathLst>
                <a:path w="346075" h="312420">
                  <a:moveTo>
                    <a:pt x="0" y="312419"/>
                  </a:moveTo>
                  <a:lnTo>
                    <a:pt x="345948" y="312419"/>
                  </a:lnTo>
                  <a:lnTo>
                    <a:pt x="345948" y="0"/>
                  </a:lnTo>
                  <a:lnTo>
                    <a:pt x="0" y="0"/>
                  </a:lnTo>
                  <a:lnTo>
                    <a:pt x="0" y="312419"/>
                  </a:lnTo>
                  <a:close/>
                </a:path>
              </a:pathLst>
            </a:custGeom>
            <a:ln w="3175">
              <a:solidFill>
                <a:srgbClr val="0089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621526" y="407403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551868" y="4418012"/>
            <a:ext cx="349250" cy="315595"/>
            <a:chOff x="5551868" y="4418012"/>
            <a:chExt cx="349250" cy="315595"/>
          </a:xfrm>
        </p:grpSpPr>
        <p:sp>
          <p:nvSpPr>
            <p:cNvPr id="48" name="object 48"/>
            <p:cNvSpPr/>
            <p:nvPr/>
          </p:nvSpPr>
          <p:spPr>
            <a:xfrm>
              <a:off x="5553455" y="4419600"/>
              <a:ext cx="346075" cy="312420"/>
            </a:xfrm>
            <a:custGeom>
              <a:avLst/>
              <a:gdLst/>
              <a:ahLst/>
              <a:cxnLst/>
              <a:rect l="l" t="t" r="r" b="b"/>
              <a:pathLst>
                <a:path w="346075" h="312420">
                  <a:moveTo>
                    <a:pt x="345948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345948" y="312419"/>
                  </a:lnTo>
                  <a:lnTo>
                    <a:pt x="345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53455" y="4419600"/>
              <a:ext cx="346075" cy="312420"/>
            </a:xfrm>
            <a:custGeom>
              <a:avLst/>
              <a:gdLst/>
              <a:ahLst/>
              <a:cxnLst/>
              <a:rect l="l" t="t" r="r" b="b"/>
              <a:pathLst>
                <a:path w="346075" h="312420">
                  <a:moveTo>
                    <a:pt x="0" y="312419"/>
                  </a:moveTo>
                  <a:lnTo>
                    <a:pt x="345948" y="312419"/>
                  </a:lnTo>
                  <a:lnTo>
                    <a:pt x="345948" y="0"/>
                  </a:lnTo>
                  <a:lnTo>
                    <a:pt x="0" y="0"/>
                  </a:lnTo>
                  <a:lnTo>
                    <a:pt x="0" y="312419"/>
                  </a:lnTo>
                  <a:close/>
                </a:path>
              </a:pathLst>
            </a:custGeom>
            <a:ln w="3175">
              <a:solidFill>
                <a:srgbClr val="0089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664200" y="4450841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106860" y="3774884"/>
            <a:ext cx="347980" cy="315595"/>
            <a:chOff x="5106860" y="3774884"/>
            <a:chExt cx="347980" cy="315595"/>
          </a:xfrm>
        </p:grpSpPr>
        <p:sp>
          <p:nvSpPr>
            <p:cNvPr id="52" name="object 52"/>
            <p:cNvSpPr/>
            <p:nvPr/>
          </p:nvSpPr>
          <p:spPr>
            <a:xfrm>
              <a:off x="5108447" y="3776471"/>
              <a:ext cx="344805" cy="312420"/>
            </a:xfrm>
            <a:custGeom>
              <a:avLst/>
              <a:gdLst/>
              <a:ahLst/>
              <a:cxnLst/>
              <a:rect l="l" t="t" r="r" b="b"/>
              <a:pathLst>
                <a:path w="344804" h="312420">
                  <a:moveTo>
                    <a:pt x="344424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344424" y="312419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08447" y="3776471"/>
              <a:ext cx="344805" cy="312420"/>
            </a:xfrm>
            <a:custGeom>
              <a:avLst/>
              <a:gdLst/>
              <a:ahLst/>
              <a:cxnLst/>
              <a:rect l="l" t="t" r="r" b="b"/>
              <a:pathLst>
                <a:path w="344804" h="312420">
                  <a:moveTo>
                    <a:pt x="0" y="312419"/>
                  </a:moveTo>
                  <a:lnTo>
                    <a:pt x="344424" y="312419"/>
                  </a:lnTo>
                  <a:lnTo>
                    <a:pt x="344424" y="0"/>
                  </a:lnTo>
                  <a:lnTo>
                    <a:pt x="0" y="0"/>
                  </a:lnTo>
                  <a:lnTo>
                    <a:pt x="0" y="312419"/>
                  </a:lnTo>
                  <a:close/>
                </a:path>
              </a:pathLst>
            </a:custGeom>
            <a:ln w="3175">
              <a:solidFill>
                <a:srgbClr val="0089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108447" y="3776471"/>
            <a:ext cx="344805" cy="3124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400" b="1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500308" y="3349688"/>
            <a:ext cx="347980" cy="315595"/>
            <a:chOff x="4500308" y="3349688"/>
            <a:chExt cx="347980" cy="315595"/>
          </a:xfrm>
        </p:grpSpPr>
        <p:sp>
          <p:nvSpPr>
            <p:cNvPr id="56" name="object 56"/>
            <p:cNvSpPr/>
            <p:nvPr/>
          </p:nvSpPr>
          <p:spPr>
            <a:xfrm>
              <a:off x="4501896" y="3351276"/>
              <a:ext cx="344805" cy="312420"/>
            </a:xfrm>
            <a:custGeom>
              <a:avLst/>
              <a:gdLst/>
              <a:ahLst/>
              <a:cxnLst/>
              <a:rect l="l" t="t" r="r" b="b"/>
              <a:pathLst>
                <a:path w="344804" h="312420">
                  <a:moveTo>
                    <a:pt x="344424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344424" y="312419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D2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01896" y="3351276"/>
              <a:ext cx="344805" cy="312420"/>
            </a:xfrm>
            <a:custGeom>
              <a:avLst/>
              <a:gdLst/>
              <a:ahLst/>
              <a:cxnLst/>
              <a:rect l="l" t="t" r="r" b="b"/>
              <a:pathLst>
                <a:path w="344804" h="312420">
                  <a:moveTo>
                    <a:pt x="0" y="312419"/>
                  </a:moveTo>
                  <a:lnTo>
                    <a:pt x="344424" y="312419"/>
                  </a:lnTo>
                  <a:lnTo>
                    <a:pt x="344424" y="0"/>
                  </a:lnTo>
                  <a:lnTo>
                    <a:pt x="0" y="0"/>
                  </a:lnTo>
                  <a:lnTo>
                    <a:pt x="0" y="31241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611370" y="338277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660003" y="6542481"/>
            <a:ext cx="1670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DFDFD"/>
                </a:solidFill>
                <a:latin typeface="Calibri Light"/>
                <a:cs typeface="Calibri Light"/>
              </a:rPr>
              <a:t>6</a:t>
            </a:fld>
            <a:endParaRPr sz="1400">
              <a:latin typeface="Calibri Light"/>
              <a:cs typeface="Calibri Ligh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59663" y="1717548"/>
            <a:ext cx="2350135" cy="3811904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2075" marR="109855">
              <a:lnSpc>
                <a:spcPct val="100000"/>
              </a:lnSpc>
              <a:spcBef>
                <a:spcPts val="225"/>
              </a:spcBef>
            </a:pPr>
            <a:r>
              <a:rPr sz="2200" b="1" spc="-60" dirty="0">
                <a:solidFill>
                  <a:srgbClr val="212121"/>
                </a:solidFill>
                <a:latin typeface="Calibri"/>
                <a:cs typeface="Calibri"/>
              </a:rPr>
              <a:t>Test</a:t>
            </a:r>
            <a:r>
              <a:rPr sz="2200" b="1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12121"/>
                </a:solidFill>
                <a:latin typeface="Calibri"/>
                <a:cs typeface="Calibri"/>
              </a:rPr>
              <a:t>Plan</a:t>
            </a:r>
            <a:r>
              <a:rPr sz="2200" b="1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latin typeface="Calibri"/>
                <a:cs typeface="Calibri"/>
              </a:rPr>
              <a:t>basis </a:t>
            </a:r>
            <a:r>
              <a:rPr sz="2200" spc="-20" dirty="0">
                <a:solidFill>
                  <a:srgbClr val="212121"/>
                </a:solidFill>
                <a:latin typeface="Calibri"/>
                <a:cs typeface="Calibri"/>
              </a:rPr>
              <a:t>for </a:t>
            </a:r>
            <a:r>
              <a:rPr sz="2200" spc="-5" dirty="0">
                <a:solidFill>
                  <a:srgbClr val="212121"/>
                </a:solidFill>
                <a:latin typeface="Calibri"/>
                <a:cs typeface="Calibri"/>
              </a:rPr>
              <a:t>all </a:t>
            </a:r>
            <a:r>
              <a:rPr sz="2200" spc="-10" dirty="0">
                <a:solidFill>
                  <a:srgbClr val="212121"/>
                </a:solidFill>
                <a:latin typeface="Calibri"/>
                <a:cs typeface="Calibri"/>
              </a:rPr>
              <a:t>further </a:t>
            </a:r>
            <a:r>
              <a:rPr sz="2200" spc="-484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latin typeface="Calibri"/>
                <a:cs typeface="Calibri"/>
              </a:rPr>
              <a:t>activities,</a:t>
            </a:r>
            <a:r>
              <a:rPr sz="22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latin typeface="Calibri"/>
                <a:cs typeface="Calibri"/>
              </a:rPr>
              <a:t>it is</a:t>
            </a:r>
            <a:r>
              <a:rPr sz="22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latin typeface="Calibri"/>
                <a:cs typeface="Calibri"/>
              </a:rPr>
              <a:t>a </a:t>
            </a:r>
            <a:r>
              <a:rPr sz="22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latin typeface="Calibri"/>
                <a:cs typeface="Calibri"/>
              </a:rPr>
              <a:t>map </a:t>
            </a:r>
            <a:r>
              <a:rPr sz="2200" spc="-20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200" spc="4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12121"/>
                </a:solidFill>
                <a:latin typeface="Calibri"/>
                <a:cs typeface="Calibri"/>
              </a:rPr>
              <a:t>defined </a:t>
            </a:r>
            <a:r>
              <a:rPr sz="2200" spc="-10" dirty="0">
                <a:solidFill>
                  <a:srgbClr val="212121"/>
                </a:solidFill>
                <a:latin typeface="Calibri"/>
                <a:cs typeface="Calibri"/>
              </a:rPr>
              <a:t> destination, </a:t>
            </a:r>
            <a:r>
              <a:rPr sz="2200" spc="-5" dirty="0">
                <a:solidFill>
                  <a:srgbClr val="212121"/>
                </a:solidFill>
                <a:latin typeface="Calibri"/>
                <a:cs typeface="Calibri"/>
              </a:rPr>
              <a:t>a </a:t>
            </a:r>
            <a:r>
              <a:rPr sz="22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12121"/>
                </a:solidFill>
                <a:latin typeface="Calibri"/>
                <a:cs typeface="Calibri"/>
              </a:rPr>
              <a:t>starting point </a:t>
            </a:r>
            <a:r>
              <a:rPr sz="2200" spc="-15" dirty="0">
                <a:solidFill>
                  <a:srgbClr val="212121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latin typeface="Calibri"/>
                <a:cs typeface="Calibri"/>
              </a:rPr>
              <a:t>the reporting and </a:t>
            </a:r>
            <a:r>
              <a:rPr sz="22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latin typeface="Calibri"/>
                <a:cs typeface="Calibri"/>
              </a:rPr>
              <a:t>so on and</a:t>
            </a:r>
            <a:r>
              <a:rPr sz="2200" spc="-10" dirty="0">
                <a:solidFill>
                  <a:srgbClr val="212121"/>
                </a:solidFill>
                <a:latin typeface="Calibri"/>
                <a:cs typeface="Calibri"/>
              </a:rPr>
              <a:t> so</a:t>
            </a:r>
            <a:endParaRPr sz="22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200" spc="-15" dirty="0">
                <a:solidFill>
                  <a:srgbClr val="212121"/>
                </a:solidFill>
                <a:latin typeface="Calibri"/>
                <a:cs typeface="Calibri"/>
              </a:rPr>
              <a:t>forth…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78" y="323799"/>
            <a:ext cx="37598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212121"/>
                </a:solidFill>
                <a:latin typeface="Calibri Light"/>
                <a:cs typeface="Calibri Light"/>
              </a:rPr>
              <a:t>Planning</a:t>
            </a:r>
            <a:r>
              <a:rPr sz="2000" spc="15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40" dirty="0">
                <a:solidFill>
                  <a:srgbClr val="212121"/>
                </a:solidFill>
                <a:latin typeface="Calibri Light"/>
                <a:cs typeface="Calibri Light"/>
              </a:rPr>
              <a:t>Tasks</a:t>
            </a:r>
            <a:r>
              <a:rPr sz="2000" spc="19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65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2000" spc="17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75" dirty="0">
                <a:solidFill>
                  <a:srgbClr val="212121"/>
                </a:solidFill>
                <a:latin typeface="Calibri Light"/>
                <a:cs typeface="Calibri Light"/>
              </a:rPr>
              <a:t>Goals</a:t>
            </a:r>
            <a:r>
              <a:rPr sz="2000" spc="16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75" dirty="0">
                <a:solidFill>
                  <a:srgbClr val="212121"/>
                </a:solidFill>
                <a:latin typeface="Calibri Light"/>
                <a:cs typeface="Calibri Light"/>
              </a:rPr>
              <a:t>(part</a:t>
            </a:r>
            <a:r>
              <a:rPr sz="2000" spc="17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50" dirty="0">
                <a:solidFill>
                  <a:srgbClr val="212121"/>
                </a:solidFill>
                <a:latin typeface="Calibri Light"/>
                <a:cs typeface="Calibri Light"/>
              </a:rPr>
              <a:t>2)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60003" y="6542481"/>
            <a:ext cx="1670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DFDFD"/>
                </a:solidFill>
                <a:latin typeface="Calibri Light"/>
                <a:cs typeface="Calibri Light"/>
              </a:rPr>
              <a:t>7</a:t>
            </a:fld>
            <a:endParaRPr sz="1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368" y="1766252"/>
            <a:ext cx="8330565" cy="51371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2793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19"/>
              </a:spcBef>
            </a:pPr>
            <a:r>
              <a:rPr sz="2500" b="1" spc="-65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 Plan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to…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955" y="2452116"/>
            <a:ext cx="2693035" cy="108966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224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70"/>
              </a:spcBef>
            </a:pP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Get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better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results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with</a:t>
            </a:r>
            <a:endParaRPr sz="20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less</a:t>
            </a:r>
            <a:r>
              <a:rPr sz="20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effort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6307" y="2455164"/>
            <a:ext cx="2694940" cy="108839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22352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760"/>
              </a:spcBef>
            </a:pP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Optimize</a:t>
            </a:r>
            <a:r>
              <a:rPr sz="200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resources</a:t>
            </a:r>
            <a:endParaRPr sz="200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</a:pP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usage,</a:t>
            </a:r>
            <a:r>
              <a:rPr sz="2000" spc="-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avoid</a:t>
            </a:r>
            <a:r>
              <a:rPr sz="2000" spc="-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waste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4184" y="2452116"/>
            <a:ext cx="2693035" cy="108966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224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70"/>
              </a:spcBef>
            </a:pP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See</a:t>
            </a:r>
            <a:r>
              <a:rPr sz="20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 progress 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at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 any</a:t>
            </a:r>
            <a:endParaRPr sz="20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given</a:t>
            </a:r>
            <a:r>
              <a:rPr sz="2000" spc="-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moment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955" y="3710940"/>
            <a:ext cx="2693035" cy="108966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2241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4"/>
              </a:spcBef>
            </a:pP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Understand what</a:t>
            </a:r>
            <a:r>
              <a:rPr sz="20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do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any</a:t>
            </a:r>
            <a:r>
              <a:rPr sz="2000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situation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6307" y="3712464"/>
            <a:ext cx="2694940" cy="108966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6839" marR="109855" indent="635" algn="ctr">
              <a:lnSpc>
                <a:spcPct val="100000"/>
              </a:lnSpc>
              <a:spcBef>
                <a:spcPts val="565"/>
              </a:spcBef>
            </a:pP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Get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better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understanding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between </a:t>
            </a:r>
            <a:r>
              <a:rPr sz="2000" spc="-4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people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44184" y="3710940"/>
            <a:ext cx="2693035" cy="108966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</a:pP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Cooperate</a:t>
            </a:r>
            <a:r>
              <a:rPr sz="2000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better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35852"/>
            <a:ext cx="9144000" cy="422275"/>
            <a:chOff x="0" y="6435852"/>
            <a:chExt cx="9144000" cy="422275"/>
          </a:xfrm>
        </p:grpSpPr>
        <p:sp>
          <p:nvSpPr>
            <p:cNvPr id="3" name="object 3"/>
            <p:cNvSpPr/>
            <p:nvPr/>
          </p:nvSpPr>
          <p:spPr>
            <a:xfrm>
              <a:off x="0" y="6435852"/>
              <a:ext cx="9144000" cy="422275"/>
            </a:xfrm>
            <a:custGeom>
              <a:avLst/>
              <a:gdLst/>
              <a:ahLst/>
              <a:cxnLst/>
              <a:rect l="l" t="t" r="r" b="b"/>
              <a:pathLst>
                <a:path w="9144000" h="422275">
                  <a:moveTo>
                    <a:pt x="914400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9144000" y="42214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23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166" y="6549576"/>
              <a:ext cx="329666" cy="22306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9651" y="6567614"/>
              <a:ext cx="470534" cy="144145"/>
            </a:xfrm>
            <a:custGeom>
              <a:avLst/>
              <a:gdLst/>
              <a:ahLst/>
              <a:cxnLst/>
              <a:rect l="l" t="t" r="r" b="b"/>
              <a:pathLst>
                <a:path w="470534" h="144145">
                  <a:moveTo>
                    <a:pt x="46964" y="0"/>
                  </a:moveTo>
                  <a:lnTo>
                    <a:pt x="0" y="60375"/>
                  </a:lnTo>
                  <a:lnTo>
                    <a:pt x="0" y="84099"/>
                  </a:lnTo>
                  <a:lnTo>
                    <a:pt x="46964" y="143522"/>
                  </a:lnTo>
                  <a:lnTo>
                    <a:pt x="46964" y="110680"/>
                  </a:lnTo>
                  <a:lnTo>
                    <a:pt x="16217" y="71767"/>
                  </a:lnTo>
                  <a:lnTo>
                    <a:pt x="46964" y="32283"/>
                  </a:lnTo>
                  <a:lnTo>
                    <a:pt x="46964" y="0"/>
                  </a:lnTo>
                  <a:close/>
                </a:path>
                <a:path w="470534" h="144145">
                  <a:moveTo>
                    <a:pt x="470535" y="60375"/>
                  </a:moveTo>
                  <a:lnTo>
                    <a:pt x="423443" y="0"/>
                  </a:lnTo>
                  <a:lnTo>
                    <a:pt x="423443" y="32283"/>
                  </a:lnTo>
                  <a:lnTo>
                    <a:pt x="454329" y="71767"/>
                  </a:lnTo>
                  <a:lnTo>
                    <a:pt x="423443" y="110680"/>
                  </a:lnTo>
                  <a:lnTo>
                    <a:pt x="423443" y="143522"/>
                  </a:lnTo>
                  <a:lnTo>
                    <a:pt x="470535" y="84099"/>
                  </a:lnTo>
                  <a:lnTo>
                    <a:pt x="470535" y="60375"/>
                  </a:lnTo>
                  <a:close/>
                </a:path>
              </a:pathLst>
            </a:custGeom>
            <a:solidFill>
              <a:srgbClr val="58C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48155" y="1473708"/>
            <a:ext cx="6400800" cy="2569845"/>
          </a:xfrm>
          <a:prstGeom prst="rect">
            <a:avLst/>
          </a:prstGeom>
          <a:ln w="9525">
            <a:solidFill>
              <a:srgbClr val="2EC2D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 marL="273685" algn="ctr">
              <a:lnSpc>
                <a:spcPct val="100000"/>
              </a:lnSpc>
              <a:spcBef>
                <a:spcPts val="2860"/>
              </a:spcBef>
            </a:pPr>
            <a:r>
              <a:rPr sz="4000" b="1" spc="-105" dirty="0">
                <a:solidFill>
                  <a:srgbClr val="000000"/>
                </a:solidFill>
                <a:latin typeface="Calibri"/>
                <a:cs typeface="Calibri"/>
              </a:rPr>
              <a:t>Test</a:t>
            </a:r>
            <a:r>
              <a:rPr sz="40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Plan</a:t>
            </a:r>
            <a:r>
              <a:rPr sz="40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/>
                <a:cs typeface="Calibri"/>
              </a:rPr>
              <a:t>Sections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878" y="323799"/>
            <a:ext cx="177736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70" dirty="0">
                <a:solidFill>
                  <a:srgbClr val="212121"/>
                </a:solidFill>
                <a:latin typeface="Calibri Light"/>
                <a:cs typeface="Calibri Light"/>
              </a:rPr>
              <a:t>Main</a:t>
            </a:r>
            <a:r>
              <a:rPr sz="2000" spc="1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80" dirty="0">
                <a:solidFill>
                  <a:srgbClr val="212121"/>
                </a:solidFill>
                <a:latin typeface="Calibri Light"/>
                <a:cs typeface="Calibri Light"/>
              </a:rPr>
              <a:t>Definition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955" y="1638300"/>
            <a:ext cx="8292465" cy="1173480"/>
          </a:xfrm>
          <a:prstGeom prst="rect">
            <a:avLst/>
          </a:prstGeom>
          <a:ln w="3175">
            <a:solidFill>
              <a:srgbClr val="0089CF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 marR="178435" algn="just">
              <a:lnSpc>
                <a:spcPct val="100000"/>
              </a:lnSpc>
              <a:spcBef>
                <a:spcPts val="200"/>
              </a:spcBef>
            </a:pPr>
            <a:r>
              <a:rPr sz="2500" b="1" spc="-65" dirty="0">
                <a:solidFill>
                  <a:srgbClr val="212121"/>
                </a:solidFill>
                <a:latin typeface="Calibri"/>
                <a:cs typeface="Calibri"/>
              </a:rPr>
              <a:t>Test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plan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–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documentation describing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test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objectives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to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be </a:t>
            </a:r>
            <a:r>
              <a:rPr sz="2500" spc="-5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achieved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and the means and the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schedule </a:t>
            </a:r>
            <a:r>
              <a:rPr sz="2500" spc="-25" dirty="0">
                <a:solidFill>
                  <a:srgbClr val="212121"/>
                </a:solidFill>
                <a:latin typeface="Calibri"/>
                <a:cs typeface="Calibri"/>
              </a:rPr>
              <a:t>for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achieving them, 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212121"/>
                </a:solidFill>
                <a:latin typeface="Calibri"/>
                <a:cs typeface="Calibri"/>
              </a:rPr>
              <a:t>organized</a:t>
            </a:r>
            <a:r>
              <a:rPr sz="25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212121"/>
                </a:solidFill>
                <a:latin typeface="Calibri"/>
                <a:cs typeface="Calibri"/>
              </a:rPr>
              <a:t>coordinate</a:t>
            </a:r>
            <a:r>
              <a:rPr sz="25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12121"/>
                </a:solidFill>
                <a:latin typeface="Calibri"/>
                <a:cs typeface="Calibri"/>
              </a:rPr>
              <a:t>testing </a:t>
            </a:r>
            <a:r>
              <a:rPr sz="2500" spc="-5" dirty="0">
                <a:solidFill>
                  <a:srgbClr val="212121"/>
                </a:solidFill>
                <a:latin typeface="Calibri"/>
                <a:cs typeface="Calibri"/>
              </a:rPr>
              <a:t>activities.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18176" y="1031747"/>
            <a:ext cx="3569335" cy="466725"/>
          </a:xfrm>
          <a:prstGeom prst="rect">
            <a:avLst/>
          </a:prstGeom>
          <a:solidFill>
            <a:srgbClr val="FFFF00">
              <a:alpha val="1999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75"/>
              </a:spcBef>
            </a:pPr>
            <a:r>
              <a:rPr sz="2500" b="1" spc="-15" dirty="0">
                <a:solidFill>
                  <a:srgbClr val="212121"/>
                </a:solidFill>
                <a:latin typeface="Calibri"/>
                <a:cs typeface="Calibri"/>
              </a:rPr>
              <a:t>Read</a:t>
            </a:r>
            <a:r>
              <a:rPr sz="2500" b="1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500" b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212121"/>
                </a:solidFill>
                <a:latin typeface="Calibri"/>
                <a:cs typeface="Calibri"/>
              </a:rPr>
              <a:t>remember!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299" y="3211718"/>
            <a:ext cx="7288567" cy="29815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70086" y="6542481"/>
            <a:ext cx="2571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dirty="0">
                <a:solidFill>
                  <a:srgbClr val="FDFDFD"/>
                </a:solidFill>
                <a:latin typeface="Calibri Light"/>
                <a:cs typeface="Calibri Light"/>
              </a:rPr>
              <a:t>9</a:t>
            </a:fld>
            <a:endParaRPr sz="1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1212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6A75EA14BE7E438756E61CD4EB2D65" ma:contentTypeVersion="14" ma:contentTypeDescription="Create a new document." ma:contentTypeScope="" ma:versionID="dd7dd55de294db210a0f9d1379318169">
  <xsd:schema xmlns:xsd="http://www.w3.org/2001/XMLSchema" xmlns:xs="http://www.w3.org/2001/XMLSchema" xmlns:p="http://schemas.microsoft.com/office/2006/metadata/properties" xmlns:ns2="8e48415c-cd83-420c-b11f-0f5089a4c355" xmlns:ns3="3018116d-6eb6-426d-bf26-296f143ca577" targetNamespace="http://schemas.microsoft.com/office/2006/metadata/properties" ma:root="true" ma:fieldsID="a2756b0195ae1ee337a50f5077d84c20" ns2:_="" ns3:_="">
    <xsd:import namespace="8e48415c-cd83-420c-b11f-0f5089a4c355"/>
    <xsd:import namespace="3018116d-6eb6-426d-bf26-296f143ca5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48415c-cd83-420c-b11f-0f5089a4c3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ebda6a7-6b37-4000-ac6c-4fd0a96389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8116d-6eb6-426d-bf26-296f143ca577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f3d858b3-efa3-43d1-ad7b-f35c084c7deb}" ma:internalName="TaxCatchAll" ma:showField="CatchAllData" ma:web="3018116d-6eb6-426d-bf26-296f143ca5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018116d-6eb6-426d-bf26-296f143ca577" xsi:nil="true"/>
    <lcf76f155ced4ddcb4097134ff3c332f xmlns="8e48415c-cd83-420c-b11f-0f5089a4c35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0E8DC9A-3A29-4894-B9B7-13016210EE06}"/>
</file>

<file path=customXml/itemProps2.xml><?xml version="1.0" encoding="utf-8"?>
<ds:datastoreItem xmlns:ds="http://schemas.openxmlformats.org/officeDocument/2006/customXml" ds:itemID="{A544B2AF-8C13-4D64-A1E9-44F435835C95}"/>
</file>

<file path=customXml/itemProps3.xml><?xml version="1.0" encoding="utf-8"?>
<ds:datastoreItem xmlns:ds="http://schemas.openxmlformats.org/officeDocument/2006/customXml" ds:itemID="{34A81465-6713-4FB3-90C6-0781A195FEF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</TotalTime>
  <Words>1143</Words>
  <Application>Microsoft Office PowerPoint</Application>
  <PresentationFormat>On-screen Show (4:3)</PresentationFormat>
  <Paragraphs>181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MT</vt:lpstr>
      <vt:lpstr>Calibri</vt:lpstr>
      <vt:lpstr>Calibri Light</vt:lpstr>
      <vt:lpstr>Cambria Math</vt:lpstr>
      <vt:lpstr>Times New Roman</vt:lpstr>
      <vt:lpstr>Office Theme</vt:lpstr>
      <vt:lpstr>TEST PLANNING AND  CLASSIFICATION</vt:lpstr>
      <vt:lpstr>Content</vt:lpstr>
      <vt:lpstr> Test Planning: Tasks and  Goals</vt:lpstr>
      <vt:lpstr>Read and remember!</vt:lpstr>
      <vt:lpstr>Planning Tasks and Goals (part 1)</vt:lpstr>
      <vt:lpstr>PowerPoint Presentation</vt:lpstr>
      <vt:lpstr>Planning Tasks and Goals (part 2)</vt:lpstr>
      <vt:lpstr> Test Plan Sections</vt:lpstr>
      <vt:lpstr>Read and remember!</vt:lpstr>
      <vt:lpstr>General Test Plan Sections Overview</vt:lpstr>
      <vt:lpstr>Read and remember!</vt:lpstr>
      <vt:lpstr>Read and remember!</vt:lpstr>
      <vt:lpstr>Read and remember!</vt:lpstr>
      <vt:lpstr>Read and remember!</vt:lpstr>
      <vt:lpstr>Test strategy as a standalone document</vt:lpstr>
      <vt:lpstr>Read and remember!</vt:lpstr>
      <vt:lpstr>Read and remember!</vt:lpstr>
      <vt:lpstr>Read and remember!</vt:lpstr>
      <vt:lpstr>Read and remember!</vt:lpstr>
      <vt:lpstr>Read and remember!</vt:lpstr>
      <vt:lpstr>Read and remember!</vt:lpstr>
      <vt:lpstr>Read and remember!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Alona Nikolaieva</cp:lastModifiedBy>
  <cp:revision>1</cp:revision>
  <dcterms:created xsi:type="dcterms:W3CDTF">2022-05-18T13:53:26Z</dcterms:created>
  <dcterms:modified xsi:type="dcterms:W3CDTF">2022-05-19T12:43:43Z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2022-05-18T00:00:00Z</vt:filetime>
  </property>
  <property fmtid="{D5CDD505-2E9C-101B-9397-08002B2CF9AE}" pid="5" name="ContentTypeId">
    <vt:lpwstr>0x0101003B6A75EA14BE7E438756E61CD4EB2D65</vt:lpwstr>
  </property>
</Properties>
</file>