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F271-DDCD-4A8F-9993-CA5C9EE05E0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8BC3-E7F4-4768-9C34-A1350AE3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conflict (two sheets define a style for the same HTML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justify </a:t>
            </a:r>
            <a:r>
              <a:rPr lang="en-US" sz="1200" dirty="0"/>
              <a:t>(which widens all full lines</a:t>
            </a:r>
          </a:p>
          <a:p>
            <a:r>
              <a:rPr lang="en-US" sz="1200" dirty="0"/>
              <a:t>of the element so that they occupy its entire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all properties are inherited (notice link's color above)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(later we will learn about more specific styles that can override more general styles)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more picky than the web browser, which may render malformed CSS correctly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193921-F84E-439E-B46B-DB61D97E7DFC}" type="datetime1">
              <a:rPr lang="en-US" smtClean="0"/>
              <a:t>1/9/2023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DFF5B-3307-489E-9EDF-9936DA106646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426D0EE-D62E-453B-A5F4-24826C59CFE2}" type="datetime1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0D47AF-89C0-48CA-824F-ADDD7B01EE5E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28347-ED47-47AA-9898-2D49B348C40D}" type="datetime1">
              <a:rPr lang="en-US" smtClean="0"/>
              <a:t>1/9/2023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D67355-D6E9-41E9-A701-C7483A6C9F14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2B2286-9226-4041-9EA9-52AF1C99806A}" type="datetime1">
              <a:rPr lang="en-US" smtClean="0"/>
              <a:t>1/9/2023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A9E3B4-C60B-4448-9541-A3A372E40858}" type="datetime1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ECC7C-FA33-4B46-B0E2-2C2D92E80238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BBC48-6569-4B97-88AF-D0D0D2A921E7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B89FE90-1C4A-48E6-A136-0B030992077A}" type="datetime1">
              <a:rPr lang="en-US" smtClean="0"/>
              <a:t>1/9/2023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8DF3805-346E-40E4-8AD0-6D5FAFC1FCA3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#font" TargetMode="Externa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#text" TargetMode="Externa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Styling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B81A7-7EBE-4055-A988-4EA163496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h1, h2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green;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261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paragraph uses the above style.</a:t>
            </a:r>
          </a:p>
          <a:p>
            <a:endParaRPr lang="en-US" sz="2000" dirty="0"/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962400"/>
            <a:ext cx="8130988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h2 uses the above styles.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A style can select multiple elements separated by commas</a:t>
            </a:r>
          </a:p>
          <a:p>
            <a:r>
              <a:rPr lang="en-US" sz="2400" dirty="0"/>
              <a:t>The individual elements can also have their own styles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416031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comments /*…*/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/* This is a comment.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It can span many lines in the CSS file.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 background-color: aqua;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657600"/>
            <a:ext cx="8153400" cy="1524000"/>
          </a:xfrm>
        </p:spPr>
        <p:txBody>
          <a:bodyPr/>
          <a:lstStyle/>
          <a:p>
            <a:r>
              <a:rPr lang="en-US" sz="2400" dirty="0"/>
              <a:t>CSS (like HTML) is usually not commented as rigorously as programming languages such as Java</a:t>
            </a:r>
          </a:p>
          <a:p>
            <a:r>
              <a:rPr lang="en-US" sz="2400" dirty="0"/>
              <a:t>The // single-line comment style is NOT supported in CSS</a:t>
            </a:r>
          </a:p>
          <a:p>
            <a:r>
              <a:rPr lang="en-US" sz="2400" dirty="0"/>
              <a:t>The &lt;!-- ... --&gt; HTML comment style is also NOT supported in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8156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fonts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3903592"/>
              </p:ext>
            </p:extLst>
          </p:nvPr>
        </p:nvGraphicFramePr>
        <p:xfrm>
          <a:off x="609600" y="1752600"/>
          <a:ext cx="81534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font-family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which font will be used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font-size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large the letters will be drawn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italic style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font-weight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bold style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431268"/>
            <a:ext cx="829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Complete list of font properties</a:t>
            </a:r>
            <a:r>
              <a:rPr lang="en-US" dirty="0"/>
              <a:t> (http://www.w3schools.com/css/css_reference.asp#font)</a:t>
            </a:r>
          </a:p>
        </p:txBody>
      </p:sp>
    </p:spTree>
    <p:extLst>
      <p:ext uri="{BB962C8B-B14F-4D97-AF65-F5344CB8AC3E}">
        <p14:creationId xmlns:p14="http://schemas.microsoft.com/office/powerpoint/2010/main" val="12059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Georgia;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"Courier New";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itchFamily="18" charset="0"/>
              </a:rPr>
              <a:t>This paragraph uses the first style above.</a:t>
            </a: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This h2 uses the second style above.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Enclose multi-word font names in quotes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57072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Garamond, "Times New Roman",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This paragraph uses the above style.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/>
              <a:t>We can specify multiple fonts from highest to lowest priority</a:t>
            </a:r>
          </a:p>
          <a:p>
            <a:r>
              <a:rPr lang="en-US" sz="2400" dirty="0"/>
              <a:t>Generic font names:</a:t>
            </a:r>
          </a:p>
          <a:p>
            <a:pPr lvl="1"/>
            <a:r>
              <a:rPr lang="en-US" sz="2400" dirty="0">
                <a:latin typeface="Times New Roman"/>
              </a:rPr>
              <a:t>serif</a:t>
            </a:r>
            <a:r>
              <a:rPr lang="en-US" sz="2400" dirty="0"/>
              <a:t>, </a:t>
            </a:r>
            <a:r>
              <a:rPr lang="en-US" sz="2400" dirty="0">
                <a:latin typeface="Arial"/>
              </a:rPr>
              <a:t>sans-serif</a:t>
            </a:r>
            <a:r>
              <a:rPr lang="en-US" sz="2400" dirty="0"/>
              <a:t>, </a:t>
            </a:r>
            <a:r>
              <a:rPr lang="en-US" sz="2400" dirty="0">
                <a:latin typeface="Comic Sans MS"/>
              </a:rPr>
              <a:t>cursive</a:t>
            </a:r>
            <a:r>
              <a:rPr lang="en-US" sz="2400" dirty="0"/>
              <a:t>, </a:t>
            </a:r>
            <a:r>
              <a:rPr lang="en-US" sz="2400" dirty="0">
                <a:latin typeface="Algerian"/>
              </a:rPr>
              <a:t>fantasy</a:t>
            </a:r>
            <a:r>
              <a:rPr lang="en-US" sz="2400" dirty="0"/>
              <a:t>, </a:t>
            </a:r>
            <a:r>
              <a:rPr lang="en-US" sz="2400" dirty="0" err="1">
                <a:latin typeface="Courier New"/>
              </a:rPr>
              <a:t>monospace</a:t>
            </a:r>
            <a:endParaRPr lang="en-US" sz="2400" dirty="0">
              <a:latin typeface="Courier New"/>
            </a:endParaRPr>
          </a:p>
          <a:p>
            <a:r>
              <a:rPr lang="en-US" sz="2700" dirty="0"/>
              <a:t>If the first font is not found on the user's computer, the next is tried</a:t>
            </a:r>
          </a:p>
          <a:p>
            <a:r>
              <a:rPr lang="en-US" sz="2400" dirty="0"/>
              <a:t>Placing a generic font name at the end of your font-family value, ensures that every computer will use a valid font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>
                <a:solidFill>
                  <a:srgbClr val="00009A"/>
                </a:solidFill>
                <a:latin typeface="Garamond"/>
              </a:rPr>
              <a:t>units: pixels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point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m-size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"/>
              </a:rPr>
              <a:t>16px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16pt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1.16em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/>
              </a:rPr>
              <a:t>vague font sizes: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New"/>
              </a:rPr>
              <a:t>medium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New"/>
              </a:rPr>
              <a:t>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ourierNew"/>
              </a:rPr>
              <a:t>xx-large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New"/>
              </a:rPr>
              <a:t>smaller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600" dirty="0">
                <a:solidFill>
                  <a:srgbClr val="000000"/>
                </a:solidFill>
                <a:latin typeface="CourierNew"/>
              </a:rPr>
              <a:t>larger</a:t>
            </a:r>
          </a:p>
          <a:p>
            <a:r>
              <a:rPr lang="fr-FR" sz="2400" dirty="0" err="1">
                <a:solidFill>
                  <a:srgbClr val="000000"/>
                </a:solidFill>
                <a:latin typeface="Garamond"/>
              </a:rPr>
              <a:t>percentage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 font sizes, </a:t>
            </a:r>
            <a:r>
              <a:rPr lang="fr-FR" sz="2400" dirty="0" err="1">
                <a:solidFill>
                  <a:srgbClr val="000000"/>
                </a:solidFill>
                <a:latin typeface="Garamond"/>
              </a:rPr>
              <a:t>e.g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.: </a:t>
            </a:r>
            <a:r>
              <a:rPr lang="fr-FR" sz="2000" dirty="0">
                <a:solidFill>
                  <a:srgbClr val="000000"/>
                </a:solidFill>
                <a:latin typeface="CourierNew"/>
              </a:rPr>
              <a:t>90%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fr-FR" sz="3200" dirty="0">
                <a:solidFill>
                  <a:srgbClr val="000000"/>
                </a:solidFill>
                <a:latin typeface="CourierNew"/>
              </a:rPr>
              <a:t>120%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10666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point, where a point is 1/72 of an inch onscreen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a number of pixels on the 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m-widths, where 1 </a:t>
            </a:r>
            <a:r>
              <a:rPr lang="en-US" sz="2400" dirty="0" err="1">
                <a:solidFill>
                  <a:srgbClr val="000000"/>
                </a:solidFill>
                <a:latin typeface="Garamond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 is equal to the font's current size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55189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font-weight, font-style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						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18936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886200"/>
            <a:ext cx="8153400" cy="1524000"/>
          </a:xfrm>
        </p:spPr>
        <p:txBody>
          <a:bodyPr/>
          <a:lstStyle/>
          <a:p>
            <a:r>
              <a:rPr lang="en-US" sz="2400" dirty="0"/>
              <a:t>Either of the above can be set to normal to turn them off (e.g. headings)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84537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text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30913648"/>
              </p:ext>
            </p:extLst>
          </p:nvPr>
        </p:nvGraphicFramePr>
        <p:xfrm>
          <a:off x="609600" y="1828800"/>
          <a:ext cx="8153400" cy="2895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text-align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of text within its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text-decoration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decorations such as underlining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line-height,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word-spacing,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letter-spacing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gaps between the various portions of the text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text-indent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indents the first letter of each paragraph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5040868"/>
            <a:ext cx="829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Complete list of text properties</a:t>
            </a:r>
            <a:r>
              <a:rPr lang="en-US" dirty="0"/>
              <a:t> (http://www.w3schools.com/css/css_reference.asp#text)</a:t>
            </a:r>
          </a:p>
        </p:txBody>
      </p:sp>
    </p:spTree>
    <p:extLst>
      <p:ext uri="{BB962C8B-B14F-4D97-AF65-F5344CB8AC3E}">
        <p14:creationId xmlns:p14="http://schemas.microsoft.com/office/powerpoint/2010/main" val="307649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text-align: justify;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text-align: center;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			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66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Gollum’s Quote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wants it, we needs it. Must have the precious. They stole it from us. Sneaky little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hobbitses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Wicked,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tricksy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false!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text-align can be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left, right, center, or justify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94648"/>
            <a:ext cx="1981200" cy="196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6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the bad and the… ugly!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Tags such as b, i, u, and font are discouraged in strict XHTML</a:t>
            </a:r>
          </a:p>
          <a:p>
            <a:r>
              <a:rPr lang="en-US" dirty="0"/>
              <a:t>Why is this bad?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face="Arial"&gt;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Shashdot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&lt;/font&gt;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News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nerds!!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You will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&lt;/u&gt;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size="+4" color="red"&gt;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&lt;/font&gt;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here!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80137"/>
            <a:ext cx="8153400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Slashdot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 News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nerds!!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You will never, </a:t>
            </a:r>
            <a:r>
              <a:rPr lang="en-US" sz="2000" u="sng" dirty="0">
                <a:latin typeface="Consolas" pitchFamily="49" charset="0"/>
                <a:cs typeface="Consolas" pitchFamily="49" charset="0"/>
              </a:rPr>
              <a:t>EVER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be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here!   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70429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text-decoration: underline;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	  	         				             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505200"/>
            <a:ext cx="8153400" cy="1524000"/>
          </a:xfrm>
        </p:spPr>
        <p:txBody>
          <a:bodyPr/>
          <a:lstStyle/>
          <a:p>
            <a:r>
              <a:rPr lang="en-US" sz="2400" dirty="0"/>
              <a:t>can also be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trike="sngStrike" dirty="0"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blink, or none</a:t>
            </a:r>
          </a:p>
          <a:p>
            <a:r>
              <a:rPr lang="en-US" sz="2400" dirty="0"/>
              <a:t>effects can be combined: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text-decoration: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underline;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63013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list-style-type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list-style-type: lower-roman;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2286000"/>
            <a:ext cx="8153400" cy="1524000"/>
          </a:xfrm>
        </p:spPr>
        <p:txBody>
          <a:bodyPr/>
          <a:lstStyle/>
          <a:p>
            <a:r>
              <a:rPr lang="en-US" sz="2400" dirty="0"/>
              <a:t>Possible values: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i.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dirty="0"/>
              <a:t> : No marker</a:t>
            </a:r>
          </a:p>
          <a:p>
            <a:pPr marL="0" indent="0">
              <a:buNone/>
            </a:pPr>
            <a:r>
              <a:rPr lang="it-IT" sz="2000" dirty="0"/>
              <a:t>	ii.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it-IT" sz="2000" dirty="0"/>
              <a:t> (default),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circle, square</a:t>
            </a:r>
          </a:p>
          <a:p>
            <a:pPr marL="0" indent="0">
              <a:buNone/>
            </a:pPr>
            <a:r>
              <a:rPr lang="en-US" sz="2000" dirty="0"/>
              <a:t>	iii.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2000" dirty="0"/>
              <a:t>: 1, 2, 3, etc.</a:t>
            </a:r>
          </a:p>
          <a:p>
            <a:pPr marL="0" indent="0">
              <a:buNone/>
            </a:pPr>
            <a:r>
              <a:rPr lang="en-US" sz="2000" dirty="0"/>
              <a:t>	iv.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decimal-leading-zero</a:t>
            </a:r>
            <a:r>
              <a:rPr lang="en-US" sz="2000" dirty="0"/>
              <a:t>: 01, 02, 03, etc.</a:t>
            </a:r>
          </a:p>
          <a:p>
            <a:pPr marL="0" indent="0">
              <a:buNone/>
            </a:pPr>
            <a:r>
              <a:rPr lang="en-US" sz="2000" dirty="0"/>
              <a:t>	v.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lower-roman</a:t>
            </a:r>
            <a:r>
              <a:rPr lang="en-US" sz="2000" dirty="0"/>
              <a:t>: i, ii, iii, iv, v, etc.</a:t>
            </a:r>
          </a:p>
          <a:p>
            <a:pPr marL="0" indent="0">
              <a:buNone/>
            </a:pPr>
            <a:r>
              <a:rPr lang="en-US" sz="2000" dirty="0"/>
              <a:t>	vi.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2000" dirty="0"/>
              <a:t>: I, II, III, IV, V, etc.</a:t>
            </a:r>
          </a:p>
          <a:p>
            <a:pPr marL="0" indent="0">
              <a:buNone/>
            </a:pPr>
            <a:r>
              <a:rPr lang="pt-BR" sz="2000" dirty="0"/>
              <a:t>	vii.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lower-alpha</a:t>
            </a:r>
            <a:r>
              <a:rPr lang="pt-BR" sz="2000" dirty="0"/>
              <a:t>: a, b, c, d, e, etc.</a:t>
            </a:r>
          </a:p>
          <a:p>
            <a:pPr marL="0" indent="0">
              <a:buNone/>
            </a:pPr>
            <a:r>
              <a:rPr lang="pt-BR" sz="2000" dirty="0"/>
              <a:t>	viii.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upper-alpha</a:t>
            </a:r>
            <a:r>
              <a:rPr lang="pt-BR" sz="2000" dirty="0"/>
              <a:t>: A, B, C, D, E, etc.</a:t>
            </a:r>
          </a:p>
          <a:p>
            <a:pPr marL="0" indent="0">
              <a:buNone/>
            </a:pPr>
            <a:r>
              <a:rPr lang="sv-SE" sz="2000" dirty="0"/>
              <a:t>	x. 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lower-greek</a:t>
            </a:r>
            <a:r>
              <a:rPr lang="sv-SE" sz="2000" dirty="0"/>
              <a:t>: alpha, beta, gamma, etc.</a:t>
            </a:r>
          </a:p>
          <a:p>
            <a:pPr marL="0" indent="0">
              <a:buNone/>
            </a:pPr>
            <a:r>
              <a:rPr lang="en-US" sz="2000" dirty="0"/>
              <a:t>	others: </a:t>
            </a:r>
            <a:r>
              <a:rPr lang="en-US" sz="2000" dirty="0" err="1"/>
              <a:t>hebrew</a:t>
            </a:r>
            <a:r>
              <a:rPr lang="en-US" sz="2000" dirty="0"/>
              <a:t>, </a:t>
            </a:r>
            <a:r>
              <a:rPr lang="en-US" sz="2000" dirty="0" err="1"/>
              <a:t>armenian</a:t>
            </a:r>
            <a:r>
              <a:rPr lang="en-US" sz="2000" dirty="0"/>
              <a:t>, </a:t>
            </a:r>
            <a:r>
              <a:rPr lang="en-US" sz="2000" dirty="0" err="1"/>
              <a:t>georgian</a:t>
            </a:r>
            <a:r>
              <a:rPr lang="en-US" sz="2000" dirty="0"/>
              <a:t>, </a:t>
            </a:r>
            <a:r>
              <a:rPr lang="en-US" sz="2000" dirty="0" err="1"/>
              <a:t>cjk</a:t>
            </a:r>
            <a:r>
              <a:rPr lang="en-US" sz="2000" dirty="0"/>
              <a:t>-ideographic, hiragana…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939378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font-size: 16px;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/>
              <a:t>Applies a style to the entire body of your page</a:t>
            </a:r>
          </a:p>
          <a:p>
            <a:r>
              <a:rPr lang="en-US" sz="2400" dirty="0"/>
              <a:t>Saves you from manually applying a style to each element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1600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Cascading</a:t>
            </a:r>
            <a:r>
              <a:rPr lang="en-US" dirty="0"/>
              <a:t>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Properties of an element </a:t>
            </a:r>
            <a:r>
              <a:rPr lang="en-US" i="1" dirty="0"/>
              <a:t>cascade</a:t>
            </a:r>
            <a:r>
              <a:rPr lang="en-US" dirty="0"/>
              <a:t> together in this order:</a:t>
            </a:r>
          </a:p>
          <a:p>
            <a:pPr lvl="1"/>
            <a:r>
              <a:rPr lang="en-US" dirty="0"/>
              <a:t>browser's default styles</a:t>
            </a:r>
          </a:p>
          <a:p>
            <a:pPr lvl="1"/>
            <a:r>
              <a:rPr lang="en-US" dirty="0"/>
              <a:t>external style sheet files (in a &lt;link&gt; tag)</a:t>
            </a:r>
          </a:p>
          <a:p>
            <a:pPr lvl="1"/>
            <a:r>
              <a:rPr lang="en-US" dirty="0"/>
              <a:t>internal style sheets (inside a &lt;style&gt; tag in the page's header)</a:t>
            </a:r>
          </a:p>
          <a:p>
            <a:pPr lvl="1"/>
            <a:r>
              <a:rPr lang="en-US" dirty="0"/>
              <a:t>inline style (the style attribute of the HTML element)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8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 font-family: sans-serif; background-color: yellow;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red; background-color: aqua;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{ text-decoration: underline;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font-weight: bold; text-align: center; }	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8153400" cy="138499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bulleted list						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05400"/>
            <a:ext cx="8153400" cy="1524000"/>
          </a:xfrm>
        </p:spPr>
        <p:txBody>
          <a:bodyPr/>
          <a:lstStyle/>
          <a:p>
            <a:r>
              <a:rPr lang="en-US" sz="2400" dirty="0"/>
              <a:t>when multiple styles apply to an element, they are inherited</a:t>
            </a:r>
          </a:p>
          <a:p>
            <a:r>
              <a:rPr lang="en-US" sz="2400" dirty="0"/>
              <a:t>a more tightly matching rule can override a more general inherited rule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038600"/>
            <a:ext cx="8153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styled paragraph. </a:t>
            </a:r>
            <a:r>
              <a:rPr lang="en-US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Previous slides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are available on the website.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42947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that conflict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p, h1, h2 { color: blue; font-style: italic;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red; background-color: yellow; }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743200"/>
            <a:ext cx="815340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above.</a:t>
            </a: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when two styles set conflicting values for the same property, the latter style takes precedence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8153400" cy="4827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heading uses both styles above.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875787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CSS Validator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-validator/check/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referer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-validator/images/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alt="Valid CSS!" /&gt;&lt;/a&gt;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                                          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53361"/>
            <a:ext cx="815340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jigsaw.w3.org/</a:t>
            </a:r>
            <a:r>
              <a:rPr lang="en-US" sz="2400" dirty="0" err="1"/>
              <a:t>css</a:t>
            </a:r>
            <a:r>
              <a:rPr lang="en-US" sz="2400" dirty="0"/>
              <a:t>-validator/</a:t>
            </a:r>
          </a:p>
          <a:p>
            <a:r>
              <a:rPr lang="en-US" sz="2400" dirty="0"/>
              <a:t>checks your CSS to make sure it meets the official CSS specifications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36172"/>
            <a:ext cx="1791305" cy="63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441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backgrounds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5643865"/>
              </p:ext>
            </p:extLst>
          </p:nvPr>
        </p:nvGraphicFramePr>
        <p:xfrm>
          <a:off x="609600" y="1676400"/>
          <a:ext cx="8153400" cy="3383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color to fill background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background-image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image to place in background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background-position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placement of bg image within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background-repeat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whether/how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should be repeated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background-attachment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scrolls with page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shorthand to set all background properties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        	 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background image/color fills the element's content area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33700"/>
            <a:ext cx="8248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80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background-repeat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background-repeat: repeat-x;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 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can be repeat (default), repeat-x, repeat-y, or no-repeat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295650"/>
            <a:ext cx="7077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Describes the appearance, layout, and presentation of information on a web page</a:t>
            </a:r>
          </a:p>
          <a:p>
            <a:pPr lvl="1"/>
            <a:r>
              <a:rPr lang="en-US" dirty="0"/>
              <a:t>HTML describes </a:t>
            </a:r>
            <a:r>
              <a:rPr lang="en-US" b="1" dirty="0"/>
              <a:t>the content </a:t>
            </a:r>
            <a:r>
              <a:rPr lang="en-US" dirty="0"/>
              <a:t>of the page</a:t>
            </a:r>
          </a:p>
          <a:p>
            <a:r>
              <a:rPr lang="en-US" dirty="0"/>
              <a:t>Describes </a:t>
            </a:r>
            <a:r>
              <a:rPr lang="en-US" i="1" dirty="0"/>
              <a:t>how </a:t>
            </a:r>
            <a:r>
              <a:rPr lang="en-US" dirty="0"/>
              <a:t>information is to be displayed, not </a:t>
            </a:r>
            <a:r>
              <a:rPr lang="en-US" i="1" dirty="0"/>
              <a:t>what </a:t>
            </a:r>
            <a:r>
              <a:rPr lang="en-US" dirty="0"/>
              <a:t>is being displayed</a:t>
            </a:r>
          </a:p>
          <a:p>
            <a:r>
              <a:rPr lang="en-US" dirty="0"/>
              <a:t>Can be embedded in HTML document or placed into separate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background-repeat: no-repeat;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background-position: 370px 20px;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4724400"/>
            <a:ext cx="8153400" cy="1524000"/>
          </a:xfrm>
        </p:spPr>
        <p:txBody>
          <a:bodyPr/>
          <a:lstStyle/>
          <a:p>
            <a:r>
              <a:rPr lang="en-US" sz="2400" dirty="0"/>
              <a:t>value consists of two tokens, each of which can be top, left, right, bottom, center, a percentage, or a length value in </a:t>
            </a:r>
            <a:r>
              <a:rPr lang="en-US" sz="2400" dirty="0" err="1"/>
              <a:t>px</a:t>
            </a:r>
            <a:r>
              <a:rPr lang="en-US" sz="2400" dirty="0"/>
              <a:t>, </a:t>
            </a:r>
            <a:r>
              <a:rPr lang="en-US" sz="2400" dirty="0" err="1"/>
              <a:t>pt</a:t>
            </a:r>
            <a:r>
              <a:rPr lang="en-US" sz="2400" dirty="0"/>
              <a:t>, etc.</a:t>
            </a:r>
          </a:p>
          <a:p>
            <a:r>
              <a:rPr lang="en-US" sz="2400" dirty="0"/>
              <a:t>value can be negative to shift left/up by a given amount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4225"/>
            <a:ext cx="71723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99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Favorites icon ("favicon")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524000"/>
          </a:xfrm>
        </p:spPr>
        <p:txBody>
          <a:bodyPr/>
          <a:lstStyle/>
          <a:p>
            <a:r>
              <a:rPr lang="en-US" sz="2400" dirty="0"/>
              <a:t>The link tag, placed in the HTML page's head section, can specify an icon</a:t>
            </a:r>
          </a:p>
          <a:p>
            <a:pPr lvl="1"/>
            <a:r>
              <a:rPr lang="en-US" sz="2000" dirty="0"/>
              <a:t>this icon will be placed in the browser title bar and bookmark/favorite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 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						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362200"/>
            <a:ext cx="82296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="yahoo.gif" type="image/gif"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			  								 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52800"/>
            <a:ext cx="4567237" cy="150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9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CSS rule syntax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 CSS file consists of one or more </a:t>
            </a:r>
            <a:r>
              <a:rPr lang="en-US" sz="2400" b="1" dirty="0"/>
              <a:t>rules</a:t>
            </a:r>
          </a:p>
          <a:p>
            <a:r>
              <a:rPr lang="en-US" sz="2400" dirty="0"/>
              <a:t>Each rule starts with a </a:t>
            </a:r>
            <a:r>
              <a:rPr lang="en-US" sz="2400" b="1" dirty="0"/>
              <a:t>selector </a:t>
            </a:r>
          </a:p>
          <a:p>
            <a:r>
              <a:rPr lang="en-US" sz="2400" dirty="0"/>
              <a:t>A selector specifies an HTML element(s) and then applies style </a:t>
            </a:r>
            <a:r>
              <a:rPr lang="en-US" sz="2400" b="1" dirty="0"/>
              <a:t>properties </a:t>
            </a:r>
            <a:r>
              <a:rPr lang="en-US" sz="2400" dirty="0"/>
              <a:t>to them</a:t>
            </a:r>
          </a:p>
          <a:p>
            <a:pPr lvl="1"/>
            <a:r>
              <a:rPr lang="en-US" sz="2000" dirty="0"/>
              <a:t>a selector of * selects all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selector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property: value;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sans-serif;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8596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CSS file &lt;link&gt;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 page can link to multiple style sheet files</a:t>
            </a:r>
          </a:p>
          <a:p>
            <a:pPr lvl="1"/>
            <a:r>
              <a:rPr lang="en-US" sz="2100" dirty="0"/>
              <a:t>In case of a conflict (two sheets define a style for the same HTML element), the latter sheet's properties will be used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					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="style.css"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="http://www.google.com/uds/css/gsearch.css"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			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0916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style sheets: &lt;style&gt;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CSS code can be embedded within the head of an HTML page</a:t>
            </a:r>
          </a:p>
          <a:p>
            <a:r>
              <a:rPr lang="en-US" sz="2400" dirty="0"/>
              <a:t>B</a:t>
            </a:r>
            <a:r>
              <a:rPr lang="en-US" sz="2400" i="1" dirty="0"/>
              <a:t>ad 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font-family: sans-serif; color: red;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background-color: yellow;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 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62116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styles: the style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Higher precedence than embedded or linked styles</a:t>
            </a:r>
          </a:p>
          <a:p>
            <a:r>
              <a:rPr lang="en-US" sz="2400" dirty="0"/>
              <a:t>Used for one-time overrides and styling a particular element</a:t>
            </a:r>
          </a:p>
          <a:p>
            <a:r>
              <a:rPr lang="en-US" sz="2400" dirty="0"/>
              <a:t>B</a:t>
            </a:r>
            <a:r>
              <a:rPr lang="en-US" sz="2400" i="1" dirty="0"/>
              <a:t>ad 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style="font-family: sans-serif; color: red;"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paragraph&lt;/p&gt; 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paragraph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426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style above 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74878"/>
              </p:ext>
            </p:extLst>
          </p:nvPr>
        </p:nvGraphicFramePr>
        <p:xfrm>
          <a:off x="762000" y="4236720"/>
          <a:ext cx="8153400" cy="149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element's text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that will appear behind the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0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(128, 0, 196)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h4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#FF8800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								 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895600"/>
            <a:ext cx="815340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  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800" b="1" dirty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This h2 uses the second style above.</a:t>
            </a:r>
          </a:p>
          <a:p>
            <a:endParaRPr lang="en-US" sz="2800" b="1" dirty="0">
              <a:solidFill>
                <a:srgbClr val="99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This h4 uses the third style above.</a:t>
            </a:r>
            <a:endParaRPr lang="en-US" sz="24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				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81600"/>
            <a:ext cx="8153400" cy="1524000"/>
          </a:xfrm>
        </p:spPr>
        <p:txBody>
          <a:bodyPr/>
          <a:lstStyle/>
          <a:p>
            <a:r>
              <a:rPr lang="en-US" sz="2200" dirty="0"/>
              <a:t>color names: aqua, black, blue, fuchsia, gray, green, lime, maroon, navy, olive, purple, red, silver, teal, white (white), yellow</a:t>
            </a:r>
          </a:p>
          <a:p>
            <a:r>
              <a:rPr lang="en-US" sz="2200" dirty="0"/>
              <a:t>RGB codes: red, green, and blue values from 0 (none) to 255 (full)</a:t>
            </a:r>
          </a:p>
          <a:p>
            <a:r>
              <a:rPr lang="en-US" sz="2200" dirty="0"/>
              <a:t>hex codes: RGB values in base-16 from 00 (0, none) to FF (255, full)</a:t>
            </a:r>
          </a:p>
        </p:txBody>
      </p:sp>
    </p:spTree>
    <p:extLst>
      <p:ext uri="{BB962C8B-B14F-4D97-AF65-F5344CB8AC3E}">
        <p14:creationId xmlns:p14="http://schemas.microsoft.com/office/powerpoint/2010/main" val="371325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1705</TotalTime>
  <Words>1840</Words>
  <Application>Microsoft Office PowerPoint</Application>
  <PresentationFormat>On-screen Show (4:3)</PresentationFormat>
  <Paragraphs>373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Theme2</vt:lpstr>
      <vt:lpstr>CSS for Styling</vt:lpstr>
      <vt:lpstr>The good, the bad and the… ugly!</vt:lpstr>
      <vt:lpstr>Cascading Style Sheets (CSS)</vt:lpstr>
      <vt:lpstr>Basic CSS rule syntax</vt:lpstr>
      <vt:lpstr>Attaching a CSS file &lt;link&gt;</vt:lpstr>
      <vt:lpstr>Embedding style sheets: &lt;style&gt;</vt:lpstr>
      <vt:lpstr>Inline styles: the style attribute</vt:lpstr>
      <vt:lpstr>CSS properties for colors</vt:lpstr>
      <vt:lpstr>Specifying colors</vt:lpstr>
      <vt:lpstr>Grouping styles</vt:lpstr>
      <vt:lpstr>CSS comments /*…*/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CSS properties for text</vt:lpstr>
      <vt:lpstr>text-align</vt:lpstr>
      <vt:lpstr>text-decoration</vt:lpstr>
      <vt:lpstr>The list-style-type property</vt:lpstr>
      <vt:lpstr>Body styles</vt:lpstr>
      <vt:lpstr>Cascading Style Sheets</vt:lpstr>
      <vt:lpstr>Inheriting styles</vt:lpstr>
      <vt:lpstr>Styles that conflict</vt:lpstr>
      <vt:lpstr>W3C CSS Validator</vt:lpstr>
      <vt:lpstr>CSS properties for backgrounds</vt:lpstr>
      <vt:lpstr>background-image </vt:lpstr>
      <vt:lpstr>background-repeat </vt:lpstr>
      <vt:lpstr>background-position </vt:lpstr>
      <vt:lpstr>Aside: Favorites icon ("favicon")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Styling</dc:title>
  <dc:creator>Xenia Mountrouidou</dc:creator>
  <cp:lastModifiedBy>Mr K. BalaKrishna</cp:lastModifiedBy>
  <cp:revision>96</cp:revision>
  <dcterms:created xsi:type="dcterms:W3CDTF">2011-07-18T18:55:42Z</dcterms:created>
  <dcterms:modified xsi:type="dcterms:W3CDTF">2023-01-09T05:06:02Z</dcterms:modified>
</cp:coreProperties>
</file>