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64" r:id="rId6"/>
    <p:sldId id="266" r:id="rId7"/>
    <p:sldId id="268" r:id="rId8"/>
    <p:sldId id="271" r:id="rId9"/>
    <p:sldId id="272" r:id="rId10"/>
    <p:sldId id="273" r:id="rId11"/>
    <p:sldId id="274" r:id="rId12"/>
    <p:sldId id="275" r:id="rId13"/>
    <p:sldId id="276" r:id="rId14"/>
    <p:sldId id="277" r:id="rId15"/>
    <p:sldId id="284" r:id="rId16"/>
    <p:sldId id="285" r:id="rId17"/>
    <p:sldId id="283" r:id="rId18"/>
    <p:sldId id="281" r:id="rId19"/>
    <p:sldId id="282" r:id="rId20"/>
    <p:sldId id="278"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6555" y="1567498"/>
            <a:ext cx="9144000" cy="2387600"/>
          </a:xfrm>
        </p:spPr>
        <p:txBody>
          <a:bodyPr/>
          <a:lstStyle/>
          <a:p>
            <a:r>
              <a:rPr lang="en-US" sz="6600" dirty="0"/>
              <a:t>Online Course Registraion System</a:t>
            </a:r>
            <a:endParaRPr lang="en-US"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UML Diagram Models</a:t>
            </a:r>
            <a:endParaRPr lang="en-US" b="1"/>
          </a:p>
        </p:txBody>
      </p:sp>
      <p:sp>
        <p:nvSpPr>
          <p:cNvPr id="3" name="Content Placeholder 2"/>
          <p:cNvSpPr>
            <a:spLocks noGrp="1"/>
          </p:cNvSpPr>
          <p:nvPr>
            <p:ph idx="1"/>
          </p:nvPr>
        </p:nvSpPr>
        <p:spPr/>
        <p:txBody>
          <a:bodyPr>
            <a:normAutofit lnSpcReduction="20000"/>
          </a:bodyPr>
          <a:p>
            <a:pPr marL="0" indent="0" algn="l">
              <a:buNone/>
            </a:pPr>
            <a:endParaRPr lang="en-US" sz="3000"/>
          </a:p>
          <a:p>
            <a:pPr marL="0" indent="0" algn="l">
              <a:buNone/>
            </a:pPr>
            <a:endParaRPr lang="en-US" sz="3000"/>
          </a:p>
          <a:p>
            <a:pPr marL="0" indent="0" algn="l">
              <a:buNone/>
            </a:pPr>
            <a:endParaRPr lang="en-US" sz="3000"/>
          </a:p>
          <a:p>
            <a:pPr marL="0" indent="0" algn="l">
              <a:buNone/>
            </a:pPr>
            <a:endParaRPr lang="en-US" sz="3000"/>
          </a:p>
          <a:p>
            <a:pPr marL="0" indent="0" algn="l">
              <a:buNone/>
            </a:pPr>
            <a:r>
              <a:rPr lang="en-US" sz="3000"/>
              <a:t>Activity Diagram</a:t>
            </a:r>
            <a:endParaRPr lang="en-US" sz="3000"/>
          </a:p>
          <a:p>
            <a:pPr marL="0" indent="0">
              <a:buNone/>
            </a:pPr>
            <a:endParaRPr lang="en-US" sz="4000"/>
          </a:p>
          <a:p>
            <a:pPr marL="0" indent="0">
              <a:buNone/>
            </a:pPr>
            <a:endParaRPr lang="en-US" altLang="en-US" sz="2500"/>
          </a:p>
        </p:txBody>
      </p:sp>
      <p:pic>
        <p:nvPicPr>
          <p:cNvPr id="5" name="Picture 4" descr="Activity Diagram"/>
          <p:cNvPicPr>
            <a:picLocks noChangeAspect="1"/>
          </p:cNvPicPr>
          <p:nvPr/>
        </p:nvPicPr>
        <p:blipFill>
          <a:blip r:embed="rId1"/>
          <a:stretch>
            <a:fillRect/>
          </a:stretch>
        </p:blipFill>
        <p:spPr>
          <a:xfrm>
            <a:off x="4165600" y="1290955"/>
            <a:ext cx="6886575" cy="5445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UML Diagram Models</a:t>
            </a:r>
            <a:endParaRPr lang="en-US" b="1"/>
          </a:p>
        </p:txBody>
      </p:sp>
      <p:sp>
        <p:nvSpPr>
          <p:cNvPr id="3" name="Content Placeholder 2"/>
          <p:cNvSpPr>
            <a:spLocks noGrp="1"/>
          </p:cNvSpPr>
          <p:nvPr>
            <p:ph idx="1"/>
          </p:nvPr>
        </p:nvSpPr>
        <p:spPr/>
        <p:txBody>
          <a:bodyPr>
            <a:normAutofit lnSpcReduction="20000"/>
          </a:bodyPr>
          <a:p>
            <a:pPr marL="0" indent="0" algn="l">
              <a:buNone/>
            </a:pPr>
            <a:endParaRPr lang="en-US" sz="3000"/>
          </a:p>
          <a:p>
            <a:pPr marL="0" indent="0" algn="l">
              <a:buNone/>
            </a:pPr>
            <a:endParaRPr lang="en-US" sz="3000"/>
          </a:p>
          <a:p>
            <a:pPr marL="0" indent="0" algn="l">
              <a:buNone/>
            </a:pPr>
            <a:endParaRPr lang="en-US" sz="3000"/>
          </a:p>
          <a:p>
            <a:pPr marL="0" indent="0" algn="l">
              <a:buNone/>
            </a:pPr>
            <a:endParaRPr lang="en-US" sz="3000"/>
          </a:p>
          <a:p>
            <a:pPr marL="0" indent="0" algn="l">
              <a:buNone/>
            </a:pPr>
            <a:r>
              <a:rPr lang="en-US" sz="3000"/>
              <a:t>Sequence Diagram</a:t>
            </a:r>
            <a:endParaRPr lang="en-US" sz="3000"/>
          </a:p>
          <a:p>
            <a:pPr marL="0" indent="0">
              <a:buNone/>
            </a:pPr>
            <a:endParaRPr lang="en-US" sz="4000"/>
          </a:p>
          <a:p>
            <a:pPr marL="0" indent="0">
              <a:buNone/>
            </a:pPr>
            <a:endParaRPr lang="en-US" altLang="en-US" sz="2500"/>
          </a:p>
        </p:txBody>
      </p:sp>
      <p:pic>
        <p:nvPicPr>
          <p:cNvPr id="4" name="Picture 3" descr="Sequence Diagram"/>
          <p:cNvPicPr>
            <a:picLocks noChangeAspect="1"/>
          </p:cNvPicPr>
          <p:nvPr/>
        </p:nvPicPr>
        <p:blipFill>
          <a:blip r:embed="rId1"/>
          <a:stretch>
            <a:fillRect/>
          </a:stretch>
        </p:blipFill>
        <p:spPr>
          <a:xfrm>
            <a:off x="4123690" y="1442085"/>
            <a:ext cx="6734175" cy="5326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UML Diagram Models</a:t>
            </a:r>
            <a:endParaRPr lang="en-US" b="1"/>
          </a:p>
        </p:txBody>
      </p:sp>
      <p:sp>
        <p:nvSpPr>
          <p:cNvPr id="3" name="Content Placeholder 2"/>
          <p:cNvSpPr>
            <a:spLocks noGrp="1"/>
          </p:cNvSpPr>
          <p:nvPr>
            <p:ph idx="1"/>
          </p:nvPr>
        </p:nvSpPr>
        <p:spPr/>
        <p:txBody>
          <a:bodyPr>
            <a:normAutofit lnSpcReduction="20000"/>
          </a:bodyPr>
          <a:p>
            <a:pPr marL="0" indent="0" algn="l">
              <a:buNone/>
            </a:pPr>
            <a:endParaRPr lang="en-US" sz="3000"/>
          </a:p>
          <a:p>
            <a:pPr marL="0" indent="0" algn="l">
              <a:buNone/>
            </a:pPr>
            <a:endParaRPr lang="en-US" sz="3000"/>
          </a:p>
          <a:p>
            <a:pPr marL="0" indent="0" algn="l">
              <a:buNone/>
            </a:pPr>
            <a:endParaRPr lang="en-US" sz="3000"/>
          </a:p>
          <a:p>
            <a:pPr marL="0" indent="0" algn="l">
              <a:buNone/>
            </a:pPr>
            <a:endParaRPr lang="en-US" sz="3000"/>
          </a:p>
          <a:p>
            <a:pPr marL="0" indent="0" algn="l">
              <a:buNone/>
            </a:pPr>
            <a:r>
              <a:rPr lang="en-US" sz="3000"/>
              <a:t>Usecase Diagram</a:t>
            </a:r>
            <a:endParaRPr lang="en-US" sz="3000"/>
          </a:p>
          <a:p>
            <a:pPr marL="0" indent="0">
              <a:buNone/>
            </a:pPr>
            <a:endParaRPr lang="en-US" sz="4000"/>
          </a:p>
          <a:p>
            <a:pPr marL="0" indent="0">
              <a:buNone/>
            </a:pPr>
            <a:endParaRPr lang="en-US" altLang="en-US" sz="2500"/>
          </a:p>
        </p:txBody>
      </p:sp>
      <p:pic>
        <p:nvPicPr>
          <p:cNvPr id="5" name="Picture 4" descr="Use Case Diagram"/>
          <p:cNvPicPr>
            <a:picLocks noChangeAspect="1"/>
          </p:cNvPicPr>
          <p:nvPr/>
        </p:nvPicPr>
        <p:blipFill>
          <a:blip r:embed="rId1"/>
          <a:stretch>
            <a:fillRect/>
          </a:stretch>
        </p:blipFill>
        <p:spPr>
          <a:xfrm>
            <a:off x="4290060" y="1422400"/>
            <a:ext cx="5550535" cy="52025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Login, Landing and Enrollment Pages</a:t>
            </a:r>
            <a:endParaRPr lang="en-US" b="1"/>
          </a:p>
        </p:txBody>
      </p:sp>
      <p:sp>
        <p:nvSpPr>
          <p:cNvPr id="3" name="Content Placeholder 2"/>
          <p:cNvSpPr>
            <a:spLocks noGrp="1"/>
          </p:cNvSpPr>
          <p:nvPr>
            <p:ph idx="1"/>
          </p:nvPr>
        </p:nvSpPr>
        <p:spPr/>
        <p:txBody>
          <a:bodyPr>
            <a:normAutofit fontScale="50000"/>
          </a:bodyPr>
          <a:p>
            <a:pPr marL="0" indent="0">
              <a:buNone/>
            </a:pPr>
            <a:r>
              <a:rPr lang="en-US" altLang="en-US" sz="5600" b="1"/>
              <a:t>Login Page</a:t>
            </a:r>
            <a:endParaRPr lang="en-US" altLang="en-US" sz="5600" b="1"/>
          </a:p>
          <a:p>
            <a:pPr marL="0" indent="0">
              <a:buNone/>
            </a:pPr>
            <a:endParaRPr lang="en-US" altLang="en-US" sz="2500"/>
          </a:p>
          <a:p>
            <a:r>
              <a:rPr lang="en-US" altLang="en-US" sz="4165"/>
              <a:t>Purpose: Allows users to securely log in to access the system features.</a:t>
            </a:r>
            <a:endParaRPr lang="en-US" altLang="en-US" sz="4165"/>
          </a:p>
          <a:p>
            <a:pPr marL="0" indent="0">
              <a:buNone/>
            </a:pPr>
            <a:endParaRPr lang="en-US" altLang="en-US" sz="4165"/>
          </a:p>
          <a:p>
            <a:r>
              <a:rPr lang="en-US" altLang="en-US" sz="4165"/>
              <a:t>Login Form: Fields for email and password, a "Submit" button to validate credentials.</a:t>
            </a:r>
            <a:endParaRPr lang="en-US" altLang="en-US" sz="4165"/>
          </a:p>
          <a:p>
            <a:pPr marL="0" indent="0">
              <a:buNone/>
            </a:pPr>
            <a:endParaRPr lang="en-US" altLang="en-US" sz="4165"/>
          </a:p>
          <a:p>
            <a:r>
              <a:rPr lang="en-US" altLang="en-US" sz="4165"/>
              <a:t>Validation Mechanism: Displays an error message if credentials mismatch "Credentials Mis-Match"), Redirects to the respective dashboard upon successful login.</a:t>
            </a:r>
            <a:endParaRPr lang="en-US" altLang="en-US" sz="4165"/>
          </a:p>
          <a:p>
            <a:endParaRPr lang="en-US" altLang="en-US" sz="4165"/>
          </a:p>
          <a:p>
            <a:r>
              <a:rPr lang="en-US" altLang="en-US" sz="4165"/>
              <a:t>Logout Option: An accessible button to allow users to log out (present on all logged-in pages).</a:t>
            </a:r>
            <a:endParaRPr lang="en-US" altLang="en-US" sz="4165"/>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Login, Landing and Enrollment Pages</a:t>
            </a:r>
            <a:endParaRPr lang="en-US" b="1"/>
          </a:p>
        </p:txBody>
      </p:sp>
      <p:sp>
        <p:nvSpPr>
          <p:cNvPr id="3" name="Content Placeholder 2"/>
          <p:cNvSpPr>
            <a:spLocks noGrp="1"/>
          </p:cNvSpPr>
          <p:nvPr>
            <p:ph idx="1"/>
          </p:nvPr>
        </p:nvSpPr>
        <p:spPr/>
        <p:txBody>
          <a:bodyPr>
            <a:normAutofit fontScale="60000"/>
          </a:bodyPr>
          <a:p>
            <a:pPr marL="0" indent="0">
              <a:buNone/>
            </a:pPr>
            <a:r>
              <a:rPr lang="en-US" altLang="en-US" sz="4665" b="1"/>
              <a:t>Landing Page</a:t>
            </a:r>
            <a:endParaRPr lang="en-US" altLang="en-US" sz="4665" b="1"/>
          </a:p>
          <a:p>
            <a:pPr marL="0" indent="0">
              <a:buNone/>
            </a:pPr>
            <a:endParaRPr lang="en-US" altLang="en-US" sz="2500"/>
          </a:p>
          <a:p>
            <a:r>
              <a:rPr lang="en-US" altLang="en-US" sz="4165"/>
              <a:t>Purpose: This serves as the main entry point for users to access the application.</a:t>
            </a:r>
            <a:endParaRPr lang="en-US" altLang="en-US" sz="4165"/>
          </a:p>
          <a:p>
            <a:pPr marL="0" indent="0">
              <a:buNone/>
            </a:pPr>
            <a:endParaRPr lang="en-US" altLang="en-US" sz="4165"/>
          </a:p>
          <a:p>
            <a:r>
              <a:rPr lang="en-US" altLang="en-US" sz="4165"/>
              <a:t>Login Button: Prominent button redirecting users to the login page.</a:t>
            </a:r>
            <a:endParaRPr lang="en-US" altLang="en-US" sz="4165"/>
          </a:p>
          <a:p>
            <a:endParaRPr lang="en-US" altLang="en-US" sz="4165"/>
          </a:p>
          <a:p>
            <a:r>
              <a:rPr lang="en-US" altLang="en-US" sz="4165"/>
              <a:t>Navigation Options: Quick links to "Classes" and "Courses" sections (if the user is already logged in).</a:t>
            </a:r>
            <a:endParaRPr lang="en-US" altLang="en-US" sz="4165"/>
          </a:p>
          <a:p>
            <a:pPr marL="0" indent="0">
              <a:buNone/>
            </a:pPr>
            <a:endParaRPr lang="en-US" altLang="en-US" sz="416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Login, Landing and Enrollment Pages</a:t>
            </a:r>
            <a:endParaRPr lang="en-US" b="1"/>
          </a:p>
        </p:txBody>
      </p:sp>
      <p:sp>
        <p:nvSpPr>
          <p:cNvPr id="3" name="Content Placeholder 2"/>
          <p:cNvSpPr>
            <a:spLocks noGrp="1"/>
          </p:cNvSpPr>
          <p:nvPr>
            <p:ph idx="1"/>
          </p:nvPr>
        </p:nvSpPr>
        <p:spPr/>
        <p:txBody>
          <a:bodyPr>
            <a:normAutofit fontScale="40000"/>
          </a:bodyPr>
          <a:p>
            <a:pPr marL="0" indent="0">
              <a:buNone/>
            </a:pPr>
            <a:r>
              <a:rPr lang="en-US" altLang="en-US" sz="7000" b="1"/>
              <a:t>Enrollment Page</a:t>
            </a:r>
            <a:endParaRPr lang="en-US" altLang="en-US" sz="7000" b="1"/>
          </a:p>
          <a:p>
            <a:pPr marL="0" indent="0">
              <a:buNone/>
            </a:pPr>
            <a:endParaRPr lang="en-US" altLang="en-US" sz="2500"/>
          </a:p>
          <a:p>
            <a:r>
              <a:rPr lang="en-US" altLang="en-US" sz="4165"/>
              <a:t>Purpose: Manages course enrollments and cancellations for users.</a:t>
            </a:r>
            <a:endParaRPr lang="en-US" altLang="en-US" sz="4165"/>
          </a:p>
          <a:p>
            <a:endParaRPr lang="en-US" altLang="en-US" sz="4165"/>
          </a:p>
          <a:p>
            <a:r>
              <a:rPr lang="en-US" altLang="en-US" sz="4165"/>
              <a:t>Enrollment Section: Shows a list of available courses with an "Enroll" button for each, f the course is full, users can be added to a waitlist, Displays a message confirming enrollment or waitlist status.</a:t>
            </a:r>
            <a:endParaRPr lang="en-US" altLang="en-US" sz="4165"/>
          </a:p>
          <a:p>
            <a:endParaRPr lang="en-US" altLang="en-US" sz="4165"/>
          </a:p>
          <a:p>
            <a:r>
              <a:rPr lang="en-US" altLang="en-US" sz="4165"/>
              <a:t>Cancel Enrollment Section: Shows a list of courses the user is enrolled in, with an option to cancel, On canceling, the system checks if the user is enrolled in the course and then confirms the cancellation.</a:t>
            </a:r>
            <a:endParaRPr lang="en-US" altLang="en-US" sz="4165"/>
          </a:p>
          <a:p>
            <a:pPr marL="0" indent="0">
              <a:buNone/>
            </a:pPr>
            <a:endParaRPr lang="en-US" altLang="en-US" sz="4165"/>
          </a:p>
          <a:p>
            <a:r>
              <a:rPr lang="en-US" altLang="en-US" sz="4165"/>
              <a:t>Status Display: A summary of enrollment statuses (e.g., enrolled, waitlisted, or canceled).</a:t>
            </a:r>
            <a:endParaRPr lang="en-US" altLang="en-US" sz="4165"/>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MySql Database and Classes registration</a:t>
            </a:r>
            <a:endParaRPr lang="en-US" b="1"/>
          </a:p>
        </p:txBody>
      </p:sp>
      <p:sp>
        <p:nvSpPr>
          <p:cNvPr id="3" name="Content Placeholder 2"/>
          <p:cNvSpPr>
            <a:spLocks noGrp="1"/>
          </p:cNvSpPr>
          <p:nvPr>
            <p:ph idx="1"/>
          </p:nvPr>
        </p:nvSpPr>
        <p:spPr/>
        <p:txBody>
          <a:bodyPr>
            <a:normAutofit lnSpcReduction="20000"/>
          </a:bodyPr>
          <a:p>
            <a:pPr marL="0" indent="0">
              <a:buNone/>
            </a:pPr>
            <a:r>
              <a:rPr lang="en-US" altLang="en-US" b="1"/>
              <a:t>What is MySql Database</a:t>
            </a:r>
            <a:endParaRPr lang="en-US" altLang="en-US" b="1"/>
          </a:p>
          <a:p>
            <a:pPr marL="0" indent="0">
              <a:buNone/>
            </a:pPr>
            <a:endParaRPr lang="en-US" altLang="en-US" sz="2500"/>
          </a:p>
          <a:p>
            <a:r>
              <a:rPr lang="en-US" altLang="en-US" sz="2500"/>
              <a:t>MySQL is an open-source Relational Database Management System (RDBMS).</a:t>
            </a:r>
            <a:endParaRPr lang="en-US" altLang="en-US" sz="2500"/>
          </a:p>
          <a:p>
            <a:endParaRPr lang="en-US" altLang="en-US" sz="2500"/>
          </a:p>
          <a:p>
            <a:r>
              <a:rPr lang="en-US" altLang="en-US" sz="2500"/>
              <a:t>It uses Structured Query Language (SQL) to store, manage, and manipulate data.</a:t>
            </a:r>
            <a:endParaRPr lang="en-US" altLang="en-US" sz="2500"/>
          </a:p>
          <a:p>
            <a:endParaRPr lang="en-US" altLang="en-US" sz="2500"/>
          </a:p>
          <a:p>
            <a:r>
              <a:rPr lang="en-US" altLang="en-US" sz="2500"/>
              <a:t>MySQL is commonly used with web applications built in PHP or frameworks like Laravel and CodeIgniter.</a:t>
            </a:r>
            <a:endParaRPr lang="en-US" altLang="en-US" sz="2500"/>
          </a:p>
          <a:p>
            <a:pPr marL="0" indent="0">
              <a:buNone/>
            </a:pPr>
            <a:endParaRPr lang="en-US" altLang="en-US" sz="2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MySql Database and Classes registration</a:t>
            </a:r>
            <a:endParaRPr lang="en-US" b="1"/>
          </a:p>
        </p:txBody>
      </p:sp>
      <p:sp>
        <p:nvSpPr>
          <p:cNvPr id="3" name="Content Placeholder 2"/>
          <p:cNvSpPr>
            <a:spLocks noGrp="1"/>
          </p:cNvSpPr>
          <p:nvPr>
            <p:ph idx="1"/>
          </p:nvPr>
        </p:nvSpPr>
        <p:spPr/>
        <p:txBody>
          <a:bodyPr>
            <a:normAutofit lnSpcReduction="20000"/>
          </a:bodyPr>
          <a:p>
            <a:pPr marL="0" indent="0">
              <a:buNone/>
            </a:pPr>
            <a:r>
              <a:rPr lang="en-US" altLang="en-US" b="1"/>
              <a:t>Why is MySql Database?</a:t>
            </a:r>
            <a:endParaRPr lang="en-US" altLang="en-US" b="1"/>
          </a:p>
          <a:p>
            <a:pPr marL="0" indent="0">
              <a:buNone/>
            </a:pPr>
            <a:endParaRPr lang="en-US" altLang="en-US" sz="2500"/>
          </a:p>
          <a:p>
            <a:r>
              <a:rPr lang="en-US" altLang="en-US" sz="2500"/>
              <a:t>Reliable and fast for web-based applications.</a:t>
            </a:r>
            <a:endParaRPr lang="en-US" altLang="en-US" sz="2500"/>
          </a:p>
          <a:p>
            <a:endParaRPr lang="en-US" altLang="en-US" sz="2500"/>
          </a:p>
          <a:p>
            <a:r>
              <a:rPr lang="en-US" altLang="en-US" sz="2500"/>
              <a:t>Supports relational tables, making it easier to link data like students and classes.</a:t>
            </a:r>
            <a:endParaRPr lang="en-US" altLang="en-US" sz="2500"/>
          </a:p>
          <a:p>
            <a:pPr marL="0" indent="0">
              <a:buNone/>
            </a:pPr>
            <a:endParaRPr lang="en-US" altLang="en-US" sz="2500"/>
          </a:p>
          <a:p>
            <a:r>
              <a:rPr lang="en-US" altLang="en-US" sz="2500"/>
              <a:t>Free and easy to integrate with PHP.</a:t>
            </a:r>
            <a:endParaRPr lang="en-US" altLang="en-US" sz="2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MySql Database and Classes registration</a:t>
            </a:r>
            <a:endParaRPr lang="en-US" b="1"/>
          </a:p>
        </p:txBody>
      </p:sp>
      <p:sp>
        <p:nvSpPr>
          <p:cNvPr id="3" name="Content Placeholder 2"/>
          <p:cNvSpPr>
            <a:spLocks noGrp="1"/>
          </p:cNvSpPr>
          <p:nvPr>
            <p:ph idx="1"/>
          </p:nvPr>
        </p:nvSpPr>
        <p:spPr/>
        <p:txBody>
          <a:bodyPr>
            <a:normAutofit fontScale="90000" lnSpcReduction="10000"/>
          </a:bodyPr>
          <a:p>
            <a:pPr marL="0" indent="0">
              <a:buNone/>
            </a:pPr>
            <a:r>
              <a:rPr lang="en-US" altLang="en-US" b="1"/>
              <a:t>Classes Registration System</a:t>
            </a:r>
            <a:endParaRPr lang="en-US" altLang="en-US" b="1"/>
          </a:p>
          <a:p>
            <a:pPr marL="0" indent="0">
              <a:buNone/>
            </a:pPr>
            <a:endParaRPr lang="en-US" altLang="en-US" sz="2500"/>
          </a:p>
          <a:p>
            <a:r>
              <a:rPr lang="en-US" altLang="en-US" sz="2500"/>
              <a:t>A classes table was created in MySQL to store information about student registrations.</a:t>
            </a:r>
            <a:endParaRPr lang="en-US" altLang="en-US" sz="2500"/>
          </a:p>
          <a:p>
            <a:endParaRPr lang="en-US" altLang="en-US" sz="2500"/>
          </a:p>
          <a:p>
            <a:r>
              <a:rPr lang="en-US" altLang="en-US" sz="2500"/>
              <a:t>Attributes in the table: ClassID (Primary Key), StudentID (Stores the ID of the student registering for the class), ClassName (Name of the class being registered).</a:t>
            </a:r>
            <a:endParaRPr lang="en-US" altLang="en-US" sz="2500"/>
          </a:p>
          <a:p>
            <a:pPr marL="0" indent="0">
              <a:buNone/>
            </a:pPr>
            <a:endParaRPr lang="en-US" altLang="en-US" sz="2500"/>
          </a:p>
          <a:p>
            <a:r>
              <a:rPr lang="en-US" altLang="en-US" sz="2500" i="1"/>
              <a:t>How it Works?</a:t>
            </a:r>
            <a:r>
              <a:rPr lang="en-US" altLang="en-US" sz="2500"/>
              <a:t> A dropdown menu on the Classes page displays all available classes, Students can select one or more classes to register, When a student submits If they are already registered, an alert message notifies them “Already registered in the selected class.”, If not, their details are added to the classes table.</a:t>
            </a:r>
            <a:endParaRPr lang="en-US" altLang="en-US" sz="2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PHP Code</a:t>
            </a:r>
            <a:endParaRPr lang="en-US" b="1"/>
          </a:p>
        </p:txBody>
      </p:sp>
      <p:sp>
        <p:nvSpPr>
          <p:cNvPr id="3" name="Content Placeholder 2"/>
          <p:cNvSpPr>
            <a:spLocks noGrp="1"/>
          </p:cNvSpPr>
          <p:nvPr>
            <p:ph idx="1"/>
          </p:nvPr>
        </p:nvSpPr>
        <p:spPr/>
        <p:txBody>
          <a:bodyPr>
            <a:normAutofit lnSpcReduction="20000"/>
          </a:bodyPr>
          <a:p>
            <a:pPr algn="l"/>
            <a:r>
              <a:rPr lang="en-US" altLang="en-US" sz="2500" b="1"/>
              <a:t>Reusable Design:</a:t>
            </a:r>
            <a:r>
              <a:rPr lang="en-US" altLang="en-US" sz="2500"/>
              <a:t> Created a common header.php and footer.php template for consistency across all pages, Ensures a uniform look and feel for courses and classes pages</a:t>
            </a:r>
            <a:r>
              <a:rPr lang="en-US" sz="2500"/>
              <a:t>.</a:t>
            </a:r>
            <a:endParaRPr lang="en-US" sz="2500"/>
          </a:p>
          <a:p>
            <a:pPr algn="l"/>
            <a:endParaRPr lang="en-US" sz="2500"/>
          </a:p>
          <a:p>
            <a:pPr algn="l"/>
            <a:r>
              <a:rPr lang="en-US" altLang="en-US" sz="2500" b="1"/>
              <a:t>Modular Structure:</a:t>
            </a:r>
            <a:r>
              <a:rPr lang="en-US" altLang="en-US" sz="2500"/>
              <a:t> Each interface file and SQL file is separated for better code organization, This modular approach makes it easier to maintain and update the system.</a:t>
            </a:r>
            <a:endParaRPr lang="en-US" altLang="en-US" sz="2500"/>
          </a:p>
          <a:p>
            <a:pPr algn="l"/>
            <a:endParaRPr lang="en-US" altLang="en-US" sz="3000"/>
          </a:p>
          <a:p>
            <a:pPr algn="l"/>
            <a:r>
              <a:rPr lang="en-US" altLang="en-US" sz="2500" b="1"/>
              <a:t>Session-Based Authentication:</a:t>
            </a:r>
            <a:r>
              <a:rPr lang="en-US" altLang="en-US" sz="2500"/>
              <a:t> After login, the user is redirected to the homepage only if the session is active, If the session is destroyed (e.g., the user logs out), they are redirected back to the login page.</a:t>
            </a:r>
            <a:endParaRPr lang="en-US" altLang="en-US" sz="2500"/>
          </a:p>
          <a:p>
            <a:pPr marL="0" indent="0">
              <a:buNone/>
            </a:pPr>
            <a:endParaRPr lang="en-US" altLang="en-US" sz="2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Software Requirement Specification</a:t>
            </a:r>
            <a:endParaRPr lang="en-US" b="1"/>
          </a:p>
        </p:txBody>
      </p:sp>
      <p:sp>
        <p:nvSpPr>
          <p:cNvPr id="3" name="Content Placeholder 2"/>
          <p:cNvSpPr>
            <a:spLocks noGrp="1"/>
          </p:cNvSpPr>
          <p:nvPr>
            <p:ph idx="1"/>
          </p:nvPr>
        </p:nvSpPr>
        <p:spPr>
          <a:xfrm>
            <a:off x="838200" y="1754505"/>
            <a:ext cx="10515600" cy="4692015"/>
          </a:xfrm>
        </p:spPr>
        <p:txBody>
          <a:bodyPr>
            <a:noAutofit/>
          </a:bodyPr>
          <a:p>
            <a:pPr marL="0" indent="0" algn="ctr">
              <a:buNone/>
            </a:pPr>
            <a:r>
              <a:rPr lang="en-US" sz="3000"/>
              <a:t>Introduction</a:t>
            </a:r>
            <a:endParaRPr lang="en-US" sz="3000"/>
          </a:p>
          <a:p>
            <a:pPr marL="0" indent="0" algn="ctr">
              <a:buNone/>
            </a:pPr>
            <a:endParaRPr lang="en-US" sz="3100"/>
          </a:p>
          <a:p>
            <a:pPr marL="0" indent="0">
              <a:buNone/>
            </a:pPr>
            <a:r>
              <a:rPr lang="en-US" b="1"/>
              <a:t>Purpose:</a:t>
            </a:r>
            <a:endParaRPr lang="en-US"/>
          </a:p>
          <a:p>
            <a:pPr marL="0" indent="0">
              <a:buNone/>
            </a:pPr>
            <a:r>
              <a:rPr lang="en-US" sz="2500"/>
              <a:t>The system allows students to:</a:t>
            </a:r>
            <a:endParaRPr lang="en-US" sz="2500"/>
          </a:p>
          <a:p>
            <a:pPr lvl="1"/>
            <a:r>
              <a:rPr lang="en-US" sz="2500"/>
              <a:t>Reigster for courses</a:t>
            </a:r>
            <a:endParaRPr lang="en-US" sz="2500"/>
          </a:p>
          <a:p>
            <a:pPr lvl="1"/>
            <a:r>
              <a:rPr lang="en-US" sz="2500"/>
              <a:t>View Semester-Specific course offerings.</a:t>
            </a:r>
            <a:endParaRPr lang="en-US" sz="2500"/>
          </a:p>
          <a:p>
            <a:pPr lvl="1"/>
            <a:r>
              <a:rPr lang="en-US" sz="2500"/>
              <a:t>Enroll in courses and cancel enrollments</a:t>
            </a:r>
            <a:endParaRPr lang="en-US" sz="2500"/>
          </a:p>
          <a:p>
            <a:pPr lvl="1"/>
            <a:r>
              <a:rPr lang="en-US" sz="2500"/>
              <a:t>Join waitlist when courses are full.</a:t>
            </a:r>
            <a:endParaRPr lang="en-US" sz="2500"/>
          </a:p>
          <a:p>
            <a:pPr lvl="1"/>
            <a:r>
              <a:rPr lang="en-US" sz="2500"/>
              <a:t>register in classes and delete registration from classes</a:t>
            </a:r>
            <a:endParaRPr lang="en-US" sz="2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PHP Code</a:t>
            </a:r>
            <a:endParaRPr lang="en-US" b="1"/>
          </a:p>
        </p:txBody>
      </p:sp>
      <p:sp>
        <p:nvSpPr>
          <p:cNvPr id="3" name="Content Placeholder 2"/>
          <p:cNvSpPr>
            <a:spLocks noGrp="1"/>
          </p:cNvSpPr>
          <p:nvPr>
            <p:ph idx="1"/>
          </p:nvPr>
        </p:nvSpPr>
        <p:spPr/>
        <p:txBody>
          <a:bodyPr>
            <a:normAutofit fontScale="90000" lnSpcReduction="10000"/>
          </a:bodyPr>
          <a:p>
            <a:pPr algn="l"/>
            <a:r>
              <a:rPr lang="en-US" altLang="en-US" sz="2500" b="1"/>
              <a:t>Frontend:</a:t>
            </a:r>
            <a:r>
              <a:rPr lang="en-US" altLang="en-US" sz="2500"/>
              <a:t> Used PHP to generate dynamic content, header.php and footer.php templates ensure design consistency.</a:t>
            </a:r>
            <a:endParaRPr lang="en-US" altLang="en-US" sz="2500"/>
          </a:p>
          <a:p>
            <a:pPr algn="l"/>
            <a:endParaRPr lang="en-US" sz="2500"/>
          </a:p>
          <a:p>
            <a:pPr algn="l"/>
            <a:r>
              <a:rPr lang="en-US" altLang="en-US" sz="2500" b="1"/>
              <a:t>Backend:</a:t>
            </a:r>
            <a:r>
              <a:rPr lang="en-US" altLang="en-US" sz="2500"/>
              <a:t> Handled data using PHP functions to run SQL queries, SQL files are separate, allowing for easier management of the database structure.</a:t>
            </a:r>
            <a:endParaRPr lang="en-US" altLang="en-US" sz="2500"/>
          </a:p>
          <a:p>
            <a:pPr algn="l"/>
            <a:endParaRPr lang="en-US" altLang="en-US" sz="3000"/>
          </a:p>
          <a:p>
            <a:pPr algn="l"/>
            <a:r>
              <a:rPr lang="en-US" altLang="en-US" sz="2500" b="1"/>
              <a:t>Authentication:</a:t>
            </a:r>
            <a:r>
              <a:rPr lang="en-US" altLang="en-US" sz="2500"/>
              <a:t> Login system with session management ensures secure access.</a:t>
            </a:r>
            <a:endParaRPr lang="en-US" altLang="en-US" sz="2500"/>
          </a:p>
          <a:p>
            <a:pPr algn="l"/>
            <a:endParaRPr lang="en-US" altLang="en-US" sz="2500"/>
          </a:p>
          <a:p>
            <a:pPr algn="l"/>
            <a:r>
              <a:rPr lang="en-US" altLang="en-US" sz="2500" b="1"/>
              <a:t>Code Reusability:</a:t>
            </a:r>
            <a:r>
              <a:rPr lang="en-US" altLang="en-US" sz="2500"/>
              <a:t> Common templates reduce duplication and save time.</a:t>
            </a:r>
            <a:endParaRPr lang="en-US" altLang="en-US" sz="2500"/>
          </a:p>
          <a:p>
            <a:pPr algn="l"/>
            <a:endParaRPr lang="en-US" altLang="en-US" sz="2500"/>
          </a:p>
          <a:p>
            <a:pPr algn="l"/>
            <a:r>
              <a:rPr lang="en-US" altLang="en-US" sz="2500" b="1"/>
              <a:t>Easy Maintenance: </a:t>
            </a:r>
            <a:r>
              <a:rPr lang="en-US" altLang="en-US" sz="2500"/>
              <a:t>Modular design makes the system scalable and manageable.</a:t>
            </a:r>
            <a:endParaRPr lang="en-US" altLang="en-US"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Software Requirement Specification</a:t>
            </a:r>
            <a:endParaRPr lang="en-US" b="1"/>
          </a:p>
        </p:txBody>
      </p:sp>
      <p:sp>
        <p:nvSpPr>
          <p:cNvPr id="3" name="Content Placeholder 2"/>
          <p:cNvSpPr>
            <a:spLocks noGrp="1"/>
          </p:cNvSpPr>
          <p:nvPr>
            <p:ph idx="1"/>
          </p:nvPr>
        </p:nvSpPr>
        <p:spPr/>
        <p:txBody>
          <a:bodyPr>
            <a:normAutofit lnSpcReduction="20000"/>
          </a:bodyPr>
          <a:p>
            <a:pPr marL="0" indent="0" algn="ctr">
              <a:buNone/>
            </a:pPr>
            <a:r>
              <a:rPr lang="en-US" sz="3000">
                <a:sym typeface="+mn-ea"/>
              </a:rPr>
              <a:t>Introduction</a:t>
            </a:r>
            <a:endParaRPr lang="en-US" sz="3000">
              <a:sym typeface="+mn-ea"/>
            </a:endParaRPr>
          </a:p>
          <a:p>
            <a:pPr marL="0" indent="0" algn="ctr">
              <a:buNone/>
            </a:pPr>
            <a:endParaRPr lang="en-US" sz="4000"/>
          </a:p>
          <a:p>
            <a:pPr marL="0" indent="0">
              <a:buNone/>
            </a:pPr>
            <a:r>
              <a:rPr lang="en-US" b="1"/>
              <a:t>Project Scope:</a:t>
            </a:r>
            <a:endParaRPr lang="en-US" b="1"/>
          </a:p>
          <a:p>
            <a:pPr marL="0" indent="0">
              <a:buNone/>
            </a:pPr>
            <a:endParaRPr lang="en-US" sz="4000"/>
          </a:p>
          <a:p>
            <a:pPr lvl="1"/>
            <a:r>
              <a:rPr lang="en-US" sz="2500">
                <a:sym typeface="+mn-ea"/>
              </a:rPr>
              <a:t> Unique students registrations</a:t>
            </a:r>
            <a:endParaRPr lang="en-US" sz="2500"/>
          </a:p>
          <a:p>
            <a:pPr lvl="1"/>
            <a:r>
              <a:rPr lang="en-US" sz="2500">
                <a:sym typeface="+mn-ea"/>
              </a:rPr>
              <a:t> Course browsing and enrollment for Spring, Summer and Fall Semesters.</a:t>
            </a:r>
            <a:endParaRPr lang="en-US" sz="2500"/>
          </a:p>
          <a:p>
            <a:pPr lvl="1"/>
            <a:r>
              <a:rPr lang="en-US" sz="2500">
                <a:sym typeface="+mn-ea"/>
              </a:rPr>
              <a:t> Waitlist management</a:t>
            </a:r>
            <a:endParaRPr lang="en-US" sz="2500"/>
          </a:p>
          <a:p>
            <a:pPr lvl="1"/>
            <a:r>
              <a:rPr lang="en-US" sz="2500">
                <a:sym typeface="+mn-ea"/>
              </a:rPr>
              <a:t> Online, accessible through major web browsers.</a:t>
            </a:r>
            <a:endParaRPr lang="en-US"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Software Requirement Specification</a:t>
            </a:r>
            <a:endParaRPr lang="en-US" b="1"/>
          </a:p>
        </p:txBody>
      </p:sp>
      <p:sp>
        <p:nvSpPr>
          <p:cNvPr id="3" name="Content Placeholder 2"/>
          <p:cNvSpPr>
            <a:spLocks noGrp="1"/>
          </p:cNvSpPr>
          <p:nvPr>
            <p:ph idx="1"/>
          </p:nvPr>
        </p:nvSpPr>
        <p:spPr/>
        <p:txBody>
          <a:bodyPr>
            <a:normAutofit lnSpcReduction="20000"/>
          </a:bodyPr>
          <a:p>
            <a:pPr marL="0" indent="0" algn="ctr">
              <a:buNone/>
            </a:pPr>
            <a:r>
              <a:rPr lang="en-US" sz="3000">
                <a:sym typeface="+mn-ea"/>
              </a:rPr>
              <a:t>Description</a:t>
            </a:r>
            <a:endParaRPr lang="en-US" sz="3000">
              <a:sym typeface="+mn-ea"/>
            </a:endParaRPr>
          </a:p>
          <a:p>
            <a:pPr marL="0" indent="0" algn="ctr">
              <a:buNone/>
            </a:pPr>
            <a:endParaRPr lang="en-US" sz="4000"/>
          </a:p>
          <a:p>
            <a:pPr marL="0" indent="0">
              <a:buNone/>
            </a:pPr>
            <a:r>
              <a:rPr lang="en-US"/>
              <a:t>Key Features:</a:t>
            </a:r>
            <a:endParaRPr lang="en-US"/>
          </a:p>
          <a:p>
            <a:pPr marL="0" indent="0">
              <a:buNone/>
            </a:pPr>
            <a:endParaRPr lang="en-US" sz="4000"/>
          </a:p>
          <a:p>
            <a:r>
              <a:rPr lang="en-US" altLang="en-US" sz="2500"/>
              <a:t>User registration and login.</a:t>
            </a:r>
            <a:endParaRPr lang="en-US" altLang="en-US" sz="2500"/>
          </a:p>
          <a:p>
            <a:r>
              <a:rPr lang="en-US" altLang="en-US" sz="2500"/>
              <a:t>Course enrollment and cancellation.</a:t>
            </a:r>
            <a:endParaRPr lang="en-US" altLang="en-US" sz="2500"/>
          </a:p>
          <a:p>
            <a:r>
              <a:rPr lang="en-US" altLang="en-US" sz="2500"/>
              <a:t>Waitlist handling.</a:t>
            </a:r>
            <a:endParaRPr lang="en-US" altLang="en-US" sz="2500"/>
          </a:p>
          <a:p>
            <a:r>
              <a:rPr lang="en-US" altLang="en-US" sz="2500"/>
              <a:t>Classes registrations and deletion.</a:t>
            </a:r>
            <a:endParaRPr lang="en-US" altLang="en-US"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Software Requirement Specification</a:t>
            </a:r>
            <a:endParaRPr lang="en-US" b="1"/>
          </a:p>
        </p:txBody>
      </p:sp>
      <p:sp>
        <p:nvSpPr>
          <p:cNvPr id="3" name="Content Placeholder 2"/>
          <p:cNvSpPr>
            <a:spLocks noGrp="1"/>
          </p:cNvSpPr>
          <p:nvPr>
            <p:ph idx="1"/>
          </p:nvPr>
        </p:nvSpPr>
        <p:spPr/>
        <p:txBody>
          <a:bodyPr>
            <a:normAutofit lnSpcReduction="20000"/>
          </a:bodyPr>
          <a:p>
            <a:pPr marL="0" indent="0" algn="ctr">
              <a:buNone/>
            </a:pPr>
            <a:r>
              <a:rPr lang="en-US" sz="3000">
                <a:sym typeface="+mn-ea"/>
              </a:rPr>
              <a:t>Description</a:t>
            </a:r>
            <a:endParaRPr lang="en-US" sz="3000">
              <a:sym typeface="+mn-ea"/>
            </a:endParaRPr>
          </a:p>
          <a:p>
            <a:pPr marL="0" indent="0" algn="ctr">
              <a:buNone/>
            </a:pPr>
            <a:endParaRPr lang="en-US" sz="4000"/>
          </a:p>
          <a:p>
            <a:pPr marL="0" indent="0">
              <a:buNone/>
            </a:pPr>
            <a:r>
              <a:rPr lang="en-US"/>
              <a:t>Contstraints:</a:t>
            </a:r>
            <a:endParaRPr lang="en-US"/>
          </a:p>
          <a:p>
            <a:pPr marL="0" indent="0">
              <a:buNone/>
            </a:pPr>
            <a:endParaRPr lang="en-US" altLang="en-US" sz="3200"/>
          </a:p>
          <a:p>
            <a:r>
              <a:rPr lang="en-US" altLang="en-US" sz="2500"/>
              <a:t>Built with HTML, CSS, PHP, and MySQL.</a:t>
            </a:r>
            <a:endParaRPr lang="en-US" altLang="en-US"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Software Requirement Specification</a:t>
            </a:r>
            <a:endParaRPr lang="en-US" b="1"/>
          </a:p>
        </p:txBody>
      </p:sp>
      <p:sp>
        <p:nvSpPr>
          <p:cNvPr id="3" name="Content Placeholder 2"/>
          <p:cNvSpPr>
            <a:spLocks noGrp="1"/>
          </p:cNvSpPr>
          <p:nvPr>
            <p:ph idx="1"/>
          </p:nvPr>
        </p:nvSpPr>
        <p:spPr/>
        <p:txBody>
          <a:bodyPr>
            <a:normAutofit lnSpcReduction="10000"/>
          </a:bodyPr>
          <a:p>
            <a:pPr marL="0" indent="0" algn="ctr">
              <a:buNone/>
            </a:pPr>
            <a:r>
              <a:rPr lang="en-US" sz="3000">
                <a:sym typeface="+mn-ea"/>
              </a:rPr>
              <a:t>System Features</a:t>
            </a:r>
            <a:endParaRPr lang="en-US" sz="3000">
              <a:sym typeface="+mn-ea"/>
            </a:endParaRPr>
          </a:p>
          <a:p>
            <a:pPr marL="0" indent="0" algn="ctr">
              <a:buNone/>
            </a:pPr>
            <a:endParaRPr lang="en-US" sz="4000"/>
          </a:p>
          <a:p>
            <a:pPr marL="0" indent="0">
              <a:buNone/>
            </a:pPr>
            <a:r>
              <a:rPr lang="en-US"/>
              <a:t>User Registration and Login:</a:t>
            </a:r>
            <a:endParaRPr lang="en-US"/>
          </a:p>
          <a:p>
            <a:pPr marL="0" indent="0">
              <a:buNone/>
            </a:pPr>
            <a:endParaRPr lang="en-US" sz="4000"/>
          </a:p>
          <a:p>
            <a:r>
              <a:rPr lang="en-US" altLang="en-US" sz="2500"/>
              <a:t>Easy registation with username, email and password with Unique ID and password creation.</a:t>
            </a:r>
            <a:endParaRPr lang="en-US" altLang="en-US" sz="2500"/>
          </a:p>
          <a:p>
            <a:r>
              <a:rPr lang="en-US" altLang="en-US" sz="2500"/>
              <a:t>Secure login.</a:t>
            </a:r>
            <a:endParaRPr lang="en-US" altLang="en-US"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Software Requirement Specification</a:t>
            </a:r>
            <a:endParaRPr lang="en-US" b="1"/>
          </a:p>
        </p:txBody>
      </p:sp>
      <p:sp>
        <p:nvSpPr>
          <p:cNvPr id="3" name="Content Placeholder 2"/>
          <p:cNvSpPr>
            <a:spLocks noGrp="1"/>
          </p:cNvSpPr>
          <p:nvPr>
            <p:ph idx="1"/>
          </p:nvPr>
        </p:nvSpPr>
        <p:spPr>
          <a:xfrm>
            <a:off x="838200" y="1784985"/>
            <a:ext cx="10515600" cy="4351338"/>
          </a:xfrm>
        </p:spPr>
        <p:txBody>
          <a:bodyPr>
            <a:normAutofit fontScale="50000"/>
          </a:bodyPr>
          <a:p>
            <a:pPr marL="0" indent="0" algn="ctr">
              <a:buNone/>
            </a:pPr>
            <a:r>
              <a:rPr lang="en-US" sz="6000">
                <a:sym typeface="+mn-ea"/>
              </a:rPr>
              <a:t>System Features</a:t>
            </a:r>
            <a:endParaRPr lang="en-US" sz="6000">
              <a:sym typeface="+mn-ea"/>
            </a:endParaRPr>
          </a:p>
          <a:p>
            <a:pPr marL="0" indent="0" algn="ctr">
              <a:buNone/>
            </a:pPr>
            <a:endParaRPr lang="en-US" sz="5000"/>
          </a:p>
          <a:p>
            <a:pPr marL="0" indent="0">
              <a:buNone/>
            </a:pPr>
            <a:r>
              <a:rPr lang="en-US" sz="5600" b="1"/>
              <a:t>Courses</a:t>
            </a:r>
            <a:r>
              <a:rPr lang="en-US" sz="4665" b="1"/>
              <a:t>:</a:t>
            </a:r>
            <a:endParaRPr lang="en-US" sz="4665" b="1"/>
          </a:p>
          <a:p>
            <a:pPr marL="0" indent="0">
              <a:buNone/>
            </a:pPr>
            <a:endParaRPr lang="en-US" sz="4000"/>
          </a:p>
          <a:p>
            <a:r>
              <a:rPr lang="en-US" altLang="en-US" sz="4165"/>
              <a:t>Displays courses filtered by semester.</a:t>
            </a:r>
            <a:endParaRPr lang="en-US" altLang="en-US" sz="4165"/>
          </a:p>
          <a:p>
            <a:r>
              <a:rPr lang="en-US" altLang="en-US" sz="4165"/>
              <a:t>Users enroll in available courses with maximium seat limits</a:t>
            </a:r>
            <a:endParaRPr lang="en-US" altLang="en-US" sz="4165"/>
          </a:p>
          <a:p>
            <a:r>
              <a:rPr lang="en-US" altLang="en-US" sz="4165"/>
              <a:t>Adds students to waitlists for full courses and notifies them if slots open.</a:t>
            </a:r>
            <a:endParaRPr lang="en-US" altLang="en-US" sz="4165"/>
          </a:p>
          <a:p>
            <a:r>
              <a:rPr lang="en-US" altLang="en-US" sz="4165"/>
              <a:t>Allows cancellation and notifies waitlisted students.</a:t>
            </a:r>
            <a:endParaRPr lang="en-US" altLang="en-US" sz="4165"/>
          </a:p>
          <a:p>
            <a:r>
              <a:rPr lang="en-US" altLang="en-US" sz="4165"/>
              <a:t>Students register for multiple classes or delete registrations.</a:t>
            </a:r>
            <a:endParaRPr lang="en-US" altLang="en-US" sz="4165"/>
          </a:p>
          <a:p>
            <a:endParaRPr lang="en-US" altLang="en-US" sz="4165"/>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Software Requirement Specification</a:t>
            </a:r>
            <a:endParaRPr lang="en-US" b="1"/>
          </a:p>
        </p:txBody>
      </p:sp>
      <p:sp>
        <p:nvSpPr>
          <p:cNvPr id="3" name="Content Placeholder 2"/>
          <p:cNvSpPr>
            <a:spLocks noGrp="1"/>
          </p:cNvSpPr>
          <p:nvPr>
            <p:ph idx="1"/>
          </p:nvPr>
        </p:nvSpPr>
        <p:spPr/>
        <p:txBody>
          <a:bodyPr>
            <a:normAutofit lnSpcReduction="20000"/>
          </a:bodyPr>
          <a:p>
            <a:pPr marL="0" indent="0" algn="ctr">
              <a:buNone/>
            </a:pPr>
            <a:r>
              <a:rPr lang="en-US" sz="3000">
                <a:sym typeface="+mn-ea"/>
              </a:rPr>
              <a:t>External Interface and Requirements</a:t>
            </a:r>
            <a:endParaRPr lang="en-US" sz="3000"/>
          </a:p>
          <a:p>
            <a:pPr marL="0" indent="0">
              <a:buNone/>
            </a:pPr>
            <a:endParaRPr lang="en-US" sz="4000"/>
          </a:p>
          <a:p>
            <a:pPr marL="0" indent="0">
              <a:buNone/>
            </a:pPr>
            <a:r>
              <a:rPr lang="en-US"/>
              <a:t>User Interfaces:</a:t>
            </a:r>
            <a:endParaRPr lang="en-US"/>
          </a:p>
          <a:p>
            <a:pPr marL="0" indent="0">
              <a:buNone/>
            </a:pPr>
            <a:endParaRPr lang="en-US" sz="4000"/>
          </a:p>
          <a:p>
            <a:r>
              <a:rPr lang="en-US" altLang="en-US" sz="2500"/>
              <a:t>Login and registrations forms.</a:t>
            </a:r>
            <a:endParaRPr lang="en-US" altLang="en-US" sz="2500"/>
          </a:p>
          <a:p>
            <a:r>
              <a:rPr lang="en-US" altLang="en-US" sz="2500"/>
              <a:t>Courses enrollments pages</a:t>
            </a:r>
            <a:endParaRPr lang="en-US" altLang="en-US" sz="2500"/>
          </a:p>
          <a:p>
            <a:r>
              <a:rPr lang="en-US" altLang="en-US" sz="2500"/>
              <a:t>Classes student want to registere or registered within classes.</a:t>
            </a:r>
            <a:endParaRPr lang="en-US" altLang="en-US" sz="2500"/>
          </a:p>
          <a:p>
            <a:endParaRPr lang="en-US" altLang="en-US" sz="2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UML Diagram Models</a:t>
            </a:r>
            <a:endParaRPr lang="en-US" b="1"/>
          </a:p>
        </p:txBody>
      </p:sp>
      <p:sp>
        <p:nvSpPr>
          <p:cNvPr id="3" name="Content Placeholder 2"/>
          <p:cNvSpPr>
            <a:spLocks noGrp="1"/>
          </p:cNvSpPr>
          <p:nvPr>
            <p:ph idx="1"/>
          </p:nvPr>
        </p:nvSpPr>
        <p:spPr/>
        <p:txBody>
          <a:bodyPr>
            <a:normAutofit lnSpcReduction="20000"/>
          </a:bodyPr>
          <a:p>
            <a:pPr marL="0" indent="0" algn="l">
              <a:buNone/>
            </a:pPr>
            <a:endParaRPr lang="en-US" sz="3000"/>
          </a:p>
          <a:p>
            <a:pPr marL="0" indent="0" algn="l">
              <a:buNone/>
            </a:pPr>
            <a:endParaRPr lang="en-US" sz="3000"/>
          </a:p>
          <a:p>
            <a:pPr marL="0" indent="0" algn="l">
              <a:buNone/>
            </a:pPr>
            <a:endParaRPr lang="en-US" sz="3000"/>
          </a:p>
          <a:p>
            <a:pPr marL="0" indent="0" algn="l">
              <a:buNone/>
            </a:pPr>
            <a:endParaRPr lang="en-US" sz="3000"/>
          </a:p>
          <a:p>
            <a:pPr marL="0" indent="0" algn="l">
              <a:buNone/>
            </a:pPr>
            <a:r>
              <a:rPr lang="en-US" sz="3000"/>
              <a:t>Class Diagram</a:t>
            </a:r>
            <a:endParaRPr lang="en-US" sz="3000"/>
          </a:p>
          <a:p>
            <a:pPr marL="0" indent="0">
              <a:buNone/>
            </a:pPr>
            <a:endParaRPr lang="en-US" sz="4000"/>
          </a:p>
          <a:p>
            <a:pPr marL="0" indent="0">
              <a:buNone/>
            </a:pPr>
            <a:endParaRPr lang="en-US" altLang="en-US" sz="2500"/>
          </a:p>
        </p:txBody>
      </p:sp>
      <p:pic>
        <p:nvPicPr>
          <p:cNvPr id="4" name="Picture 3" descr="Class Diagram"/>
          <p:cNvPicPr>
            <a:picLocks noChangeAspect="1"/>
          </p:cNvPicPr>
          <p:nvPr/>
        </p:nvPicPr>
        <p:blipFill>
          <a:blip r:embed="rId1"/>
          <a:stretch>
            <a:fillRect/>
          </a:stretch>
        </p:blipFill>
        <p:spPr>
          <a:xfrm>
            <a:off x="3296285" y="1411605"/>
            <a:ext cx="7025005" cy="52482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5234</Words>
  <Application>WPS Presentation</Application>
  <PresentationFormat>Widescreen</PresentationFormat>
  <Paragraphs>200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Calibri Light</vt:lpstr>
      <vt:lpstr>Microsoft YaHei</vt:lpstr>
      <vt:lpstr>Arial Unicode MS</vt:lpstr>
      <vt:lpstr>Calibri</vt:lpstr>
      <vt:lpstr>Office Theme</vt:lpstr>
      <vt:lpstr>Online Course Registraion System</vt:lpstr>
      <vt:lpstr>Software Requirement Specification</vt:lpstr>
      <vt:lpstr>Software Requirement Specification</vt:lpstr>
      <vt:lpstr>Software Requirement Specification</vt:lpstr>
      <vt:lpstr>Software Requirement Specification</vt:lpstr>
      <vt:lpstr>Software Requirement Specification</vt:lpstr>
      <vt:lpstr>Software Requirement Specification</vt:lpstr>
      <vt:lpstr>Software Requirement Specification</vt:lpstr>
      <vt:lpstr>UML Diagram Models</vt:lpstr>
      <vt:lpstr>UML Diagram Models</vt:lpstr>
      <vt:lpstr>UML Diagram Models</vt:lpstr>
      <vt:lpstr>UML Diagram Models</vt:lpstr>
      <vt:lpstr>UML Diagram Models</vt:lpstr>
      <vt:lpstr>Login, Landing and Enrollment Pages</vt:lpstr>
      <vt:lpstr>Login, Landing and Enrollment Pages</vt:lpstr>
      <vt:lpstr>MySql Database and Classes registration</vt:lpstr>
      <vt:lpstr>MySql Database and Classes registration</vt:lpstr>
      <vt:lpstr>MySql Database and Classes registration</vt:lpstr>
      <vt:lpstr>PHP Code</vt:lpstr>
      <vt:lpstr>PHP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Course Registraion System</dc:title>
  <dc:creator/>
  <cp:lastModifiedBy>Zuhaib Soomro</cp:lastModifiedBy>
  <cp:revision>3</cp:revision>
  <dcterms:created xsi:type="dcterms:W3CDTF">2025-01-27T12:21:00Z</dcterms:created>
  <dcterms:modified xsi:type="dcterms:W3CDTF">2025-01-27T16:56:24Z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54F3D8A3FFA043EBB39B8489FEF97AFE_11</vt:lpwstr>
  </property>
  <property fmtid="{D5CDD505-2E9C-101B-9397-08002B2CF9AE}" pid="3" name="KSOProductBuildVer">
    <vt:lpwstr>1033-12.2.0.19805</vt:lpwstr>
  </property>
</Properties>
</file>