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6" r:id="rId16"/>
    <p:sldId id="282" r:id="rId17"/>
    <p:sldId id="287"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D4477F-9E83-43FB-83E5-502B9E4FDAAB}">
          <p14:sldIdLst>
            <p14:sldId id="256"/>
            <p14:sldId id="269"/>
            <p14:sldId id="270"/>
            <p14:sldId id="271"/>
            <p14:sldId id="272"/>
            <p14:sldId id="273"/>
            <p14:sldId id="274"/>
            <p14:sldId id="275"/>
            <p14:sldId id="276"/>
            <p14:sldId id="277"/>
            <p14:sldId id="278"/>
            <p14:sldId id="279"/>
            <p14:sldId id="280"/>
            <p14:sldId id="281"/>
            <p14:sldId id="286"/>
            <p14:sldId id="282"/>
            <p14:sldId id="287"/>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CA561-06A8-4779-9A82-798DE296D71E}" type="datetimeFigureOut">
              <a:rPr lang="en-GB" smtClean="0"/>
              <a:t>10/09/2022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7B0DA-8EDF-4F3B-8272-673DC802D7AC}" type="slidenum">
              <a:rPr lang="en-GB" smtClean="0"/>
              <a:t>‹#›</a:t>
            </a:fld>
            <a:endParaRPr lang="en-GB"/>
          </a:p>
        </p:txBody>
      </p:sp>
    </p:spTree>
    <p:extLst>
      <p:ext uri="{BB962C8B-B14F-4D97-AF65-F5344CB8AC3E}">
        <p14:creationId xmlns:p14="http://schemas.microsoft.com/office/powerpoint/2010/main" val="14133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2835373-0FA1-E243-8807-88EB37E9CCB0}" type="slidenum">
              <a:rPr lang="en-US"/>
              <a:pPr/>
              <a:t>18</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757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t>CS-2001 </a:t>
            </a:r>
            <a:r>
              <a:rPr lang="en-US" sz="6000" b="1" dirty="0">
                <a:solidFill>
                  <a:schemeClr val="bg1">
                    <a:lumMod val="50000"/>
                  </a:schemeClr>
                </a:solidFill>
              </a:rPr>
              <a:t>Data Structures</a:t>
            </a:r>
          </a:p>
        </p:txBody>
      </p:sp>
      <p:sp>
        <p:nvSpPr>
          <p:cNvPr id="3" name="Subtitle 2"/>
          <p:cNvSpPr>
            <a:spLocks noGrp="1"/>
          </p:cNvSpPr>
          <p:nvPr>
            <p:ph type="subTitle" idx="1"/>
          </p:nvPr>
        </p:nvSpPr>
        <p:spPr/>
        <p:txBody>
          <a:bodyPr>
            <a:normAutofit/>
          </a:bodyPr>
          <a:lstStyle/>
          <a:p>
            <a:r>
              <a:rPr lang="en-US" sz="4800" b="1" dirty="0"/>
              <a:t>Week </a:t>
            </a:r>
            <a:r>
              <a:rPr lang="en-US" sz="4800" b="1" dirty="0" smtClean="0"/>
              <a:t>2 </a:t>
            </a:r>
            <a:r>
              <a:rPr lang="en-US" sz="4800" dirty="0"/>
              <a:t>|</a:t>
            </a:r>
            <a:r>
              <a:rPr lang="en-US" sz="4800" b="1" dirty="0"/>
              <a:t> </a:t>
            </a:r>
            <a:r>
              <a:rPr lang="en-US" sz="4800" b="1">
                <a:solidFill>
                  <a:srgbClr val="0070C0"/>
                </a:solidFill>
              </a:rPr>
              <a:t>Lecture </a:t>
            </a:r>
            <a:r>
              <a:rPr lang="en-US" sz="4800" b="1" smtClean="0">
                <a:solidFill>
                  <a:srgbClr val="0070C0"/>
                </a:solidFill>
              </a:rPr>
              <a:t>4-7</a:t>
            </a:r>
            <a:endParaRPr lang="en-US" sz="48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rgbClr val="FF0000"/>
                </a:solidFill>
              </a:rPr>
              <a:t>Discussion</a:t>
            </a:r>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endParaRPr lang="en-US" dirty="0" smtClean="0"/>
          </a:p>
          <a:p>
            <a:r>
              <a:rPr lang="en-US" dirty="0" smtClean="0"/>
              <a:t>Generally, iterative solutions are more efficient than recursive solutions [due to the overhead of function calls]</a:t>
            </a:r>
          </a:p>
          <a:p>
            <a:endParaRPr lang="en-US" dirty="0" smtClean="0"/>
          </a:p>
          <a:p>
            <a:r>
              <a:rPr lang="en-US" dirty="0" smtClean="0"/>
              <a:t>Some problems are best suited for recursive approach</a:t>
            </a:r>
          </a:p>
          <a:p>
            <a:endParaRPr lang="en-US" dirty="0" smtClean="0"/>
          </a:p>
          <a:p>
            <a:r>
              <a:rPr lang="en-US" dirty="0" smtClean="0"/>
              <a:t>A recursive algorithm can be implemented without using a recursive call</a:t>
            </a:r>
          </a:p>
          <a:p>
            <a:pPr lvl="1"/>
            <a:r>
              <a:rPr lang="en-US" dirty="0" smtClean="0">
                <a:solidFill>
                  <a:srgbClr val="C00000"/>
                </a:solidFill>
              </a:rPr>
              <a:t>How??</a:t>
            </a:r>
          </a:p>
          <a:p>
            <a:pPr lvl="1"/>
            <a:r>
              <a:rPr lang="en-US" dirty="0" smtClean="0">
                <a:solidFill>
                  <a:srgbClr val="C00000"/>
                </a:solidFill>
              </a:rPr>
              <a:t>Is it worth it???</a:t>
            </a:r>
          </a:p>
          <a:p>
            <a:pPr lvl="1">
              <a:buNone/>
            </a:pPr>
            <a:endParaRPr lang="en-US" dirty="0" smtClean="0"/>
          </a:p>
        </p:txBody>
      </p:sp>
    </p:spTree>
    <p:extLst>
      <p:ext uri="{BB962C8B-B14F-4D97-AF65-F5344CB8AC3E}">
        <p14:creationId xmlns:p14="http://schemas.microsoft.com/office/powerpoint/2010/main" val="11013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Types of Recursion  </a:t>
            </a:r>
            <a:endParaRPr lang="en-GB" b="1"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Direct </a:t>
            </a:r>
          </a:p>
          <a:p>
            <a:pPr marL="514350" indent="-514350">
              <a:buFont typeface="+mj-lt"/>
              <a:buAutoNum type="arabicPeriod"/>
            </a:pPr>
            <a:r>
              <a:rPr lang="en-GB" dirty="0" smtClean="0"/>
              <a:t>Indirect </a:t>
            </a:r>
          </a:p>
          <a:p>
            <a:pPr marL="514350" indent="-514350">
              <a:buFont typeface="+mj-lt"/>
              <a:buAutoNum type="arabicPeriod"/>
            </a:pPr>
            <a:r>
              <a:rPr lang="en-GB" dirty="0" smtClean="0"/>
              <a:t>Tail Recursion </a:t>
            </a:r>
          </a:p>
          <a:p>
            <a:pPr marL="514350" indent="-514350">
              <a:buFont typeface="+mj-lt"/>
              <a:buAutoNum type="arabicPeriod"/>
            </a:pPr>
            <a:r>
              <a:rPr lang="en-GB" dirty="0" smtClean="0"/>
              <a:t>Non Tail Recursion </a:t>
            </a:r>
          </a:p>
          <a:p>
            <a:endParaRPr lang="en-GB" dirty="0"/>
          </a:p>
        </p:txBody>
      </p:sp>
    </p:spTree>
    <p:extLst>
      <p:ext uri="{BB962C8B-B14F-4D97-AF65-F5344CB8AC3E}">
        <p14:creationId xmlns:p14="http://schemas.microsoft.com/office/powerpoint/2010/main" val="34665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Types of Recursion </a:t>
            </a:r>
            <a:endParaRPr lang="en-GB" dirty="0"/>
          </a:p>
        </p:txBody>
      </p:sp>
      <p:sp>
        <p:nvSpPr>
          <p:cNvPr id="3" name="Content Placeholder 2"/>
          <p:cNvSpPr>
            <a:spLocks noGrp="1"/>
          </p:cNvSpPr>
          <p:nvPr>
            <p:ph idx="1"/>
          </p:nvPr>
        </p:nvSpPr>
        <p:spPr/>
        <p:txBody>
          <a:bodyPr/>
          <a:lstStyle/>
          <a:p>
            <a:r>
              <a:rPr lang="en-GB" b="1" dirty="0" smtClean="0"/>
              <a:t>Direct Recursion: </a:t>
            </a:r>
            <a:r>
              <a:rPr lang="en-GB" dirty="0" smtClean="0"/>
              <a:t>A function is called direct recursive if it calls the same function again.</a:t>
            </a:r>
          </a:p>
          <a:p>
            <a:endParaRPr lang="en-GB" dirty="0" smtClean="0"/>
          </a:p>
          <a:p>
            <a:r>
              <a:rPr lang="en-GB" b="1" dirty="0" smtClean="0"/>
              <a:t>Indirect Recursion: </a:t>
            </a:r>
            <a:r>
              <a:rPr lang="en-GB" dirty="0" smtClean="0"/>
              <a:t>A function(fun1) is called indirect recursive if it calls another function(fun2 ) and then fun2 calls fun1 directly or indirectly.</a:t>
            </a:r>
          </a:p>
          <a:p>
            <a:endParaRPr lang="en-GB" dirty="0"/>
          </a:p>
        </p:txBody>
      </p:sp>
    </p:spTree>
    <p:extLst>
      <p:ext uri="{BB962C8B-B14F-4D97-AF65-F5344CB8AC3E}">
        <p14:creationId xmlns:p14="http://schemas.microsoft.com/office/powerpoint/2010/main" val="394312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Types of Recursion </a:t>
            </a:r>
            <a:endParaRPr lang="en-GB" dirty="0"/>
          </a:p>
        </p:txBody>
      </p:sp>
      <p:sp>
        <p:nvSpPr>
          <p:cNvPr id="3" name="Content Placeholder 2"/>
          <p:cNvSpPr>
            <a:spLocks noGrp="1"/>
          </p:cNvSpPr>
          <p:nvPr>
            <p:ph idx="1"/>
          </p:nvPr>
        </p:nvSpPr>
        <p:spPr/>
        <p:txBody>
          <a:bodyPr>
            <a:normAutofit lnSpcReduction="10000"/>
          </a:bodyPr>
          <a:lstStyle/>
          <a:p>
            <a:r>
              <a:rPr lang="en-GB" b="1" dirty="0" smtClean="0"/>
              <a:t>Tail Recursion: </a:t>
            </a:r>
            <a:r>
              <a:rPr lang="en-GB" dirty="0" smtClean="0"/>
              <a:t>A recursive function is said to be tail recursive if the recursive call is the last thing done by the function. There is no need to keep the record of the previous state.</a:t>
            </a:r>
          </a:p>
          <a:p>
            <a:pPr marL="0" indent="0">
              <a:buNone/>
            </a:pPr>
            <a:endParaRPr lang="en-GB" dirty="0" smtClean="0"/>
          </a:p>
          <a:p>
            <a:r>
              <a:rPr lang="en-GB" b="1" dirty="0" smtClean="0"/>
              <a:t>Non-Tail </a:t>
            </a:r>
            <a:r>
              <a:rPr lang="en-GB" b="1" dirty="0"/>
              <a:t>Recursion: </a:t>
            </a:r>
            <a:r>
              <a:rPr lang="en-GB" dirty="0"/>
              <a:t>A recursive function is said to be </a:t>
            </a:r>
            <a:r>
              <a:rPr lang="en-GB" dirty="0" smtClean="0"/>
              <a:t>non-tail recursive. if </a:t>
            </a:r>
            <a:r>
              <a:rPr lang="en-GB" dirty="0"/>
              <a:t>the recursive call </a:t>
            </a:r>
            <a:r>
              <a:rPr lang="en-GB" dirty="0" smtClean="0"/>
              <a:t>is not </a:t>
            </a:r>
            <a:r>
              <a:rPr lang="en-GB" dirty="0"/>
              <a:t>the last thing done by the function. There </a:t>
            </a:r>
            <a:r>
              <a:rPr lang="en-GB" dirty="0" smtClean="0"/>
              <a:t>is something left to evaluate.</a:t>
            </a:r>
            <a:endParaRPr lang="en-GB" dirty="0"/>
          </a:p>
        </p:txBody>
      </p:sp>
    </p:spTree>
    <p:extLst>
      <p:ext uri="{BB962C8B-B14F-4D97-AF65-F5344CB8AC3E}">
        <p14:creationId xmlns:p14="http://schemas.microsoft.com/office/powerpoint/2010/main" val="314768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Backtracking</a:t>
            </a:r>
            <a:endParaRPr lang="en-GB" b="1" dirty="0">
              <a:solidFill>
                <a:srgbClr val="FF0000"/>
              </a:solidFill>
            </a:endParaRPr>
          </a:p>
        </p:txBody>
      </p:sp>
      <p:sp>
        <p:nvSpPr>
          <p:cNvPr id="3" name="Content Placeholder 2"/>
          <p:cNvSpPr>
            <a:spLocks noGrp="1"/>
          </p:cNvSpPr>
          <p:nvPr>
            <p:ph idx="1"/>
          </p:nvPr>
        </p:nvSpPr>
        <p:spPr/>
        <p:txBody>
          <a:bodyPr/>
          <a:lstStyle/>
          <a:p>
            <a:pPr>
              <a:defRPr/>
            </a:pPr>
            <a:r>
              <a:rPr lang="en-US" dirty="0"/>
              <a:t>Backtracking is a technique used to solve problems with a large search space, by systematically trying and eliminating possibilities.</a:t>
            </a:r>
          </a:p>
          <a:p>
            <a:pPr>
              <a:defRPr/>
            </a:pPr>
            <a:r>
              <a:rPr lang="en-US" dirty="0"/>
              <a:t>A standard example of backtracking would be going through a maze.  </a:t>
            </a:r>
          </a:p>
          <a:p>
            <a:pPr lvl="1">
              <a:defRPr/>
            </a:pPr>
            <a:r>
              <a:rPr lang="en-US" dirty="0"/>
              <a:t>At some point, you might have two options of which direction to go:</a:t>
            </a:r>
          </a:p>
          <a:p>
            <a:endParaRPr lang="en-GB" dirty="0"/>
          </a:p>
        </p:txBody>
      </p:sp>
    </p:spTree>
    <p:extLst>
      <p:ext uri="{BB962C8B-B14F-4D97-AF65-F5344CB8AC3E}">
        <p14:creationId xmlns:p14="http://schemas.microsoft.com/office/powerpoint/2010/main" val="9932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smtClean="0">
                <a:solidFill>
                  <a:srgbClr val="FF0000"/>
                </a:solidFill>
              </a:rPr>
              <a:t>Backtracking</a:t>
            </a:r>
            <a:endParaRPr lang="en-US" sz="36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The neat thing about coding up </a:t>
            </a:r>
            <a:r>
              <a:rPr lang="en-US" dirty="0" smtClean="0"/>
              <a:t>backtracking </a:t>
            </a:r>
            <a:r>
              <a:rPr lang="en-US" dirty="0"/>
              <a:t>is that it can be done recursively, without having to do all the bookkeeping at once.</a:t>
            </a:r>
          </a:p>
          <a:p>
            <a:pPr lvl="1"/>
            <a:r>
              <a:rPr lang="en-US" dirty="0"/>
              <a:t>Instead, the stack </a:t>
            </a:r>
            <a:r>
              <a:rPr lang="en-US" dirty="0" smtClean="0"/>
              <a:t>of </a:t>
            </a:r>
            <a:r>
              <a:rPr lang="en-US" dirty="0"/>
              <a:t>recursive calls does most of the bookkeeping </a:t>
            </a:r>
          </a:p>
          <a:p>
            <a:pPr lvl="1"/>
            <a:r>
              <a:rPr lang="en-US" dirty="0"/>
              <a:t>(</a:t>
            </a:r>
            <a:r>
              <a:rPr lang="en-US" dirty="0" smtClean="0"/>
              <a:t>i.e., keeps </a:t>
            </a:r>
            <a:r>
              <a:rPr lang="en-US" dirty="0"/>
              <a:t>track of which locations </a:t>
            </a:r>
            <a:r>
              <a:rPr lang="en-US" dirty="0" smtClean="0"/>
              <a:t>we’ve tried so far.</a:t>
            </a:r>
            <a:r>
              <a:rPr lang="en-US" dirty="0"/>
              <a:t>)</a:t>
            </a:r>
          </a:p>
          <a:p>
            <a:endParaRPr lang="en-US" dirty="0"/>
          </a:p>
        </p:txBody>
      </p:sp>
    </p:spTree>
    <p:extLst>
      <p:ext uri="{BB962C8B-B14F-4D97-AF65-F5344CB8AC3E}">
        <p14:creationId xmlns:p14="http://schemas.microsoft.com/office/powerpoint/2010/main" val="1155207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Backtracking Maze Problem</a:t>
            </a:r>
            <a:endParaRPr lang="en-GB" dirty="0"/>
          </a:p>
        </p:txBody>
      </p:sp>
      <p:sp>
        <p:nvSpPr>
          <p:cNvPr id="3" name="Content Placeholder 2"/>
          <p:cNvSpPr>
            <a:spLocks noGrp="1"/>
          </p:cNvSpPr>
          <p:nvPr>
            <p:ph idx="1"/>
          </p:nvPr>
        </p:nvSpPr>
        <p:spPr/>
        <p:txBody>
          <a:bodyPr>
            <a:normAutofit fontScale="47500" lnSpcReduction="20000"/>
          </a:bodyPr>
          <a:lstStyle/>
          <a:p>
            <a:pPr marL="82550" eaLnBrk="0" hangingPunct="0">
              <a:spcBef>
                <a:spcPts val="600"/>
              </a:spcBef>
              <a:buClr>
                <a:schemeClr val="accent1"/>
              </a:buClr>
              <a:buSzPct val="80000"/>
              <a:defRPr/>
            </a:pPr>
            <a:r>
              <a:rPr lang="en-US" sz="4400" dirty="0"/>
              <a:t>One strategy would be to try going through position (0,0 )of the maze. </a:t>
            </a:r>
          </a:p>
          <a:p>
            <a:pPr marL="539750" lvl="1" eaLnBrk="0" hangingPunct="0">
              <a:spcBef>
                <a:spcPts val="600"/>
              </a:spcBef>
              <a:buClr>
                <a:schemeClr val="accent1"/>
              </a:buClr>
              <a:buSzPct val="80000"/>
              <a:defRPr/>
            </a:pPr>
            <a:r>
              <a:rPr lang="en-US" sz="4400" dirty="0"/>
              <a:t>If you get stuck before you find your way out, then you "backtrack" to the position where you find any other solution</a:t>
            </a:r>
            <a:r>
              <a:rPr lang="en-US" sz="4400" dirty="0"/>
              <a:t>.</a:t>
            </a:r>
          </a:p>
          <a:p>
            <a:pPr marL="254000" lvl="1" indent="0" eaLnBrk="0" hangingPunct="0">
              <a:spcBef>
                <a:spcPts val="600"/>
              </a:spcBef>
              <a:buClr>
                <a:schemeClr val="accent1"/>
              </a:buClr>
              <a:buSzPct val="80000"/>
              <a:buNone/>
              <a:defRPr/>
            </a:pPr>
            <a:endParaRPr lang="en-US" sz="4400" dirty="0"/>
          </a:p>
          <a:p>
            <a:pPr>
              <a:defRPr/>
            </a:pPr>
            <a:r>
              <a:rPr lang="en-US" sz="4400" dirty="0"/>
              <a:t>Clearly, at a single </a:t>
            </a:r>
            <a:r>
              <a:rPr lang="en-US" sz="4400" dirty="0"/>
              <a:t>positon you </a:t>
            </a:r>
            <a:r>
              <a:rPr lang="en-US" sz="4400" dirty="0"/>
              <a:t>could have even more than 2 choices. </a:t>
            </a:r>
            <a:endParaRPr lang="en-US" sz="4400" dirty="0"/>
          </a:p>
          <a:p>
            <a:pPr marL="0" indent="0">
              <a:buNone/>
              <a:defRPr/>
            </a:pPr>
            <a:endParaRPr lang="en-US" sz="4400" dirty="0"/>
          </a:p>
          <a:p>
            <a:pPr>
              <a:defRPr/>
            </a:pPr>
            <a:r>
              <a:rPr lang="en-US" sz="4400" dirty="0"/>
              <a:t>The backtracking strategy says to try each choice, one after the other, </a:t>
            </a:r>
          </a:p>
          <a:p>
            <a:pPr lvl="1">
              <a:defRPr/>
            </a:pPr>
            <a:r>
              <a:rPr lang="en-US" sz="4400" dirty="0"/>
              <a:t>if you ever get stuck, "backtrack" to the </a:t>
            </a:r>
            <a:r>
              <a:rPr lang="en-US" sz="4400" dirty="0"/>
              <a:t>point where a you find the next </a:t>
            </a:r>
            <a:r>
              <a:rPr lang="en-US" sz="4400" dirty="0"/>
              <a:t>choice. </a:t>
            </a:r>
          </a:p>
          <a:p>
            <a:pPr>
              <a:defRPr/>
            </a:pPr>
            <a:endParaRPr lang="en-US" sz="4400" dirty="0"/>
          </a:p>
          <a:p>
            <a:pPr>
              <a:defRPr/>
            </a:pPr>
            <a:r>
              <a:rPr lang="en-US" sz="4400" dirty="0"/>
              <a:t>If you try all choices and never found a way out, then there </a:t>
            </a:r>
            <a:r>
              <a:rPr lang="en-US" sz="4400" dirty="0"/>
              <a:t>is </a:t>
            </a:r>
            <a:r>
              <a:rPr lang="en-US" sz="4400" dirty="0"/>
              <a:t>no solution to the maze.</a:t>
            </a:r>
          </a:p>
          <a:p>
            <a:pPr marL="0" indent="0">
              <a:buNone/>
            </a:pPr>
            <a:endParaRPr lang="en-GB" dirty="0"/>
          </a:p>
        </p:txBody>
      </p:sp>
    </p:spTree>
    <p:extLst>
      <p:ext uri="{BB962C8B-B14F-4D97-AF65-F5344CB8AC3E}">
        <p14:creationId xmlns:p14="http://schemas.microsoft.com/office/powerpoint/2010/main" val="2799697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r>
              <a:rPr lang="en-US" sz="3600" b="1" dirty="0" smtClean="0">
                <a:solidFill>
                  <a:srgbClr val="FF0000"/>
                </a:solidFill>
              </a:rPr>
              <a:t>Backtracking Maze Problem</a:t>
            </a:r>
            <a:endParaRPr lang="en-US" sz="3600" b="1" dirty="0">
              <a:solidFill>
                <a:srgbClr val="FF0000"/>
              </a:solidFill>
              <a:effectLst>
                <a:outerShdw blurRad="38100" dist="38100" dir="2700000" algn="tl">
                  <a:srgbClr val="DDDDDD"/>
                </a:outerShdw>
              </a:effectLst>
              <a:latin typeface="Gill Sans MT" charset="0"/>
            </a:endParaRPr>
          </a:p>
        </p:txBody>
      </p:sp>
      <p:sp>
        <p:nvSpPr>
          <p:cNvPr id="3" name="Content Placeholder 2"/>
          <p:cNvSpPr>
            <a:spLocks noGrp="1"/>
          </p:cNvSpPr>
          <p:nvPr>
            <p:ph idx="1"/>
          </p:nvPr>
        </p:nvSpPr>
        <p:spPr>
          <a:xfrm>
            <a:off x="533400" y="1371600"/>
            <a:ext cx="8077200" cy="5029200"/>
          </a:xfrm>
        </p:spPr>
        <p:txBody>
          <a:bodyPr>
            <a:normAutofit fontScale="85000" lnSpcReduction="10000"/>
          </a:bodyPr>
          <a:lstStyle/>
          <a:p>
            <a:pPr>
              <a:defRPr/>
            </a:pPr>
            <a:r>
              <a:rPr lang="en-US" dirty="0" smtClean="0">
                <a:ea typeface="+mn-ea"/>
              </a:rPr>
              <a:t>Dealing with the maze:</a:t>
            </a:r>
          </a:p>
          <a:p>
            <a:pPr lvl="1">
              <a:defRPr/>
            </a:pPr>
            <a:r>
              <a:rPr lang="en-US" dirty="0" smtClean="0">
                <a:ea typeface="+mn-ea"/>
              </a:rPr>
              <a:t>From your start point, you will iterate through each possible starting move. </a:t>
            </a:r>
          </a:p>
          <a:p>
            <a:pPr lvl="1">
              <a:defRPr/>
            </a:pPr>
            <a:r>
              <a:rPr lang="en-US" dirty="0" smtClean="0">
                <a:ea typeface="+mn-ea"/>
              </a:rPr>
              <a:t>From there, you recursively move forward. </a:t>
            </a:r>
          </a:p>
          <a:p>
            <a:pPr lvl="1">
              <a:defRPr/>
            </a:pPr>
            <a:r>
              <a:rPr lang="en-US" dirty="0" smtClean="0">
                <a:ea typeface="+mn-ea"/>
              </a:rPr>
              <a:t>If you ever get stuck, the recursion takes you back to where you were, and you try the next possible move. </a:t>
            </a:r>
          </a:p>
          <a:p>
            <a:pPr>
              <a:defRPr/>
            </a:pPr>
            <a:endParaRPr lang="en-US" dirty="0" smtClean="0">
              <a:ea typeface="+mn-ea"/>
            </a:endParaRPr>
          </a:p>
          <a:p>
            <a:pPr>
              <a:defRPr/>
            </a:pPr>
            <a:r>
              <a:rPr lang="en-US" dirty="0"/>
              <a:t>M</a:t>
            </a:r>
            <a:r>
              <a:rPr lang="en-US" dirty="0" smtClean="0">
                <a:ea typeface="+mn-ea"/>
              </a:rPr>
              <a:t>ake sure you don't try too many possibilities, </a:t>
            </a:r>
          </a:p>
          <a:p>
            <a:pPr lvl="1">
              <a:defRPr/>
            </a:pPr>
            <a:r>
              <a:rPr lang="en-US" dirty="0">
                <a:ea typeface="+mn-ea"/>
              </a:rPr>
              <a:t>M</a:t>
            </a:r>
            <a:r>
              <a:rPr lang="en-US" dirty="0" smtClean="0">
                <a:ea typeface="+mn-ea"/>
              </a:rPr>
              <a:t>ark which locations in the maze have been visited already so that no location in the maze gets visited twice. </a:t>
            </a:r>
          </a:p>
          <a:p>
            <a:pPr lvl="1">
              <a:defRPr/>
            </a:pPr>
            <a:r>
              <a:rPr lang="en-US" dirty="0" smtClean="0">
                <a:ea typeface="+mn-ea"/>
              </a:rPr>
              <a:t>If a place has already been visited, there is no point in trying to reach the end of the maze from there again.</a:t>
            </a:r>
            <a:endParaRPr lang="en-US" dirty="0">
              <a:ea typeface="+mn-ea"/>
            </a:endParaRPr>
          </a:p>
        </p:txBody>
      </p:sp>
    </p:spTree>
    <p:extLst>
      <p:ext uri="{BB962C8B-B14F-4D97-AF65-F5344CB8AC3E}">
        <p14:creationId xmlns:p14="http://schemas.microsoft.com/office/powerpoint/2010/main" val="5434060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a:solidFill>
                  <a:srgbClr val="FF0000"/>
                </a:solidFill>
              </a:rPr>
              <a:t>Backtracking (animation)</a:t>
            </a:r>
          </a:p>
        </p:txBody>
      </p:sp>
      <p:sp>
        <p:nvSpPr>
          <p:cNvPr id="12293" name="Text Box 5"/>
          <p:cNvSpPr txBox="1">
            <a:spLocks noChangeArrowheads="1"/>
          </p:cNvSpPr>
          <p:nvPr/>
        </p:nvSpPr>
        <p:spPr bwMode="auto">
          <a:xfrm>
            <a:off x="533400" y="3733800"/>
            <a:ext cx="99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a:latin typeface="Times New Roman" charset="0"/>
              </a:rPr>
              <a:t>start</a:t>
            </a:r>
          </a:p>
        </p:txBody>
      </p:sp>
      <p:sp>
        <p:nvSpPr>
          <p:cNvPr id="1229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5" name="Text Box 7"/>
          <p:cNvSpPr txBox="1">
            <a:spLocks noChangeArrowheads="1"/>
          </p:cNvSpPr>
          <p:nvPr/>
        </p:nvSpPr>
        <p:spPr bwMode="auto">
          <a:xfrm>
            <a:off x="2209800" y="3733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29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9" name="Text Box 11"/>
          <p:cNvSpPr txBox="1">
            <a:spLocks noChangeArrowheads="1"/>
          </p:cNvSpPr>
          <p:nvPr/>
        </p:nvSpPr>
        <p:spPr bwMode="auto">
          <a:xfrm>
            <a:off x="3352800" y="22860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00"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1"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3" name="Text Box 15"/>
          <p:cNvSpPr txBox="1">
            <a:spLocks noChangeArrowheads="1"/>
          </p:cNvSpPr>
          <p:nvPr/>
        </p:nvSpPr>
        <p:spPr bwMode="auto">
          <a:xfrm>
            <a:off x="4343400" y="26670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latin typeface="Times New Roman" charset="0"/>
              </a:rPr>
              <a:t>dead end</a:t>
            </a:r>
          </a:p>
        </p:txBody>
      </p:sp>
      <p:sp>
        <p:nvSpPr>
          <p:cNvPr id="12305" name="Text Box 17"/>
          <p:cNvSpPr txBox="1">
            <a:spLocks noChangeArrowheads="1"/>
          </p:cNvSpPr>
          <p:nvPr/>
        </p:nvSpPr>
        <p:spPr bwMode="auto">
          <a:xfrm>
            <a:off x="4495800" y="1828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06"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7"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8"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3276600" y="3733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10"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1" name="Text Box 23"/>
          <p:cNvSpPr txBox="1">
            <a:spLocks noChangeArrowheads="1"/>
          </p:cNvSpPr>
          <p:nvPr/>
        </p:nvSpPr>
        <p:spPr bwMode="auto">
          <a:xfrm>
            <a:off x="4343400" y="35052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12"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3"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4" name="Text Box 26"/>
          <p:cNvSpPr txBox="1">
            <a:spLocks noChangeArrowheads="1"/>
          </p:cNvSpPr>
          <p:nvPr/>
        </p:nvSpPr>
        <p:spPr bwMode="auto">
          <a:xfrm>
            <a:off x="6019800" y="38862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15" name="Text Box 27"/>
          <p:cNvSpPr txBox="1">
            <a:spLocks noChangeArrowheads="1"/>
          </p:cNvSpPr>
          <p:nvPr/>
        </p:nvSpPr>
        <p:spPr bwMode="auto">
          <a:xfrm>
            <a:off x="6172200" y="28956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16"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7" name="Line 29"/>
          <p:cNvSpPr>
            <a:spLocks noChangeShapeType="1"/>
          </p:cNvSpPr>
          <p:nvPr/>
        </p:nvSpPr>
        <p:spPr bwMode="auto">
          <a:xfrm flipH="1" flipV="1">
            <a:off x="4572000" y="3695700"/>
            <a:ext cx="12954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8"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9"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0" name="Text Box 32"/>
          <p:cNvSpPr txBox="1">
            <a:spLocks noChangeArrowheads="1"/>
          </p:cNvSpPr>
          <p:nvPr/>
        </p:nvSpPr>
        <p:spPr bwMode="auto">
          <a:xfrm>
            <a:off x="4191000" y="48006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21"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2"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3" name="Text Box 35"/>
          <p:cNvSpPr txBox="1">
            <a:spLocks noChangeArrowheads="1"/>
          </p:cNvSpPr>
          <p:nvPr/>
        </p:nvSpPr>
        <p:spPr bwMode="auto">
          <a:xfrm>
            <a:off x="5181600" y="53340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FF0000"/>
                </a:solidFill>
                <a:latin typeface="Times New Roman" charset="0"/>
              </a:rPr>
              <a:t>success!</a:t>
            </a:r>
            <a:endParaRPr lang="en-US">
              <a:latin typeface="Times New Roman" charset="0"/>
            </a:endParaRPr>
          </a:p>
        </p:txBody>
      </p:sp>
      <p:sp>
        <p:nvSpPr>
          <p:cNvPr id="12324" name="Text Box 36"/>
          <p:cNvSpPr txBox="1">
            <a:spLocks noChangeArrowheads="1"/>
          </p:cNvSpPr>
          <p:nvPr/>
        </p:nvSpPr>
        <p:spPr bwMode="auto">
          <a:xfrm>
            <a:off x="5334000" y="43434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25"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2936122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wipe(right)">
                                      <p:cBhvr>
                                        <p:cTn id="42" dur="500"/>
                                        <p:tgtEl>
                                          <p:spTgt spid="12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animEffect transition="in" filter="wipe(right)">
                                      <p:cBhvr>
                                        <p:cTn id="57" dur="500"/>
                                        <p:tgtEl>
                                          <p:spTgt spid="12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righ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97"/>
                                        </p:tgtEl>
                                        <p:attrNameLst>
                                          <p:attrName>style.visibility</p:attrName>
                                        </p:attrNameLst>
                                      </p:cBhvr>
                                      <p:to>
                                        <p:strVal val="visible"/>
                                      </p:to>
                                    </p:set>
                                    <p:animEffect transition="in" filter="wipe(left)">
                                      <p:cBhvr>
                                        <p:cTn id="67" dur="500"/>
                                        <p:tgtEl>
                                          <p:spTgt spid="12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09"/>
                                        </p:tgtEl>
                                        <p:attrNameLst>
                                          <p:attrName>style.visibility</p:attrName>
                                        </p:attrNameLst>
                                      </p:cBhvr>
                                      <p:to>
                                        <p:strVal val="visible"/>
                                      </p:to>
                                    </p:set>
                                    <p:animEffect transition="in" filter="dissolve">
                                      <p:cBhvr>
                                        <p:cTn id="72" dur="500"/>
                                        <p:tgtEl>
                                          <p:spTgt spid="12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10"/>
                                        </p:tgtEl>
                                        <p:attrNameLst>
                                          <p:attrName>style.visibility</p:attrName>
                                        </p:attrNameLst>
                                      </p:cBhvr>
                                      <p:to>
                                        <p:strVal val="visible"/>
                                      </p:to>
                                    </p:set>
                                    <p:animEffect transition="in" filter="wipe(left)">
                                      <p:cBhvr>
                                        <p:cTn id="77" dur="500"/>
                                        <p:tgtEl>
                                          <p:spTgt spid="12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1"/>
                                        </p:tgtEl>
                                        <p:attrNameLst>
                                          <p:attrName>style.visibility</p:attrName>
                                        </p:attrNameLst>
                                      </p:cBhvr>
                                      <p:to>
                                        <p:strVal val="visible"/>
                                      </p:to>
                                    </p:set>
                                    <p:animEffect transition="in" filter="dissolve">
                                      <p:cBhvr>
                                        <p:cTn id="82" dur="500"/>
                                        <p:tgtEl>
                                          <p:spTgt spid="12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12"/>
                                        </p:tgtEl>
                                        <p:attrNameLst>
                                          <p:attrName>style.visibility</p:attrName>
                                        </p:attrNameLst>
                                      </p:cBhvr>
                                      <p:to>
                                        <p:strVal val="visible"/>
                                      </p:to>
                                    </p:set>
                                    <p:animEffect transition="in" filter="wipe(left)">
                                      <p:cBhvr>
                                        <p:cTn id="87" dur="500"/>
                                        <p:tgtEl>
                                          <p:spTgt spid="123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315"/>
                                        </p:tgtEl>
                                        <p:attrNameLst>
                                          <p:attrName>style.visibility</p:attrName>
                                        </p:attrNameLst>
                                      </p:cBhvr>
                                      <p:to>
                                        <p:strVal val="visible"/>
                                      </p:to>
                                    </p:set>
                                    <p:animEffect transition="in" filter="dissolve">
                                      <p:cBhvr>
                                        <p:cTn id="92" dur="500"/>
                                        <p:tgtEl>
                                          <p:spTgt spid="12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wipe(right)">
                                      <p:cBhvr>
                                        <p:cTn id="97" dur="500"/>
                                        <p:tgtEl>
                                          <p:spTgt spid="123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2313"/>
                                        </p:tgtEl>
                                        <p:attrNameLst>
                                          <p:attrName>style.visibility</p:attrName>
                                        </p:attrNameLst>
                                      </p:cBhvr>
                                      <p:to>
                                        <p:strVal val="visible"/>
                                      </p:to>
                                    </p:set>
                                    <p:animEffect transition="in" filter="wipe(left)">
                                      <p:cBhvr>
                                        <p:cTn id="102" dur="500"/>
                                        <p:tgtEl>
                                          <p:spTgt spid="123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314"/>
                                        </p:tgtEl>
                                        <p:attrNameLst>
                                          <p:attrName>style.visibility</p:attrName>
                                        </p:attrNameLst>
                                      </p:cBhvr>
                                      <p:to>
                                        <p:strVal val="visible"/>
                                      </p:to>
                                    </p:set>
                                    <p:animEffect transition="in" filter="dissolve">
                                      <p:cBhvr>
                                        <p:cTn id="107" dur="500"/>
                                        <p:tgtEl>
                                          <p:spTgt spid="123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12317"/>
                                        </p:tgtEl>
                                        <p:attrNameLst>
                                          <p:attrName>style.visibility</p:attrName>
                                        </p:attrNameLst>
                                      </p:cBhvr>
                                      <p:to>
                                        <p:strVal val="visible"/>
                                      </p:to>
                                    </p:set>
                                    <p:animEffect transition="in" filter="wipe(right)">
                                      <p:cBhvr>
                                        <p:cTn id="112" dur="500"/>
                                        <p:tgtEl>
                                          <p:spTgt spid="123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2318"/>
                                        </p:tgtEl>
                                        <p:attrNameLst>
                                          <p:attrName>style.visibility</p:attrName>
                                        </p:attrNameLst>
                                      </p:cBhvr>
                                      <p:to>
                                        <p:strVal val="visible"/>
                                      </p:to>
                                    </p:set>
                                    <p:animEffect transition="in" filter="wipe(right)">
                                      <p:cBhvr>
                                        <p:cTn id="117" dur="500"/>
                                        <p:tgtEl>
                                          <p:spTgt spid="123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319"/>
                                        </p:tgtEl>
                                        <p:attrNameLst>
                                          <p:attrName>style.visibility</p:attrName>
                                        </p:attrNameLst>
                                      </p:cBhvr>
                                      <p:to>
                                        <p:strVal val="visible"/>
                                      </p:to>
                                    </p:set>
                                    <p:animEffect transition="in" filter="wipe(left)">
                                      <p:cBhvr>
                                        <p:cTn id="122" dur="500"/>
                                        <p:tgtEl>
                                          <p:spTgt spid="1231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2320"/>
                                        </p:tgtEl>
                                        <p:attrNameLst>
                                          <p:attrName>style.visibility</p:attrName>
                                        </p:attrNameLst>
                                      </p:cBhvr>
                                      <p:to>
                                        <p:strVal val="visible"/>
                                      </p:to>
                                    </p:set>
                                    <p:animEffect transition="in" filter="dissolve">
                                      <p:cBhvr>
                                        <p:cTn id="127" dur="500"/>
                                        <p:tgtEl>
                                          <p:spTgt spid="123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321"/>
                                        </p:tgtEl>
                                        <p:attrNameLst>
                                          <p:attrName>style.visibility</p:attrName>
                                        </p:attrNameLst>
                                      </p:cBhvr>
                                      <p:to>
                                        <p:strVal val="visible"/>
                                      </p:to>
                                    </p:set>
                                    <p:animEffect transition="in" filter="wipe(left)">
                                      <p:cBhvr>
                                        <p:cTn id="132" dur="500"/>
                                        <p:tgtEl>
                                          <p:spTgt spid="123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2324"/>
                                        </p:tgtEl>
                                        <p:attrNameLst>
                                          <p:attrName>style.visibility</p:attrName>
                                        </p:attrNameLst>
                                      </p:cBhvr>
                                      <p:to>
                                        <p:strVal val="visible"/>
                                      </p:to>
                                    </p:set>
                                    <p:animEffect transition="in" filter="dissolve">
                                      <p:cBhvr>
                                        <p:cTn id="137" dur="500"/>
                                        <p:tgtEl>
                                          <p:spTgt spid="1232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2325"/>
                                        </p:tgtEl>
                                        <p:attrNameLst>
                                          <p:attrName>style.visibility</p:attrName>
                                        </p:attrNameLst>
                                      </p:cBhvr>
                                      <p:to>
                                        <p:strVal val="visible"/>
                                      </p:to>
                                    </p:set>
                                    <p:animEffect transition="in" filter="wipe(right)">
                                      <p:cBhvr>
                                        <p:cTn id="142" dur="500"/>
                                        <p:tgtEl>
                                          <p:spTgt spid="1232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322"/>
                                        </p:tgtEl>
                                        <p:attrNameLst>
                                          <p:attrName>style.visibility</p:attrName>
                                        </p:attrNameLst>
                                      </p:cBhvr>
                                      <p:to>
                                        <p:strVal val="visible"/>
                                      </p:to>
                                    </p:set>
                                    <p:animEffect transition="in" filter="wipe(left)">
                                      <p:cBhvr>
                                        <p:cTn id="147" dur="500"/>
                                        <p:tgtEl>
                                          <p:spTgt spid="123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53" presetClass="entr" presetSubtype="16" fill="hold" grpId="0" nodeType="clickEffect">
                                  <p:stCondLst>
                                    <p:cond delay="0"/>
                                  </p:stCondLst>
                                  <p:childTnLst>
                                    <p:set>
                                      <p:cBhvr>
                                        <p:cTn id="151" dur="1" fill="hold">
                                          <p:stCondLst>
                                            <p:cond delay="0"/>
                                          </p:stCondLst>
                                        </p:cTn>
                                        <p:tgtEl>
                                          <p:spTgt spid="12323"/>
                                        </p:tgtEl>
                                        <p:attrNameLst>
                                          <p:attrName>style.visibility</p:attrName>
                                        </p:attrNameLst>
                                      </p:cBhvr>
                                      <p:to>
                                        <p:strVal val="visible"/>
                                      </p:to>
                                    </p:set>
                                    <p:anim calcmode="lin" valueType="num">
                                      <p:cBhvr>
                                        <p:cTn id="152" dur="500" fill="hold"/>
                                        <p:tgtEl>
                                          <p:spTgt spid="12323"/>
                                        </p:tgtEl>
                                        <p:attrNameLst>
                                          <p:attrName>ppt_w</p:attrName>
                                        </p:attrNameLst>
                                      </p:cBhvr>
                                      <p:tavLst>
                                        <p:tav tm="0">
                                          <p:val>
                                            <p:fltVal val="0"/>
                                          </p:val>
                                        </p:tav>
                                        <p:tav tm="100000">
                                          <p:val>
                                            <p:strVal val="#ppt_w"/>
                                          </p:val>
                                        </p:tav>
                                      </p:tavLst>
                                    </p:anim>
                                    <p:anim calcmode="lin" valueType="num">
                                      <p:cBhvr>
                                        <p:cTn id="153" dur="500" fill="hold"/>
                                        <p:tgtEl>
                                          <p:spTgt spid="12323"/>
                                        </p:tgtEl>
                                        <p:attrNameLst>
                                          <p:attrName>ppt_h</p:attrName>
                                        </p:attrNameLst>
                                      </p:cBhvr>
                                      <p:tavLst>
                                        <p:tav tm="0">
                                          <p:val>
                                            <p:fltVal val="0"/>
                                          </p:val>
                                        </p:tav>
                                        <p:tav tm="100000">
                                          <p:val>
                                            <p:strVal val="#ppt_h"/>
                                          </p:val>
                                        </p:tav>
                                      </p:tavLst>
                                    </p:anim>
                                    <p:animEffect transition="in" filter="fade">
                                      <p:cBhvr>
                                        <p:cTn id="154" dur="500"/>
                                        <p:tgtEl>
                                          <p:spTgt spid="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nimBg="1"/>
      <p:bldP spid="12295" grpId="0" autoUpdateAnimBg="0"/>
      <p:bldP spid="12296" grpId="0" animBg="1"/>
      <p:bldP spid="12297" grpId="0" animBg="1"/>
      <p:bldP spid="12299" grpId="0" autoUpdateAnimBg="0"/>
      <p:bldP spid="12300" grpId="0" animBg="1"/>
      <p:bldP spid="12301" grpId="0" animBg="1"/>
      <p:bldP spid="12303" grpId="0" autoUpdateAnimBg="0"/>
      <p:bldP spid="12305" grpId="0" autoUpdateAnimBg="0"/>
      <p:bldP spid="12306" grpId="0" animBg="1"/>
      <p:bldP spid="12307" grpId="0" animBg="1"/>
      <p:bldP spid="12308" grpId="0" animBg="1"/>
      <p:bldP spid="12309" grpId="0" autoUpdateAnimBg="0"/>
      <p:bldP spid="12310" grpId="0" animBg="1"/>
      <p:bldP spid="12311" grpId="0" autoUpdateAnimBg="0"/>
      <p:bldP spid="12312" grpId="0" animBg="1"/>
      <p:bldP spid="12313" grpId="0" animBg="1"/>
      <p:bldP spid="12314" grpId="0" autoUpdateAnimBg="0"/>
      <p:bldP spid="12315" grpId="0" autoUpdateAnimBg="0"/>
      <p:bldP spid="12316" grpId="0" animBg="1"/>
      <p:bldP spid="12317" grpId="0" animBg="1"/>
      <p:bldP spid="12318" grpId="0" animBg="1"/>
      <p:bldP spid="12319" grpId="0" animBg="1"/>
      <p:bldP spid="12320" grpId="0" autoUpdateAnimBg="0"/>
      <p:bldP spid="12321" grpId="0" animBg="1"/>
      <p:bldP spid="12322" grpId="0" animBg="1"/>
      <p:bldP spid="12323" grpId="0" autoUpdateAnimBg="0"/>
      <p:bldP spid="12324" grpId="0" autoUpdateAnimBg="0"/>
      <p:bldP spid="123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Topics</a:t>
            </a:r>
          </a:p>
        </p:txBody>
      </p:sp>
      <p:sp>
        <p:nvSpPr>
          <p:cNvPr id="3" name="Content Placeholder 2"/>
          <p:cNvSpPr>
            <a:spLocks noGrp="1"/>
          </p:cNvSpPr>
          <p:nvPr>
            <p:ph idx="1"/>
          </p:nvPr>
        </p:nvSpPr>
        <p:spPr/>
        <p:txBody>
          <a:bodyPr>
            <a:normAutofit/>
          </a:bodyPr>
          <a:lstStyle/>
          <a:p>
            <a:r>
              <a:rPr lang="en-US" dirty="0"/>
              <a:t>Recursion, it's types, </a:t>
            </a:r>
            <a:r>
              <a:rPr lang="en-US" dirty="0" smtClean="0"/>
              <a:t>issues.</a:t>
            </a:r>
          </a:p>
          <a:p>
            <a:r>
              <a:rPr lang="en-US" dirty="0" smtClean="0"/>
              <a:t>Backtracking</a:t>
            </a:r>
          </a:p>
          <a:p>
            <a:endParaRPr lang="en-GB" dirty="0"/>
          </a:p>
        </p:txBody>
      </p:sp>
    </p:spTree>
    <p:extLst>
      <p:ext uri="{BB962C8B-B14F-4D97-AF65-F5344CB8AC3E}">
        <p14:creationId xmlns:p14="http://schemas.microsoft.com/office/powerpoint/2010/main" val="83922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Recursive Approach</a:t>
            </a:r>
            <a:endParaRPr lang="en-US" sz="5400" b="1" dirty="0">
              <a:solidFill>
                <a:srgbClr val="FF0000"/>
              </a:solidFill>
            </a:endParaRPr>
          </a:p>
        </p:txBody>
      </p:sp>
      <p:sp>
        <p:nvSpPr>
          <p:cNvPr id="3" name="Content Placeholder 2"/>
          <p:cNvSpPr>
            <a:spLocks noGrp="1"/>
          </p:cNvSpPr>
          <p:nvPr>
            <p:ph idx="1"/>
          </p:nvPr>
        </p:nvSpPr>
        <p:spPr/>
        <p:txBody>
          <a:bodyPr/>
          <a:lstStyle/>
          <a:p>
            <a:endParaRPr lang="en-US" dirty="0" smtClean="0"/>
          </a:p>
          <a:p>
            <a:r>
              <a:rPr lang="en-US" dirty="0" smtClean="0"/>
              <a:t>In a recursive approach, a problem is broken into smaller sub-problems repeatedly. Eventually a rollback is performed to combine solutions to sub-problems to create an overall solution to the main problem</a:t>
            </a:r>
          </a:p>
          <a:p>
            <a:endParaRPr lang="en-US" dirty="0" smtClean="0"/>
          </a:p>
          <a:p>
            <a:r>
              <a:rPr lang="en-US" dirty="0" smtClean="0"/>
              <a:t>Recursive algorithms are common</a:t>
            </a:r>
            <a:endParaRPr lang="en-US" dirty="0"/>
          </a:p>
        </p:txBody>
      </p:sp>
    </p:spTree>
    <p:extLst>
      <p:ext uri="{BB962C8B-B14F-4D97-AF65-F5344CB8AC3E}">
        <p14:creationId xmlns:p14="http://schemas.microsoft.com/office/powerpoint/2010/main" val="22901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Recursion</a:t>
            </a:r>
            <a:endParaRPr lang="en-US" sz="5400" b="1" dirty="0">
              <a:solidFill>
                <a:srgbClr val="FF0000"/>
              </a:solidFill>
            </a:endParaRPr>
          </a:p>
        </p:txBody>
      </p:sp>
      <p:sp>
        <p:nvSpPr>
          <p:cNvPr id="3" name="Content Placeholder 2"/>
          <p:cNvSpPr>
            <a:spLocks noGrp="1"/>
          </p:cNvSpPr>
          <p:nvPr>
            <p:ph idx="1"/>
          </p:nvPr>
        </p:nvSpPr>
        <p:spPr/>
        <p:txBody>
          <a:bodyPr>
            <a:normAutofit fontScale="92500"/>
          </a:bodyPr>
          <a:lstStyle/>
          <a:p>
            <a:endParaRPr lang="en-US" dirty="0" smtClean="0"/>
          </a:p>
          <a:p>
            <a:r>
              <a:rPr lang="en-US" dirty="0" smtClean="0"/>
              <a:t>A function which calls itself is called </a:t>
            </a:r>
            <a:r>
              <a:rPr lang="en-US" b="1" i="1" dirty="0" smtClean="0"/>
              <a:t>recursive</a:t>
            </a:r>
          </a:p>
          <a:p>
            <a:endParaRPr lang="en-US" b="1" i="1" dirty="0" smtClean="0"/>
          </a:p>
          <a:p>
            <a:r>
              <a:rPr lang="en-US" b="1" i="1" dirty="0" smtClean="0"/>
              <a:t> </a:t>
            </a:r>
            <a:r>
              <a:rPr lang="en-US" dirty="0" smtClean="0"/>
              <a:t>A recursive method solves a problem by calling a copy of itself to work on a smaller problem</a:t>
            </a:r>
          </a:p>
          <a:p>
            <a:endParaRPr lang="en-US" b="1" i="1" dirty="0" smtClean="0"/>
          </a:p>
          <a:p>
            <a:r>
              <a:rPr lang="en-US" dirty="0" smtClean="0"/>
              <a:t>This </a:t>
            </a:r>
            <a:r>
              <a:rPr lang="en-US" i="1" dirty="0" smtClean="0"/>
              <a:t>recursion step </a:t>
            </a:r>
            <a:r>
              <a:rPr lang="en-US" dirty="0" smtClean="0"/>
              <a:t>can result in many more such recursive calls</a:t>
            </a:r>
            <a:endParaRPr lang="en-US" b="1" i="1" dirty="0"/>
          </a:p>
        </p:txBody>
      </p:sp>
    </p:spTree>
    <p:extLst>
      <p:ext uri="{BB962C8B-B14F-4D97-AF65-F5344CB8AC3E}">
        <p14:creationId xmlns:p14="http://schemas.microsoft.com/office/powerpoint/2010/main" val="92232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rgbClr val="FF0000"/>
                </a:solidFill>
              </a:rPr>
              <a:t>Format of a Recursive Function</a:t>
            </a:r>
          </a:p>
        </p:txBody>
      </p:sp>
      <p:sp>
        <p:nvSpPr>
          <p:cNvPr id="3" name="Content Placeholder 2"/>
          <p:cNvSpPr>
            <a:spLocks noGrp="1"/>
          </p:cNvSpPr>
          <p:nvPr>
            <p:ph idx="1"/>
          </p:nvPr>
        </p:nvSpPr>
        <p:spPr>
          <a:xfrm>
            <a:off x="0" y="1600200"/>
            <a:ext cx="9144000" cy="4525963"/>
          </a:xfrm>
        </p:spPr>
        <p:txBody>
          <a:bodyPr/>
          <a:lstStyle/>
          <a:p>
            <a:pPr>
              <a:buNone/>
            </a:pPr>
            <a:r>
              <a:rPr lang="en-US" dirty="0" smtClean="0"/>
              <a:t>	</a:t>
            </a:r>
          </a:p>
          <a:p>
            <a:pPr>
              <a:buNone/>
            </a:pPr>
            <a:r>
              <a:rPr lang="en-US" dirty="0" smtClean="0"/>
              <a:t>	</a:t>
            </a:r>
            <a:r>
              <a:rPr lang="en-US" b="1" dirty="0" smtClean="0"/>
              <a:t>if(test for base case)</a:t>
            </a:r>
          </a:p>
          <a:p>
            <a:pPr>
              <a:buNone/>
            </a:pPr>
            <a:r>
              <a:rPr lang="en-US" dirty="0" smtClean="0"/>
              <a:t>		</a:t>
            </a:r>
            <a:r>
              <a:rPr lang="en-US" i="1" dirty="0" smtClean="0">
                <a:solidFill>
                  <a:srgbClr val="00B050"/>
                </a:solidFill>
              </a:rPr>
              <a:t>return (some base case value)</a:t>
            </a:r>
          </a:p>
          <a:p>
            <a:pPr>
              <a:buNone/>
            </a:pPr>
            <a:r>
              <a:rPr lang="en-US" dirty="0" smtClean="0"/>
              <a:t>	</a:t>
            </a:r>
            <a:r>
              <a:rPr lang="en-US" b="1" dirty="0" smtClean="0"/>
              <a:t>else</a:t>
            </a:r>
          </a:p>
          <a:p>
            <a:pPr>
              <a:buNone/>
            </a:pPr>
            <a:r>
              <a:rPr lang="en-US" dirty="0" smtClean="0"/>
              <a:t>		</a:t>
            </a:r>
            <a:r>
              <a:rPr lang="en-US" i="1" dirty="0" smtClean="0">
                <a:solidFill>
                  <a:srgbClr val="00B050"/>
                </a:solidFill>
              </a:rPr>
              <a:t>do some work</a:t>
            </a:r>
            <a:r>
              <a:rPr lang="en-US" dirty="0" smtClean="0"/>
              <a:t/>
            </a:r>
            <a:br>
              <a:rPr lang="en-US" dirty="0" smtClean="0"/>
            </a:br>
            <a:r>
              <a:rPr lang="en-US" dirty="0" smtClean="0"/>
              <a:t>	</a:t>
            </a:r>
            <a:r>
              <a:rPr lang="en-US" i="1" dirty="0" smtClean="0">
                <a:solidFill>
                  <a:srgbClr val="00B050"/>
                </a:solidFill>
              </a:rPr>
              <a:t>return (a recursive call)</a:t>
            </a:r>
            <a:endParaRPr lang="en-US" i="1" dirty="0">
              <a:solidFill>
                <a:srgbClr val="00B050"/>
              </a:solidFill>
            </a:endParaRPr>
          </a:p>
        </p:txBody>
      </p:sp>
    </p:spTree>
    <p:extLst>
      <p:ext uri="{BB962C8B-B14F-4D97-AF65-F5344CB8AC3E}">
        <p14:creationId xmlns:p14="http://schemas.microsoft.com/office/powerpoint/2010/main" val="60323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2">
                    <a:lumMod val="75000"/>
                  </a:schemeClr>
                </a:solidFill>
              </a:rPr>
              <a:t>Example</a:t>
            </a:r>
          </a:p>
        </p:txBody>
      </p:sp>
      <p:pic>
        <p:nvPicPr>
          <p:cNvPr id="29698" name="Picture 2"/>
          <p:cNvPicPr>
            <a:picLocks noGrp="1" noChangeAspect="1" noChangeArrowheads="1"/>
          </p:cNvPicPr>
          <p:nvPr>
            <p:ph idx="1"/>
          </p:nvPr>
        </p:nvPicPr>
        <p:blipFill>
          <a:blip r:embed="rId2"/>
          <a:srcRect/>
          <a:stretch>
            <a:fillRect/>
          </a:stretch>
        </p:blipFill>
        <p:spPr bwMode="auto">
          <a:xfrm>
            <a:off x="304800" y="2133600"/>
            <a:ext cx="8610600" cy="3962400"/>
          </a:xfrm>
          <a:prstGeom prst="rect">
            <a:avLst/>
          </a:prstGeom>
          <a:noFill/>
          <a:ln w="9525">
            <a:noFill/>
            <a:miter lim="800000"/>
            <a:headEnd/>
            <a:tailEnd/>
          </a:ln>
          <a:effectLst/>
        </p:spPr>
      </p:pic>
    </p:spTree>
    <p:extLst>
      <p:ext uri="{BB962C8B-B14F-4D97-AF65-F5344CB8AC3E}">
        <p14:creationId xmlns:p14="http://schemas.microsoft.com/office/powerpoint/2010/main" val="164102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Recursion</a:t>
            </a:r>
            <a:r>
              <a:rPr lang="en-US" sz="5400" b="1" dirty="0" smtClean="0"/>
              <a:t> vs </a:t>
            </a:r>
            <a:r>
              <a:rPr lang="en-US" sz="5400" b="1" dirty="0" smtClean="0">
                <a:solidFill>
                  <a:srgbClr val="0070C0"/>
                </a:solidFill>
              </a:rPr>
              <a:t>Iteration</a:t>
            </a:r>
            <a:endParaRPr lang="en-US" sz="5400" b="1" dirty="0">
              <a:solidFill>
                <a:srgbClr val="0070C0"/>
              </a:solidFill>
            </a:endParaRPr>
          </a:p>
        </p:txBody>
      </p:sp>
      <p:sp>
        <p:nvSpPr>
          <p:cNvPr id="3" name="Content Placeholder 2"/>
          <p:cNvSpPr>
            <a:spLocks noGrp="1"/>
          </p:cNvSpPr>
          <p:nvPr>
            <p:ph idx="1"/>
          </p:nvPr>
        </p:nvSpPr>
        <p:spPr/>
        <p:txBody>
          <a:bodyPr/>
          <a:lstStyle/>
          <a:p>
            <a:endParaRPr lang="en-US" dirty="0" smtClean="0"/>
          </a:p>
          <a:p>
            <a:r>
              <a:rPr lang="en-US" dirty="0" smtClean="0"/>
              <a:t>Which approach is better?</a:t>
            </a:r>
          </a:p>
          <a:p>
            <a:pPr lvl="1"/>
            <a:r>
              <a:rPr lang="en-US" b="1" i="1" dirty="0" smtClean="0">
                <a:solidFill>
                  <a:srgbClr val="00B050"/>
                </a:solidFill>
              </a:rPr>
              <a:t>Depends on what the problem is!</a:t>
            </a:r>
          </a:p>
          <a:p>
            <a:pPr>
              <a:buNone/>
            </a:pPr>
            <a:endParaRPr lang="en-US" dirty="0" smtClean="0"/>
          </a:p>
          <a:p>
            <a:r>
              <a:rPr lang="en-US" dirty="0" smtClean="0"/>
              <a:t>In theory, all iterative algorithms can be implemented using recursion and vice versa</a:t>
            </a:r>
          </a:p>
        </p:txBody>
      </p:sp>
    </p:spTree>
    <p:extLst>
      <p:ext uri="{BB962C8B-B14F-4D97-AF65-F5344CB8AC3E}">
        <p14:creationId xmlns:p14="http://schemas.microsoft.com/office/powerpoint/2010/main" val="21509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rgbClr val="FF0000"/>
                </a:solidFill>
              </a:rPr>
              <a:t>Recursion</a:t>
            </a:r>
            <a:endParaRPr lang="en-US" b="1" dirty="0">
              <a:solidFill>
                <a:srgbClr val="FF0000"/>
              </a:solidFill>
            </a:endParaRPr>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dirty="0" smtClean="0"/>
              <a:t>Terminates when a base case is reached</a:t>
            </a:r>
          </a:p>
          <a:p>
            <a:endParaRPr lang="en-US" dirty="0" smtClean="0"/>
          </a:p>
          <a:p>
            <a:r>
              <a:rPr lang="en-US" dirty="0" smtClean="0"/>
              <a:t> Each recursive call requires extra memory</a:t>
            </a:r>
          </a:p>
          <a:p>
            <a:endParaRPr lang="en-US" dirty="0" smtClean="0"/>
          </a:p>
          <a:p>
            <a:r>
              <a:rPr lang="en-US" dirty="0" smtClean="0"/>
              <a:t>If we get infinite recursion, the program may run out of memory and result in stack overflow</a:t>
            </a:r>
          </a:p>
          <a:p>
            <a:endParaRPr lang="en-US" dirty="0" smtClean="0"/>
          </a:p>
          <a:p>
            <a:r>
              <a:rPr lang="en-US" b="1" dirty="0" smtClean="0">
                <a:solidFill>
                  <a:srgbClr val="00B050"/>
                </a:solidFill>
              </a:rPr>
              <a:t>Solutions to some problems are easier to formulate recursively!!!</a:t>
            </a:r>
            <a:endParaRPr lang="en-US" b="1" dirty="0">
              <a:solidFill>
                <a:srgbClr val="00B050"/>
              </a:solidFill>
            </a:endParaRPr>
          </a:p>
        </p:txBody>
      </p:sp>
    </p:spTree>
    <p:extLst>
      <p:ext uri="{BB962C8B-B14F-4D97-AF65-F5344CB8AC3E}">
        <p14:creationId xmlns:p14="http://schemas.microsoft.com/office/powerpoint/2010/main" val="180624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Iteration</a:t>
            </a:r>
            <a:endParaRPr lang="en-US" sz="5400" b="1" dirty="0">
              <a:solidFill>
                <a:srgbClr val="FF0000"/>
              </a:solidFill>
            </a:endParaRPr>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Terminates when a condition becomes false</a:t>
            </a:r>
          </a:p>
          <a:p>
            <a:endParaRPr lang="en-US" dirty="0" smtClean="0">
              <a:solidFill>
                <a:srgbClr val="00B050"/>
              </a:solidFill>
            </a:endParaRPr>
          </a:p>
          <a:p>
            <a:r>
              <a:rPr lang="en-US" dirty="0" smtClean="0"/>
              <a:t>Each iteration does not require extra space</a:t>
            </a:r>
          </a:p>
          <a:p>
            <a:endParaRPr lang="en-US" dirty="0" smtClean="0"/>
          </a:p>
          <a:p>
            <a:r>
              <a:rPr lang="en-US" dirty="0" smtClean="0"/>
              <a:t>An infinite loop could loop forever since there is no extra memory being created</a:t>
            </a:r>
          </a:p>
          <a:p>
            <a:endParaRPr lang="en-US" dirty="0" smtClean="0"/>
          </a:p>
          <a:p>
            <a:r>
              <a:rPr lang="en-US" dirty="0" smtClean="0"/>
              <a:t>Iterative solutions to a problem may not always be as obvious as a recursive solution</a:t>
            </a:r>
            <a:endParaRPr lang="en-US" dirty="0"/>
          </a:p>
        </p:txBody>
      </p:sp>
    </p:spTree>
    <p:extLst>
      <p:ext uri="{BB962C8B-B14F-4D97-AF65-F5344CB8AC3E}">
        <p14:creationId xmlns:p14="http://schemas.microsoft.com/office/powerpoint/2010/main" val="3420350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275</TotalTime>
  <Words>739</Words>
  <Application>Microsoft Office PowerPoint</Application>
  <PresentationFormat>On-screen Show (4:3)</PresentationFormat>
  <Paragraphs>109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Times New Roman</vt:lpstr>
      <vt:lpstr>Office Theme</vt:lpstr>
      <vt:lpstr>CS-2001 Data Structures</vt:lpstr>
      <vt:lpstr>Topics</vt:lpstr>
      <vt:lpstr>Recursive Approach</vt:lpstr>
      <vt:lpstr>Recursion</vt:lpstr>
      <vt:lpstr>Format of a Recursive Function</vt:lpstr>
      <vt:lpstr>Example</vt:lpstr>
      <vt:lpstr>Recursion vs Iteration</vt:lpstr>
      <vt:lpstr>Recursion</vt:lpstr>
      <vt:lpstr>Iteration</vt:lpstr>
      <vt:lpstr>Discussion</vt:lpstr>
      <vt:lpstr>Types of Recursion  </vt:lpstr>
      <vt:lpstr>Types of Recursion </vt:lpstr>
      <vt:lpstr>Types of Recursion </vt:lpstr>
      <vt:lpstr>Backtracking</vt:lpstr>
      <vt:lpstr>Backtracking</vt:lpstr>
      <vt:lpstr>Backtracking Maze Problem</vt:lpstr>
      <vt:lpstr>Backtracking Maze Problem</vt:lpstr>
      <vt:lpstr>Backtracking (animation)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Muhammad Ali</cp:lastModifiedBy>
  <cp:revision>90</cp:revision>
  <dcterms:created xsi:type="dcterms:W3CDTF">2006-08-16T00:00:00Z</dcterms:created>
  <dcterms:modified xsi:type="dcterms:W3CDTF">2022-09-10T06:54:21Z</dcterms:modified>
</cp:coreProperties>
</file>