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2" r:id="rId6"/>
    <p:sldId id="259" r:id="rId7"/>
    <p:sldId id="266" r:id="rId8"/>
    <p:sldId id="260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/>
              <a:t>CS-2001 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Sorting </a:t>
            </a:r>
            <a:r>
              <a:rPr lang="en-US" sz="4800" b="1" dirty="0" smtClean="0">
                <a:solidFill>
                  <a:srgbClr val="0070C0"/>
                </a:solidFill>
              </a:rPr>
              <a:t>Algorithms</a:t>
            </a:r>
          </a:p>
          <a:p>
            <a:r>
              <a:rPr lang="en-US" sz="4800" b="1" dirty="0"/>
              <a:t>Week 5</a:t>
            </a:r>
            <a:r>
              <a:rPr lang="en-US" sz="4800" b="1" dirty="0" smtClean="0"/>
              <a:t> </a:t>
            </a:r>
            <a:r>
              <a:rPr lang="en-US" sz="4800" dirty="0"/>
              <a:t>|</a:t>
            </a:r>
            <a:r>
              <a:rPr lang="en-US" sz="4800" b="1" dirty="0"/>
              <a:t> </a:t>
            </a:r>
            <a:r>
              <a:rPr lang="en-US" sz="4800" b="1">
                <a:solidFill>
                  <a:srgbClr val="0070C0"/>
                </a:solidFill>
              </a:rPr>
              <a:t>Lecture </a:t>
            </a:r>
            <a:r>
              <a:rPr lang="en-US" sz="4800" b="1" smtClean="0">
                <a:solidFill>
                  <a:srgbClr val="0070C0"/>
                </a:solidFill>
              </a:rPr>
              <a:t>13-15</a:t>
            </a:r>
            <a:endParaRPr lang="en-US" sz="4800" b="1" dirty="0">
              <a:solidFill>
                <a:srgbClr val="0070C0"/>
              </a:solidFill>
            </a:endParaRPr>
          </a:p>
          <a:p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65194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Insertion Sort: </a:t>
            </a:r>
            <a:r>
              <a:rPr lang="en-US" sz="5400" b="1" dirty="0">
                <a:solidFill>
                  <a:srgbClr val="0070C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insertionSort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array[], </a:t>
            </a:r>
            <a:r>
              <a:rPr lang="en-US" dirty="0" err="1"/>
              <a:t>int</a:t>
            </a:r>
            <a:r>
              <a:rPr lang="en-US" dirty="0"/>
              <a:t> size)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	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key = array[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 - 1; </a:t>
            </a:r>
            <a:br>
              <a:rPr lang="en-US" dirty="0"/>
            </a:br>
            <a:r>
              <a:rPr lang="en-US" dirty="0"/>
              <a:t>	while (key &lt; array[j] &amp;&amp; j &gt;= 0)</a:t>
            </a:r>
          </a:p>
          <a:p>
            <a:pPr>
              <a:buNone/>
            </a:pPr>
            <a:r>
              <a:rPr lang="en-US" dirty="0"/>
              <a:t>		{</a:t>
            </a:r>
          </a:p>
          <a:p>
            <a:pPr>
              <a:buNone/>
            </a:pPr>
            <a:r>
              <a:rPr lang="en-US" dirty="0"/>
              <a:t>			array[j + 1] = array[j];</a:t>
            </a:r>
            <a:br>
              <a:rPr lang="en-US" dirty="0"/>
            </a:br>
            <a:r>
              <a:rPr lang="en-US" dirty="0"/>
              <a:t>		--j;</a:t>
            </a:r>
          </a:p>
          <a:p>
            <a:pPr>
              <a:buNone/>
            </a:pPr>
            <a:r>
              <a:rPr lang="en-US" dirty="0"/>
              <a:t>		}</a:t>
            </a:r>
          </a:p>
          <a:p>
            <a:pPr>
              <a:buNone/>
            </a:pPr>
            <a:r>
              <a:rPr lang="en-US" dirty="0"/>
              <a:t>		array[j + 1] = key;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Insertion Sort: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Positives:</a:t>
            </a:r>
          </a:p>
          <a:p>
            <a:pPr lvl="1"/>
            <a:r>
              <a:rPr lang="en-US" dirty="0"/>
              <a:t>Adaptive like Bubble Sort (detects sorted input)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In-place</a:t>
            </a:r>
          </a:p>
          <a:p>
            <a:pPr lvl="1"/>
            <a:r>
              <a:rPr lang="en-US" dirty="0"/>
              <a:t>Online (can sort the input as new elements are added)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Negatives:</a:t>
            </a:r>
          </a:p>
          <a:p>
            <a:pPr lvl="1"/>
            <a:r>
              <a:rPr lang="en-US" dirty="0"/>
              <a:t>Only works well for small input size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Sorting is an operation that arranges the elements of a list in a certain order [either ascending or descending]</a:t>
            </a:r>
          </a:p>
          <a:p>
            <a:endParaRPr lang="en-US" dirty="0"/>
          </a:p>
          <a:p>
            <a:r>
              <a:rPr lang="en-US" dirty="0"/>
              <a:t>Sorting algorithms are generally categorized based on the following parameters: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By number of comparisons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By  number of swaps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By stability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Stability in Sorting </a:t>
            </a:r>
            <a:r>
              <a:rPr lang="en-GB" b="1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stability of a sorting algorithm is concerned with </a:t>
            </a:r>
            <a:r>
              <a:rPr lang="en-US" b="1" dirty="0"/>
              <a:t>how the algorithm treats equal (or repeated) elements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Stable </a:t>
            </a:r>
            <a:r>
              <a:rPr lang="en-US" dirty="0"/>
              <a:t>sorting algorithms preserve the relative order of equal elements, while unstable sorting algorithms don’t.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26" name="Picture 2" descr="https://www.baeldung.com/wp-content/uploads/2019/08/Stable-vs-Unstabl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6324600" cy="1787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50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In-place vs Not in-place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In-place means that the algorithm does not use extra space for manipulating the input but may require a small though non-constant extra space for its operation. Usually, this space is O(log n), though sometimes anything in O(n) (</a:t>
            </a:r>
            <a:r>
              <a:rPr lang="en-US" dirty="0" smtClean="0"/>
              <a:t>Smaller </a:t>
            </a:r>
            <a:r>
              <a:rPr lang="en-US" dirty="0"/>
              <a:t>than linear) is allowed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need of  </a:t>
            </a:r>
            <a:r>
              <a:rPr lang="en-US" dirty="0"/>
              <a:t>O(n) extra space and is an example of a not-in-place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Need of </a:t>
            </a:r>
            <a:r>
              <a:rPr lang="en-US" dirty="0"/>
              <a:t>O(1) extra space for exchanging elements and is an example of an in-place 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24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Bubble Sort works by iterating the input array from the first element to the last, comparing each pair of elements and swapping them if needed.</a:t>
            </a:r>
          </a:p>
          <a:p>
            <a:endParaRPr lang="en-US" dirty="0"/>
          </a:p>
          <a:p>
            <a:r>
              <a:rPr lang="en-US" dirty="0"/>
              <a:t>Bubble sort continues its iterations until no more swaps are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Bubble Sort: </a:t>
            </a:r>
            <a:r>
              <a:rPr lang="en-US" sz="5400" b="1" dirty="0">
                <a:solidFill>
                  <a:srgbClr val="0070C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begin </a:t>
            </a:r>
            <a:r>
              <a:rPr lang="en-US" dirty="0" err="1"/>
              <a:t>BubbleSort</a:t>
            </a:r>
            <a:r>
              <a:rPr lang="en-US" dirty="0"/>
              <a:t>(list)</a:t>
            </a:r>
          </a:p>
          <a:p>
            <a:pPr>
              <a:buNone/>
            </a:pPr>
            <a:r>
              <a:rPr lang="en-US" dirty="0"/>
              <a:t>		for all elements of list</a:t>
            </a:r>
          </a:p>
          <a:p>
            <a:pPr>
              <a:buNone/>
            </a:pPr>
            <a:r>
              <a:rPr lang="en-US" dirty="0"/>
              <a:t>			if list[</a:t>
            </a:r>
            <a:r>
              <a:rPr lang="en-US" dirty="0" err="1"/>
              <a:t>i</a:t>
            </a:r>
            <a:r>
              <a:rPr lang="en-US" dirty="0"/>
              <a:t>] &gt; list[i+1]</a:t>
            </a:r>
          </a:p>
          <a:p>
            <a:pPr>
              <a:buNone/>
            </a:pPr>
            <a:r>
              <a:rPr lang="en-US" dirty="0"/>
              <a:t>				swap(list[</a:t>
            </a:r>
            <a:r>
              <a:rPr lang="en-US" dirty="0" err="1"/>
              <a:t>i</a:t>
            </a:r>
            <a:r>
              <a:rPr lang="en-US" dirty="0"/>
              <a:t>], list[i+1])</a:t>
            </a:r>
          </a:p>
          <a:p>
            <a:pPr>
              <a:buNone/>
            </a:pPr>
            <a:r>
              <a:rPr lang="en-US" dirty="0"/>
              <a:t>			end if</a:t>
            </a:r>
          </a:p>
          <a:p>
            <a:pPr>
              <a:buNone/>
            </a:pPr>
            <a:r>
              <a:rPr lang="en-US" dirty="0"/>
              <a:t>		end for</a:t>
            </a:r>
          </a:p>
          <a:p>
            <a:pPr>
              <a:buNone/>
            </a:pPr>
            <a:r>
              <a:rPr lang="en-US" dirty="0"/>
              <a:t>		return list</a:t>
            </a:r>
          </a:p>
          <a:p>
            <a:pPr>
              <a:buNone/>
            </a:pPr>
            <a:r>
              <a:rPr lang="en-US" dirty="0"/>
              <a:t>	end </a:t>
            </a:r>
            <a:r>
              <a:rPr lang="en-US" dirty="0" err="1"/>
              <a:t>BubbleSort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Bubble Sort: </a:t>
            </a:r>
            <a:r>
              <a:rPr lang="en-US" b="1" dirty="0">
                <a:solidFill>
                  <a:srgbClr val="0070C0"/>
                </a:solidFill>
              </a:rPr>
              <a:t>Algorithm</a:t>
            </a:r>
            <a:r>
              <a:rPr lang="en-US" b="1" dirty="0"/>
              <a:t> (with flag)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begin </a:t>
            </a:r>
            <a:r>
              <a:rPr lang="en-US" dirty="0" err="1"/>
              <a:t>BubbleSort</a:t>
            </a:r>
            <a:r>
              <a:rPr lang="en-US" dirty="0"/>
              <a:t>(list)</a:t>
            </a:r>
          </a:p>
          <a:p>
            <a:pPr>
              <a:buNone/>
            </a:pPr>
            <a:r>
              <a:rPr lang="en-US" dirty="0"/>
              <a:t>		swapped = false</a:t>
            </a:r>
          </a:p>
          <a:p>
            <a:pPr>
              <a:buNone/>
            </a:pPr>
            <a:r>
              <a:rPr lang="en-US" dirty="0"/>
              <a:t>		for all elements of list</a:t>
            </a:r>
          </a:p>
          <a:p>
            <a:pPr>
              <a:buNone/>
            </a:pPr>
            <a:r>
              <a:rPr lang="en-US" dirty="0"/>
              <a:t>			if list[</a:t>
            </a:r>
            <a:r>
              <a:rPr lang="en-US" dirty="0" err="1"/>
              <a:t>i</a:t>
            </a:r>
            <a:r>
              <a:rPr lang="en-US" dirty="0"/>
              <a:t>] &gt; list[i+1]</a:t>
            </a:r>
          </a:p>
          <a:p>
            <a:pPr>
              <a:buNone/>
            </a:pPr>
            <a:r>
              <a:rPr lang="en-US" dirty="0"/>
              <a:t>				swap(list[</a:t>
            </a:r>
            <a:r>
              <a:rPr lang="en-US" dirty="0" err="1"/>
              <a:t>i</a:t>
            </a:r>
            <a:r>
              <a:rPr lang="en-US" dirty="0"/>
              <a:t>], list[i+1])</a:t>
            </a:r>
          </a:p>
          <a:p>
            <a:pPr>
              <a:buNone/>
            </a:pPr>
            <a:r>
              <a:rPr lang="en-US" dirty="0"/>
              <a:t>				swapped = true</a:t>
            </a:r>
          </a:p>
          <a:p>
            <a:pPr>
              <a:buNone/>
            </a:pPr>
            <a:r>
              <a:rPr lang="en-US" dirty="0"/>
              <a:t>			end if</a:t>
            </a:r>
          </a:p>
          <a:p>
            <a:pPr>
              <a:buNone/>
            </a:pPr>
            <a:r>
              <a:rPr lang="en-US" dirty="0"/>
              <a:t>			if(swapped)</a:t>
            </a:r>
          </a:p>
          <a:p>
            <a:pPr>
              <a:buNone/>
            </a:pPr>
            <a:r>
              <a:rPr lang="en-US" dirty="0"/>
              <a:t>				break		// breaks outer loop</a:t>
            </a:r>
          </a:p>
          <a:p>
            <a:pPr>
              <a:buNone/>
            </a:pPr>
            <a:r>
              <a:rPr lang="en-US" dirty="0"/>
              <a:t>		end for</a:t>
            </a:r>
          </a:p>
          <a:p>
            <a:pPr>
              <a:buNone/>
            </a:pPr>
            <a:r>
              <a:rPr lang="en-US" dirty="0"/>
              <a:t>		return list</a:t>
            </a:r>
          </a:p>
          <a:p>
            <a:pPr>
              <a:buNone/>
            </a:pPr>
            <a:r>
              <a:rPr lang="en-US" dirty="0"/>
              <a:t>	end </a:t>
            </a:r>
            <a:r>
              <a:rPr lang="en-US" dirty="0" err="1"/>
              <a:t>BubbleSort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Bubble Sort: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Positives:</a:t>
            </a:r>
          </a:p>
          <a:p>
            <a:pPr lvl="1"/>
            <a:r>
              <a:rPr lang="en-US" i="1" dirty="0"/>
              <a:t>The algorithm can detect if the list is already sorted</a:t>
            </a:r>
          </a:p>
          <a:p>
            <a:pPr lvl="1"/>
            <a:r>
              <a:rPr lang="en-US" i="1" dirty="0"/>
              <a:t>In-place</a:t>
            </a:r>
          </a:p>
          <a:p>
            <a:pPr lvl="1"/>
            <a:r>
              <a:rPr lang="en-US" i="1" dirty="0"/>
              <a:t>Stable</a:t>
            </a:r>
          </a:p>
          <a:p>
            <a:pPr lvl="1"/>
            <a:endParaRPr lang="en-US" dirty="0"/>
          </a:p>
          <a:p>
            <a:r>
              <a:rPr lang="en-US" dirty="0"/>
              <a:t>The algorithm has O(n^2) time complexity</a:t>
            </a:r>
          </a:p>
          <a:p>
            <a:r>
              <a:rPr lang="en-US" dirty="0"/>
              <a:t>The best case complexity can be improved from O(n^2) to O(n) by using a flag to check swaps (for already sorted list)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Insertion Sort, each iteration removes an element from the input data and inserts it into the correct position in the list being sorted</a:t>
            </a:r>
          </a:p>
          <a:p>
            <a:endParaRPr lang="en-US" dirty="0"/>
          </a:p>
          <a:p>
            <a:r>
              <a:rPr lang="en-US" dirty="0"/>
              <a:t>This process is repeated until all input elements have gone through</a:t>
            </a:r>
          </a:p>
          <a:p>
            <a:endParaRPr lang="en-US" dirty="0"/>
          </a:p>
          <a:p>
            <a:r>
              <a:rPr lang="en-US" b="1" dirty="0"/>
              <a:t>Time Complexity:</a:t>
            </a:r>
            <a:r>
              <a:rPr lang="en-US" dirty="0"/>
              <a:t>		O(n^2)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313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CS-2001 Data Structures</vt:lpstr>
      <vt:lpstr>Sorting</vt:lpstr>
      <vt:lpstr>Stability in Sorting Algorithms</vt:lpstr>
      <vt:lpstr>In-place vs Not in-place</vt:lpstr>
      <vt:lpstr>Bubble Sort</vt:lpstr>
      <vt:lpstr>Bubble Sort: Algorithm</vt:lpstr>
      <vt:lpstr>Bubble Sort: Algorithm (with flag)</vt:lpstr>
      <vt:lpstr>Bubble Sort: Analysis</vt:lpstr>
      <vt:lpstr>Insertion Sort</vt:lpstr>
      <vt:lpstr>Insertion Sort: Algorithm</vt:lpstr>
      <vt:lpstr>Insertion Sort: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Muhammad Ali</cp:lastModifiedBy>
  <cp:revision>219</cp:revision>
  <dcterms:created xsi:type="dcterms:W3CDTF">2006-08-16T00:00:00Z</dcterms:created>
  <dcterms:modified xsi:type="dcterms:W3CDTF">2022-09-21T17:10:30Z</dcterms:modified>
</cp:coreProperties>
</file>