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72" r:id="rId3"/>
    <p:sldId id="295" r:id="rId4"/>
    <p:sldId id="296" r:id="rId5"/>
    <p:sldId id="298" r:id="rId6"/>
    <p:sldId id="297" r:id="rId7"/>
    <p:sldId id="299" r:id="rId8"/>
    <p:sldId id="300" r:id="rId9"/>
    <p:sldId id="301" r:id="rId10"/>
    <p:sldId id="302" r:id="rId11"/>
    <p:sldId id="303" r:id="rId12"/>
    <p:sldId id="304" r:id="rId13"/>
    <p:sldId id="306" r:id="rId14"/>
    <p:sldId id="305" r:id="rId15"/>
    <p:sldId id="269" r:id="rId16"/>
    <p:sldId id="273" r:id="rId17"/>
    <p:sldId id="275" r:id="rId18"/>
    <p:sldId id="276" r:id="rId19"/>
    <p:sldId id="274" r:id="rId20"/>
    <p:sldId id="307" r:id="rId21"/>
    <p:sldId id="277" r:id="rId22"/>
    <p:sldId id="278" r:id="rId23"/>
    <p:sldId id="279" r:id="rId24"/>
    <p:sldId id="280" r:id="rId25"/>
    <p:sldId id="308" r:id="rId26"/>
    <p:sldId id="281" r:id="rId27"/>
    <p:sldId id="282" r:id="rId28"/>
    <p:sldId id="283" r:id="rId29"/>
    <p:sldId id="284" r:id="rId30"/>
    <p:sldId id="285" r:id="rId31"/>
    <p:sldId id="309" r:id="rId32"/>
    <p:sldId id="286" r:id="rId33"/>
    <p:sldId id="287" r:id="rId34"/>
    <p:sldId id="288" r:id="rId35"/>
    <p:sldId id="289" r:id="rId36"/>
    <p:sldId id="290" r:id="rId37"/>
    <p:sldId id="291" r:id="rId38"/>
    <p:sldId id="292" r:id="rId39"/>
    <p:sldId id="293" r:id="rId40"/>
    <p:sldId id="294"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orting" id="{DF4C77F5-A7F5-4A4B-BCA2-FCB5A65BF791}">
          <p14:sldIdLst>
            <p14:sldId id="256"/>
            <p14:sldId id="272"/>
            <p14:sldId id="295"/>
            <p14:sldId id="296"/>
            <p14:sldId id="298"/>
            <p14:sldId id="297"/>
            <p14:sldId id="299"/>
            <p14:sldId id="300"/>
            <p14:sldId id="301"/>
            <p14:sldId id="302"/>
            <p14:sldId id="303"/>
            <p14:sldId id="304"/>
            <p14:sldId id="306"/>
            <p14:sldId id="305"/>
            <p14:sldId id="269"/>
            <p14:sldId id="273"/>
            <p14:sldId id="275"/>
            <p14:sldId id="276"/>
            <p14:sldId id="274"/>
            <p14:sldId id="307"/>
            <p14:sldId id="277"/>
            <p14:sldId id="278"/>
            <p14:sldId id="279"/>
            <p14:sldId id="280"/>
            <p14:sldId id="308"/>
            <p14:sldId id="281"/>
            <p14:sldId id="282"/>
            <p14:sldId id="283"/>
            <p14:sldId id="284"/>
            <p14:sldId id="285"/>
            <p14:sldId id="309"/>
          </p14:sldIdLst>
        </p14:section>
        <p14:section name="Searching" id="{83F5BE17-9EA2-4103-ABDB-6EF99A99EDF5}">
          <p14:sldIdLst>
            <p14:sldId id="286"/>
            <p14:sldId id="287"/>
            <p14:sldId id="288"/>
            <p14:sldId id="289"/>
            <p14:sldId id="290"/>
            <p14:sldId id="291"/>
            <p14:sldId id="292"/>
            <p14:sldId id="293"/>
            <p14:sldId id="29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35" autoAdjust="0"/>
    <p:restoredTop sz="94434" autoAdjust="0"/>
  </p:normalViewPr>
  <p:slideViewPr>
    <p:cSldViewPr>
      <p:cViewPr varScale="1">
        <p:scale>
          <a:sx n="70" d="100"/>
          <a:sy n="70" d="100"/>
        </p:scale>
        <p:origin x="148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Ali Fatmi" userId="2497a2a4205a29ee" providerId="LiveId" clId="{4729560D-EE9A-4599-BE5E-BDFDB7021867}"/>
    <pc:docChg chg="undo custSel addSld delSld modSld">
      <pc:chgData name="Muhammad Ali Fatmi" userId="2497a2a4205a29ee" providerId="LiveId" clId="{4729560D-EE9A-4599-BE5E-BDFDB7021867}" dt="2022-10-05T10:29:35.333" v="781" actId="208"/>
      <pc:docMkLst>
        <pc:docMk/>
      </pc:docMkLst>
      <pc:sldChg chg="modSp mod">
        <pc:chgData name="Muhammad Ali Fatmi" userId="2497a2a4205a29ee" providerId="LiveId" clId="{4729560D-EE9A-4599-BE5E-BDFDB7021867}" dt="2022-10-05T04:51:41.680" v="16" actId="20577"/>
        <pc:sldMkLst>
          <pc:docMk/>
          <pc:sldMk cId="0" sldId="256"/>
        </pc:sldMkLst>
        <pc:spChg chg="mod">
          <ac:chgData name="Muhammad Ali Fatmi" userId="2497a2a4205a29ee" providerId="LiveId" clId="{4729560D-EE9A-4599-BE5E-BDFDB7021867}" dt="2022-10-05T04:51:41.680" v="16" actId="20577"/>
          <ac:spMkLst>
            <pc:docMk/>
            <pc:sldMk cId="0" sldId="256"/>
            <ac:spMk id="3" creationId="{00000000-0000-0000-0000-000000000000}"/>
          </ac:spMkLst>
        </pc:spChg>
      </pc:sldChg>
      <pc:sldChg chg="del">
        <pc:chgData name="Muhammad Ali Fatmi" userId="2497a2a4205a29ee" providerId="LiveId" clId="{4729560D-EE9A-4599-BE5E-BDFDB7021867}" dt="2022-10-05T04:56:12.963" v="52" actId="2696"/>
        <pc:sldMkLst>
          <pc:docMk/>
          <pc:sldMk cId="0" sldId="257"/>
        </pc:sldMkLst>
      </pc:sldChg>
      <pc:sldChg chg="del">
        <pc:chgData name="Muhammad Ali Fatmi" userId="2497a2a4205a29ee" providerId="LiveId" clId="{4729560D-EE9A-4599-BE5E-BDFDB7021867}" dt="2022-10-05T04:56:21.232" v="56" actId="2696"/>
        <pc:sldMkLst>
          <pc:docMk/>
          <pc:sldMk cId="0" sldId="259"/>
        </pc:sldMkLst>
      </pc:sldChg>
      <pc:sldChg chg="del">
        <pc:chgData name="Muhammad Ali Fatmi" userId="2497a2a4205a29ee" providerId="LiveId" clId="{4729560D-EE9A-4599-BE5E-BDFDB7021867}" dt="2022-10-05T04:56:25.022" v="58" actId="2696"/>
        <pc:sldMkLst>
          <pc:docMk/>
          <pc:sldMk cId="0" sldId="260"/>
        </pc:sldMkLst>
      </pc:sldChg>
      <pc:sldChg chg="del">
        <pc:chgData name="Muhammad Ali Fatmi" userId="2497a2a4205a29ee" providerId="LiveId" clId="{4729560D-EE9A-4599-BE5E-BDFDB7021867}" dt="2022-10-05T04:56:19.223" v="55" actId="2696"/>
        <pc:sldMkLst>
          <pc:docMk/>
          <pc:sldMk cId="0" sldId="262"/>
        </pc:sldMkLst>
      </pc:sldChg>
      <pc:sldChg chg="modSp del mod">
        <pc:chgData name="Muhammad Ali Fatmi" userId="2497a2a4205a29ee" providerId="LiveId" clId="{4729560D-EE9A-4599-BE5E-BDFDB7021867}" dt="2022-10-05T04:56:23.327" v="57" actId="2696"/>
        <pc:sldMkLst>
          <pc:docMk/>
          <pc:sldMk cId="0" sldId="266"/>
        </pc:sldMkLst>
        <pc:spChg chg="mod">
          <ac:chgData name="Muhammad Ali Fatmi" userId="2497a2a4205a29ee" providerId="LiveId" clId="{4729560D-EE9A-4599-BE5E-BDFDB7021867}" dt="2022-10-05T04:54:47.627" v="18" actId="27636"/>
          <ac:spMkLst>
            <pc:docMk/>
            <pc:sldMk cId="0" sldId="266"/>
            <ac:spMk id="3" creationId="{00000000-0000-0000-0000-000000000000}"/>
          </ac:spMkLst>
        </pc:spChg>
      </pc:sldChg>
      <pc:sldChg chg="del">
        <pc:chgData name="Muhammad Ali Fatmi" userId="2497a2a4205a29ee" providerId="LiveId" clId="{4729560D-EE9A-4599-BE5E-BDFDB7021867}" dt="2022-10-05T04:56:27.016" v="59" actId="2696"/>
        <pc:sldMkLst>
          <pc:docMk/>
          <pc:sldMk cId="0" sldId="267"/>
        </pc:sldMkLst>
      </pc:sldChg>
      <pc:sldChg chg="del">
        <pc:chgData name="Muhammad Ali Fatmi" userId="2497a2a4205a29ee" providerId="LiveId" clId="{4729560D-EE9A-4599-BE5E-BDFDB7021867}" dt="2022-10-05T04:56:29.117" v="60" actId="2696"/>
        <pc:sldMkLst>
          <pc:docMk/>
          <pc:sldMk cId="0" sldId="268"/>
        </pc:sldMkLst>
      </pc:sldChg>
      <pc:sldChg chg="modSp mod">
        <pc:chgData name="Muhammad Ali Fatmi" userId="2497a2a4205a29ee" providerId="LiveId" clId="{4729560D-EE9A-4599-BE5E-BDFDB7021867}" dt="2022-10-05T05:52:04.325" v="226" actId="123"/>
        <pc:sldMkLst>
          <pc:docMk/>
          <pc:sldMk cId="0" sldId="269"/>
        </pc:sldMkLst>
        <pc:spChg chg="mod">
          <ac:chgData name="Muhammad Ali Fatmi" userId="2497a2a4205a29ee" providerId="LiveId" clId="{4729560D-EE9A-4599-BE5E-BDFDB7021867}" dt="2022-10-05T05:41:47.722" v="75" actId="27636"/>
          <ac:spMkLst>
            <pc:docMk/>
            <pc:sldMk cId="0" sldId="269"/>
            <ac:spMk id="2" creationId="{00000000-0000-0000-0000-000000000000}"/>
          </ac:spMkLst>
        </pc:spChg>
        <pc:spChg chg="mod">
          <ac:chgData name="Muhammad Ali Fatmi" userId="2497a2a4205a29ee" providerId="LiveId" clId="{4729560D-EE9A-4599-BE5E-BDFDB7021867}" dt="2022-10-05T05:52:04.325" v="226" actId="123"/>
          <ac:spMkLst>
            <pc:docMk/>
            <pc:sldMk cId="0" sldId="269"/>
            <ac:spMk id="3" creationId="{00000000-0000-0000-0000-000000000000}"/>
          </ac:spMkLst>
        </pc:spChg>
      </pc:sldChg>
      <pc:sldChg chg="del">
        <pc:chgData name="Muhammad Ali Fatmi" userId="2497a2a4205a29ee" providerId="LiveId" clId="{4729560D-EE9A-4599-BE5E-BDFDB7021867}" dt="2022-10-05T04:56:15.019" v="53" actId="2696"/>
        <pc:sldMkLst>
          <pc:docMk/>
          <pc:sldMk cId="3864503573" sldId="270"/>
        </pc:sldMkLst>
      </pc:sldChg>
      <pc:sldChg chg="del">
        <pc:chgData name="Muhammad Ali Fatmi" userId="2497a2a4205a29ee" providerId="LiveId" clId="{4729560D-EE9A-4599-BE5E-BDFDB7021867}" dt="2022-10-05T04:56:17.429" v="54" actId="2696"/>
        <pc:sldMkLst>
          <pc:docMk/>
          <pc:sldMk cId="2520243642" sldId="271"/>
        </pc:sldMkLst>
      </pc:sldChg>
      <pc:sldChg chg="modSp add mod">
        <pc:chgData name="Muhammad Ali Fatmi" userId="2497a2a4205a29ee" providerId="LiveId" clId="{4729560D-EE9A-4599-BE5E-BDFDB7021867}" dt="2022-10-05T08:28:23.582" v="668" actId="108"/>
        <pc:sldMkLst>
          <pc:docMk/>
          <pc:sldMk cId="839223135" sldId="272"/>
        </pc:sldMkLst>
        <pc:spChg chg="mod">
          <ac:chgData name="Muhammad Ali Fatmi" userId="2497a2a4205a29ee" providerId="LiveId" clId="{4729560D-EE9A-4599-BE5E-BDFDB7021867}" dt="2022-10-05T08:28:23.582" v="668" actId="108"/>
          <ac:spMkLst>
            <pc:docMk/>
            <pc:sldMk cId="839223135" sldId="272"/>
            <ac:spMk id="3" creationId="{00000000-0000-0000-0000-000000000000}"/>
          </ac:spMkLst>
        </pc:spChg>
      </pc:sldChg>
      <pc:sldChg chg="modSp new mod">
        <pc:chgData name="Muhammad Ali Fatmi" userId="2497a2a4205a29ee" providerId="LiveId" clId="{4729560D-EE9A-4599-BE5E-BDFDB7021867}" dt="2022-10-05T05:52:10.972" v="227" actId="207"/>
        <pc:sldMkLst>
          <pc:docMk/>
          <pc:sldMk cId="822796649" sldId="273"/>
        </pc:sldMkLst>
        <pc:spChg chg="mod">
          <ac:chgData name="Muhammad Ali Fatmi" userId="2497a2a4205a29ee" providerId="LiveId" clId="{4729560D-EE9A-4599-BE5E-BDFDB7021867}" dt="2022-10-05T05:49:15.130" v="145" actId="20577"/>
          <ac:spMkLst>
            <pc:docMk/>
            <pc:sldMk cId="822796649" sldId="273"/>
            <ac:spMk id="2" creationId="{4C0985F9-188D-2D02-6235-EA80405FDF04}"/>
          </ac:spMkLst>
        </pc:spChg>
        <pc:spChg chg="mod">
          <ac:chgData name="Muhammad Ali Fatmi" userId="2497a2a4205a29ee" providerId="LiveId" clId="{4729560D-EE9A-4599-BE5E-BDFDB7021867}" dt="2022-10-05T05:52:10.972" v="227" actId="207"/>
          <ac:spMkLst>
            <pc:docMk/>
            <pc:sldMk cId="822796649" sldId="273"/>
            <ac:spMk id="3" creationId="{78442E5D-9344-7465-95BB-4EF66C59060B}"/>
          </ac:spMkLst>
        </pc:spChg>
      </pc:sldChg>
      <pc:sldChg chg="addSp delSp modSp new mod">
        <pc:chgData name="Muhammad Ali Fatmi" userId="2497a2a4205a29ee" providerId="LiveId" clId="{4729560D-EE9A-4599-BE5E-BDFDB7021867}" dt="2022-10-05T05:55:03.904" v="259" actId="20577"/>
        <pc:sldMkLst>
          <pc:docMk/>
          <pc:sldMk cId="1227131498" sldId="274"/>
        </pc:sldMkLst>
        <pc:spChg chg="mod">
          <ac:chgData name="Muhammad Ali Fatmi" userId="2497a2a4205a29ee" providerId="LiveId" clId="{4729560D-EE9A-4599-BE5E-BDFDB7021867}" dt="2022-10-05T05:55:03.904" v="259" actId="20577"/>
          <ac:spMkLst>
            <pc:docMk/>
            <pc:sldMk cId="1227131498" sldId="274"/>
            <ac:spMk id="2" creationId="{70EA7904-43DF-7A28-8968-FDE36B169F91}"/>
          </ac:spMkLst>
        </pc:spChg>
        <pc:spChg chg="add del mod">
          <ac:chgData name="Muhammad Ali Fatmi" userId="2497a2a4205a29ee" providerId="LiveId" clId="{4729560D-EE9A-4599-BE5E-BDFDB7021867}" dt="2022-10-05T05:53:44.790" v="237" actId="21"/>
          <ac:spMkLst>
            <pc:docMk/>
            <pc:sldMk cId="1227131498" sldId="274"/>
            <ac:spMk id="3" creationId="{9CE5797F-325C-3F1C-A472-B967477E981E}"/>
          </ac:spMkLst>
        </pc:spChg>
        <pc:spChg chg="add del mod">
          <ac:chgData name="Muhammad Ali Fatmi" userId="2497a2a4205a29ee" providerId="LiveId" clId="{4729560D-EE9A-4599-BE5E-BDFDB7021867}" dt="2022-10-05T05:53:24.126" v="230"/>
          <ac:spMkLst>
            <pc:docMk/>
            <pc:sldMk cId="1227131498" sldId="274"/>
            <ac:spMk id="4" creationId="{AEDDC7A9-381E-9584-0CBE-0A08BABCC60E}"/>
          </ac:spMkLst>
        </pc:spChg>
        <pc:spChg chg="add del mod">
          <ac:chgData name="Muhammad Ali Fatmi" userId="2497a2a4205a29ee" providerId="LiveId" clId="{4729560D-EE9A-4599-BE5E-BDFDB7021867}" dt="2022-10-05T05:53:35.596" v="234"/>
          <ac:spMkLst>
            <pc:docMk/>
            <pc:sldMk cId="1227131498" sldId="274"/>
            <ac:spMk id="5" creationId="{80AF6FD5-CC7E-7FF3-953F-D4DAAB6B060A}"/>
          </ac:spMkLst>
        </pc:spChg>
        <pc:spChg chg="add del">
          <ac:chgData name="Muhammad Ali Fatmi" userId="2497a2a4205a29ee" providerId="LiveId" clId="{4729560D-EE9A-4599-BE5E-BDFDB7021867}" dt="2022-10-05T05:53:44.790" v="237" actId="21"/>
          <ac:spMkLst>
            <pc:docMk/>
            <pc:sldMk cId="1227131498" sldId="274"/>
            <ac:spMk id="6" creationId="{E00160C2-0BEE-B8BD-90EF-042715E2A1EA}"/>
          </ac:spMkLst>
        </pc:spChg>
        <pc:spChg chg="add mod">
          <ac:chgData name="Muhammad Ali Fatmi" userId="2497a2a4205a29ee" providerId="LiveId" clId="{4729560D-EE9A-4599-BE5E-BDFDB7021867}" dt="2022-10-05T05:54:18.934" v="249" actId="27636"/>
          <ac:spMkLst>
            <pc:docMk/>
            <pc:sldMk cId="1227131498" sldId="274"/>
            <ac:spMk id="7" creationId="{0DC2BB2D-E84C-800E-D553-D2BF79FF7E86}"/>
          </ac:spMkLst>
        </pc:spChg>
      </pc:sldChg>
      <pc:sldChg chg="addSp delSp modSp new mod">
        <pc:chgData name="Muhammad Ali Fatmi" userId="2497a2a4205a29ee" providerId="LiveId" clId="{4729560D-EE9A-4599-BE5E-BDFDB7021867}" dt="2022-10-05T06:41:46.770" v="338" actId="208"/>
        <pc:sldMkLst>
          <pc:docMk/>
          <pc:sldMk cId="3135521661" sldId="275"/>
        </pc:sldMkLst>
        <pc:spChg chg="mod">
          <ac:chgData name="Muhammad Ali Fatmi" userId="2497a2a4205a29ee" providerId="LiveId" clId="{4729560D-EE9A-4599-BE5E-BDFDB7021867}" dt="2022-10-05T06:26:49.985" v="281" actId="20577"/>
          <ac:spMkLst>
            <pc:docMk/>
            <pc:sldMk cId="3135521661" sldId="275"/>
            <ac:spMk id="2" creationId="{8A339AA2-1C6F-F4BE-6D58-22F7AD393221}"/>
          </ac:spMkLst>
        </pc:spChg>
        <pc:spChg chg="del">
          <ac:chgData name="Muhammad Ali Fatmi" userId="2497a2a4205a29ee" providerId="LiveId" clId="{4729560D-EE9A-4599-BE5E-BDFDB7021867}" dt="2022-10-05T06:25:37.625" v="261" actId="22"/>
          <ac:spMkLst>
            <pc:docMk/>
            <pc:sldMk cId="3135521661" sldId="275"/>
            <ac:spMk id="3" creationId="{B6E2398B-D276-0456-3317-C1261C42617D}"/>
          </ac:spMkLst>
        </pc:spChg>
        <pc:spChg chg="add del mod">
          <ac:chgData name="Muhammad Ali Fatmi" userId="2497a2a4205a29ee" providerId="LiveId" clId="{4729560D-EE9A-4599-BE5E-BDFDB7021867}" dt="2022-10-05T06:27:57.048" v="295" actId="22"/>
          <ac:spMkLst>
            <pc:docMk/>
            <pc:sldMk cId="3135521661" sldId="275"/>
            <ac:spMk id="7" creationId="{3CFB1B9E-440A-7B8C-EA31-6464026CCE27}"/>
          </ac:spMkLst>
        </pc:spChg>
        <pc:spChg chg="add del">
          <ac:chgData name="Muhammad Ali Fatmi" userId="2497a2a4205a29ee" providerId="LiveId" clId="{4729560D-EE9A-4599-BE5E-BDFDB7021867}" dt="2022-10-05T06:27:01.152" v="284" actId="22"/>
          <ac:spMkLst>
            <pc:docMk/>
            <pc:sldMk cId="3135521661" sldId="275"/>
            <ac:spMk id="9" creationId="{47642DF1-4776-6B7C-6BF8-FC0A20F3B6E4}"/>
          </ac:spMkLst>
        </pc:spChg>
        <pc:spChg chg="add mod">
          <ac:chgData name="Muhammad Ali Fatmi" userId="2497a2a4205a29ee" providerId="LiveId" clId="{4729560D-EE9A-4599-BE5E-BDFDB7021867}" dt="2022-10-05T06:29:13.121" v="299" actId="478"/>
          <ac:spMkLst>
            <pc:docMk/>
            <pc:sldMk cId="3135521661" sldId="275"/>
            <ac:spMk id="15" creationId="{B6A5B559-DF2A-B97B-594C-C340B8684006}"/>
          </ac:spMkLst>
        </pc:spChg>
        <pc:picChg chg="add del mod ord">
          <ac:chgData name="Muhammad Ali Fatmi" userId="2497a2a4205a29ee" providerId="LiveId" clId="{4729560D-EE9A-4599-BE5E-BDFDB7021867}" dt="2022-10-05T06:26:59.242" v="282" actId="478"/>
          <ac:picMkLst>
            <pc:docMk/>
            <pc:sldMk cId="3135521661" sldId="275"/>
            <ac:picMk id="5" creationId="{DDEDEC62-B592-C5F1-71BE-CA682F1C4563}"/>
          </ac:picMkLst>
        </pc:picChg>
        <pc:picChg chg="add del mod">
          <ac:chgData name="Muhammad Ali Fatmi" userId="2497a2a4205a29ee" providerId="LiveId" clId="{4729560D-EE9A-4599-BE5E-BDFDB7021867}" dt="2022-10-05T06:27:23.281" v="294" actId="22"/>
          <ac:picMkLst>
            <pc:docMk/>
            <pc:sldMk cId="3135521661" sldId="275"/>
            <ac:picMk id="11" creationId="{C3171DB4-DF63-2F48-5626-AF0308E3432F}"/>
          </ac:picMkLst>
        </pc:picChg>
        <pc:picChg chg="add del mod ord">
          <ac:chgData name="Muhammad Ali Fatmi" userId="2497a2a4205a29ee" providerId="LiveId" clId="{4729560D-EE9A-4599-BE5E-BDFDB7021867}" dt="2022-10-05T06:29:13.121" v="299" actId="478"/>
          <ac:picMkLst>
            <pc:docMk/>
            <pc:sldMk cId="3135521661" sldId="275"/>
            <ac:picMk id="13" creationId="{D5309C7C-7E3A-C243-FF80-64D370ABA2BE}"/>
          </ac:picMkLst>
        </pc:picChg>
        <pc:picChg chg="add del mod">
          <ac:chgData name="Muhammad Ali Fatmi" userId="2497a2a4205a29ee" providerId="LiveId" clId="{4729560D-EE9A-4599-BE5E-BDFDB7021867}" dt="2022-10-05T06:41:20.401" v="330" actId="478"/>
          <ac:picMkLst>
            <pc:docMk/>
            <pc:sldMk cId="3135521661" sldId="275"/>
            <ac:picMk id="17" creationId="{D9F2DE3D-2C73-36CC-C607-5EB3963D0044}"/>
          </ac:picMkLst>
        </pc:picChg>
        <pc:picChg chg="add mod">
          <ac:chgData name="Muhammad Ali Fatmi" userId="2497a2a4205a29ee" providerId="LiveId" clId="{4729560D-EE9A-4599-BE5E-BDFDB7021867}" dt="2022-10-05T06:41:46.770" v="338" actId="208"/>
          <ac:picMkLst>
            <pc:docMk/>
            <pc:sldMk cId="3135521661" sldId="275"/>
            <ac:picMk id="19" creationId="{BD0CA485-93C2-B0BC-14C7-6DC507790FDE}"/>
          </ac:picMkLst>
        </pc:picChg>
      </pc:sldChg>
      <pc:sldChg chg="addSp delSp modSp new mod">
        <pc:chgData name="Muhammad Ali Fatmi" userId="2497a2a4205a29ee" providerId="LiveId" clId="{4729560D-EE9A-4599-BE5E-BDFDB7021867}" dt="2022-10-05T06:43:03.029" v="347" actId="14100"/>
        <pc:sldMkLst>
          <pc:docMk/>
          <pc:sldMk cId="3565486104" sldId="276"/>
        </pc:sldMkLst>
        <pc:spChg chg="mod">
          <ac:chgData name="Muhammad Ali Fatmi" userId="2497a2a4205a29ee" providerId="LiveId" clId="{4729560D-EE9A-4599-BE5E-BDFDB7021867}" dt="2022-10-05T06:31:03.134" v="329" actId="20577"/>
          <ac:spMkLst>
            <pc:docMk/>
            <pc:sldMk cId="3565486104" sldId="276"/>
            <ac:spMk id="2" creationId="{5EF711A3-A382-4EAB-5635-55A930B75927}"/>
          </ac:spMkLst>
        </pc:spChg>
        <pc:spChg chg="add del">
          <ac:chgData name="Muhammad Ali Fatmi" userId="2497a2a4205a29ee" providerId="LiveId" clId="{4729560D-EE9A-4599-BE5E-BDFDB7021867}" dt="2022-10-05T06:30:56.718" v="312" actId="22"/>
          <ac:spMkLst>
            <pc:docMk/>
            <pc:sldMk cId="3565486104" sldId="276"/>
            <ac:spMk id="5" creationId="{76C176A0-F294-EF61-5791-9DDE44B7B8DF}"/>
          </ac:spMkLst>
        </pc:spChg>
        <pc:picChg chg="add mod">
          <ac:chgData name="Muhammad Ali Fatmi" userId="2497a2a4205a29ee" providerId="LiveId" clId="{4729560D-EE9A-4599-BE5E-BDFDB7021867}" dt="2022-10-05T06:43:03.029" v="347" actId="14100"/>
          <ac:picMkLst>
            <pc:docMk/>
            <pc:sldMk cId="3565486104" sldId="276"/>
            <ac:picMk id="7" creationId="{00CC143B-4D6F-EA33-CA75-7A9D5C78E26C}"/>
          </ac:picMkLst>
        </pc:picChg>
      </pc:sldChg>
      <pc:sldChg chg="modSp new mod">
        <pc:chgData name="Muhammad Ali Fatmi" userId="2497a2a4205a29ee" providerId="LiveId" clId="{4729560D-EE9A-4599-BE5E-BDFDB7021867}" dt="2022-10-05T07:35:46.756" v="392" actId="123"/>
        <pc:sldMkLst>
          <pc:docMk/>
          <pc:sldMk cId="3416233702" sldId="277"/>
        </pc:sldMkLst>
        <pc:spChg chg="mod">
          <ac:chgData name="Muhammad Ali Fatmi" userId="2497a2a4205a29ee" providerId="LiveId" clId="{4729560D-EE9A-4599-BE5E-BDFDB7021867}" dt="2022-10-05T06:45:39.093" v="354" actId="20577"/>
          <ac:spMkLst>
            <pc:docMk/>
            <pc:sldMk cId="3416233702" sldId="277"/>
            <ac:spMk id="2" creationId="{5B3FEF15-7A73-B368-72F2-06ACD481666F}"/>
          </ac:spMkLst>
        </pc:spChg>
        <pc:spChg chg="mod">
          <ac:chgData name="Muhammad Ali Fatmi" userId="2497a2a4205a29ee" providerId="LiveId" clId="{4729560D-EE9A-4599-BE5E-BDFDB7021867}" dt="2022-10-05T07:35:46.756" v="392" actId="123"/>
          <ac:spMkLst>
            <pc:docMk/>
            <pc:sldMk cId="3416233702" sldId="277"/>
            <ac:spMk id="3" creationId="{72DE12DB-29CA-9D6B-042F-8CAA237D203F}"/>
          </ac:spMkLst>
        </pc:spChg>
      </pc:sldChg>
      <pc:sldChg chg="modSp new mod">
        <pc:chgData name="Muhammad Ali Fatmi" userId="2497a2a4205a29ee" providerId="LiveId" clId="{4729560D-EE9A-4599-BE5E-BDFDB7021867}" dt="2022-10-05T07:38:06.110" v="462" actId="20577"/>
        <pc:sldMkLst>
          <pc:docMk/>
          <pc:sldMk cId="2472809306" sldId="278"/>
        </pc:sldMkLst>
        <pc:spChg chg="mod">
          <ac:chgData name="Muhammad Ali Fatmi" userId="2497a2a4205a29ee" providerId="LiveId" clId="{4729560D-EE9A-4599-BE5E-BDFDB7021867}" dt="2022-10-05T07:37:06.946" v="405" actId="20577"/>
          <ac:spMkLst>
            <pc:docMk/>
            <pc:sldMk cId="2472809306" sldId="278"/>
            <ac:spMk id="2" creationId="{FB68E9FB-2F92-68ED-8FEC-EABAA0F926E0}"/>
          </ac:spMkLst>
        </pc:spChg>
        <pc:spChg chg="mod">
          <ac:chgData name="Muhammad Ali Fatmi" userId="2497a2a4205a29ee" providerId="LiveId" clId="{4729560D-EE9A-4599-BE5E-BDFDB7021867}" dt="2022-10-05T07:38:06.110" v="462" actId="20577"/>
          <ac:spMkLst>
            <pc:docMk/>
            <pc:sldMk cId="2472809306" sldId="278"/>
            <ac:spMk id="3" creationId="{0404831D-6F38-81C4-4DDB-089714345CCB}"/>
          </ac:spMkLst>
        </pc:spChg>
      </pc:sldChg>
      <pc:sldChg chg="addSp delSp modSp new mod modClrScheme chgLayout">
        <pc:chgData name="Muhammad Ali Fatmi" userId="2497a2a4205a29ee" providerId="LiveId" clId="{4729560D-EE9A-4599-BE5E-BDFDB7021867}" dt="2022-10-05T08:05:03.606" v="592" actId="20577"/>
        <pc:sldMkLst>
          <pc:docMk/>
          <pc:sldMk cId="604808151" sldId="279"/>
        </pc:sldMkLst>
        <pc:spChg chg="del mod ord">
          <ac:chgData name="Muhammad Ali Fatmi" userId="2497a2a4205a29ee" providerId="LiveId" clId="{4729560D-EE9A-4599-BE5E-BDFDB7021867}" dt="2022-10-05T07:45:53.452" v="535" actId="700"/>
          <ac:spMkLst>
            <pc:docMk/>
            <pc:sldMk cId="604808151" sldId="279"/>
            <ac:spMk id="2" creationId="{5A129417-17FA-5E37-F9BE-C646F9D61CF7}"/>
          </ac:spMkLst>
        </pc:spChg>
        <pc:spChg chg="mod ord">
          <ac:chgData name="Muhammad Ali Fatmi" userId="2497a2a4205a29ee" providerId="LiveId" clId="{4729560D-EE9A-4599-BE5E-BDFDB7021867}" dt="2022-10-05T07:46:26.794" v="555" actId="208"/>
          <ac:spMkLst>
            <pc:docMk/>
            <pc:sldMk cId="604808151" sldId="279"/>
            <ac:spMk id="3" creationId="{07162725-CF77-EBFB-0702-DB6A977ED9AC}"/>
          </ac:spMkLst>
        </pc:spChg>
        <pc:spChg chg="add mod ord">
          <ac:chgData name="Muhammad Ali Fatmi" userId="2497a2a4205a29ee" providerId="LiveId" clId="{4729560D-EE9A-4599-BE5E-BDFDB7021867}" dt="2022-10-05T08:05:03.606" v="592" actId="20577"/>
          <ac:spMkLst>
            <pc:docMk/>
            <pc:sldMk cId="604808151" sldId="279"/>
            <ac:spMk id="4" creationId="{9800D74E-14BA-AF77-B8B3-D531DE6F5712}"/>
          </ac:spMkLst>
        </pc:spChg>
        <pc:spChg chg="add mod ord">
          <ac:chgData name="Muhammad Ali Fatmi" userId="2497a2a4205a29ee" providerId="LiveId" clId="{4729560D-EE9A-4599-BE5E-BDFDB7021867}" dt="2022-10-05T07:47:16.117" v="564" actId="20577"/>
          <ac:spMkLst>
            <pc:docMk/>
            <pc:sldMk cId="604808151" sldId="279"/>
            <ac:spMk id="5" creationId="{BD1C298E-C4CF-C250-3DE7-16FEF0C3DD4A}"/>
          </ac:spMkLst>
        </pc:spChg>
        <pc:spChg chg="add mod ord">
          <ac:chgData name="Muhammad Ali Fatmi" userId="2497a2a4205a29ee" providerId="LiveId" clId="{4729560D-EE9A-4599-BE5E-BDFDB7021867}" dt="2022-10-05T07:47:12.958" v="561" actId="20577"/>
          <ac:spMkLst>
            <pc:docMk/>
            <pc:sldMk cId="604808151" sldId="279"/>
            <ac:spMk id="6" creationId="{BB7D8575-D800-7083-1C12-0FE0DB0E8D91}"/>
          </ac:spMkLst>
        </pc:spChg>
        <pc:spChg chg="add mod ord">
          <ac:chgData name="Muhammad Ali Fatmi" userId="2497a2a4205a29ee" providerId="LiveId" clId="{4729560D-EE9A-4599-BE5E-BDFDB7021867}" dt="2022-10-05T07:46:20.921" v="554" actId="208"/>
          <ac:spMkLst>
            <pc:docMk/>
            <pc:sldMk cId="604808151" sldId="279"/>
            <ac:spMk id="7" creationId="{65E0C539-F109-1F1C-C8D1-39079CEDA4D3}"/>
          </ac:spMkLst>
        </pc:spChg>
      </pc:sldChg>
      <pc:sldChg chg="addSp delSp modSp new mod modClrScheme chgLayout">
        <pc:chgData name="Muhammad Ali Fatmi" userId="2497a2a4205a29ee" providerId="LiveId" clId="{4729560D-EE9A-4599-BE5E-BDFDB7021867}" dt="2022-10-05T08:25:35.437" v="635" actId="14100"/>
        <pc:sldMkLst>
          <pc:docMk/>
          <pc:sldMk cId="4083408863" sldId="280"/>
        </pc:sldMkLst>
        <pc:spChg chg="del mod ord">
          <ac:chgData name="Muhammad Ali Fatmi" userId="2497a2a4205a29ee" providerId="LiveId" clId="{4729560D-EE9A-4599-BE5E-BDFDB7021867}" dt="2022-10-05T08:03:55.347" v="566" actId="700"/>
          <ac:spMkLst>
            <pc:docMk/>
            <pc:sldMk cId="4083408863" sldId="280"/>
            <ac:spMk id="2" creationId="{380DA568-E6B8-8359-DE51-FD8A8A9ABC01}"/>
          </ac:spMkLst>
        </pc:spChg>
        <pc:spChg chg="del">
          <ac:chgData name="Muhammad Ali Fatmi" userId="2497a2a4205a29ee" providerId="LiveId" clId="{4729560D-EE9A-4599-BE5E-BDFDB7021867}" dt="2022-10-05T08:03:55.347" v="566" actId="700"/>
          <ac:spMkLst>
            <pc:docMk/>
            <pc:sldMk cId="4083408863" sldId="280"/>
            <ac:spMk id="3" creationId="{416218D3-6DB9-D550-784A-2768AF80125A}"/>
          </ac:spMkLst>
        </pc:spChg>
        <pc:spChg chg="del mod ord">
          <ac:chgData name="Muhammad Ali Fatmi" userId="2497a2a4205a29ee" providerId="LiveId" clId="{4729560D-EE9A-4599-BE5E-BDFDB7021867}" dt="2022-10-05T08:03:55.347" v="566" actId="700"/>
          <ac:spMkLst>
            <pc:docMk/>
            <pc:sldMk cId="4083408863" sldId="280"/>
            <ac:spMk id="4" creationId="{DD019D48-A57A-4DCB-1A07-2BAE605668A5}"/>
          </ac:spMkLst>
        </pc:spChg>
        <pc:spChg chg="del">
          <ac:chgData name="Muhammad Ali Fatmi" userId="2497a2a4205a29ee" providerId="LiveId" clId="{4729560D-EE9A-4599-BE5E-BDFDB7021867}" dt="2022-10-05T08:03:55.347" v="566" actId="700"/>
          <ac:spMkLst>
            <pc:docMk/>
            <pc:sldMk cId="4083408863" sldId="280"/>
            <ac:spMk id="5" creationId="{935DBFEE-4C59-A956-E787-160E6C29BB29}"/>
          </ac:spMkLst>
        </pc:spChg>
        <pc:spChg chg="del">
          <ac:chgData name="Muhammad Ali Fatmi" userId="2497a2a4205a29ee" providerId="LiveId" clId="{4729560D-EE9A-4599-BE5E-BDFDB7021867}" dt="2022-10-05T08:03:55.347" v="566" actId="700"/>
          <ac:spMkLst>
            <pc:docMk/>
            <pc:sldMk cId="4083408863" sldId="280"/>
            <ac:spMk id="6" creationId="{3E91C4BD-53EE-CE3A-8EA3-2B7148EF39C2}"/>
          </ac:spMkLst>
        </pc:spChg>
        <pc:spChg chg="add mod ord">
          <ac:chgData name="Muhammad Ali Fatmi" userId="2497a2a4205a29ee" providerId="LiveId" clId="{4729560D-EE9A-4599-BE5E-BDFDB7021867}" dt="2022-10-05T08:05:13.520" v="616" actId="20577"/>
          <ac:spMkLst>
            <pc:docMk/>
            <pc:sldMk cId="4083408863" sldId="280"/>
            <ac:spMk id="7" creationId="{F75FBEC0-B727-62DB-0CE4-D4D0BB2B48B7}"/>
          </ac:spMkLst>
        </pc:spChg>
        <pc:spChg chg="add mod ord">
          <ac:chgData name="Muhammad Ali Fatmi" userId="2497a2a4205a29ee" providerId="LiveId" clId="{4729560D-EE9A-4599-BE5E-BDFDB7021867}" dt="2022-10-05T08:03:55.347" v="566" actId="700"/>
          <ac:spMkLst>
            <pc:docMk/>
            <pc:sldMk cId="4083408863" sldId="280"/>
            <ac:spMk id="8" creationId="{839C53FD-B1F3-A3A3-EED0-E209EAB68495}"/>
          </ac:spMkLst>
        </pc:spChg>
        <pc:picChg chg="add del mod">
          <ac:chgData name="Muhammad Ali Fatmi" userId="2497a2a4205a29ee" providerId="LiveId" clId="{4729560D-EE9A-4599-BE5E-BDFDB7021867}" dt="2022-10-05T08:22:47.201" v="617" actId="478"/>
          <ac:picMkLst>
            <pc:docMk/>
            <pc:sldMk cId="4083408863" sldId="280"/>
            <ac:picMk id="10" creationId="{0C4EB1C7-6034-5F63-D66A-B9DB5310099D}"/>
          </ac:picMkLst>
        </pc:picChg>
        <pc:picChg chg="add del mod">
          <ac:chgData name="Muhammad Ali Fatmi" userId="2497a2a4205a29ee" providerId="LiveId" clId="{4729560D-EE9A-4599-BE5E-BDFDB7021867}" dt="2022-10-05T08:24:20.025" v="622" actId="478"/>
          <ac:picMkLst>
            <pc:docMk/>
            <pc:sldMk cId="4083408863" sldId="280"/>
            <ac:picMk id="12" creationId="{7F27014F-8391-53EF-5ADA-C3A7430F0B97}"/>
          </ac:picMkLst>
        </pc:picChg>
        <pc:picChg chg="add del mod">
          <ac:chgData name="Muhammad Ali Fatmi" userId="2497a2a4205a29ee" providerId="LiveId" clId="{4729560D-EE9A-4599-BE5E-BDFDB7021867}" dt="2022-10-05T08:25:18.048" v="629" actId="478"/>
          <ac:picMkLst>
            <pc:docMk/>
            <pc:sldMk cId="4083408863" sldId="280"/>
            <ac:picMk id="14" creationId="{50A6FE8C-5E45-1B30-134F-267089FC4548}"/>
          </ac:picMkLst>
        </pc:picChg>
        <pc:picChg chg="add mod">
          <ac:chgData name="Muhammad Ali Fatmi" userId="2497a2a4205a29ee" providerId="LiveId" clId="{4729560D-EE9A-4599-BE5E-BDFDB7021867}" dt="2022-10-05T08:25:35.437" v="635" actId="14100"/>
          <ac:picMkLst>
            <pc:docMk/>
            <pc:sldMk cId="4083408863" sldId="280"/>
            <ac:picMk id="16" creationId="{ECDF7FC3-4FA2-007F-C5D9-ED3ED5F17AB2}"/>
          </ac:picMkLst>
        </pc:picChg>
      </pc:sldChg>
      <pc:sldChg chg="modSp new mod">
        <pc:chgData name="Muhammad Ali Fatmi" userId="2497a2a4205a29ee" providerId="LiveId" clId="{4729560D-EE9A-4599-BE5E-BDFDB7021867}" dt="2022-10-05T08:35:19.148" v="697" actId="20577"/>
        <pc:sldMkLst>
          <pc:docMk/>
          <pc:sldMk cId="2385226202" sldId="281"/>
        </pc:sldMkLst>
        <pc:spChg chg="mod">
          <ac:chgData name="Muhammad Ali Fatmi" userId="2497a2a4205a29ee" providerId="LiveId" clId="{4729560D-EE9A-4599-BE5E-BDFDB7021867}" dt="2022-10-05T08:29:03.621" v="674" actId="20577"/>
          <ac:spMkLst>
            <pc:docMk/>
            <pc:sldMk cId="2385226202" sldId="281"/>
            <ac:spMk id="2" creationId="{64F544AC-BA0F-937F-AE5A-7B6189C2941C}"/>
          </ac:spMkLst>
        </pc:spChg>
        <pc:spChg chg="mod">
          <ac:chgData name="Muhammad Ali Fatmi" userId="2497a2a4205a29ee" providerId="LiveId" clId="{4729560D-EE9A-4599-BE5E-BDFDB7021867}" dt="2022-10-05T08:35:19.148" v="697" actId="20577"/>
          <ac:spMkLst>
            <pc:docMk/>
            <pc:sldMk cId="2385226202" sldId="281"/>
            <ac:spMk id="3" creationId="{F1C63C89-58B9-4B51-4EA9-1E443658462B}"/>
          </ac:spMkLst>
        </pc:spChg>
      </pc:sldChg>
      <pc:sldChg chg="modSp new mod">
        <pc:chgData name="Muhammad Ali Fatmi" userId="2497a2a4205a29ee" providerId="LiveId" clId="{4729560D-EE9A-4599-BE5E-BDFDB7021867}" dt="2022-10-05T08:35:29.783" v="709" actId="20577"/>
        <pc:sldMkLst>
          <pc:docMk/>
          <pc:sldMk cId="456686679" sldId="282"/>
        </pc:sldMkLst>
        <pc:spChg chg="mod">
          <ac:chgData name="Muhammad Ali Fatmi" userId="2497a2a4205a29ee" providerId="LiveId" clId="{4729560D-EE9A-4599-BE5E-BDFDB7021867}" dt="2022-10-05T08:35:29.783" v="709" actId="20577"/>
          <ac:spMkLst>
            <pc:docMk/>
            <pc:sldMk cId="456686679" sldId="282"/>
            <ac:spMk id="2" creationId="{6AD5F87A-F226-429E-376C-55FE72EF8881}"/>
          </ac:spMkLst>
        </pc:spChg>
        <pc:spChg chg="mod">
          <ac:chgData name="Muhammad Ali Fatmi" userId="2497a2a4205a29ee" providerId="LiveId" clId="{4729560D-EE9A-4599-BE5E-BDFDB7021867}" dt="2022-10-05T08:35:13.194" v="695" actId="114"/>
          <ac:spMkLst>
            <pc:docMk/>
            <pc:sldMk cId="456686679" sldId="282"/>
            <ac:spMk id="3" creationId="{4F04ABC8-AB21-90DE-CA98-4C50C6EA2482}"/>
          </ac:spMkLst>
        </pc:spChg>
      </pc:sldChg>
      <pc:sldChg chg="modSp new mod">
        <pc:chgData name="Muhammad Ali Fatmi" userId="2497a2a4205a29ee" providerId="LiveId" clId="{4729560D-EE9A-4599-BE5E-BDFDB7021867}" dt="2022-10-05T08:36:17.255" v="739" actId="207"/>
        <pc:sldMkLst>
          <pc:docMk/>
          <pc:sldMk cId="2114475360" sldId="283"/>
        </pc:sldMkLst>
        <pc:spChg chg="mod">
          <ac:chgData name="Muhammad Ali Fatmi" userId="2497a2a4205a29ee" providerId="LiveId" clId="{4729560D-EE9A-4599-BE5E-BDFDB7021867}" dt="2022-10-05T08:36:11.726" v="737" actId="20577"/>
          <ac:spMkLst>
            <pc:docMk/>
            <pc:sldMk cId="2114475360" sldId="283"/>
            <ac:spMk id="2" creationId="{E19AB78A-43A3-FC32-CDA9-B6D43E84C1BF}"/>
          </ac:spMkLst>
        </pc:spChg>
        <pc:spChg chg="mod">
          <ac:chgData name="Muhammad Ali Fatmi" userId="2497a2a4205a29ee" providerId="LiveId" clId="{4729560D-EE9A-4599-BE5E-BDFDB7021867}" dt="2022-10-05T08:36:17.255" v="739" actId="207"/>
          <ac:spMkLst>
            <pc:docMk/>
            <pc:sldMk cId="2114475360" sldId="283"/>
            <ac:spMk id="3" creationId="{E7FF4397-B60D-A41D-CBDE-E2D000BA6F39}"/>
          </ac:spMkLst>
        </pc:spChg>
      </pc:sldChg>
      <pc:sldChg chg="modSp new mod">
        <pc:chgData name="Muhammad Ali Fatmi" userId="2497a2a4205a29ee" providerId="LiveId" clId="{4729560D-EE9A-4599-BE5E-BDFDB7021867}" dt="2022-10-05T08:38:49.214" v="776" actId="207"/>
        <pc:sldMkLst>
          <pc:docMk/>
          <pc:sldMk cId="2588790033" sldId="284"/>
        </pc:sldMkLst>
        <pc:spChg chg="mod">
          <ac:chgData name="Muhammad Ali Fatmi" userId="2497a2a4205a29ee" providerId="LiveId" clId="{4729560D-EE9A-4599-BE5E-BDFDB7021867}" dt="2022-10-05T08:38:49.214" v="776" actId="207"/>
          <ac:spMkLst>
            <pc:docMk/>
            <pc:sldMk cId="2588790033" sldId="284"/>
            <ac:spMk id="2" creationId="{3819AEF5-3AF0-72BE-A8D3-B1B0F789D473}"/>
          </ac:spMkLst>
        </pc:spChg>
        <pc:spChg chg="mod">
          <ac:chgData name="Muhammad Ali Fatmi" userId="2497a2a4205a29ee" providerId="LiveId" clId="{4729560D-EE9A-4599-BE5E-BDFDB7021867}" dt="2022-10-05T08:37:52.673" v="764" actId="207"/>
          <ac:spMkLst>
            <pc:docMk/>
            <pc:sldMk cId="2588790033" sldId="284"/>
            <ac:spMk id="3" creationId="{153C4B96-59CD-6CA1-D407-E7BA2441A84D}"/>
          </ac:spMkLst>
        </pc:spChg>
      </pc:sldChg>
      <pc:sldChg chg="addSp delSp modSp new mod">
        <pc:chgData name="Muhammad Ali Fatmi" userId="2497a2a4205a29ee" providerId="LiveId" clId="{4729560D-EE9A-4599-BE5E-BDFDB7021867}" dt="2022-10-05T10:29:35.333" v="781" actId="208"/>
        <pc:sldMkLst>
          <pc:docMk/>
          <pc:sldMk cId="1148052520" sldId="285"/>
        </pc:sldMkLst>
        <pc:spChg chg="mod">
          <ac:chgData name="Muhammad Ali Fatmi" userId="2497a2a4205a29ee" providerId="LiveId" clId="{4729560D-EE9A-4599-BE5E-BDFDB7021867}" dt="2022-10-05T08:38:35.239" v="774" actId="20577"/>
          <ac:spMkLst>
            <pc:docMk/>
            <pc:sldMk cId="1148052520" sldId="285"/>
            <ac:spMk id="2" creationId="{1676D75C-111D-7C7E-B08E-1B8136B04B0B}"/>
          </ac:spMkLst>
        </pc:spChg>
        <pc:spChg chg="del">
          <ac:chgData name="Muhammad Ali Fatmi" userId="2497a2a4205a29ee" providerId="LiveId" clId="{4729560D-EE9A-4599-BE5E-BDFDB7021867}" dt="2022-10-05T10:28:57.506" v="777" actId="22"/>
          <ac:spMkLst>
            <pc:docMk/>
            <pc:sldMk cId="1148052520" sldId="285"/>
            <ac:spMk id="3" creationId="{41BFFFBF-95B4-18C1-6082-18CA3E6FB43C}"/>
          </ac:spMkLst>
        </pc:spChg>
        <pc:picChg chg="add mod ord">
          <ac:chgData name="Muhammad Ali Fatmi" userId="2497a2a4205a29ee" providerId="LiveId" clId="{4729560D-EE9A-4599-BE5E-BDFDB7021867}" dt="2022-10-05T10:29:35.333" v="781" actId="208"/>
          <ac:picMkLst>
            <pc:docMk/>
            <pc:sldMk cId="1148052520" sldId="285"/>
            <ac:picMk id="5" creationId="{BEC7C75C-C589-CF75-FD81-D0C6371CA74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42C251-14D3-40BB-81F6-82222B318031}" type="datetimeFigureOut">
              <a:rPr lang="en-GB" smtClean="0"/>
              <a:t>05/10/2022</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184145-7188-400F-A54C-96D1BE6C11B0}" type="slidenum">
              <a:rPr lang="en-GB" smtClean="0"/>
              <a:t>‹#›</a:t>
            </a:fld>
            <a:endParaRPr lang="en-GB"/>
          </a:p>
        </p:txBody>
      </p:sp>
    </p:spTree>
    <p:extLst>
      <p:ext uri="{BB962C8B-B14F-4D97-AF65-F5344CB8AC3E}">
        <p14:creationId xmlns:p14="http://schemas.microsoft.com/office/powerpoint/2010/main" val="12956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7184145-7188-400F-A54C-96D1BE6C11B0}" type="slidenum">
              <a:rPr lang="en-GB" smtClean="0"/>
              <a:t>9</a:t>
            </a:fld>
            <a:endParaRPr lang="en-GB"/>
          </a:p>
        </p:txBody>
      </p:sp>
    </p:spTree>
    <p:extLst>
      <p:ext uri="{BB962C8B-B14F-4D97-AF65-F5344CB8AC3E}">
        <p14:creationId xmlns:p14="http://schemas.microsoft.com/office/powerpoint/2010/main" val="2782261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7184145-7188-400F-A54C-96D1BE6C11B0}" type="slidenum">
              <a:rPr lang="en-GB" smtClean="0"/>
              <a:t>13</a:t>
            </a:fld>
            <a:endParaRPr lang="en-GB"/>
          </a:p>
        </p:txBody>
      </p:sp>
    </p:spTree>
    <p:extLst>
      <p:ext uri="{BB962C8B-B14F-4D97-AF65-F5344CB8AC3E}">
        <p14:creationId xmlns:p14="http://schemas.microsoft.com/office/powerpoint/2010/main" val="2608942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7184145-7188-400F-A54C-96D1BE6C11B0}" type="slidenum">
              <a:rPr lang="en-GB" smtClean="0"/>
              <a:t>18</a:t>
            </a:fld>
            <a:endParaRPr lang="en-GB"/>
          </a:p>
        </p:txBody>
      </p:sp>
    </p:spTree>
    <p:extLst>
      <p:ext uri="{BB962C8B-B14F-4D97-AF65-F5344CB8AC3E}">
        <p14:creationId xmlns:p14="http://schemas.microsoft.com/office/powerpoint/2010/main" val="1044175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6000" b="1" dirty="0"/>
              <a:t>CS-2001 </a:t>
            </a:r>
            <a:r>
              <a:rPr lang="en-US" sz="6000" b="1" dirty="0">
                <a:solidFill>
                  <a:schemeClr val="bg1">
                    <a:lumMod val="50000"/>
                  </a:schemeClr>
                </a:solidFill>
              </a:rPr>
              <a:t>Data Structures</a:t>
            </a:r>
          </a:p>
        </p:txBody>
      </p:sp>
      <p:sp>
        <p:nvSpPr>
          <p:cNvPr id="3" name="Subtitle 2"/>
          <p:cNvSpPr>
            <a:spLocks noGrp="1"/>
          </p:cNvSpPr>
          <p:nvPr>
            <p:ph type="subTitle" idx="1"/>
          </p:nvPr>
        </p:nvSpPr>
        <p:spPr/>
        <p:txBody>
          <a:bodyPr>
            <a:normAutofit fontScale="85000" lnSpcReduction="10000"/>
          </a:bodyPr>
          <a:lstStyle/>
          <a:p>
            <a:r>
              <a:rPr lang="en-US" sz="4800" b="1" dirty="0">
                <a:solidFill>
                  <a:srgbClr val="0070C0"/>
                </a:solidFill>
              </a:rPr>
              <a:t>Advanced</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4800" b="1" dirty="0">
                <a:solidFill>
                  <a:srgbClr val="0070C0"/>
                </a:solidFill>
              </a:rPr>
              <a:t>Sorting Algorithms</a:t>
            </a:r>
          </a:p>
          <a:p>
            <a:r>
              <a:rPr lang="en-US" sz="4800" b="1" dirty="0"/>
              <a:t>Week 7 </a:t>
            </a:r>
            <a:r>
              <a:rPr lang="en-US" sz="4800" dirty="0"/>
              <a:t>|</a:t>
            </a:r>
            <a:r>
              <a:rPr lang="en-US" sz="4800" b="1" dirty="0"/>
              <a:t> </a:t>
            </a:r>
            <a:r>
              <a:rPr lang="en-US" sz="4800" b="1" dirty="0">
                <a:solidFill>
                  <a:srgbClr val="0070C0"/>
                </a:solidFill>
              </a:rPr>
              <a:t>Lecture 19-21</a:t>
            </a:r>
          </a:p>
          <a:p>
            <a:endParaRPr lang="en-US" sz="4800" b="1" dirty="0">
              <a:solidFill>
                <a:srgbClr val="0070C0"/>
              </a:solidFill>
            </a:endParaRPr>
          </a:p>
        </p:txBody>
      </p:sp>
      <p:sp>
        <p:nvSpPr>
          <p:cNvPr id="4" name="TextBox 3"/>
          <p:cNvSpPr txBox="1"/>
          <p:nvPr/>
        </p:nvSpPr>
        <p:spPr>
          <a:xfrm>
            <a:off x="6172200" y="6519446"/>
            <a:ext cx="2971800" cy="338554"/>
          </a:xfrm>
          <a:prstGeom prst="rect">
            <a:avLst/>
          </a:prstGeom>
          <a:noFill/>
        </p:spPr>
        <p:txBody>
          <a:bodyPr wrap="square" rtlCol="0">
            <a:spAutoFit/>
          </a:bodyPr>
          <a:lstStyle/>
          <a:p>
            <a:endParaRPr lang="en-US" sz="1600" i="1"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Shell </a:t>
            </a:r>
            <a:r>
              <a:rPr lang="en-US" b="1" dirty="0" smtClean="0">
                <a:solidFill>
                  <a:srgbClr val="FF0000"/>
                </a:solidFill>
              </a:rPr>
              <a:t>Sort Advantages and Disadvantages</a:t>
            </a:r>
            <a:endParaRPr lang="en-GB" dirty="0"/>
          </a:p>
        </p:txBody>
      </p:sp>
      <p:sp>
        <p:nvSpPr>
          <p:cNvPr id="3" name="Content Placeholder 2"/>
          <p:cNvSpPr>
            <a:spLocks noGrp="1"/>
          </p:cNvSpPr>
          <p:nvPr>
            <p:ph idx="1"/>
          </p:nvPr>
        </p:nvSpPr>
        <p:spPr/>
        <p:txBody>
          <a:bodyPr>
            <a:normAutofit fontScale="85000" lnSpcReduction="10000"/>
          </a:bodyPr>
          <a:lstStyle/>
          <a:p>
            <a:r>
              <a:rPr lang="en-US" b="1" dirty="0"/>
              <a:t>Advantages:</a:t>
            </a:r>
          </a:p>
          <a:p>
            <a:r>
              <a:rPr lang="en-US" dirty="0"/>
              <a:t>With improved Average time complexity, it is a very efficient algorithm for medium size arrays.</a:t>
            </a:r>
          </a:p>
          <a:p>
            <a:r>
              <a:rPr lang="en-US" dirty="0"/>
              <a:t>It is better than Insertion sort and 5 times faster than Bubble sort.</a:t>
            </a:r>
          </a:p>
          <a:p>
            <a:r>
              <a:rPr lang="en-US" b="1" dirty="0"/>
              <a:t>Disadvantages:</a:t>
            </a:r>
          </a:p>
          <a:p>
            <a:r>
              <a:rPr lang="en-US" dirty="0"/>
              <a:t>It is a complex algorithm.</a:t>
            </a:r>
          </a:p>
          <a:p>
            <a:r>
              <a:rPr lang="en-US" dirty="0"/>
              <a:t>Not as efficient as merge sort and quicksort.</a:t>
            </a:r>
          </a:p>
          <a:p>
            <a:r>
              <a:rPr lang="en-US" dirty="0"/>
              <a:t>Limited to use for small size arrays as the performance decreases with an increase in array size.</a:t>
            </a:r>
          </a:p>
        </p:txBody>
      </p:sp>
    </p:spTree>
    <p:extLst>
      <p:ext uri="{BB962C8B-B14F-4D97-AF65-F5344CB8AC3E}">
        <p14:creationId xmlns:p14="http://schemas.microsoft.com/office/powerpoint/2010/main" val="2883052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Comb Sort</a:t>
            </a:r>
            <a:endParaRPr lang="en-GB" dirty="0"/>
          </a:p>
        </p:txBody>
      </p:sp>
      <p:sp>
        <p:nvSpPr>
          <p:cNvPr id="3" name="Content Placeholder 2"/>
          <p:cNvSpPr>
            <a:spLocks noGrp="1"/>
          </p:cNvSpPr>
          <p:nvPr>
            <p:ph idx="1"/>
          </p:nvPr>
        </p:nvSpPr>
        <p:spPr/>
        <p:txBody>
          <a:bodyPr>
            <a:normAutofit fontScale="77500" lnSpcReduction="20000"/>
          </a:bodyPr>
          <a:lstStyle/>
          <a:p>
            <a:r>
              <a:rPr lang="en-US" dirty="0"/>
              <a:t>Comb sort is a comparison based sorting algorithm which improves on </a:t>
            </a:r>
            <a:r>
              <a:rPr lang="en-US" b="1" dirty="0"/>
              <a:t>bubble sort</a:t>
            </a:r>
            <a:r>
              <a:rPr lang="en-US" dirty="0" smtClean="0"/>
              <a:t>.</a:t>
            </a:r>
            <a:r>
              <a:rPr lang="en-US" dirty="0"/>
              <a:t/>
            </a:r>
            <a:br>
              <a:rPr lang="en-US" dirty="0"/>
            </a:br>
            <a:r>
              <a:rPr lang="en-US" dirty="0"/>
              <a:t>Comb sort uses a larger gap and works on </a:t>
            </a:r>
            <a:r>
              <a:rPr lang="en-US" b="1" dirty="0"/>
              <a:t>bubble sort strategy</a:t>
            </a:r>
            <a:r>
              <a:rPr lang="en-US" dirty="0"/>
              <a:t>. We define a variable gap and the elements separated by the gap are compared and swapped to get sorted order of elements. </a:t>
            </a:r>
            <a:endParaRPr lang="en-US" dirty="0" smtClean="0"/>
          </a:p>
          <a:p>
            <a:r>
              <a:rPr lang="en-US" dirty="0" smtClean="0"/>
              <a:t>The </a:t>
            </a:r>
            <a:r>
              <a:rPr lang="en-US" dirty="0"/>
              <a:t>gap is initialized as size of the array and after every iteration the gap is reduced by a shrink factor as described in the below algorithm steps. </a:t>
            </a:r>
            <a:endParaRPr lang="en-US" dirty="0" smtClean="0"/>
          </a:p>
          <a:p>
            <a:r>
              <a:rPr lang="en-US" dirty="0" smtClean="0"/>
              <a:t>The </a:t>
            </a:r>
            <a:r>
              <a:rPr lang="en-US" dirty="0"/>
              <a:t>iteration continues till the gap becomes 1. So the last iteration of this algorithm is same as a bubble sort </a:t>
            </a:r>
            <a:r>
              <a:rPr lang="en-US" dirty="0" smtClean="0"/>
              <a:t>iteration.</a:t>
            </a:r>
          </a:p>
          <a:p>
            <a:r>
              <a:rPr lang="en-US" dirty="0" smtClean="0"/>
              <a:t>The </a:t>
            </a:r>
            <a:r>
              <a:rPr lang="en-US" dirty="0"/>
              <a:t>best shrink factor has been found to be 1.3.</a:t>
            </a:r>
            <a:endParaRPr lang="en-GB" dirty="0"/>
          </a:p>
        </p:txBody>
      </p:sp>
    </p:spTree>
    <p:extLst>
      <p:ext uri="{BB962C8B-B14F-4D97-AF65-F5344CB8AC3E}">
        <p14:creationId xmlns:p14="http://schemas.microsoft.com/office/powerpoint/2010/main" val="3944996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Comb </a:t>
            </a:r>
            <a:r>
              <a:rPr lang="en-US" b="1" dirty="0" smtClean="0">
                <a:solidFill>
                  <a:srgbClr val="FF0000"/>
                </a:solidFill>
              </a:rPr>
              <a:t>Sort Algorithm</a:t>
            </a:r>
            <a:endParaRPr lang="en-GB"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1.Create </a:t>
            </a:r>
            <a:r>
              <a:rPr lang="en-US" dirty="0"/>
              <a:t>variables gap and swapped and constant SHRINK_FACTOR and initialize as below:</a:t>
            </a:r>
            <a:br>
              <a:rPr lang="en-US" dirty="0"/>
            </a:br>
            <a:r>
              <a:rPr lang="en-US" dirty="0"/>
              <a:t>          </a:t>
            </a:r>
            <a:r>
              <a:rPr lang="en-US" dirty="0" err="1"/>
              <a:t>i</a:t>
            </a:r>
            <a:r>
              <a:rPr lang="en-US" dirty="0"/>
              <a:t>. gap = size of the array</a:t>
            </a:r>
            <a:br>
              <a:rPr lang="en-US" dirty="0"/>
            </a:br>
            <a:r>
              <a:rPr lang="en-US" dirty="0"/>
              <a:t>         ii. swapped = false</a:t>
            </a:r>
            <a:br>
              <a:rPr lang="en-US" dirty="0"/>
            </a:br>
            <a:r>
              <a:rPr lang="en-US" dirty="0"/>
              <a:t>        iii. SHRINK_FACTOR = 1.3</a:t>
            </a:r>
            <a:br>
              <a:rPr lang="en-US" dirty="0"/>
            </a:br>
            <a:r>
              <a:rPr lang="en-US" dirty="0"/>
              <a:t>    'swapped' is used to check whether any 2 elements have been swapped at the end of an iteration, like it is used in Bubble Sort algorithm for optimization.</a:t>
            </a:r>
            <a:br>
              <a:rPr lang="en-US" dirty="0"/>
            </a:br>
            <a:r>
              <a:rPr lang="en-US" dirty="0"/>
              <a:t>2.    Set swapped = false</a:t>
            </a:r>
            <a:br>
              <a:rPr lang="en-US" dirty="0"/>
            </a:br>
            <a:r>
              <a:rPr lang="en-US" dirty="0"/>
              <a:t>3.    Set gap = (</a:t>
            </a:r>
            <a:r>
              <a:rPr lang="en-US" dirty="0" err="1"/>
              <a:t>int</a:t>
            </a:r>
            <a:r>
              <a:rPr lang="en-US" dirty="0"/>
              <a:t>) (gap/SHRINK_FACTOR).</a:t>
            </a:r>
            <a:br>
              <a:rPr lang="en-US" dirty="0"/>
            </a:br>
            <a:r>
              <a:rPr lang="en-US" dirty="0"/>
              <a:t>4.    Iterate over the array from </a:t>
            </a:r>
            <a:r>
              <a:rPr lang="en-US" dirty="0" err="1"/>
              <a:t>i</a:t>
            </a:r>
            <a:r>
              <a:rPr lang="en-US" dirty="0"/>
              <a:t> = 0 to </a:t>
            </a:r>
            <a:r>
              <a:rPr lang="en-US" dirty="0" err="1"/>
              <a:t>i</a:t>
            </a:r>
            <a:r>
              <a:rPr lang="en-US" dirty="0"/>
              <a:t> &lt; n - gap:</a:t>
            </a:r>
            <a:br>
              <a:rPr lang="en-US" dirty="0"/>
            </a:br>
            <a:r>
              <a:rPr lang="en-US" dirty="0"/>
              <a:t>    a.    If array[</a:t>
            </a:r>
            <a:r>
              <a:rPr lang="en-US" dirty="0" err="1"/>
              <a:t>i</a:t>
            </a:r>
            <a:r>
              <a:rPr lang="en-US" dirty="0"/>
              <a:t>] &gt; array[</a:t>
            </a:r>
            <a:r>
              <a:rPr lang="en-US" dirty="0" err="1"/>
              <a:t>i</a:t>
            </a:r>
            <a:r>
              <a:rPr lang="en-US" dirty="0"/>
              <a:t> + gap]</a:t>
            </a:r>
            <a:br>
              <a:rPr lang="en-US" dirty="0"/>
            </a:br>
            <a:r>
              <a:rPr lang="en-US" dirty="0"/>
              <a:t>         </a:t>
            </a:r>
            <a:r>
              <a:rPr lang="en-US" dirty="0" err="1"/>
              <a:t>i</a:t>
            </a:r>
            <a:r>
              <a:rPr lang="en-US" dirty="0"/>
              <a:t>.    swap the elements array[</a:t>
            </a:r>
            <a:r>
              <a:rPr lang="en-US" dirty="0" err="1"/>
              <a:t>i</a:t>
            </a:r>
            <a:r>
              <a:rPr lang="en-US" dirty="0"/>
              <a:t>] and array[</a:t>
            </a:r>
            <a:r>
              <a:rPr lang="en-US" dirty="0" err="1"/>
              <a:t>i</a:t>
            </a:r>
            <a:r>
              <a:rPr lang="en-US" dirty="0"/>
              <a:t> + gap], to arrange in sorted order</a:t>
            </a:r>
            <a:br>
              <a:rPr lang="en-US" dirty="0"/>
            </a:br>
            <a:r>
              <a:rPr lang="en-US" dirty="0"/>
              <a:t>        ii.    set swapped = true</a:t>
            </a:r>
            <a:br>
              <a:rPr lang="en-US" dirty="0"/>
            </a:br>
            <a:r>
              <a:rPr lang="en-US" dirty="0"/>
              <a:t>5.    Repeat steps 2-4 while gap != 1 and swapped = true</a:t>
            </a:r>
            <a:endParaRPr lang="en-GB" dirty="0"/>
          </a:p>
        </p:txBody>
      </p:sp>
    </p:spTree>
    <p:extLst>
      <p:ext uri="{BB962C8B-B14F-4D97-AF65-F5344CB8AC3E}">
        <p14:creationId xmlns:p14="http://schemas.microsoft.com/office/powerpoint/2010/main" val="26069648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921"/>
            <a:ext cx="8229600" cy="1143000"/>
          </a:xfrm>
        </p:spPr>
        <p:txBody>
          <a:bodyPr/>
          <a:lstStyle/>
          <a:p>
            <a:r>
              <a:rPr lang="en-US" b="1" dirty="0">
                <a:solidFill>
                  <a:srgbClr val="FF0000"/>
                </a:solidFill>
              </a:rPr>
              <a:t>Comb Sort</a:t>
            </a:r>
            <a:endParaRPr lang="en-GB" dirty="0"/>
          </a:p>
        </p:txBody>
      </p:sp>
      <p:pic>
        <p:nvPicPr>
          <p:cNvPr id="6146" name="Picture 2" descr="Comb Sort Algorithm"/>
          <p:cNvPicPr>
            <a:picLocks noGrp="1" noChangeAspect="1" noChangeArrowheads="1"/>
          </p:cNvPicPr>
          <p:nvPr>
            <p:ph sz="half" idx="1"/>
          </p:nvPr>
        </p:nvPicPr>
        <p:blipFill rotWithShape="1">
          <a:blip r:embed="rId3">
            <a:extLst>
              <a:ext uri="{28A0092B-C50C-407E-A947-70E740481C1C}">
                <a14:useLocalDpi xmlns:a14="http://schemas.microsoft.com/office/drawing/2010/main" val="0"/>
              </a:ext>
            </a:extLst>
          </a:blip>
          <a:srcRect t="32036"/>
          <a:stretch/>
        </p:blipFill>
        <p:spPr bwMode="auto">
          <a:xfrm>
            <a:off x="485274" y="1066800"/>
            <a:ext cx="4038600" cy="54895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omb Sort Algorithm"/>
          <p:cNvPicPr>
            <a:picLocks noChangeAspect="1" noChangeArrowheads="1"/>
          </p:cNvPicPr>
          <p:nvPr/>
        </p:nvPicPr>
        <p:blipFill rotWithShape="1">
          <a:blip r:embed="rId4">
            <a:extLst>
              <a:ext uri="{28A0092B-C50C-407E-A947-70E740481C1C}">
                <a14:useLocalDpi xmlns:a14="http://schemas.microsoft.com/office/drawing/2010/main" val="0"/>
              </a:ext>
            </a:extLst>
          </a:blip>
          <a:srcRect l="7870" t="28360" r="25464" b="13576"/>
          <a:stretch/>
        </p:blipFill>
        <p:spPr bwMode="auto">
          <a:xfrm>
            <a:off x="457200" y="1524000"/>
            <a:ext cx="40386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Comb Sort Algorithm"/>
          <p:cNvPicPr>
            <a:picLocks noChangeAspect="1" noChangeArrowheads="1"/>
          </p:cNvPicPr>
          <p:nvPr/>
        </p:nvPicPr>
        <p:blipFill rotWithShape="1">
          <a:blip r:embed="rId5">
            <a:extLst>
              <a:ext uri="{28A0092B-C50C-407E-A947-70E740481C1C}">
                <a14:useLocalDpi xmlns:a14="http://schemas.microsoft.com/office/drawing/2010/main" val="0"/>
              </a:ext>
            </a:extLst>
          </a:blip>
          <a:srcRect t="30185"/>
          <a:stretch/>
        </p:blipFill>
        <p:spPr bwMode="auto">
          <a:xfrm>
            <a:off x="485274" y="2209800"/>
            <a:ext cx="4038600" cy="598488"/>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Comb Sort Algorithm"/>
          <p:cNvPicPr>
            <a:picLocks noChangeAspect="1" noChangeArrowheads="1"/>
          </p:cNvPicPr>
          <p:nvPr/>
        </p:nvPicPr>
        <p:blipFill rotWithShape="1">
          <a:blip r:embed="rId6">
            <a:extLst>
              <a:ext uri="{28A0092B-C50C-407E-A947-70E740481C1C}">
                <a14:useLocalDpi xmlns:a14="http://schemas.microsoft.com/office/drawing/2010/main" val="0"/>
              </a:ext>
            </a:extLst>
          </a:blip>
          <a:srcRect l="7870" t="12729" r="25464" b="3754"/>
          <a:stretch/>
        </p:blipFill>
        <p:spPr bwMode="auto">
          <a:xfrm>
            <a:off x="457200" y="2743200"/>
            <a:ext cx="4038600" cy="1664970"/>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Comb Sort Algorithm"/>
          <p:cNvPicPr>
            <a:picLocks noChangeAspect="1" noChangeArrowheads="1"/>
          </p:cNvPicPr>
          <p:nvPr/>
        </p:nvPicPr>
        <p:blipFill rotWithShape="1">
          <a:blip r:embed="rId7">
            <a:extLst>
              <a:ext uri="{28A0092B-C50C-407E-A947-70E740481C1C}">
                <a14:useLocalDpi xmlns:a14="http://schemas.microsoft.com/office/drawing/2010/main" val="0"/>
              </a:ext>
            </a:extLst>
          </a:blip>
          <a:srcRect t="30185"/>
          <a:stretch/>
        </p:blipFill>
        <p:spPr bwMode="auto">
          <a:xfrm>
            <a:off x="485274" y="4354512"/>
            <a:ext cx="4038600" cy="59848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omb Sort Algorithm"/>
          <p:cNvPicPr>
            <a:picLocks noChangeAspect="1" noChangeArrowheads="1"/>
          </p:cNvPicPr>
          <p:nvPr/>
        </p:nvPicPr>
        <p:blipFill rotWithShape="1">
          <a:blip r:embed="rId8">
            <a:extLst>
              <a:ext uri="{28A0092B-C50C-407E-A947-70E740481C1C}">
                <a14:useLocalDpi xmlns:a14="http://schemas.microsoft.com/office/drawing/2010/main" val="0"/>
              </a:ext>
            </a:extLst>
          </a:blip>
          <a:srcRect l="7933" t="12845" r="24866" b="1301"/>
          <a:stretch/>
        </p:blipFill>
        <p:spPr bwMode="auto">
          <a:xfrm>
            <a:off x="485274" y="4800600"/>
            <a:ext cx="4038600" cy="2077086"/>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descr="Comb Sort Algorithm"/>
          <p:cNvPicPr>
            <a:picLocks noChangeAspect="1" noChangeArrowheads="1"/>
          </p:cNvPicPr>
          <p:nvPr/>
        </p:nvPicPr>
        <p:blipFill rotWithShape="1">
          <a:blip r:embed="rId9">
            <a:extLst>
              <a:ext uri="{28A0092B-C50C-407E-A947-70E740481C1C}">
                <a14:useLocalDpi xmlns:a14="http://schemas.microsoft.com/office/drawing/2010/main" val="0"/>
              </a:ext>
            </a:extLst>
          </a:blip>
          <a:srcRect t="30185"/>
          <a:stretch/>
        </p:blipFill>
        <p:spPr bwMode="auto">
          <a:xfrm>
            <a:off x="4552950" y="1066800"/>
            <a:ext cx="4286250" cy="533400"/>
          </a:xfrm>
          <a:prstGeom prst="rect">
            <a:avLst/>
          </a:prstGeom>
          <a:noFill/>
          <a:extLst>
            <a:ext uri="{909E8E84-426E-40DD-AFC4-6F175D3DCCD1}">
              <a14:hiddenFill xmlns:a14="http://schemas.microsoft.com/office/drawing/2010/main">
                <a:solidFill>
                  <a:srgbClr val="FFFFFF"/>
                </a:solidFill>
              </a14:hiddenFill>
            </a:ext>
          </a:extLst>
        </p:spPr>
      </p:pic>
      <p:pic>
        <p:nvPicPr>
          <p:cNvPr id="6160" name="Picture 16" descr="Comb Sort Algorithm"/>
          <p:cNvPicPr>
            <a:picLocks noChangeAspect="1" noChangeArrowheads="1"/>
          </p:cNvPicPr>
          <p:nvPr/>
        </p:nvPicPr>
        <p:blipFill rotWithShape="1">
          <a:blip r:embed="rId10">
            <a:extLst>
              <a:ext uri="{28A0092B-C50C-407E-A947-70E740481C1C}">
                <a14:useLocalDpi xmlns:a14="http://schemas.microsoft.com/office/drawing/2010/main" val="0"/>
              </a:ext>
            </a:extLst>
          </a:blip>
          <a:srcRect l="7933" t="10567" r="26466"/>
          <a:stretch/>
        </p:blipFill>
        <p:spPr bwMode="auto">
          <a:xfrm>
            <a:off x="4580020" y="1579562"/>
            <a:ext cx="4106780" cy="200183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8" descr="Comb Sort Algorithm"/>
          <p:cNvPicPr>
            <a:picLocks noChangeAspect="1" noChangeArrowheads="1"/>
          </p:cNvPicPr>
          <p:nvPr/>
        </p:nvPicPr>
        <p:blipFill rotWithShape="1">
          <a:blip r:embed="rId11">
            <a:extLst>
              <a:ext uri="{28A0092B-C50C-407E-A947-70E740481C1C}">
                <a14:useLocalDpi xmlns:a14="http://schemas.microsoft.com/office/drawing/2010/main" val="0"/>
              </a:ext>
            </a:extLst>
          </a:blip>
          <a:srcRect l="1" t="28384" r="-1822"/>
          <a:stretch/>
        </p:blipFill>
        <p:spPr bwMode="auto">
          <a:xfrm>
            <a:off x="4572000" y="3505200"/>
            <a:ext cx="4326354" cy="598488"/>
          </a:xfrm>
          <a:prstGeom prst="rect">
            <a:avLst/>
          </a:prstGeom>
          <a:noFill/>
          <a:extLst>
            <a:ext uri="{909E8E84-426E-40DD-AFC4-6F175D3DCCD1}">
              <a14:hiddenFill xmlns:a14="http://schemas.microsoft.com/office/drawing/2010/main">
                <a:solidFill>
                  <a:srgbClr val="FFFFFF"/>
                </a:solidFill>
              </a14:hiddenFill>
            </a:ext>
          </a:extLst>
        </p:spPr>
      </p:pic>
      <p:pic>
        <p:nvPicPr>
          <p:cNvPr id="6164" name="Picture 20" descr="Comb Sort Algorithm"/>
          <p:cNvPicPr>
            <a:picLocks noChangeAspect="1" noChangeArrowheads="1"/>
          </p:cNvPicPr>
          <p:nvPr/>
        </p:nvPicPr>
        <p:blipFill rotWithShape="1">
          <a:blip r:embed="rId12">
            <a:extLst>
              <a:ext uri="{28A0092B-C50C-407E-A947-70E740481C1C}">
                <a14:useLocalDpi xmlns:a14="http://schemas.microsoft.com/office/drawing/2010/main" val="0"/>
              </a:ext>
            </a:extLst>
          </a:blip>
          <a:srcRect l="7869" t="9646" r="26649"/>
          <a:stretch/>
        </p:blipFill>
        <p:spPr bwMode="auto">
          <a:xfrm>
            <a:off x="4551948" y="4032082"/>
            <a:ext cx="4134852" cy="2349500"/>
          </a:xfrm>
          <a:prstGeom prst="rect">
            <a:avLst/>
          </a:prstGeom>
          <a:noFill/>
          <a:extLst>
            <a:ext uri="{909E8E84-426E-40DD-AFC4-6F175D3DCCD1}">
              <a14:hiddenFill xmlns:a14="http://schemas.microsoft.com/office/drawing/2010/main">
                <a:solidFill>
                  <a:srgbClr val="FFFFFF"/>
                </a:solidFill>
              </a14:hiddenFill>
            </a:ext>
          </a:extLst>
        </p:spPr>
      </p:pic>
      <p:pic>
        <p:nvPicPr>
          <p:cNvPr id="6166" name="Picture 22" descr="Comb Sort Algorithm"/>
          <p:cNvPicPr>
            <a:picLocks noChangeAspect="1" noChangeArrowheads="1"/>
          </p:cNvPicPr>
          <p:nvPr/>
        </p:nvPicPr>
        <p:blipFill rotWithShape="1">
          <a:blip r:embed="rId13">
            <a:extLst>
              <a:ext uri="{28A0092B-C50C-407E-A947-70E740481C1C}">
                <a14:useLocalDpi xmlns:a14="http://schemas.microsoft.com/office/drawing/2010/main" val="0"/>
              </a:ext>
            </a:extLst>
          </a:blip>
          <a:srcRect t="33363"/>
          <a:stretch/>
        </p:blipFill>
        <p:spPr bwMode="auto">
          <a:xfrm>
            <a:off x="4572000" y="6324600"/>
            <a:ext cx="4227096" cy="571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9764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Comb </a:t>
            </a:r>
            <a:r>
              <a:rPr lang="en-US" b="1" dirty="0" smtClean="0">
                <a:solidFill>
                  <a:srgbClr val="FF0000"/>
                </a:solidFill>
              </a:rPr>
              <a:t>Sort Advantages and Disadvantages</a:t>
            </a:r>
            <a:endParaRPr lang="en-GB"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ADVANTAGES: </a:t>
            </a:r>
          </a:p>
          <a:p>
            <a:r>
              <a:rPr lang="en-US" dirty="0" smtClean="0"/>
              <a:t>It </a:t>
            </a:r>
            <a:r>
              <a:rPr lang="en-US" dirty="0"/>
              <a:t>does not require extra spaces to sort the </a:t>
            </a:r>
            <a:r>
              <a:rPr lang="en-US" dirty="0" smtClean="0"/>
              <a:t>elements.</a:t>
            </a:r>
          </a:p>
          <a:p>
            <a:r>
              <a:rPr lang="en-US" dirty="0" smtClean="0"/>
              <a:t>It </a:t>
            </a:r>
            <a:r>
              <a:rPr lang="en-US" dirty="0"/>
              <a:t>works better than bubble sort though both are </a:t>
            </a:r>
            <a:r>
              <a:rPr lang="en-US" dirty="0" smtClean="0"/>
              <a:t>similar.</a:t>
            </a:r>
          </a:p>
          <a:p>
            <a:r>
              <a:rPr lang="en-US" dirty="0" smtClean="0"/>
              <a:t>The </a:t>
            </a:r>
            <a:r>
              <a:rPr lang="en-US" dirty="0"/>
              <a:t>logic is simple and it is reliable</a:t>
            </a:r>
            <a:r>
              <a:rPr lang="en-US" dirty="0" smtClean="0"/>
              <a:t>.</a:t>
            </a:r>
          </a:p>
          <a:p>
            <a:pPr marL="0" indent="0">
              <a:buNone/>
            </a:pPr>
            <a:r>
              <a:rPr lang="en-US" dirty="0" smtClean="0"/>
              <a:t> </a:t>
            </a:r>
            <a:r>
              <a:rPr lang="en-US" dirty="0"/>
              <a:t>DISADVANTAGES: </a:t>
            </a:r>
          </a:p>
          <a:p>
            <a:r>
              <a:rPr lang="en-US" dirty="0" smtClean="0"/>
              <a:t>Worst-case </a:t>
            </a:r>
            <a:r>
              <a:rPr lang="en-US" dirty="0"/>
              <a:t>complexity is the same as the complexity of bubble </a:t>
            </a:r>
            <a:r>
              <a:rPr lang="en-US" dirty="0" smtClean="0"/>
              <a:t>sort.</a:t>
            </a:r>
          </a:p>
          <a:p>
            <a:r>
              <a:rPr lang="en-US" dirty="0" smtClean="0"/>
              <a:t>Does </a:t>
            </a:r>
            <a:r>
              <a:rPr lang="en-US" dirty="0"/>
              <a:t>not work well for a large number of data. </a:t>
            </a:r>
          </a:p>
          <a:p>
            <a:r>
              <a:rPr lang="en-US" dirty="0" smtClean="0"/>
              <a:t>It </a:t>
            </a:r>
            <a:r>
              <a:rPr lang="en-US" dirty="0"/>
              <a:t>is not a stable sort.</a:t>
            </a:r>
            <a:endParaRPr lang="en-GB" dirty="0"/>
          </a:p>
        </p:txBody>
      </p:sp>
    </p:spTree>
    <p:extLst>
      <p:ext uri="{BB962C8B-B14F-4D97-AF65-F5344CB8AC3E}">
        <p14:creationId xmlns:p14="http://schemas.microsoft.com/office/powerpoint/2010/main" val="25776773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FF0000"/>
                </a:solidFill>
              </a:rPr>
              <a:t>Merge Sort</a:t>
            </a:r>
            <a:endParaRPr lang="en-US" sz="5400" b="1" dirty="0">
              <a:solidFill>
                <a:schemeClr val="accent5">
                  <a:lumMod val="75000"/>
                </a:schemeClr>
              </a:solidFill>
            </a:endParaRPr>
          </a:p>
        </p:txBody>
      </p:sp>
      <p:sp>
        <p:nvSpPr>
          <p:cNvPr id="3" name="Content Placeholder 2"/>
          <p:cNvSpPr>
            <a:spLocks noGrp="1"/>
          </p:cNvSpPr>
          <p:nvPr>
            <p:ph idx="1"/>
          </p:nvPr>
        </p:nvSpPr>
        <p:spPr>
          <a:xfrm>
            <a:off x="304800" y="1600200"/>
            <a:ext cx="8229600" cy="4876800"/>
          </a:xfrm>
        </p:spPr>
        <p:txBody>
          <a:bodyPr/>
          <a:lstStyle/>
          <a:p>
            <a:pPr algn="just"/>
            <a:r>
              <a:rPr lang="en-US" i="0" dirty="0">
                <a:effectLst/>
                <a:latin typeface="+mj-lt"/>
              </a:rPr>
              <a:t>Merge Sort Algorithm is a Divide &amp; Conquer algorithm. It divides input array in two halves, calls itself for the two halves(recursively) and then merges the two sorted halves. A separate merge() function is used for merging two halves. </a:t>
            </a:r>
          </a:p>
          <a:p>
            <a:pPr algn="just"/>
            <a:r>
              <a:rPr lang="en-US" i="0" dirty="0">
                <a:effectLst/>
                <a:latin typeface="+mj-lt"/>
              </a:rPr>
              <a:t>Time Complexity: O(n*log(n)) </a:t>
            </a:r>
          </a:p>
          <a:p>
            <a:pPr algn="just"/>
            <a:r>
              <a:rPr lang="en-US" i="0" dirty="0">
                <a:effectLst/>
                <a:latin typeface="+mj-lt"/>
              </a:rPr>
              <a:t>Space Complexity: n</a:t>
            </a:r>
            <a:endParaRPr lang="en-US" dirty="0">
              <a:latin typeface="+mj-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0985F9-188D-2D02-6235-EA80405FDF04}"/>
              </a:ext>
            </a:extLst>
          </p:cNvPr>
          <p:cNvSpPr>
            <a:spLocks noGrp="1"/>
          </p:cNvSpPr>
          <p:nvPr>
            <p:ph type="title"/>
          </p:nvPr>
        </p:nvSpPr>
        <p:spPr/>
        <p:txBody>
          <a:bodyPr/>
          <a:lstStyle/>
          <a:p>
            <a:r>
              <a:rPr lang="en-US" sz="4400" b="1" dirty="0">
                <a:solidFill>
                  <a:srgbClr val="FF0000"/>
                </a:solidFill>
              </a:rPr>
              <a:t>Merge Sort - Continue</a:t>
            </a:r>
            <a:endParaRPr lang="en-GB" dirty="0"/>
          </a:p>
        </p:txBody>
      </p:sp>
      <p:sp>
        <p:nvSpPr>
          <p:cNvPr id="3" name="Content Placeholder 2">
            <a:extLst>
              <a:ext uri="{FF2B5EF4-FFF2-40B4-BE49-F238E27FC236}">
                <a16:creationId xmlns="" xmlns:a16="http://schemas.microsoft.com/office/drawing/2014/main" id="{78442E5D-9344-7465-95BB-4EF66C59060B}"/>
              </a:ext>
            </a:extLst>
          </p:cNvPr>
          <p:cNvSpPr>
            <a:spLocks noGrp="1"/>
          </p:cNvSpPr>
          <p:nvPr>
            <p:ph idx="1"/>
          </p:nvPr>
        </p:nvSpPr>
        <p:spPr/>
        <p:txBody>
          <a:bodyPr>
            <a:normAutofit fontScale="77500" lnSpcReduction="20000"/>
          </a:bodyPr>
          <a:lstStyle/>
          <a:p>
            <a:pPr marL="0" indent="0" algn="l" fontAlgn="base">
              <a:buNone/>
            </a:pPr>
            <a:r>
              <a:rPr lang="en-US" b="0" i="0" dirty="0">
                <a:effectLst/>
              </a:rPr>
              <a:t>There are 3 Phases in the Merge Sort Algorithm</a:t>
            </a:r>
          </a:p>
          <a:p>
            <a:pPr algn="l" fontAlgn="base">
              <a:buFont typeface="+mj-lt"/>
              <a:buAutoNum type="arabicPeriod"/>
            </a:pPr>
            <a:r>
              <a:rPr lang="en-US" b="1" i="0" dirty="0">
                <a:effectLst/>
              </a:rPr>
              <a:t>Division Phase </a:t>
            </a:r>
            <a:r>
              <a:rPr lang="en-US" dirty="0"/>
              <a:t>:</a:t>
            </a:r>
            <a:r>
              <a:rPr lang="en-US" b="0" i="0" dirty="0">
                <a:effectLst/>
              </a:rPr>
              <a:t> Divide the array into 2 halves by finding the mid of the array.</a:t>
            </a:r>
          </a:p>
          <a:p>
            <a:pPr marL="742950" lvl="1" indent="-285750" algn="l" fontAlgn="base">
              <a:buFont typeface="+mj-lt"/>
              <a:buAutoNum type="arabicPeriod"/>
            </a:pPr>
            <a:r>
              <a:rPr lang="en-US" b="0" i="0" dirty="0">
                <a:effectLst/>
              </a:rPr>
              <a:t>Mid (m) = (left + right)/ 2</a:t>
            </a:r>
          </a:p>
          <a:p>
            <a:pPr marL="742950" lvl="1" indent="-285750" algn="l" fontAlgn="base">
              <a:buFont typeface="+mj-lt"/>
              <a:buAutoNum type="arabicPeriod"/>
            </a:pPr>
            <a:r>
              <a:rPr lang="en-US" b="0" i="1" dirty="0">
                <a:effectLst/>
              </a:rPr>
              <a:t>left is the starting index &amp; right is the last index of the array</a:t>
            </a:r>
            <a:endParaRPr lang="en-US" b="0" i="0" dirty="0">
              <a:effectLst/>
            </a:endParaRPr>
          </a:p>
          <a:p>
            <a:pPr algn="l" fontAlgn="base">
              <a:buFont typeface="+mj-lt"/>
              <a:buAutoNum type="arabicPeriod"/>
            </a:pPr>
            <a:r>
              <a:rPr lang="en-US" b="1" i="0" dirty="0">
                <a:effectLst/>
              </a:rPr>
              <a:t>Recursion Phase</a:t>
            </a:r>
          </a:p>
          <a:p>
            <a:pPr marL="742950" lvl="1" indent="-285750" algn="l" fontAlgn="base">
              <a:buFont typeface="+mj-lt"/>
              <a:buAutoNum type="arabicPeriod"/>
            </a:pPr>
            <a:r>
              <a:rPr lang="en-US" b="0" i="0" dirty="0">
                <a:effectLst/>
              </a:rPr>
              <a:t>Call Merge Sort on the left sub-array</a:t>
            </a:r>
          </a:p>
          <a:p>
            <a:pPr marL="742950" lvl="1" indent="-285750" algn="l" fontAlgn="base">
              <a:buFont typeface="+mj-lt"/>
              <a:buAutoNum type="arabicPeriod"/>
            </a:pPr>
            <a:r>
              <a:rPr lang="en-US" b="0" i="0" dirty="0">
                <a:effectLst/>
              </a:rPr>
              <a:t>Call Merge Sort on the right sub-array</a:t>
            </a:r>
          </a:p>
          <a:p>
            <a:pPr algn="l" fontAlgn="base">
              <a:buFont typeface="+mj-lt"/>
              <a:buAutoNum type="arabicPeriod"/>
            </a:pPr>
            <a:r>
              <a:rPr lang="en-US" b="1" i="0" dirty="0">
                <a:effectLst/>
              </a:rPr>
              <a:t>Merge Phase </a:t>
            </a:r>
          </a:p>
          <a:p>
            <a:pPr marL="742950" lvl="1" indent="-285750" algn="l" fontAlgn="base">
              <a:buFont typeface="+mj-lt"/>
              <a:buAutoNum type="arabicPeriod"/>
            </a:pPr>
            <a:r>
              <a:rPr lang="en-US" b="0" i="0" dirty="0">
                <a:effectLst/>
              </a:rPr>
              <a:t>Call merge function to merge the divided sub-arrays back to the original array.</a:t>
            </a:r>
          </a:p>
          <a:p>
            <a:pPr marL="742950" lvl="1" indent="-285750" algn="l" fontAlgn="base">
              <a:buFont typeface="+mj-lt"/>
              <a:buAutoNum type="arabicPeriod"/>
            </a:pPr>
            <a:r>
              <a:rPr lang="en-US" b="0" i="0" dirty="0">
                <a:effectLst/>
              </a:rPr>
              <a:t>Perform sorting of these </a:t>
            </a:r>
            <a:r>
              <a:rPr lang="en-US" b="0" i="0" dirty="0">
                <a:solidFill>
                  <a:srgbClr val="444444"/>
                </a:solidFill>
                <a:effectLst/>
              </a:rPr>
              <a:t>smaller sub arrays before merging them back.</a:t>
            </a:r>
          </a:p>
          <a:p>
            <a:endParaRPr lang="en-GB" dirty="0"/>
          </a:p>
        </p:txBody>
      </p:sp>
    </p:spTree>
    <p:extLst>
      <p:ext uri="{BB962C8B-B14F-4D97-AF65-F5344CB8AC3E}">
        <p14:creationId xmlns:p14="http://schemas.microsoft.com/office/powerpoint/2010/main" val="822796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339AA2-1C6F-F4BE-6D58-22F7AD393221}"/>
              </a:ext>
            </a:extLst>
          </p:cNvPr>
          <p:cNvSpPr>
            <a:spLocks noGrp="1"/>
          </p:cNvSpPr>
          <p:nvPr>
            <p:ph type="title"/>
          </p:nvPr>
        </p:nvSpPr>
        <p:spPr/>
        <p:txBody>
          <a:bodyPr/>
          <a:lstStyle/>
          <a:p>
            <a:r>
              <a:rPr lang="en-US" sz="4400" b="1" dirty="0">
                <a:solidFill>
                  <a:srgbClr val="FF0000"/>
                </a:solidFill>
              </a:rPr>
              <a:t>Merge Sort- Division </a:t>
            </a:r>
            <a:endParaRPr lang="en-GB" dirty="0"/>
          </a:p>
        </p:txBody>
      </p:sp>
      <p:sp>
        <p:nvSpPr>
          <p:cNvPr id="15" name="Content Placeholder 14">
            <a:extLst>
              <a:ext uri="{FF2B5EF4-FFF2-40B4-BE49-F238E27FC236}">
                <a16:creationId xmlns="" xmlns:a16="http://schemas.microsoft.com/office/drawing/2014/main" id="{B6A5B559-DF2A-B97B-594C-C340B8684006}"/>
              </a:ext>
            </a:extLst>
          </p:cNvPr>
          <p:cNvSpPr>
            <a:spLocks noGrp="1"/>
          </p:cNvSpPr>
          <p:nvPr>
            <p:ph idx="1"/>
          </p:nvPr>
        </p:nvSpPr>
        <p:spPr/>
        <p:txBody>
          <a:bodyPr/>
          <a:lstStyle/>
          <a:p>
            <a:endParaRPr lang="en-GB"/>
          </a:p>
        </p:txBody>
      </p:sp>
      <p:pic>
        <p:nvPicPr>
          <p:cNvPr id="19" name="Picture 18">
            <a:extLst>
              <a:ext uri="{FF2B5EF4-FFF2-40B4-BE49-F238E27FC236}">
                <a16:creationId xmlns="" xmlns:a16="http://schemas.microsoft.com/office/drawing/2014/main" id="{BD0CA485-93C2-B0BC-14C7-6DC507790FDE}"/>
              </a:ext>
            </a:extLst>
          </p:cNvPr>
          <p:cNvPicPr>
            <a:picLocks noChangeAspect="1"/>
          </p:cNvPicPr>
          <p:nvPr/>
        </p:nvPicPr>
        <p:blipFill>
          <a:blip r:embed="rId2"/>
          <a:stretch>
            <a:fillRect/>
          </a:stretch>
        </p:blipFill>
        <p:spPr>
          <a:xfrm>
            <a:off x="304800" y="1463676"/>
            <a:ext cx="8561554" cy="4708524"/>
          </a:xfrm>
          <a:prstGeom prst="rect">
            <a:avLst/>
          </a:prstGeom>
          <a:ln>
            <a:solidFill>
              <a:schemeClr val="tx1"/>
            </a:solidFill>
          </a:ln>
        </p:spPr>
      </p:pic>
    </p:spTree>
    <p:extLst>
      <p:ext uri="{BB962C8B-B14F-4D97-AF65-F5344CB8AC3E}">
        <p14:creationId xmlns:p14="http://schemas.microsoft.com/office/powerpoint/2010/main" val="3135521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F711A3-A382-4EAB-5635-55A930B75927}"/>
              </a:ext>
            </a:extLst>
          </p:cNvPr>
          <p:cNvSpPr>
            <a:spLocks noGrp="1"/>
          </p:cNvSpPr>
          <p:nvPr>
            <p:ph type="title"/>
          </p:nvPr>
        </p:nvSpPr>
        <p:spPr/>
        <p:txBody>
          <a:bodyPr/>
          <a:lstStyle/>
          <a:p>
            <a:r>
              <a:rPr lang="en-US" sz="4400" b="1" dirty="0">
                <a:solidFill>
                  <a:srgbClr val="FF0000"/>
                </a:solidFill>
              </a:rPr>
              <a:t>Merge Sort- Merging</a:t>
            </a:r>
            <a:endParaRPr lang="en-GB" dirty="0"/>
          </a:p>
        </p:txBody>
      </p:sp>
      <p:sp>
        <p:nvSpPr>
          <p:cNvPr id="3" name="Content Placeholder 2">
            <a:extLst>
              <a:ext uri="{FF2B5EF4-FFF2-40B4-BE49-F238E27FC236}">
                <a16:creationId xmlns="" xmlns:a16="http://schemas.microsoft.com/office/drawing/2014/main" id="{1026C48C-CD41-1DEC-D5AA-2B99E2921363}"/>
              </a:ext>
            </a:extLst>
          </p:cNvPr>
          <p:cNvSpPr>
            <a:spLocks noGrp="1"/>
          </p:cNvSpPr>
          <p:nvPr>
            <p:ph idx="1"/>
          </p:nvPr>
        </p:nvSpPr>
        <p:spPr/>
        <p:txBody>
          <a:bodyPr/>
          <a:lstStyle/>
          <a:p>
            <a:endParaRPr lang="en-GB"/>
          </a:p>
        </p:txBody>
      </p:sp>
      <p:pic>
        <p:nvPicPr>
          <p:cNvPr id="7" name="Picture 6">
            <a:extLst>
              <a:ext uri="{FF2B5EF4-FFF2-40B4-BE49-F238E27FC236}">
                <a16:creationId xmlns="" xmlns:a16="http://schemas.microsoft.com/office/drawing/2014/main" id="{00CC143B-4D6F-EA33-CA75-7A9D5C78E26C}"/>
              </a:ext>
            </a:extLst>
          </p:cNvPr>
          <p:cNvPicPr>
            <a:picLocks noChangeAspect="1"/>
          </p:cNvPicPr>
          <p:nvPr/>
        </p:nvPicPr>
        <p:blipFill>
          <a:blip r:embed="rId3"/>
          <a:stretch>
            <a:fillRect/>
          </a:stretch>
        </p:blipFill>
        <p:spPr>
          <a:xfrm>
            <a:off x="278475" y="1518827"/>
            <a:ext cx="8560725" cy="4729573"/>
          </a:xfrm>
          <a:prstGeom prst="rect">
            <a:avLst/>
          </a:prstGeom>
          <a:ln>
            <a:solidFill>
              <a:schemeClr val="tx1"/>
            </a:solidFill>
          </a:ln>
        </p:spPr>
      </p:pic>
    </p:spTree>
    <p:extLst>
      <p:ext uri="{BB962C8B-B14F-4D97-AF65-F5344CB8AC3E}">
        <p14:creationId xmlns:p14="http://schemas.microsoft.com/office/powerpoint/2010/main" val="3565486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EA7904-43DF-7A28-8968-FDE36B169F91}"/>
              </a:ext>
            </a:extLst>
          </p:cNvPr>
          <p:cNvSpPr>
            <a:spLocks noGrp="1"/>
          </p:cNvSpPr>
          <p:nvPr>
            <p:ph type="title"/>
          </p:nvPr>
        </p:nvSpPr>
        <p:spPr/>
        <p:txBody>
          <a:bodyPr/>
          <a:lstStyle/>
          <a:p>
            <a:r>
              <a:rPr lang="en-US" sz="4400" b="1" dirty="0">
                <a:solidFill>
                  <a:srgbClr val="FF0000"/>
                </a:solidFill>
              </a:rPr>
              <a:t>Merge Sort - Algorithm</a:t>
            </a:r>
            <a:endParaRPr lang="en-GB" dirty="0"/>
          </a:p>
        </p:txBody>
      </p:sp>
      <p:sp>
        <p:nvSpPr>
          <p:cNvPr id="7" name="Content Placeholder 6">
            <a:extLst>
              <a:ext uri="{FF2B5EF4-FFF2-40B4-BE49-F238E27FC236}">
                <a16:creationId xmlns="" xmlns:a16="http://schemas.microsoft.com/office/drawing/2014/main" id="{0DC2BB2D-E84C-800E-D553-D2BF79FF7E86}"/>
              </a:ext>
            </a:extLst>
          </p:cNvPr>
          <p:cNvSpPr>
            <a:spLocks noGrp="1"/>
          </p:cNvSpPr>
          <p:nvPr>
            <p:ph idx="1"/>
          </p:nvPr>
        </p:nvSpPr>
        <p:spPr/>
        <p:txBody>
          <a:bodyPr>
            <a:normAutofit fontScale="92500" lnSpcReduction="10000"/>
          </a:bodyPr>
          <a:lstStyle/>
          <a:p>
            <a:pPr marL="0" indent="0">
              <a:buNone/>
            </a:pPr>
            <a:r>
              <a:rPr lang="en-GB" dirty="0" err="1"/>
              <a:t>mergeSort</a:t>
            </a:r>
            <a:r>
              <a:rPr lang="en-GB" dirty="0"/>
              <a:t>(</a:t>
            </a:r>
            <a:r>
              <a:rPr lang="en-GB" dirty="0" err="1"/>
              <a:t>arr</a:t>
            </a:r>
            <a:r>
              <a:rPr lang="en-GB" dirty="0"/>
              <a:t>[],</a:t>
            </a:r>
            <a:r>
              <a:rPr lang="en-GB" dirty="0" err="1"/>
              <a:t>l,r</a:t>
            </a:r>
            <a:r>
              <a:rPr lang="en-GB" dirty="0"/>
              <a:t>)</a:t>
            </a:r>
          </a:p>
          <a:p>
            <a:pPr marL="0" indent="0">
              <a:buNone/>
            </a:pPr>
            <a:r>
              <a:rPr lang="en-GB" dirty="0"/>
              <a:t>{</a:t>
            </a:r>
          </a:p>
          <a:p>
            <a:pPr marL="400050" lvl="1" indent="0">
              <a:buNone/>
            </a:pPr>
            <a:r>
              <a:rPr lang="en-GB" dirty="0"/>
              <a:t>   if(l&lt;r)</a:t>
            </a:r>
          </a:p>
          <a:p>
            <a:pPr marL="400050" lvl="1" indent="0">
              <a:buNone/>
            </a:pPr>
            <a:r>
              <a:rPr lang="en-GB" dirty="0"/>
              <a:t>   {</a:t>
            </a:r>
          </a:p>
          <a:p>
            <a:pPr marL="800100" lvl="2" indent="0">
              <a:buNone/>
            </a:pPr>
            <a:r>
              <a:rPr lang="en-GB" dirty="0"/>
              <a:t>      midpoint = (</a:t>
            </a:r>
            <a:r>
              <a:rPr lang="en-GB" dirty="0" err="1"/>
              <a:t>l+r</a:t>
            </a:r>
            <a:r>
              <a:rPr lang="en-GB" dirty="0"/>
              <a:t>)/2</a:t>
            </a:r>
          </a:p>
          <a:p>
            <a:pPr marL="800100" lvl="2" indent="0">
              <a:buNone/>
            </a:pPr>
            <a:r>
              <a:rPr lang="en-GB" dirty="0"/>
              <a:t>      </a:t>
            </a:r>
            <a:r>
              <a:rPr lang="en-GB" dirty="0" err="1"/>
              <a:t>mergeSort</a:t>
            </a:r>
            <a:r>
              <a:rPr lang="en-GB" dirty="0"/>
              <a:t>(</a:t>
            </a:r>
            <a:r>
              <a:rPr lang="en-GB" dirty="0" err="1"/>
              <a:t>arr,l,m</a:t>
            </a:r>
            <a:r>
              <a:rPr lang="en-GB" dirty="0"/>
              <a:t>)</a:t>
            </a:r>
          </a:p>
          <a:p>
            <a:pPr marL="800100" lvl="2" indent="0">
              <a:buNone/>
            </a:pPr>
            <a:r>
              <a:rPr lang="en-GB" dirty="0"/>
              <a:t>      </a:t>
            </a:r>
            <a:r>
              <a:rPr lang="en-GB" dirty="0" err="1"/>
              <a:t>mergeSort</a:t>
            </a:r>
            <a:r>
              <a:rPr lang="en-GB" dirty="0"/>
              <a:t>(arr,m+1,r)</a:t>
            </a:r>
          </a:p>
          <a:p>
            <a:pPr marL="800100" lvl="2" indent="0">
              <a:buNone/>
            </a:pPr>
            <a:r>
              <a:rPr lang="en-GB" dirty="0"/>
              <a:t>      merge(</a:t>
            </a:r>
            <a:r>
              <a:rPr lang="en-GB" dirty="0" err="1"/>
              <a:t>arr,l,m,r</a:t>
            </a:r>
            <a:r>
              <a:rPr lang="en-GB" dirty="0"/>
              <a:t>)</a:t>
            </a:r>
          </a:p>
          <a:p>
            <a:pPr marL="400050" lvl="1" indent="0">
              <a:buNone/>
            </a:pPr>
            <a:r>
              <a:rPr lang="en-GB" dirty="0"/>
              <a:t>   }</a:t>
            </a:r>
          </a:p>
          <a:p>
            <a:pPr marL="0" indent="0">
              <a:buNone/>
            </a:pPr>
            <a:r>
              <a:rPr lang="en-GB" dirty="0"/>
              <a:t>}</a:t>
            </a:r>
          </a:p>
        </p:txBody>
      </p:sp>
    </p:spTree>
    <p:extLst>
      <p:ext uri="{BB962C8B-B14F-4D97-AF65-F5344CB8AC3E}">
        <p14:creationId xmlns:p14="http://schemas.microsoft.com/office/powerpoint/2010/main" val="122713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rgbClr val="FF0000"/>
                </a:solidFill>
                <a:latin typeface="Calibri (Headings)"/>
              </a:rPr>
              <a:t>Topics</a:t>
            </a:r>
          </a:p>
        </p:txBody>
      </p:sp>
      <p:sp>
        <p:nvSpPr>
          <p:cNvPr id="3" name="Content Placeholder 2"/>
          <p:cNvSpPr>
            <a:spLocks noGrp="1"/>
          </p:cNvSpPr>
          <p:nvPr>
            <p:ph idx="1"/>
          </p:nvPr>
        </p:nvSpPr>
        <p:spPr/>
        <p:txBody>
          <a:bodyPr>
            <a:normAutofit fontScale="92500" lnSpcReduction="20000"/>
          </a:bodyPr>
          <a:lstStyle/>
          <a:p>
            <a:r>
              <a:rPr lang="en-US" b="1" dirty="0" smtClean="0"/>
              <a:t>Selection Sort</a:t>
            </a:r>
          </a:p>
          <a:p>
            <a:r>
              <a:rPr lang="en-US" b="1" dirty="0" smtClean="0"/>
              <a:t>Shell Sort</a:t>
            </a:r>
          </a:p>
          <a:p>
            <a:r>
              <a:rPr lang="en-US" b="1" dirty="0" smtClean="0"/>
              <a:t>Comb Sort</a:t>
            </a:r>
          </a:p>
          <a:p>
            <a:r>
              <a:rPr lang="en-US" b="1" dirty="0" smtClean="0"/>
              <a:t>Merge </a:t>
            </a:r>
            <a:r>
              <a:rPr lang="en-US" b="1" dirty="0"/>
              <a:t>Sort</a:t>
            </a:r>
          </a:p>
          <a:p>
            <a:r>
              <a:rPr lang="en-US" b="1" dirty="0"/>
              <a:t>Quick Sort</a:t>
            </a:r>
          </a:p>
          <a:p>
            <a:r>
              <a:rPr lang="en-US" b="1" dirty="0"/>
              <a:t>Radix Sort</a:t>
            </a:r>
          </a:p>
          <a:p>
            <a:r>
              <a:rPr lang="en-US" b="1" dirty="0"/>
              <a:t>Linear Search</a:t>
            </a:r>
          </a:p>
          <a:p>
            <a:r>
              <a:rPr lang="en-US" b="1" dirty="0"/>
              <a:t>Binary Search </a:t>
            </a:r>
          </a:p>
          <a:p>
            <a:r>
              <a:rPr lang="en-GB" b="1" dirty="0"/>
              <a:t>Interpolation </a:t>
            </a:r>
            <a:r>
              <a:rPr lang="en-GB" b="1" dirty="0" smtClean="0"/>
              <a:t>Search</a:t>
            </a:r>
            <a:endParaRPr lang="en-US" b="1" dirty="0"/>
          </a:p>
        </p:txBody>
      </p:sp>
    </p:spTree>
    <p:extLst>
      <p:ext uri="{BB962C8B-B14F-4D97-AF65-F5344CB8AC3E}">
        <p14:creationId xmlns:p14="http://schemas.microsoft.com/office/powerpoint/2010/main" val="8392231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Merge Sort</a:t>
            </a:r>
            <a:endParaRPr lang="en-GB"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Advantages </a:t>
            </a:r>
            <a:endParaRPr lang="en-US" dirty="0" smtClean="0"/>
          </a:p>
          <a:p>
            <a:r>
              <a:rPr lang="en-US" dirty="0" smtClean="0"/>
              <a:t>It </a:t>
            </a:r>
            <a:r>
              <a:rPr lang="en-US" dirty="0"/>
              <a:t>is quicker for larger lists because unlike insertion and bubble sort it </a:t>
            </a:r>
            <a:r>
              <a:rPr lang="en-US" dirty="0" err="1"/>
              <a:t>doesnt</a:t>
            </a:r>
            <a:r>
              <a:rPr lang="en-US" dirty="0"/>
              <a:t> go through the whole list </a:t>
            </a:r>
            <a:r>
              <a:rPr lang="en-US" dirty="0" err="1"/>
              <a:t>seveal</a:t>
            </a:r>
            <a:r>
              <a:rPr lang="en-US" dirty="0"/>
              <a:t> times. </a:t>
            </a:r>
            <a:endParaRPr lang="en-US" dirty="0" smtClean="0"/>
          </a:p>
          <a:p>
            <a:r>
              <a:rPr lang="en-US" dirty="0" smtClean="0"/>
              <a:t>It </a:t>
            </a:r>
            <a:r>
              <a:rPr lang="en-US" dirty="0"/>
              <a:t>has a consistent running time, carries out different bits with similar  times in a stage</a:t>
            </a:r>
            <a:r>
              <a:rPr lang="en-US" dirty="0" smtClean="0"/>
              <a:t>.</a:t>
            </a:r>
          </a:p>
          <a:p>
            <a:pPr marL="0" indent="0">
              <a:buNone/>
            </a:pPr>
            <a:r>
              <a:rPr lang="en-GB" dirty="0"/>
              <a:t>Disadvantages</a:t>
            </a:r>
          </a:p>
          <a:p>
            <a:r>
              <a:rPr lang="en-US" dirty="0"/>
              <a:t>Slower comparative to the other sort algorithms for smaller tasks.</a:t>
            </a:r>
          </a:p>
          <a:p>
            <a:r>
              <a:rPr lang="en-US" dirty="0" smtClean="0"/>
              <a:t>uses </a:t>
            </a:r>
            <a:r>
              <a:rPr lang="en-US" dirty="0"/>
              <a:t>more memory space to store the sub elements of the initial split list.</a:t>
            </a:r>
          </a:p>
          <a:p>
            <a:endParaRPr lang="en-GB" dirty="0"/>
          </a:p>
        </p:txBody>
      </p:sp>
    </p:spTree>
    <p:extLst>
      <p:ext uri="{BB962C8B-B14F-4D97-AF65-F5344CB8AC3E}">
        <p14:creationId xmlns:p14="http://schemas.microsoft.com/office/powerpoint/2010/main" val="1122857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3FEF15-7A73-B368-72F2-06ACD481666F}"/>
              </a:ext>
            </a:extLst>
          </p:cNvPr>
          <p:cNvSpPr>
            <a:spLocks noGrp="1"/>
          </p:cNvSpPr>
          <p:nvPr>
            <p:ph type="title"/>
          </p:nvPr>
        </p:nvSpPr>
        <p:spPr/>
        <p:txBody>
          <a:bodyPr/>
          <a:lstStyle/>
          <a:p>
            <a:r>
              <a:rPr lang="en-US" sz="4400" b="1" dirty="0">
                <a:solidFill>
                  <a:srgbClr val="FF0000"/>
                </a:solidFill>
              </a:rPr>
              <a:t>Quick Sort</a:t>
            </a:r>
            <a:endParaRPr lang="en-GB" dirty="0"/>
          </a:p>
        </p:txBody>
      </p:sp>
      <p:sp>
        <p:nvSpPr>
          <p:cNvPr id="3" name="Content Placeholder 2">
            <a:extLst>
              <a:ext uri="{FF2B5EF4-FFF2-40B4-BE49-F238E27FC236}">
                <a16:creationId xmlns="" xmlns:a16="http://schemas.microsoft.com/office/drawing/2014/main" id="{72DE12DB-29CA-9D6B-042F-8CAA237D203F}"/>
              </a:ext>
            </a:extLst>
          </p:cNvPr>
          <p:cNvSpPr>
            <a:spLocks noGrp="1"/>
          </p:cNvSpPr>
          <p:nvPr>
            <p:ph idx="1"/>
          </p:nvPr>
        </p:nvSpPr>
        <p:spPr/>
        <p:txBody>
          <a:bodyPr>
            <a:normAutofit fontScale="92500"/>
          </a:bodyPr>
          <a:lstStyle/>
          <a:p>
            <a:pPr algn="l" fontAlgn="base">
              <a:buFont typeface="Arial" panose="020B0604020202020204" pitchFamily="34" charset="0"/>
              <a:buChar char="•"/>
            </a:pPr>
            <a:r>
              <a:rPr lang="en-US" dirty="0">
                <a:latin typeface="+mj-lt"/>
              </a:rPr>
              <a:t>Quick Sort Algorithm is a Divide &amp; Conquer algorithm. It divides input array in two partitions, calls itself for the two partitions(recursively) and performs in-place sorting while doing so. A separate partition() function is used for performing this in-place sorting at every iteration.</a:t>
            </a:r>
            <a:endParaRPr lang="pt-BR" dirty="0">
              <a:latin typeface="+mj-lt"/>
            </a:endParaRPr>
          </a:p>
          <a:p>
            <a:pPr algn="l" fontAlgn="base">
              <a:buFont typeface="Arial" panose="020B0604020202020204" pitchFamily="34" charset="0"/>
              <a:buChar char="•"/>
            </a:pPr>
            <a:r>
              <a:rPr lang="pt-BR" dirty="0">
                <a:latin typeface="+mj-lt"/>
              </a:rPr>
              <a:t>Time Complexity: θ(nlog(n))</a:t>
            </a:r>
          </a:p>
          <a:p>
            <a:pPr algn="l" fontAlgn="base">
              <a:buFont typeface="Arial" panose="020B0604020202020204" pitchFamily="34" charset="0"/>
              <a:buChar char="•"/>
            </a:pPr>
            <a:r>
              <a:rPr lang="pt-BR" dirty="0">
                <a:latin typeface="+mj-lt"/>
              </a:rPr>
              <a:t>Space Complexity: O(log(n))</a:t>
            </a:r>
          </a:p>
          <a:p>
            <a:endParaRPr lang="en-GB" dirty="0">
              <a:latin typeface="+mj-lt"/>
            </a:endParaRPr>
          </a:p>
        </p:txBody>
      </p:sp>
    </p:spTree>
    <p:extLst>
      <p:ext uri="{BB962C8B-B14F-4D97-AF65-F5344CB8AC3E}">
        <p14:creationId xmlns:p14="http://schemas.microsoft.com/office/powerpoint/2010/main" val="3416233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68E9FB-2F92-68ED-8FEC-EABAA0F926E0}"/>
              </a:ext>
            </a:extLst>
          </p:cNvPr>
          <p:cNvSpPr>
            <a:spLocks noGrp="1"/>
          </p:cNvSpPr>
          <p:nvPr>
            <p:ph type="title"/>
          </p:nvPr>
        </p:nvSpPr>
        <p:spPr/>
        <p:txBody>
          <a:bodyPr/>
          <a:lstStyle/>
          <a:p>
            <a:r>
              <a:rPr lang="en-US" sz="4400" b="1" dirty="0">
                <a:solidFill>
                  <a:srgbClr val="FF0000"/>
                </a:solidFill>
              </a:rPr>
              <a:t>Quick Sort - Continue</a:t>
            </a:r>
            <a:endParaRPr lang="en-GB" dirty="0"/>
          </a:p>
        </p:txBody>
      </p:sp>
      <p:sp>
        <p:nvSpPr>
          <p:cNvPr id="3" name="Content Placeholder 2">
            <a:extLst>
              <a:ext uri="{FF2B5EF4-FFF2-40B4-BE49-F238E27FC236}">
                <a16:creationId xmlns="" xmlns:a16="http://schemas.microsoft.com/office/drawing/2014/main" id="{0404831D-6F38-81C4-4DDB-089714345CCB}"/>
              </a:ext>
            </a:extLst>
          </p:cNvPr>
          <p:cNvSpPr>
            <a:spLocks noGrp="1"/>
          </p:cNvSpPr>
          <p:nvPr>
            <p:ph idx="1"/>
          </p:nvPr>
        </p:nvSpPr>
        <p:spPr/>
        <p:txBody>
          <a:bodyPr>
            <a:normAutofit fontScale="92500"/>
          </a:bodyPr>
          <a:lstStyle/>
          <a:p>
            <a:pPr algn="l" fontAlgn="base"/>
            <a:r>
              <a:rPr lang="en-US" b="0" i="0" dirty="0">
                <a:effectLst/>
                <a:latin typeface="+mj-lt"/>
              </a:rPr>
              <a:t>There are 2 Phases in the Quick Sort Algorithm.</a:t>
            </a:r>
          </a:p>
          <a:p>
            <a:pPr algn="l" fontAlgn="base">
              <a:buFont typeface="+mj-lt"/>
              <a:buAutoNum type="arabicPeriod"/>
            </a:pPr>
            <a:r>
              <a:rPr lang="en-US" b="0" i="0" dirty="0">
                <a:effectLst/>
                <a:latin typeface="+mj-lt"/>
              </a:rPr>
              <a:t>Division Phase – Divide the array into 2 halves by finding the pivot point to perform the partition of the array.</a:t>
            </a:r>
          </a:p>
          <a:p>
            <a:pPr marL="742950" lvl="1" indent="-285750" algn="l" fontAlgn="base">
              <a:buFont typeface="+mj-lt"/>
              <a:buAutoNum type="arabicPeriod"/>
            </a:pPr>
            <a:r>
              <a:rPr lang="en-US" b="0" i="0" dirty="0">
                <a:effectLst/>
                <a:latin typeface="+mj-lt"/>
              </a:rPr>
              <a:t>The in-place sorting happens in this partition process itself.</a:t>
            </a:r>
          </a:p>
          <a:p>
            <a:pPr algn="l" fontAlgn="base">
              <a:buFont typeface="+mj-lt"/>
              <a:buAutoNum type="arabicPeriod"/>
            </a:pPr>
            <a:r>
              <a:rPr lang="en-US" b="0" i="0" dirty="0">
                <a:effectLst/>
                <a:latin typeface="+mj-lt"/>
              </a:rPr>
              <a:t>Recursion Phase –</a:t>
            </a:r>
          </a:p>
          <a:p>
            <a:pPr marL="742950" lvl="1" indent="-285750" algn="l" fontAlgn="base">
              <a:buFont typeface="+mj-lt"/>
              <a:buAutoNum type="arabicPeriod"/>
            </a:pPr>
            <a:r>
              <a:rPr lang="en-US" b="0" i="0" dirty="0">
                <a:effectLst/>
                <a:latin typeface="+mj-lt"/>
              </a:rPr>
              <a:t>Call Quick Sort on the left partition</a:t>
            </a:r>
          </a:p>
          <a:p>
            <a:pPr marL="742950" lvl="1" indent="-285750" algn="l" fontAlgn="base">
              <a:buFont typeface="+mj-lt"/>
              <a:buAutoNum type="arabicPeriod"/>
            </a:pPr>
            <a:r>
              <a:rPr lang="en-US" b="0" i="0" dirty="0">
                <a:effectLst/>
                <a:latin typeface="+mj-lt"/>
              </a:rPr>
              <a:t>Call Quick Sort on the right partition.</a:t>
            </a:r>
            <a:endParaRPr lang="en-GB" dirty="0"/>
          </a:p>
        </p:txBody>
      </p:sp>
    </p:spTree>
    <p:extLst>
      <p:ext uri="{BB962C8B-B14F-4D97-AF65-F5344CB8AC3E}">
        <p14:creationId xmlns:p14="http://schemas.microsoft.com/office/powerpoint/2010/main" val="2472809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9800D74E-14BA-AF77-B8B3-D531DE6F5712}"/>
              </a:ext>
            </a:extLst>
          </p:cNvPr>
          <p:cNvSpPr>
            <a:spLocks noGrp="1"/>
          </p:cNvSpPr>
          <p:nvPr>
            <p:ph type="title"/>
          </p:nvPr>
        </p:nvSpPr>
        <p:spPr/>
        <p:txBody>
          <a:bodyPr/>
          <a:lstStyle/>
          <a:p>
            <a:r>
              <a:rPr lang="en-US" sz="4400" b="1" dirty="0">
                <a:solidFill>
                  <a:srgbClr val="FF0000"/>
                </a:solidFill>
              </a:rPr>
              <a:t>Quick Sort - Algorithm</a:t>
            </a:r>
            <a:endParaRPr lang="en-GB" dirty="0"/>
          </a:p>
        </p:txBody>
      </p:sp>
      <p:sp>
        <p:nvSpPr>
          <p:cNvPr id="5" name="Text Placeholder 4">
            <a:extLst>
              <a:ext uri="{FF2B5EF4-FFF2-40B4-BE49-F238E27FC236}">
                <a16:creationId xmlns="" xmlns:a16="http://schemas.microsoft.com/office/drawing/2014/main" id="{BD1C298E-C4CF-C250-3DE7-16FEF0C3DD4A}"/>
              </a:ext>
            </a:extLst>
          </p:cNvPr>
          <p:cNvSpPr>
            <a:spLocks noGrp="1"/>
          </p:cNvSpPr>
          <p:nvPr>
            <p:ph type="body" idx="1"/>
          </p:nvPr>
        </p:nvSpPr>
        <p:spPr/>
        <p:txBody>
          <a:bodyPr>
            <a:normAutofit/>
          </a:bodyPr>
          <a:lstStyle/>
          <a:p>
            <a:r>
              <a:rPr lang="en-GB" sz="1800" b="1" i="0" dirty="0">
                <a:solidFill>
                  <a:srgbClr val="333333"/>
                </a:solidFill>
                <a:effectLst/>
                <a:latin typeface="+mj-lt"/>
              </a:rPr>
              <a:t>Quick Sort Algorithm</a:t>
            </a:r>
            <a:endParaRPr lang="en-US" sz="1800" dirty="0">
              <a:latin typeface="+mj-lt"/>
            </a:endParaRPr>
          </a:p>
        </p:txBody>
      </p:sp>
      <p:sp>
        <p:nvSpPr>
          <p:cNvPr id="3" name="Content Placeholder 2">
            <a:extLst>
              <a:ext uri="{FF2B5EF4-FFF2-40B4-BE49-F238E27FC236}">
                <a16:creationId xmlns="" xmlns:a16="http://schemas.microsoft.com/office/drawing/2014/main" id="{07162725-CF77-EBFB-0702-DB6A977ED9AC}"/>
              </a:ext>
            </a:extLst>
          </p:cNvPr>
          <p:cNvSpPr>
            <a:spLocks noGrp="1"/>
          </p:cNvSpPr>
          <p:nvPr>
            <p:ph sz="half" idx="2"/>
          </p:nvPr>
        </p:nvSpPr>
        <p:spPr>
          <a:ln>
            <a:solidFill>
              <a:schemeClr val="tx1"/>
            </a:solidFill>
          </a:ln>
        </p:spPr>
        <p:txBody>
          <a:bodyPr>
            <a:normAutofit fontScale="62500" lnSpcReduction="20000"/>
          </a:bodyPr>
          <a:lstStyle/>
          <a:p>
            <a:pPr marL="0" indent="0">
              <a:buNone/>
            </a:pPr>
            <a:r>
              <a:rPr lang="en-US" sz="3700" dirty="0" err="1"/>
              <a:t>QuickSort</a:t>
            </a:r>
            <a:r>
              <a:rPr lang="en-US" sz="3700" dirty="0"/>
              <a:t>(</a:t>
            </a:r>
            <a:r>
              <a:rPr lang="en-US" sz="3700" dirty="0" err="1"/>
              <a:t>arr</a:t>
            </a:r>
            <a:r>
              <a:rPr lang="en-US" sz="3700" dirty="0"/>
              <a:t>[], s, e)</a:t>
            </a:r>
          </a:p>
          <a:p>
            <a:pPr marL="0" indent="0">
              <a:buNone/>
            </a:pPr>
            <a:r>
              <a:rPr lang="en-US" sz="3700" dirty="0"/>
              <a:t>{</a:t>
            </a:r>
          </a:p>
          <a:p>
            <a:pPr marL="400050" lvl="1" indent="0">
              <a:buNone/>
            </a:pPr>
            <a:r>
              <a:rPr lang="en-US" sz="3700" dirty="0"/>
              <a:t>if(s&lt;e)</a:t>
            </a:r>
          </a:p>
          <a:p>
            <a:pPr marL="400050" lvl="1" indent="0">
              <a:buNone/>
            </a:pPr>
            <a:r>
              <a:rPr lang="en-US" sz="3700" dirty="0"/>
              <a:t>{</a:t>
            </a:r>
          </a:p>
          <a:p>
            <a:pPr marL="800100" lvl="2" indent="0">
              <a:buNone/>
            </a:pPr>
            <a:r>
              <a:rPr lang="en-US" sz="3700" dirty="0"/>
              <a:t>p = Partition(</a:t>
            </a:r>
            <a:r>
              <a:rPr lang="en-US" sz="3700" dirty="0" err="1"/>
              <a:t>arr</a:t>
            </a:r>
            <a:r>
              <a:rPr lang="en-US" sz="3700" dirty="0"/>
              <a:t>[],</a:t>
            </a:r>
            <a:r>
              <a:rPr lang="en-US" sz="3700" dirty="0" err="1"/>
              <a:t>s,e</a:t>
            </a:r>
            <a:r>
              <a:rPr lang="en-US" sz="3700" dirty="0"/>
              <a:t>) </a:t>
            </a:r>
          </a:p>
          <a:p>
            <a:pPr marL="800100" lvl="2" indent="0">
              <a:buNone/>
            </a:pPr>
            <a:r>
              <a:rPr lang="en-US" sz="3700" dirty="0" err="1"/>
              <a:t>QuickSort</a:t>
            </a:r>
            <a:r>
              <a:rPr lang="en-US" sz="3700" dirty="0"/>
              <a:t>(</a:t>
            </a:r>
            <a:r>
              <a:rPr lang="en-US" sz="3700" dirty="0" err="1"/>
              <a:t>arr</a:t>
            </a:r>
            <a:r>
              <a:rPr lang="en-US" sz="3700" dirty="0"/>
              <a:t>[], s, (p-1)) </a:t>
            </a:r>
          </a:p>
          <a:p>
            <a:pPr marL="800100" lvl="2" indent="0">
              <a:buNone/>
            </a:pPr>
            <a:r>
              <a:rPr lang="en-US" sz="3700" dirty="0" err="1"/>
              <a:t>QuickSort</a:t>
            </a:r>
            <a:r>
              <a:rPr lang="en-US" sz="3700" dirty="0"/>
              <a:t>(</a:t>
            </a:r>
            <a:r>
              <a:rPr lang="en-US" sz="3700" dirty="0" err="1"/>
              <a:t>arr</a:t>
            </a:r>
            <a:r>
              <a:rPr lang="en-US" sz="3700" dirty="0"/>
              <a:t>[], (p+1), e)</a:t>
            </a:r>
          </a:p>
          <a:p>
            <a:pPr marL="400050" lvl="1" indent="0">
              <a:buNone/>
            </a:pPr>
            <a:r>
              <a:rPr lang="en-US" sz="3700" dirty="0"/>
              <a:t>}</a:t>
            </a:r>
          </a:p>
          <a:p>
            <a:pPr marL="0" indent="0">
              <a:buNone/>
            </a:pPr>
            <a:r>
              <a:rPr lang="en-US" sz="3700" dirty="0"/>
              <a:t>}</a:t>
            </a:r>
          </a:p>
          <a:p>
            <a:pPr marL="0" indent="0">
              <a:buNone/>
            </a:pPr>
            <a:endParaRPr lang="en-GB" dirty="0"/>
          </a:p>
        </p:txBody>
      </p:sp>
      <p:sp>
        <p:nvSpPr>
          <p:cNvPr id="6" name="Text Placeholder 5">
            <a:extLst>
              <a:ext uri="{FF2B5EF4-FFF2-40B4-BE49-F238E27FC236}">
                <a16:creationId xmlns="" xmlns:a16="http://schemas.microsoft.com/office/drawing/2014/main" id="{BB7D8575-D800-7083-1C12-0FE0DB0E8D91}"/>
              </a:ext>
            </a:extLst>
          </p:cNvPr>
          <p:cNvSpPr>
            <a:spLocks noGrp="1"/>
          </p:cNvSpPr>
          <p:nvPr>
            <p:ph type="body" sz="quarter" idx="3"/>
          </p:nvPr>
        </p:nvSpPr>
        <p:spPr/>
        <p:txBody>
          <a:bodyPr>
            <a:noAutofit/>
          </a:bodyPr>
          <a:lstStyle/>
          <a:p>
            <a:r>
              <a:rPr lang="fr-FR" sz="1800" b="1" dirty="0">
                <a:solidFill>
                  <a:srgbClr val="333333"/>
                </a:solidFill>
                <a:latin typeface="+mj-lt"/>
              </a:rPr>
              <a:t>Quick Sort Partition </a:t>
            </a:r>
            <a:r>
              <a:rPr lang="fr-FR" sz="1800" b="1" dirty="0" err="1">
                <a:solidFill>
                  <a:srgbClr val="333333"/>
                </a:solidFill>
                <a:latin typeface="+mj-lt"/>
              </a:rPr>
              <a:t>Function</a:t>
            </a:r>
            <a:endParaRPr lang="fr-FR" sz="1800" b="1" dirty="0">
              <a:solidFill>
                <a:srgbClr val="333333"/>
              </a:solidFill>
              <a:latin typeface="+mj-lt"/>
            </a:endParaRPr>
          </a:p>
        </p:txBody>
      </p:sp>
      <p:sp>
        <p:nvSpPr>
          <p:cNvPr id="7" name="Content Placeholder 6">
            <a:extLst>
              <a:ext uri="{FF2B5EF4-FFF2-40B4-BE49-F238E27FC236}">
                <a16:creationId xmlns="" xmlns:a16="http://schemas.microsoft.com/office/drawing/2014/main" id="{65E0C539-F109-1F1C-C8D1-39079CEDA4D3}"/>
              </a:ext>
            </a:extLst>
          </p:cNvPr>
          <p:cNvSpPr>
            <a:spLocks noGrp="1"/>
          </p:cNvSpPr>
          <p:nvPr>
            <p:ph sz="quarter" idx="4"/>
          </p:nvPr>
        </p:nvSpPr>
        <p:spPr>
          <a:ln>
            <a:solidFill>
              <a:schemeClr val="tx1"/>
            </a:solidFill>
          </a:ln>
        </p:spPr>
        <p:txBody>
          <a:bodyPr>
            <a:normAutofit fontScale="47500" lnSpcReduction="20000"/>
          </a:bodyPr>
          <a:lstStyle/>
          <a:p>
            <a:pPr marL="0" indent="0">
              <a:buNone/>
            </a:pPr>
            <a:r>
              <a:rPr lang="en-GB" sz="3700" b="0" i="0" dirty="0">
                <a:solidFill>
                  <a:srgbClr val="33333F"/>
                </a:solidFill>
                <a:effectLst/>
                <a:latin typeface="roboto" panose="020B0604020202020204" pitchFamily="2" charset="0"/>
              </a:rPr>
              <a:t>Partition(</a:t>
            </a:r>
            <a:r>
              <a:rPr lang="en-GB" sz="3700" b="0" i="0" dirty="0" err="1">
                <a:solidFill>
                  <a:srgbClr val="33333F"/>
                </a:solidFill>
                <a:effectLst/>
                <a:latin typeface="roboto" panose="020B0604020202020204" pitchFamily="2" charset="0"/>
              </a:rPr>
              <a:t>arr</a:t>
            </a:r>
            <a:r>
              <a:rPr lang="en-GB" sz="3700" b="0" i="0" dirty="0">
                <a:solidFill>
                  <a:srgbClr val="33333F"/>
                </a:solidFill>
                <a:effectLst/>
                <a:latin typeface="roboto" panose="020B0604020202020204" pitchFamily="2" charset="0"/>
              </a:rPr>
              <a:t>[], s, e) </a:t>
            </a:r>
          </a:p>
          <a:p>
            <a:pPr marL="0" indent="0">
              <a:buNone/>
            </a:pPr>
            <a:r>
              <a:rPr lang="en-GB" sz="3700" dirty="0">
                <a:solidFill>
                  <a:srgbClr val="33333F"/>
                </a:solidFill>
                <a:latin typeface="roboto" panose="020B0604020202020204" pitchFamily="2" charset="0"/>
              </a:rPr>
              <a:t>{</a:t>
            </a:r>
          </a:p>
          <a:p>
            <a:pPr marL="400050" lvl="1" indent="0">
              <a:buNone/>
            </a:pPr>
            <a:r>
              <a:rPr lang="en-GB" sz="3300" b="0" i="0" dirty="0">
                <a:solidFill>
                  <a:srgbClr val="33333F"/>
                </a:solidFill>
                <a:effectLst/>
                <a:latin typeface="roboto" panose="020B0604020202020204" pitchFamily="2" charset="0"/>
              </a:rPr>
              <a:t>pivot = </a:t>
            </a:r>
            <a:r>
              <a:rPr lang="en-GB" sz="3300" b="0" i="0" dirty="0" err="1">
                <a:solidFill>
                  <a:srgbClr val="33333F"/>
                </a:solidFill>
                <a:effectLst/>
                <a:latin typeface="roboto" panose="020B0604020202020204" pitchFamily="2" charset="0"/>
              </a:rPr>
              <a:t>arr</a:t>
            </a:r>
            <a:r>
              <a:rPr lang="en-GB" sz="3300" b="0" i="0" dirty="0">
                <a:solidFill>
                  <a:srgbClr val="33333F"/>
                </a:solidFill>
                <a:effectLst/>
                <a:latin typeface="roboto" panose="020B0604020202020204" pitchFamily="2" charset="0"/>
              </a:rPr>
              <a:t>[e] </a:t>
            </a:r>
          </a:p>
          <a:p>
            <a:pPr marL="400050" lvl="1" indent="0">
              <a:buNone/>
            </a:pPr>
            <a:r>
              <a:rPr lang="en-GB" sz="3300" b="0" i="0" dirty="0" err="1">
                <a:solidFill>
                  <a:srgbClr val="33333F"/>
                </a:solidFill>
                <a:effectLst/>
                <a:latin typeface="roboto" panose="020B0604020202020204" pitchFamily="2" charset="0"/>
              </a:rPr>
              <a:t>plndex</a:t>
            </a:r>
            <a:r>
              <a:rPr lang="en-GB" sz="3300" b="0" i="0" dirty="0">
                <a:solidFill>
                  <a:srgbClr val="33333F"/>
                </a:solidFill>
                <a:effectLst/>
                <a:latin typeface="roboto" panose="020B0604020202020204" pitchFamily="2" charset="0"/>
              </a:rPr>
              <a:t>=s </a:t>
            </a:r>
          </a:p>
          <a:p>
            <a:pPr marL="400050" lvl="1" indent="0">
              <a:buNone/>
            </a:pPr>
            <a:r>
              <a:rPr lang="en-GB" sz="3300" b="0" i="0" dirty="0">
                <a:solidFill>
                  <a:srgbClr val="33333F"/>
                </a:solidFill>
                <a:effectLst/>
                <a:latin typeface="roboto" panose="020B0604020202020204" pitchFamily="2" charset="0"/>
              </a:rPr>
              <a:t>for (</a:t>
            </a:r>
            <a:r>
              <a:rPr lang="en-GB" sz="3300" b="0" i="0" dirty="0" err="1">
                <a:solidFill>
                  <a:srgbClr val="33333F"/>
                </a:solidFill>
                <a:effectLst/>
                <a:latin typeface="roboto" panose="020B0604020202020204" pitchFamily="2" charset="0"/>
              </a:rPr>
              <a:t>i</a:t>
            </a:r>
            <a:r>
              <a:rPr lang="en-GB" sz="3300" b="0" i="0" dirty="0">
                <a:solidFill>
                  <a:srgbClr val="33333F"/>
                </a:solidFill>
                <a:effectLst/>
                <a:latin typeface="roboto" panose="020B0604020202020204" pitchFamily="2" charset="0"/>
              </a:rPr>
              <a:t>=s to e-1) </a:t>
            </a:r>
          </a:p>
          <a:p>
            <a:pPr marL="400050" lvl="1" indent="0">
              <a:buNone/>
            </a:pPr>
            <a:r>
              <a:rPr lang="en-GB" sz="3300" b="0" i="0" dirty="0">
                <a:solidFill>
                  <a:srgbClr val="33333F"/>
                </a:solidFill>
                <a:effectLst/>
                <a:latin typeface="roboto" panose="020B0604020202020204" pitchFamily="2" charset="0"/>
              </a:rPr>
              <a:t>{</a:t>
            </a:r>
          </a:p>
          <a:p>
            <a:pPr marL="800100" lvl="2" indent="0">
              <a:buNone/>
            </a:pPr>
            <a:r>
              <a:rPr lang="en-GB" sz="2900" b="0" i="0" dirty="0">
                <a:solidFill>
                  <a:srgbClr val="33333F"/>
                </a:solidFill>
                <a:effectLst/>
                <a:latin typeface="roboto" panose="020B0604020202020204" pitchFamily="2" charset="0"/>
              </a:rPr>
              <a:t>if(</a:t>
            </a:r>
            <a:r>
              <a:rPr lang="en-GB" sz="2900" b="0" i="0" dirty="0" err="1">
                <a:solidFill>
                  <a:srgbClr val="33333F"/>
                </a:solidFill>
                <a:effectLst/>
                <a:latin typeface="roboto" panose="020B0604020202020204" pitchFamily="2" charset="0"/>
              </a:rPr>
              <a:t>arr</a:t>
            </a:r>
            <a:r>
              <a:rPr lang="en-GB" sz="2900" b="0" i="0" dirty="0">
                <a:solidFill>
                  <a:srgbClr val="33333F"/>
                </a:solidFill>
                <a:effectLst/>
                <a:latin typeface="roboto" panose="020B0604020202020204" pitchFamily="2" charset="0"/>
              </a:rPr>
              <a:t>[</a:t>
            </a:r>
            <a:r>
              <a:rPr lang="en-GB" sz="2900" b="0" i="0" dirty="0" err="1">
                <a:solidFill>
                  <a:srgbClr val="33333F"/>
                </a:solidFill>
                <a:effectLst/>
                <a:latin typeface="roboto" panose="020B0604020202020204" pitchFamily="2" charset="0"/>
              </a:rPr>
              <a:t>i</a:t>
            </a:r>
            <a:r>
              <a:rPr lang="en-GB" sz="2900" b="0" i="0" dirty="0">
                <a:solidFill>
                  <a:srgbClr val="33333F"/>
                </a:solidFill>
                <a:effectLst/>
                <a:latin typeface="roboto" panose="020B0604020202020204" pitchFamily="2" charset="0"/>
              </a:rPr>
              <a:t>]&lt;=pivot) </a:t>
            </a:r>
          </a:p>
          <a:p>
            <a:pPr marL="800100" lvl="2" indent="0">
              <a:buNone/>
            </a:pPr>
            <a:r>
              <a:rPr lang="en-GB" sz="2900" dirty="0">
                <a:solidFill>
                  <a:srgbClr val="33333F"/>
                </a:solidFill>
                <a:latin typeface="roboto" panose="020B0604020202020204" pitchFamily="2" charset="0"/>
              </a:rPr>
              <a:t>{</a:t>
            </a:r>
          </a:p>
          <a:p>
            <a:pPr marL="1257300" lvl="3" indent="0">
              <a:buNone/>
            </a:pPr>
            <a:r>
              <a:rPr lang="en-GB" sz="2500" b="0" i="0" dirty="0">
                <a:solidFill>
                  <a:srgbClr val="33333F"/>
                </a:solidFill>
                <a:effectLst/>
                <a:latin typeface="roboto" panose="020B0604020202020204" pitchFamily="2" charset="0"/>
              </a:rPr>
              <a:t>swap(</a:t>
            </a:r>
            <a:r>
              <a:rPr lang="en-GB" sz="2500" b="0" i="0" dirty="0" err="1">
                <a:solidFill>
                  <a:srgbClr val="33333F"/>
                </a:solidFill>
                <a:effectLst/>
                <a:latin typeface="roboto" panose="020B0604020202020204" pitchFamily="2" charset="0"/>
              </a:rPr>
              <a:t>arr</a:t>
            </a:r>
            <a:r>
              <a:rPr lang="en-GB" sz="2500" b="0" i="0" dirty="0">
                <a:solidFill>
                  <a:srgbClr val="33333F"/>
                </a:solidFill>
                <a:effectLst/>
                <a:latin typeface="roboto" panose="020B0604020202020204" pitchFamily="2" charset="0"/>
              </a:rPr>
              <a:t>[</a:t>
            </a:r>
            <a:r>
              <a:rPr lang="en-GB" sz="2500" b="0" i="0" dirty="0" err="1">
                <a:solidFill>
                  <a:srgbClr val="33333F"/>
                </a:solidFill>
                <a:effectLst/>
                <a:latin typeface="roboto" panose="020B0604020202020204" pitchFamily="2" charset="0"/>
              </a:rPr>
              <a:t>i</a:t>
            </a:r>
            <a:r>
              <a:rPr lang="en-GB" sz="2500" b="0" i="0" dirty="0">
                <a:solidFill>
                  <a:srgbClr val="33333F"/>
                </a:solidFill>
                <a:effectLst/>
                <a:latin typeface="roboto" panose="020B0604020202020204" pitchFamily="2" charset="0"/>
              </a:rPr>
              <a:t>], </a:t>
            </a:r>
            <a:r>
              <a:rPr lang="en-GB" sz="2500" b="0" i="0" dirty="0" err="1">
                <a:solidFill>
                  <a:srgbClr val="33333F"/>
                </a:solidFill>
                <a:effectLst/>
                <a:latin typeface="roboto" panose="020B0604020202020204" pitchFamily="2" charset="0"/>
              </a:rPr>
              <a:t>arr</a:t>
            </a:r>
            <a:r>
              <a:rPr lang="en-GB" sz="2500" b="0" i="0" dirty="0">
                <a:solidFill>
                  <a:srgbClr val="33333F"/>
                </a:solidFill>
                <a:effectLst/>
                <a:latin typeface="roboto" panose="020B0604020202020204" pitchFamily="2" charset="0"/>
              </a:rPr>
              <a:t>[</a:t>
            </a:r>
            <a:r>
              <a:rPr lang="en-GB" sz="2500" b="0" i="0" dirty="0" err="1">
                <a:solidFill>
                  <a:srgbClr val="33333F"/>
                </a:solidFill>
                <a:effectLst/>
                <a:latin typeface="roboto" panose="020B0604020202020204" pitchFamily="2" charset="0"/>
              </a:rPr>
              <a:t>pIndex</a:t>
            </a:r>
            <a:r>
              <a:rPr lang="en-GB" sz="2500" b="0" i="0" dirty="0">
                <a:solidFill>
                  <a:srgbClr val="33333F"/>
                </a:solidFill>
                <a:effectLst/>
                <a:latin typeface="roboto" panose="020B0604020202020204" pitchFamily="2" charset="0"/>
              </a:rPr>
              <a:t>]) </a:t>
            </a:r>
          </a:p>
          <a:p>
            <a:pPr marL="1257300" lvl="3" indent="0">
              <a:buNone/>
            </a:pPr>
            <a:r>
              <a:rPr lang="en-GB" sz="2500" b="0" i="0" dirty="0" err="1">
                <a:solidFill>
                  <a:srgbClr val="33333F"/>
                </a:solidFill>
                <a:effectLst/>
                <a:latin typeface="roboto" panose="020B0604020202020204" pitchFamily="2" charset="0"/>
              </a:rPr>
              <a:t>plndex</a:t>
            </a:r>
            <a:r>
              <a:rPr lang="en-GB" sz="2500" b="0" i="0" dirty="0">
                <a:solidFill>
                  <a:srgbClr val="33333F"/>
                </a:solidFill>
                <a:effectLst/>
                <a:latin typeface="roboto" panose="020B0604020202020204" pitchFamily="2" charset="0"/>
              </a:rPr>
              <a:t>++ </a:t>
            </a:r>
          </a:p>
          <a:p>
            <a:pPr marL="400050" lvl="1" indent="0">
              <a:buNone/>
            </a:pPr>
            <a:r>
              <a:rPr lang="en-GB" sz="3300" dirty="0">
                <a:solidFill>
                  <a:srgbClr val="33333F"/>
                </a:solidFill>
                <a:latin typeface="roboto" panose="020B0604020202020204" pitchFamily="2" charset="0"/>
              </a:rPr>
              <a:t>            }</a:t>
            </a:r>
          </a:p>
          <a:p>
            <a:pPr marL="400050" lvl="1" indent="0">
              <a:buNone/>
            </a:pPr>
            <a:r>
              <a:rPr lang="en-GB" sz="3300" b="0" i="0" dirty="0">
                <a:solidFill>
                  <a:srgbClr val="33333F"/>
                </a:solidFill>
                <a:effectLst/>
                <a:latin typeface="roboto" panose="020B0604020202020204" pitchFamily="2" charset="0"/>
              </a:rPr>
              <a:t>}</a:t>
            </a:r>
          </a:p>
          <a:p>
            <a:pPr marL="400050" lvl="1" indent="0">
              <a:buNone/>
            </a:pPr>
            <a:r>
              <a:rPr lang="en-GB" sz="3300" b="0" i="0" dirty="0">
                <a:solidFill>
                  <a:srgbClr val="33333F"/>
                </a:solidFill>
                <a:effectLst/>
                <a:latin typeface="roboto" panose="020B0604020202020204" pitchFamily="2" charset="0"/>
              </a:rPr>
              <a:t>swap(</a:t>
            </a:r>
            <a:r>
              <a:rPr lang="en-GB" sz="3300" b="0" i="0" dirty="0" err="1">
                <a:solidFill>
                  <a:srgbClr val="33333F"/>
                </a:solidFill>
                <a:effectLst/>
                <a:latin typeface="roboto" panose="020B0604020202020204" pitchFamily="2" charset="0"/>
              </a:rPr>
              <a:t>arr</a:t>
            </a:r>
            <a:r>
              <a:rPr lang="en-GB" sz="3300" b="0" i="0" dirty="0">
                <a:solidFill>
                  <a:srgbClr val="33333F"/>
                </a:solidFill>
                <a:effectLst/>
                <a:latin typeface="roboto" panose="020B0604020202020204" pitchFamily="2" charset="0"/>
              </a:rPr>
              <a:t>[e], </a:t>
            </a:r>
            <a:r>
              <a:rPr lang="en-GB" sz="3300" b="0" i="0" dirty="0" err="1">
                <a:solidFill>
                  <a:srgbClr val="33333F"/>
                </a:solidFill>
                <a:effectLst/>
                <a:latin typeface="roboto" panose="020B0604020202020204" pitchFamily="2" charset="0"/>
              </a:rPr>
              <a:t>arr</a:t>
            </a:r>
            <a:r>
              <a:rPr lang="en-GB" sz="3300" b="0" i="0" dirty="0">
                <a:solidFill>
                  <a:srgbClr val="33333F"/>
                </a:solidFill>
                <a:effectLst/>
                <a:latin typeface="roboto" panose="020B0604020202020204" pitchFamily="2" charset="0"/>
              </a:rPr>
              <a:t>[</a:t>
            </a:r>
            <a:r>
              <a:rPr lang="en-GB" sz="3300" b="0" i="0" dirty="0" err="1">
                <a:solidFill>
                  <a:srgbClr val="33333F"/>
                </a:solidFill>
                <a:effectLst/>
                <a:latin typeface="roboto" panose="020B0604020202020204" pitchFamily="2" charset="0"/>
              </a:rPr>
              <a:t>plndex</a:t>
            </a:r>
            <a:r>
              <a:rPr lang="en-GB" sz="3300" b="0" i="0" dirty="0">
                <a:solidFill>
                  <a:srgbClr val="33333F"/>
                </a:solidFill>
                <a:effectLst/>
                <a:latin typeface="roboto" panose="020B0604020202020204" pitchFamily="2" charset="0"/>
              </a:rPr>
              <a:t>]) </a:t>
            </a:r>
          </a:p>
          <a:p>
            <a:pPr marL="400050" lvl="1" indent="0">
              <a:buNone/>
            </a:pPr>
            <a:r>
              <a:rPr lang="en-GB" sz="3300" b="0" i="0" dirty="0">
                <a:solidFill>
                  <a:srgbClr val="33333F"/>
                </a:solidFill>
                <a:effectLst/>
                <a:latin typeface="roboto" panose="020B0604020202020204" pitchFamily="2" charset="0"/>
              </a:rPr>
              <a:t>return </a:t>
            </a:r>
            <a:r>
              <a:rPr lang="en-GB" sz="3300" b="0" i="0" dirty="0" err="1">
                <a:solidFill>
                  <a:srgbClr val="33333F"/>
                </a:solidFill>
                <a:effectLst/>
                <a:latin typeface="roboto" panose="020B0604020202020204" pitchFamily="2" charset="0"/>
              </a:rPr>
              <a:t>pIndex</a:t>
            </a:r>
            <a:endParaRPr lang="en-GB" sz="3300" b="0" i="0" dirty="0">
              <a:solidFill>
                <a:srgbClr val="33333F"/>
              </a:solidFill>
              <a:effectLst/>
              <a:latin typeface="roboto" panose="020B0604020202020204" pitchFamily="2" charset="0"/>
            </a:endParaRPr>
          </a:p>
          <a:p>
            <a:pPr marL="0" indent="0">
              <a:buNone/>
            </a:pPr>
            <a:r>
              <a:rPr lang="en-GB" sz="3700" b="0" i="0" dirty="0">
                <a:solidFill>
                  <a:srgbClr val="33333F"/>
                </a:solidFill>
                <a:effectLst/>
                <a:latin typeface="roboto" panose="020B0604020202020204" pitchFamily="2" charset="0"/>
              </a:rPr>
              <a:t>}</a:t>
            </a:r>
            <a:endParaRPr lang="fr-FR" sz="3700" b="1" i="0" dirty="0">
              <a:solidFill>
                <a:srgbClr val="333333"/>
              </a:solidFill>
              <a:effectLst/>
              <a:latin typeface="open sans" panose="020B0606030504020204" pitchFamily="34" charset="0"/>
            </a:endParaRPr>
          </a:p>
          <a:p>
            <a:endParaRPr lang="en-GB" dirty="0"/>
          </a:p>
        </p:txBody>
      </p:sp>
    </p:spTree>
    <p:extLst>
      <p:ext uri="{BB962C8B-B14F-4D97-AF65-F5344CB8AC3E}">
        <p14:creationId xmlns:p14="http://schemas.microsoft.com/office/powerpoint/2010/main" val="604808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F75FBEC0-B727-62DB-0CE4-D4D0BB2B48B7}"/>
              </a:ext>
            </a:extLst>
          </p:cNvPr>
          <p:cNvSpPr>
            <a:spLocks noGrp="1"/>
          </p:cNvSpPr>
          <p:nvPr>
            <p:ph type="title"/>
          </p:nvPr>
        </p:nvSpPr>
        <p:spPr/>
        <p:txBody>
          <a:bodyPr/>
          <a:lstStyle/>
          <a:p>
            <a:r>
              <a:rPr lang="en-US" sz="4400" b="1" dirty="0">
                <a:solidFill>
                  <a:srgbClr val="FF0000"/>
                </a:solidFill>
              </a:rPr>
              <a:t>Quick Sort - Working</a:t>
            </a:r>
            <a:endParaRPr lang="en-GB" dirty="0"/>
          </a:p>
        </p:txBody>
      </p:sp>
      <p:sp>
        <p:nvSpPr>
          <p:cNvPr id="8" name="Content Placeholder 7">
            <a:extLst>
              <a:ext uri="{FF2B5EF4-FFF2-40B4-BE49-F238E27FC236}">
                <a16:creationId xmlns="" xmlns:a16="http://schemas.microsoft.com/office/drawing/2014/main" id="{839C53FD-B1F3-A3A3-EED0-E209EAB68495}"/>
              </a:ext>
            </a:extLst>
          </p:cNvPr>
          <p:cNvSpPr>
            <a:spLocks noGrp="1"/>
          </p:cNvSpPr>
          <p:nvPr>
            <p:ph idx="1"/>
          </p:nvPr>
        </p:nvSpPr>
        <p:spPr/>
        <p:txBody>
          <a:bodyPr/>
          <a:lstStyle/>
          <a:p>
            <a:endParaRPr lang="en-GB"/>
          </a:p>
        </p:txBody>
      </p:sp>
      <p:pic>
        <p:nvPicPr>
          <p:cNvPr id="16" name="Picture 15">
            <a:extLst>
              <a:ext uri="{FF2B5EF4-FFF2-40B4-BE49-F238E27FC236}">
                <a16:creationId xmlns="" xmlns:a16="http://schemas.microsoft.com/office/drawing/2014/main" id="{ECDF7FC3-4FA2-007F-C5D9-ED3ED5F17AB2}"/>
              </a:ext>
            </a:extLst>
          </p:cNvPr>
          <p:cNvPicPr>
            <a:picLocks noChangeAspect="1"/>
          </p:cNvPicPr>
          <p:nvPr/>
        </p:nvPicPr>
        <p:blipFill>
          <a:blip r:embed="rId2"/>
          <a:stretch>
            <a:fillRect/>
          </a:stretch>
        </p:blipFill>
        <p:spPr>
          <a:xfrm>
            <a:off x="457200" y="1590675"/>
            <a:ext cx="8229600" cy="4543425"/>
          </a:xfrm>
          <a:prstGeom prst="rect">
            <a:avLst/>
          </a:prstGeom>
          <a:ln>
            <a:solidFill>
              <a:schemeClr val="tx1"/>
            </a:solidFill>
          </a:ln>
        </p:spPr>
      </p:pic>
    </p:spTree>
    <p:extLst>
      <p:ext uri="{BB962C8B-B14F-4D97-AF65-F5344CB8AC3E}">
        <p14:creationId xmlns:p14="http://schemas.microsoft.com/office/powerpoint/2010/main" val="4083408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Quick Sort</a:t>
            </a:r>
            <a:endParaRPr lang="en-GB"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Advantages</a:t>
            </a:r>
          </a:p>
          <a:p>
            <a:r>
              <a:rPr lang="en-US" dirty="0"/>
              <a:t>It is in-place since it uses only a small auxiliary stack.</a:t>
            </a:r>
          </a:p>
          <a:p>
            <a:r>
              <a:rPr lang="en-US" dirty="0"/>
              <a:t>It requires only </a:t>
            </a:r>
            <a:r>
              <a:rPr lang="en-US" b="1" i="1" dirty="0"/>
              <a:t>n (log n)</a:t>
            </a:r>
            <a:r>
              <a:rPr lang="en-US" dirty="0"/>
              <a:t> time to sort </a:t>
            </a:r>
            <a:r>
              <a:rPr lang="en-US" b="1" dirty="0"/>
              <a:t>n</a:t>
            </a:r>
            <a:r>
              <a:rPr lang="en-US" dirty="0"/>
              <a:t> items.</a:t>
            </a:r>
          </a:p>
          <a:p>
            <a:r>
              <a:rPr lang="en-US" dirty="0"/>
              <a:t>It has an extremely short inner loop.</a:t>
            </a:r>
          </a:p>
          <a:p>
            <a:pPr marL="0" indent="0">
              <a:buNone/>
            </a:pPr>
            <a:r>
              <a:rPr lang="en-US" dirty="0" smtClean="0"/>
              <a:t>Disadvantages</a:t>
            </a:r>
            <a:endParaRPr lang="en-US" dirty="0"/>
          </a:p>
          <a:p>
            <a:r>
              <a:rPr lang="en-US" dirty="0"/>
              <a:t>It is recursive. Especially, if recursion is not available, the implementation is extremely complicated.</a:t>
            </a:r>
          </a:p>
          <a:p>
            <a:r>
              <a:rPr lang="en-US" dirty="0"/>
              <a:t>It requires quadratic </a:t>
            </a:r>
            <a:r>
              <a:rPr lang="en-US" dirty="0" smtClean="0"/>
              <a:t>(n</a:t>
            </a:r>
            <a:r>
              <a:rPr lang="en-US" baseline="30000" dirty="0" smtClean="0"/>
              <a:t>2</a:t>
            </a:r>
            <a:r>
              <a:rPr lang="en-US" dirty="0"/>
              <a:t>) time in the worst-case.</a:t>
            </a:r>
          </a:p>
          <a:p>
            <a:pPr marL="0" indent="0">
              <a:buNone/>
            </a:pPr>
            <a:endParaRPr lang="en-GB" dirty="0"/>
          </a:p>
        </p:txBody>
      </p:sp>
    </p:spTree>
    <p:extLst>
      <p:ext uri="{BB962C8B-B14F-4D97-AF65-F5344CB8AC3E}">
        <p14:creationId xmlns:p14="http://schemas.microsoft.com/office/powerpoint/2010/main" val="571464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F544AC-BA0F-937F-AE5A-7B6189C2941C}"/>
              </a:ext>
            </a:extLst>
          </p:cNvPr>
          <p:cNvSpPr>
            <a:spLocks noGrp="1"/>
          </p:cNvSpPr>
          <p:nvPr>
            <p:ph type="title"/>
          </p:nvPr>
        </p:nvSpPr>
        <p:spPr/>
        <p:txBody>
          <a:bodyPr/>
          <a:lstStyle/>
          <a:p>
            <a:r>
              <a:rPr lang="en-US" sz="4400" b="1" dirty="0">
                <a:solidFill>
                  <a:srgbClr val="FF0000"/>
                </a:solidFill>
              </a:rPr>
              <a:t>Radix Sort</a:t>
            </a:r>
            <a:endParaRPr lang="en-GB" dirty="0"/>
          </a:p>
        </p:txBody>
      </p:sp>
      <p:sp>
        <p:nvSpPr>
          <p:cNvPr id="3" name="Content Placeholder 2">
            <a:extLst>
              <a:ext uri="{FF2B5EF4-FFF2-40B4-BE49-F238E27FC236}">
                <a16:creationId xmlns="" xmlns:a16="http://schemas.microsoft.com/office/drawing/2014/main" id="{F1C63C89-58B9-4B51-4EA9-1E443658462B}"/>
              </a:ext>
            </a:extLst>
          </p:cNvPr>
          <p:cNvSpPr>
            <a:spLocks noGrp="1"/>
          </p:cNvSpPr>
          <p:nvPr>
            <p:ph idx="1"/>
          </p:nvPr>
        </p:nvSpPr>
        <p:spPr/>
        <p:txBody>
          <a:bodyPr>
            <a:normAutofit lnSpcReduction="10000"/>
          </a:bodyPr>
          <a:lstStyle/>
          <a:p>
            <a:r>
              <a:rPr lang="en-US" b="0" i="0" dirty="0" smtClean="0">
                <a:effectLst/>
                <a:latin typeface="+mj-lt"/>
              </a:rPr>
              <a:t>Radix sort is a </a:t>
            </a:r>
            <a:r>
              <a:rPr lang="en-US" b="1" i="0" dirty="0" smtClean="0">
                <a:effectLst/>
                <a:latin typeface="+mj-lt"/>
              </a:rPr>
              <a:t>non-comparative</a:t>
            </a:r>
            <a:r>
              <a:rPr lang="en-US" b="0" i="0" dirty="0" smtClean="0">
                <a:effectLst/>
                <a:latin typeface="+mj-lt"/>
              </a:rPr>
              <a:t> sorting algorithm. It avoids comparison by creating and distributing elements into </a:t>
            </a:r>
            <a:r>
              <a:rPr lang="en-US" b="1" i="0" dirty="0" smtClean="0">
                <a:effectLst/>
                <a:latin typeface="+mj-lt"/>
              </a:rPr>
              <a:t>buckets</a:t>
            </a:r>
            <a:r>
              <a:rPr lang="en-US" b="0" i="0" dirty="0" smtClean="0">
                <a:effectLst/>
                <a:latin typeface="+mj-lt"/>
              </a:rPr>
              <a:t> according to their </a:t>
            </a:r>
            <a:r>
              <a:rPr lang="en-US" b="1" i="0" dirty="0" smtClean="0">
                <a:effectLst/>
                <a:latin typeface="+mj-lt"/>
              </a:rPr>
              <a:t>radix</a:t>
            </a:r>
            <a:r>
              <a:rPr lang="en-US" b="0" i="0" dirty="0" smtClean="0">
                <a:effectLst/>
                <a:latin typeface="+mj-lt"/>
              </a:rPr>
              <a:t>. For elements with more than one significant digit, this bucketing process is repeated for each digit, while preserving the ordering of the prior step, until all digits have been considered. For this reason, radix sort has also been called </a:t>
            </a:r>
            <a:r>
              <a:rPr lang="en-US" b="1" i="0" dirty="0" smtClean="0">
                <a:effectLst/>
                <a:latin typeface="+mj-lt"/>
              </a:rPr>
              <a:t>bucket sort</a:t>
            </a:r>
            <a:r>
              <a:rPr lang="en-US" b="0" i="0" dirty="0" smtClean="0">
                <a:effectLst/>
                <a:latin typeface="+mj-lt"/>
              </a:rPr>
              <a:t> and </a:t>
            </a:r>
            <a:r>
              <a:rPr lang="en-US" b="1" i="0" dirty="0" smtClean="0">
                <a:effectLst/>
                <a:latin typeface="+mj-lt"/>
              </a:rPr>
              <a:t>digital sort.</a:t>
            </a:r>
          </a:p>
          <a:p>
            <a:endParaRPr lang="en-GB" dirty="0">
              <a:latin typeface="+mj-lt"/>
            </a:endParaRPr>
          </a:p>
        </p:txBody>
      </p:sp>
    </p:spTree>
    <p:extLst>
      <p:ext uri="{BB962C8B-B14F-4D97-AF65-F5344CB8AC3E}">
        <p14:creationId xmlns:p14="http://schemas.microsoft.com/office/powerpoint/2010/main" val="23852262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D5F87A-F226-429E-376C-55FE72EF8881}"/>
              </a:ext>
            </a:extLst>
          </p:cNvPr>
          <p:cNvSpPr>
            <a:spLocks noGrp="1"/>
          </p:cNvSpPr>
          <p:nvPr>
            <p:ph type="title"/>
          </p:nvPr>
        </p:nvSpPr>
        <p:spPr/>
        <p:txBody>
          <a:bodyPr/>
          <a:lstStyle/>
          <a:p>
            <a:r>
              <a:rPr lang="en-US" sz="4400" b="1" dirty="0">
                <a:solidFill>
                  <a:srgbClr val="FF0000"/>
                </a:solidFill>
              </a:rPr>
              <a:t>Radix Sort Continue</a:t>
            </a:r>
            <a:endParaRPr lang="en-GB" dirty="0"/>
          </a:p>
        </p:txBody>
      </p:sp>
      <p:sp>
        <p:nvSpPr>
          <p:cNvPr id="3" name="Content Placeholder 2">
            <a:extLst>
              <a:ext uri="{FF2B5EF4-FFF2-40B4-BE49-F238E27FC236}">
                <a16:creationId xmlns="" xmlns:a16="http://schemas.microsoft.com/office/drawing/2014/main" id="{4F04ABC8-AB21-90DE-CA98-4C50C6EA2482}"/>
              </a:ext>
            </a:extLst>
          </p:cNvPr>
          <p:cNvSpPr>
            <a:spLocks noGrp="1"/>
          </p:cNvSpPr>
          <p:nvPr>
            <p:ph idx="1"/>
          </p:nvPr>
        </p:nvSpPr>
        <p:spPr/>
        <p:txBody>
          <a:bodyPr>
            <a:normAutofit/>
          </a:bodyPr>
          <a:lstStyle/>
          <a:p>
            <a:pPr algn="l" fontAlgn="base">
              <a:buFont typeface="Arial" panose="020B0604020202020204" pitchFamily="34" charset="0"/>
              <a:buChar char="•"/>
            </a:pPr>
            <a:r>
              <a:rPr lang="pt-BR" b="0" dirty="0">
                <a:effectLst/>
                <a:latin typeface="+mj-lt"/>
              </a:rPr>
              <a:t>Time complexity: </a:t>
            </a:r>
            <a:r>
              <a:rPr lang="pt-BR" b="1" dirty="0">
                <a:effectLst/>
                <a:latin typeface="+mj-lt"/>
              </a:rPr>
              <a:t>O(d(n+k))</a:t>
            </a:r>
            <a:endParaRPr lang="pt-BR" b="0" dirty="0">
              <a:effectLst/>
              <a:latin typeface="+mj-lt"/>
            </a:endParaRPr>
          </a:p>
          <a:p>
            <a:pPr algn="l" fontAlgn="base">
              <a:buFont typeface="Arial" panose="020B0604020202020204" pitchFamily="34" charset="0"/>
              <a:buChar char="•"/>
            </a:pPr>
            <a:r>
              <a:rPr lang="pt-BR" b="0" dirty="0">
                <a:effectLst/>
                <a:latin typeface="+mj-lt"/>
              </a:rPr>
              <a:t>Space complexity: </a:t>
            </a:r>
            <a:r>
              <a:rPr lang="pt-BR" b="1" dirty="0">
                <a:effectLst/>
                <a:latin typeface="+mj-lt"/>
              </a:rPr>
              <a:t>O(n+k)</a:t>
            </a:r>
          </a:p>
          <a:p>
            <a:pPr marL="0" indent="0" algn="l" fontAlgn="base">
              <a:buNone/>
            </a:pPr>
            <a:r>
              <a:rPr lang="en-US" b="0" dirty="0">
                <a:effectLst/>
                <a:latin typeface="+mj-lt"/>
              </a:rPr>
              <a:t>Where d is the no of max digits of the largest no in the digit, n is the no of elements in the list and k is the range of unique elements. Note – This time &amp; space complexity is applicable for those Radix sort algorithms that use Counting Sort as sub routine internally.</a:t>
            </a:r>
            <a:endParaRPr lang="en-GB" dirty="0">
              <a:latin typeface="+mj-lt"/>
            </a:endParaRPr>
          </a:p>
        </p:txBody>
      </p:sp>
    </p:spTree>
    <p:extLst>
      <p:ext uri="{BB962C8B-B14F-4D97-AF65-F5344CB8AC3E}">
        <p14:creationId xmlns:p14="http://schemas.microsoft.com/office/powerpoint/2010/main" val="456686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AB78A-43A3-FC32-CDA9-B6D43E84C1BF}"/>
              </a:ext>
            </a:extLst>
          </p:cNvPr>
          <p:cNvSpPr>
            <a:spLocks noGrp="1"/>
          </p:cNvSpPr>
          <p:nvPr>
            <p:ph type="title"/>
          </p:nvPr>
        </p:nvSpPr>
        <p:spPr/>
        <p:txBody>
          <a:bodyPr/>
          <a:lstStyle/>
          <a:p>
            <a:r>
              <a:rPr lang="en-US" sz="4400" b="1" dirty="0">
                <a:solidFill>
                  <a:srgbClr val="FF0000"/>
                </a:solidFill>
              </a:rPr>
              <a:t>Radix Sort – Working</a:t>
            </a:r>
            <a:endParaRPr lang="en-GB" dirty="0"/>
          </a:p>
        </p:txBody>
      </p:sp>
      <p:sp>
        <p:nvSpPr>
          <p:cNvPr id="3" name="Content Placeholder 2">
            <a:extLst>
              <a:ext uri="{FF2B5EF4-FFF2-40B4-BE49-F238E27FC236}">
                <a16:creationId xmlns="" xmlns:a16="http://schemas.microsoft.com/office/drawing/2014/main" id="{E7FF4397-B60D-A41D-CBDE-E2D000BA6F39}"/>
              </a:ext>
            </a:extLst>
          </p:cNvPr>
          <p:cNvSpPr>
            <a:spLocks noGrp="1"/>
          </p:cNvSpPr>
          <p:nvPr>
            <p:ph idx="1"/>
          </p:nvPr>
        </p:nvSpPr>
        <p:spPr/>
        <p:txBody>
          <a:bodyPr>
            <a:normAutofit fontScale="77500" lnSpcReduction="20000"/>
          </a:bodyPr>
          <a:lstStyle/>
          <a:p>
            <a:pPr algn="l" fontAlgn="base">
              <a:buFont typeface="Arial" panose="020B0604020202020204" pitchFamily="34" charset="0"/>
              <a:buChar char="•"/>
            </a:pPr>
            <a:r>
              <a:rPr lang="en-US" b="0" i="0" dirty="0">
                <a:effectLst/>
                <a:latin typeface="+mj-lt"/>
              </a:rPr>
              <a:t>Step 1 – Take input array and find MAX number in the array</a:t>
            </a:r>
          </a:p>
          <a:p>
            <a:pPr algn="l" fontAlgn="base">
              <a:buFont typeface="Arial" panose="020B0604020202020204" pitchFamily="34" charset="0"/>
              <a:buChar char="•"/>
            </a:pPr>
            <a:r>
              <a:rPr lang="en-US" b="0" i="0" dirty="0">
                <a:effectLst/>
                <a:latin typeface="+mj-lt"/>
              </a:rPr>
              <a:t>Step 2 – Define 10 queues each representing a bucket for each digit from 0 to 9.</a:t>
            </a:r>
          </a:p>
          <a:p>
            <a:pPr algn="l" fontAlgn="base">
              <a:buFont typeface="Arial" panose="020B0604020202020204" pitchFamily="34" charset="0"/>
              <a:buChar char="•"/>
            </a:pPr>
            <a:r>
              <a:rPr lang="en-US" b="0" i="0" dirty="0">
                <a:effectLst/>
                <a:latin typeface="+mj-lt"/>
              </a:rPr>
              <a:t>Step 3 – Consider the least significant digit of each number in the list which is to be sorted.</a:t>
            </a:r>
          </a:p>
          <a:p>
            <a:pPr algn="l" fontAlgn="base">
              <a:buFont typeface="Arial" panose="020B0604020202020204" pitchFamily="34" charset="0"/>
              <a:buChar char="•"/>
            </a:pPr>
            <a:r>
              <a:rPr lang="en-US" b="0" i="0" dirty="0">
                <a:effectLst/>
                <a:latin typeface="+mj-lt"/>
              </a:rPr>
              <a:t>Step 4 – Insert each number into their respective queue based on the least significant digit.</a:t>
            </a:r>
          </a:p>
          <a:p>
            <a:pPr algn="l" fontAlgn="base">
              <a:buFont typeface="Arial" panose="020B0604020202020204" pitchFamily="34" charset="0"/>
              <a:buChar char="•"/>
            </a:pPr>
            <a:r>
              <a:rPr lang="en-US" b="0" i="0" dirty="0">
                <a:effectLst/>
                <a:latin typeface="+mj-lt"/>
              </a:rPr>
              <a:t>Step 5 – Group all the numbers from queue 0 to queue 9 in the order they have inserted into their respective queues.</a:t>
            </a:r>
          </a:p>
          <a:p>
            <a:pPr algn="l" fontAlgn="base">
              <a:buFont typeface="Arial" panose="020B0604020202020204" pitchFamily="34" charset="0"/>
              <a:buChar char="•"/>
            </a:pPr>
            <a:r>
              <a:rPr lang="en-US" b="0" i="0" dirty="0">
                <a:effectLst/>
                <a:latin typeface="+mj-lt"/>
              </a:rPr>
              <a:t>Step 6 – Repeat from step 3 based on the next least significant digit.</a:t>
            </a:r>
          </a:p>
          <a:p>
            <a:pPr algn="l" fontAlgn="base">
              <a:buFont typeface="Arial" panose="020B0604020202020204" pitchFamily="34" charset="0"/>
              <a:buChar char="•"/>
            </a:pPr>
            <a:r>
              <a:rPr lang="en-US" b="0" i="0" dirty="0">
                <a:effectLst/>
                <a:latin typeface="+mj-lt"/>
              </a:rPr>
              <a:t>Step 7 – Repeat from step 2 until all the numbers are grouped based on the most significant digit.</a:t>
            </a:r>
          </a:p>
          <a:p>
            <a:pPr marL="0" indent="0">
              <a:buNone/>
            </a:pPr>
            <a:endParaRPr lang="en-GB" dirty="0">
              <a:latin typeface="+mj-lt"/>
            </a:endParaRPr>
          </a:p>
        </p:txBody>
      </p:sp>
    </p:spTree>
    <p:extLst>
      <p:ext uri="{BB962C8B-B14F-4D97-AF65-F5344CB8AC3E}">
        <p14:creationId xmlns:p14="http://schemas.microsoft.com/office/powerpoint/2010/main" val="2114475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19AEF5-3AF0-72BE-A8D3-B1B0F789D473}"/>
              </a:ext>
            </a:extLst>
          </p:cNvPr>
          <p:cNvSpPr>
            <a:spLocks noGrp="1"/>
          </p:cNvSpPr>
          <p:nvPr>
            <p:ph type="title"/>
          </p:nvPr>
        </p:nvSpPr>
        <p:spPr/>
        <p:txBody>
          <a:bodyPr>
            <a:noAutofit/>
          </a:bodyPr>
          <a:lstStyle/>
          <a:p>
            <a:r>
              <a:rPr lang="fr-FR" sz="3000" b="1" i="0" dirty="0" err="1">
                <a:solidFill>
                  <a:srgbClr val="FF0000"/>
                </a:solidFill>
                <a:effectLst/>
              </a:rPr>
              <a:t>Radix</a:t>
            </a:r>
            <a:r>
              <a:rPr lang="fr-FR" sz="3000" b="1" i="0" dirty="0">
                <a:solidFill>
                  <a:srgbClr val="FF0000"/>
                </a:solidFill>
                <a:effectLst/>
              </a:rPr>
              <a:t> Sort Pseudocode </a:t>
            </a:r>
            <a:r>
              <a:rPr lang="fr-FR" sz="3000" b="1" i="0" dirty="0" err="1">
                <a:solidFill>
                  <a:srgbClr val="FF0000"/>
                </a:solidFill>
                <a:effectLst/>
              </a:rPr>
              <a:t>RadixSort</a:t>
            </a:r>
            <a:r>
              <a:rPr lang="fr-FR" sz="3000" b="1" i="0" dirty="0">
                <a:solidFill>
                  <a:srgbClr val="FF0000"/>
                </a:solidFill>
                <a:effectLst/>
              </a:rPr>
              <a:t>(</a:t>
            </a:r>
            <a:r>
              <a:rPr lang="fr-FR" sz="3000" b="1" i="0" dirty="0" err="1">
                <a:solidFill>
                  <a:srgbClr val="FF0000"/>
                </a:solidFill>
                <a:effectLst/>
              </a:rPr>
              <a:t>arr</a:t>
            </a:r>
            <a:r>
              <a:rPr lang="fr-FR" sz="3000" b="1" i="0" dirty="0">
                <a:solidFill>
                  <a:srgbClr val="FF0000"/>
                </a:solidFill>
                <a:effectLst/>
              </a:rPr>
              <a:t>[], size) </a:t>
            </a:r>
            <a:endParaRPr lang="en-GB" sz="3000" dirty="0">
              <a:solidFill>
                <a:srgbClr val="FF0000"/>
              </a:solidFill>
            </a:endParaRPr>
          </a:p>
        </p:txBody>
      </p:sp>
      <p:sp>
        <p:nvSpPr>
          <p:cNvPr id="3" name="Content Placeholder 2">
            <a:extLst>
              <a:ext uri="{FF2B5EF4-FFF2-40B4-BE49-F238E27FC236}">
                <a16:creationId xmlns="" xmlns:a16="http://schemas.microsoft.com/office/drawing/2014/main" id="{153C4B96-59CD-6CA1-D407-E7BA2441A84D}"/>
              </a:ext>
            </a:extLst>
          </p:cNvPr>
          <p:cNvSpPr>
            <a:spLocks noGrp="1"/>
          </p:cNvSpPr>
          <p:nvPr>
            <p:ph idx="1"/>
          </p:nvPr>
        </p:nvSpPr>
        <p:spPr/>
        <p:txBody>
          <a:bodyPr/>
          <a:lstStyle/>
          <a:p>
            <a:pPr algn="l" fontAlgn="base">
              <a:buFont typeface="+mj-lt"/>
              <a:buAutoNum type="arabicPeriod"/>
            </a:pPr>
            <a:r>
              <a:rPr lang="en-US" b="0" i="1" dirty="0">
                <a:effectLst/>
                <a:latin typeface="+mj-lt"/>
              </a:rPr>
              <a:t>take input array &amp; its size as – </a:t>
            </a:r>
            <a:r>
              <a:rPr lang="en-US" b="0" i="1" dirty="0" err="1">
                <a:effectLst/>
                <a:latin typeface="+mj-lt"/>
              </a:rPr>
              <a:t>arr</a:t>
            </a:r>
            <a:r>
              <a:rPr lang="en-US" b="0" i="1" dirty="0">
                <a:effectLst/>
                <a:latin typeface="+mj-lt"/>
              </a:rPr>
              <a:t>[size]</a:t>
            </a:r>
            <a:endParaRPr lang="en-US" b="0" i="0" dirty="0">
              <a:effectLst/>
              <a:latin typeface="+mj-lt"/>
            </a:endParaRPr>
          </a:p>
          <a:p>
            <a:pPr algn="l" fontAlgn="base">
              <a:buFont typeface="+mj-lt"/>
              <a:buAutoNum type="arabicPeriod"/>
            </a:pPr>
            <a:r>
              <a:rPr lang="en-US" b="0" i="1" dirty="0">
                <a:effectLst/>
                <a:latin typeface="+mj-lt"/>
              </a:rPr>
              <a:t>Get max element from this array</a:t>
            </a:r>
            <a:endParaRPr lang="en-US" b="0" i="0" dirty="0">
              <a:effectLst/>
              <a:latin typeface="+mj-lt"/>
            </a:endParaRPr>
          </a:p>
          <a:p>
            <a:pPr marL="742950" lvl="1" indent="-285750" algn="l" fontAlgn="base">
              <a:buFont typeface="+mj-lt"/>
              <a:buAutoNum type="arabicPeriod"/>
            </a:pPr>
            <a:r>
              <a:rPr lang="en-US" b="0" i="0" dirty="0">
                <a:effectLst/>
                <a:latin typeface="+mj-lt"/>
              </a:rPr>
              <a:t>m = </a:t>
            </a:r>
            <a:r>
              <a:rPr lang="en-US" b="0" i="0" dirty="0" err="1">
                <a:effectLst/>
                <a:latin typeface="+mj-lt"/>
              </a:rPr>
              <a:t>GetMax</a:t>
            </a:r>
            <a:r>
              <a:rPr lang="en-US" b="0" i="0" dirty="0">
                <a:effectLst/>
                <a:latin typeface="+mj-lt"/>
              </a:rPr>
              <a:t>(</a:t>
            </a:r>
            <a:r>
              <a:rPr lang="en-US" b="0" i="0" dirty="0" err="1">
                <a:effectLst/>
                <a:latin typeface="+mj-lt"/>
              </a:rPr>
              <a:t>arr</a:t>
            </a:r>
            <a:r>
              <a:rPr lang="en-US" b="0" i="0" dirty="0">
                <a:effectLst/>
                <a:latin typeface="+mj-lt"/>
              </a:rPr>
              <a:t>, size)</a:t>
            </a:r>
          </a:p>
          <a:p>
            <a:pPr algn="l" fontAlgn="base">
              <a:buFont typeface="+mj-lt"/>
              <a:buAutoNum type="arabicPeriod"/>
            </a:pPr>
            <a:r>
              <a:rPr lang="en-US" b="0" i="0" dirty="0">
                <a:effectLst/>
                <a:latin typeface="+mj-lt"/>
              </a:rPr>
              <a:t>Call counting sort d times based on the no of digits in the max number m.</a:t>
            </a:r>
          </a:p>
          <a:p>
            <a:pPr marL="742950" lvl="1" indent="-285750" algn="l" fontAlgn="base">
              <a:buFont typeface="+mj-lt"/>
              <a:buAutoNum type="arabicPeriod"/>
            </a:pPr>
            <a:r>
              <a:rPr lang="en-US" b="0" i="0" dirty="0">
                <a:effectLst/>
                <a:latin typeface="+mj-lt"/>
              </a:rPr>
              <a:t>for (int div = 1; m/div &gt; 0; div *= 10)</a:t>
            </a:r>
          </a:p>
          <a:p>
            <a:pPr marL="1143000" lvl="2" indent="-228600" algn="l" fontAlgn="base">
              <a:buFont typeface="+mj-lt"/>
              <a:buAutoNum type="arabicPeriod"/>
            </a:pPr>
            <a:r>
              <a:rPr lang="en-US" b="0" i="0" dirty="0" err="1">
                <a:effectLst/>
                <a:latin typeface="+mj-lt"/>
              </a:rPr>
              <a:t>CountingSort</a:t>
            </a:r>
            <a:r>
              <a:rPr lang="en-US" b="0" i="0" dirty="0">
                <a:effectLst/>
                <a:latin typeface="+mj-lt"/>
              </a:rPr>
              <a:t>(</a:t>
            </a:r>
            <a:r>
              <a:rPr lang="en-US" b="0" i="0" dirty="0" err="1">
                <a:effectLst/>
                <a:latin typeface="+mj-lt"/>
              </a:rPr>
              <a:t>arr</a:t>
            </a:r>
            <a:r>
              <a:rPr lang="en-US" b="0" i="0" dirty="0">
                <a:effectLst/>
                <a:latin typeface="+mj-lt"/>
              </a:rPr>
              <a:t>, size, div)</a:t>
            </a:r>
          </a:p>
          <a:p>
            <a:endParaRPr lang="en-GB" dirty="0"/>
          </a:p>
        </p:txBody>
      </p:sp>
    </p:spTree>
    <p:extLst>
      <p:ext uri="{BB962C8B-B14F-4D97-AF65-F5344CB8AC3E}">
        <p14:creationId xmlns:p14="http://schemas.microsoft.com/office/powerpoint/2010/main" val="2588790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Selection </a:t>
            </a:r>
            <a:r>
              <a:rPr lang="en-US" b="1" dirty="0" smtClean="0">
                <a:solidFill>
                  <a:srgbClr val="FF0000"/>
                </a:solidFill>
              </a:rPr>
              <a:t>Sort</a:t>
            </a:r>
            <a:endParaRPr lang="en-GB"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pPr fontAlgn="base"/>
            <a:r>
              <a:rPr lang="en-US" dirty="0"/>
              <a:t>Selection sort is a sorting algorithm, specifically an </a:t>
            </a:r>
            <a:r>
              <a:rPr lang="en-US" b="1" dirty="0"/>
              <a:t>in-place comparison sort.</a:t>
            </a:r>
            <a:endParaRPr lang="en-US" dirty="0"/>
          </a:p>
          <a:p>
            <a:pPr fontAlgn="base"/>
            <a:r>
              <a:rPr lang="en-US" dirty="0"/>
              <a:t>It has</a:t>
            </a:r>
            <a:r>
              <a:rPr lang="en-US" b="1" dirty="0"/>
              <a:t> </a:t>
            </a:r>
            <a:r>
              <a:rPr lang="en-US" b="1" dirty="0" smtClean="0"/>
              <a:t>O(n</a:t>
            </a:r>
            <a:r>
              <a:rPr lang="en-US" b="1" baseline="30000" dirty="0" smtClean="0"/>
              <a:t>2</a:t>
            </a:r>
            <a:r>
              <a:rPr lang="en-US" b="1" dirty="0"/>
              <a:t>)</a:t>
            </a:r>
            <a:r>
              <a:rPr lang="en-US" dirty="0"/>
              <a:t> time complexity, making it inefficient on large lists.</a:t>
            </a:r>
          </a:p>
          <a:p>
            <a:pPr fontAlgn="base"/>
            <a:r>
              <a:rPr lang="en-US" dirty="0" smtClean="0"/>
              <a:t>Initially</a:t>
            </a:r>
            <a:r>
              <a:rPr lang="en-US" dirty="0"/>
              <a:t>, the sorted </a:t>
            </a:r>
            <a:r>
              <a:rPr lang="en-US" dirty="0" smtClean="0"/>
              <a:t>array is </a:t>
            </a:r>
            <a:r>
              <a:rPr lang="en-US" dirty="0"/>
              <a:t>empty and the unsorted </a:t>
            </a:r>
            <a:r>
              <a:rPr lang="en-US" dirty="0" smtClean="0"/>
              <a:t>array is </a:t>
            </a:r>
            <a:r>
              <a:rPr lang="en-US" dirty="0"/>
              <a:t>the entire input list. The algorithm proceeds by finding the smallest (or largest, depending on sorting order) element in the unsorted </a:t>
            </a:r>
            <a:r>
              <a:rPr lang="en-US" dirty="0" smtClean="0"/>
              <a:t>array, </a:t>
            </a:r>
            <a:r>
              <a:rPr lang="en-US" dirty="0"/>
              <a:t>exchanging (swapping) it with the leftmost unsorted element (putting it in sorted order), and moving the </a:t>
            </a:r>
            <a:r>
              <a:rPr lang="en-US" dirty="0" smtClean="0"/>
              <a:t>array boundaries </a:t>
            </a:r>
            <a:r>
              <a:rPr lang="en-US" dirty="0"/>
              <a:t>one element to the right.</a:t>
            </a:r>
          </a:p>
          <a:p>
            <a:endParaRPr lang="en-GB" dirty="0"/>
          </a:p>
        </p:txBody>
      </p:sp>
    </p:spTree>
    <p:extLst>
      <p:ext uri="{BB962C8B-B14F-4D97-AF65-F5344CB8AC3E}">
        <p14:creationId xmlns:p14="http://schemas.microsoft.com/office/powerpoint/2010/main" val="27497706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76D75C-111D-7C7E-B08E-1B8136B04B0B}"/>
              </a:ext>
            </a:extLst>
          </p:cNvPr>
          <p:cNvSpPr>
            <a:spLocks noGrp="1"/>
          </p:cNvSpPr>
          <p:nvPr>
            <p:ph type="title"/>
          </p:nvPr>
        </p:nvSpPr>
        <p:spPr/>
        <p:txBody>
          <a:bodyPr/>
          <a:lstStyle/>
          <a:p>
            <a:r>
              <a:rPr lang="en-US" sz="4400" b="1" dirty="0">
                <a:solidFill>
                  <a:srgbClr val="FF0000"/>
                </a:solidFill>
              </a:rPr>
              <a:t>Radix Sort - Working</a:t>
            </a:r>
            <a:endParaRPr lang="en-GB" dirty="0"/>
          </a:p>
        </p:txBody>
      </p:sp>
      <p:pic>
        <p:nvPicPr>
          <p:cNvPr id="5" name="Content Placeholder 4">
            <a:extLst>
              <a:ext uri="{FF2B5EF4-FFF2-40B4-BE49-F238E27FC236}">
                <a16:creationId xmlns="" xmlns:a16="http://schemas.microsoft.com/office/drawing/2014/main" id="{BEC7C75C-C589-CF75-FD81-D0C6371CA743}"/>
              </a:ext>
            </a:extLst>
          </p:cNvPr>
          <p:cNvPicPr>
            <a:picLocks noGrp="1" noChangeAspect="1"/>
          </p:cNvPicPr>
          <p:nvPr>
            <p:ph idx="1"/>
          </p:nvPr>
        </p:nvPicPr>
        <p:blipFill>
          <a:blip r:embed="rId2"/>
          <a:stretch>
            <a:fillRect/>
          </a:stretch>
        </p:blipFill>
        <p:spPr>
          <a:xfrm>
            <a:off x="357140" y="1752600"/>
            <a:ext cx="8369488" cy="4190999"/>
          </a:xfrm>
          <a:solidFill>
            <a:schemeClr val="tx1"/>
          </a:solidFill>
          <a:ln>
            <a:solidFill>
              <a:schemeClr val="tx1"/>
            </a:solidFill>
          </a:ln>
        </p:spPr>
      </p:pic>
    </p:spTree>
    <p:extLst>
      <p:ext uri="{BB962C8B-B14F-4D97-AF65-F5344CB8AC3E}">
        <p14:creationId xmlns:p14="http://schemas.microsoft.com/office/powerpoint/2010/main" val="11480525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Radix Sort</a:t>
            </a:r>
            <a:endParaRPr lang="en-GB" dirty="0"/>
          </a:p>
        </p:txBody>
      </p:sp>
      <p:sp>
        <p:nvSpPr>
          <p:cNvPr id="3" name="Content Placeholder 2"/>
          <p:cNvSpPr>
            <a:spLocks noGrp="1"/>
          </p:cNvSpPr>
          <p:nvPr>
            <p:ph idx="1"/>
          </p:nvPr>
        </p:nvSpPr>
        <p:spPr/>
        <p:txBody>
          <a:bodyPr>
            <a:normAutofit/>
          </a:bodyPr>
          <a:lstStyle/>
          <a:p>
            <a:pPr marL="0" indent="0">
              <a:buNone/>
            </a:pPr>
            <a:r>
              <a:rPr lang="en-GB" sz="2000" dirty="0"/>
              <a:t>Advantages </a:t>
            </a:r>
          </a:p>
          <a:p>
            <a:r>
              <a:rPr lang="en-US" sz="2000" dirty="0"/>
              <a:t>Radix Sort is a stable sort because it maintains the relative order of elements with equal values.</a:t>
            </a:r>
          </a:p>
          <a:p>
            <a:r>
              <a:rPr lang="en-US" sz="2000" dirty="0"/>
              <a:t>Fast when the keys are short, i.e. when the array element range is small.</a:t>
            </a:r>
          </a:p>
          <a:p>
            <a:pPr marL="0" indent="0">
              <a:buNone/>
            </a:pPr>
            <a:r>
              <a:rPr lang="en-GB" sz="2000" dirty="0"/>
              <a:t>Disadvantages </a:t>
            </a:r>
            <a:endParaRPr lang="en-GB" sz="2000" dirty="0" smtClean="0"/>
          </a:p>
          <a:p>
            <a:r>
              <a:rPr lang="en-US" sz="2000" dirty="0"/>
              <a:t>Because it is based on digits or letters, the radix sort is less flexible than other sorts. If the data type must be rewritten, so must the Radix sort.</a:t>
            </a:r>
          </a:p>
          <a:p>
            <a:r>
              <a:rPr lang="en-US" sz="2000" dirty="0"/>
              <a:t>The Radix Sort algorithm is less flexible than other sorts because it is based on digits or letters. As a result, for each different type of data, it must be rewritten.</a:t>
            </a:r>
          </a:p>
          <a:p>
            <a:r>
              <a:rPr lang="en-US" sz="2000" dirty="0"/>
              <a:t>Radix sort has a higher constant than other sorting algorithms.</a:t>
            </a:r>
          </a:p>
          <a:p>
            <a:r>
              <a:rPr lang="en-US" sz="2000" dirty="0"/>
              <a:t>It takes up more space than Quicksort, which is used for in-place sorting</a:t>
            </a:r>
            <a:r>
              <a:rPr lang="en-US" sz="2000" dirty="0" smtClean="0"/>
              <a:t>.</a:t>
            </a:r>
            <a:endParaRPr lang="en-US" sz="2000" dirty="0"/>
          </a:p>
        </p:txBody>
      </p:sp>
    </p:spTree>
    <p:extLst>
      <p:ext uri="{BB962C8B-B14F-4D97-AF65-F5344CB8AC3E}">
        <p14:creationId xmlns:p14="http://schemas.microsoft.com/office/powerpoint/2010/main" val="17125950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Linear Search </a:t>
            </a:r>
            <a:endParaRPr lang="en-GB" dirty="0"/>
          </a:p>
        </p:txBody>
      </p:sp>
      <p:sp>
        <p:nvSpPr>
          <p:cNvPr id="3" name="Content Placeholder 2"/>
          <p:cNvSpPr>
            <a:spLocks noGrp="1"/>
          </p:cNvSpPr>
          <p:nvPr>
            <p:ph idx="1"/>
          </p:nvPr>
        </p:nvSpPr>
        <p:spPr/>
        <p:txBody>
          <a:bodyPr>
            <a:normAutofit/>
          </a:bodyPr>
          <a:lstStyle/>
          <a:p>
            <a:r>
              <a:rPr lang="en-US" dirty="0"/>
              <a:t>linear search algorithm or sequential search is a method for finding an element within a list. It sequentially checks each element of the list until a match is found or the whole list has been searched.</a:t>
            </a:r>
          </a:p>
          <a:p>
            <a:endParaRPr lang="en-US" dirty="0" smtClean="0"/>
          </a:p>
          <a:p>
            <a:pPr marL="0" indent="0">
              <a:buNone/>
            </a:pPr>
            <a:endParaRPr lang="en-US" dirty="0" smtClean="0"/>
          </a:p>
          <a:p>
            <a:endParaRPr lang="en-US" dirty="0" smtClean="0"/>
          </a:p>
          <a:p>
            <a:endParaRPr lang="en-GB" dirty="0"/>
          </a:p>
        </p:txBody>
      </p:sp>
      <p:pic>
        <p:nvPicPr>
          <p:cNvPr id="1026" name="Picture 2" descr="linear search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487" y="4267200"/>
            <a:ext cx="7439025" cy="172402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6082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Linear S</a:t>
            </a:r>
            <a:r>
              <a:rPr lang="en-US" b="1" dirty="0" smtClean="0">
                <a:solidFill>
                  <a:srgbClr val="FF0000"/>
                </a:solidFill>
              </a:rPr>
              <a:t>earch </a:t>
            </a:r>
            <a:r>
              <a:rPr lang="en-GB" b="1" dirty="0">
                <a:solidFill>
                  <a:srgbClr val="FF0000"/>
                </a:solidFill>
              </a:rPr>
              <a:t>Algorithm </a:t>
            </a:r>
          </a:p>
        </p:txBody>
      </p:sp>
      <p:sp>
        <p:nvSpPr>
          <p:cNvPr id="3" name="Content Placeholder 2"/>
          <p:cNvSpPr>
            <a:spLocks noGrp="1"/>
          </p:cNvSpPr>
          <p:nvPr>
            <p:ph idx="1"/>
          </p:nvPr>
        </p:nvSpPr>
        <p:spPr/>
        <p:txBody>
          <a:bodyPr>
            <a:normAutofit fontScale="77500" lnSpcReduction="20000"/>
          </a:bodyPr>
          <a:lstStyle/>
          <a:p>
            <a:pPr fontAlgn="base"/>
            <a:r>
              <a:rPr lang="en-US" i="1" dirty="0"/>
              <a:t>Take the input array </a:t>
            </a:r>
            <a:r>
              <a:rPr lang="en-US" i="1" dirty="0" err="1"/>
              <a:t>arr</a:t>
            </a:r>
            <a:r>
              <a:rPr lang="en-US" i="1" dirty="0"/>
              <a:t>[] from user.</a:t>
            </a:r>
            <a:endParaRPr lang="en-US" dirty="0"/>
          </a:p>
          <a:p>
            <a:pPr fontAlgn="base"/>
            <a:r>
              <a:rPr lang="en-US" i="1" dirty="0"/>
              <a:t>Take element</a:t>
            </a:r>
            <a:r>
              <a:rPr lang="en-US" b="1" i="1" dirty="0"/>
              <a:t>(x)</a:t>
            </a:r>
            <a:r>
              <a:rPr lang="en-US" i="1" dirty="0"/>
              <a:t> you want to search in this array from user.</a:t>
            </a:r>
            <a:endParaRPr lang="en-US" dirty="0"/>
          </a:p>
          <a:p>
            <a:pPr fontAlgn="base"/>
            <a:r>
              <a:rPr lang="en-US" i="1" dirty="0"/>
              <a:t>Set flag variable as </a:t>
            </a:r>
            <a:r>
              <a:rPr lang="en-US" b="1" i="1" dirty="0"/>
              <a:t>-1</a:t>
            </a:r>
            <a:endParaRPr lang="en-US" dirty="0"/>
          </a:p>
          <a:p>
            <a:pPr fontAlgn="base"/>
            <a:r>
              <a:rPr lang="en-US" i="1" dirty="0"/>
              <a:t>LOOP : </a:t>
            </a:r>
            <a:r>
              <a:rPr lang="en-US" i="1" dirty="0" err="1"/>
              <a:t>arr</a:t>
            </a:r>
            <a:r>
              <a:rPr lang="en-US" i="1" dirty="0"/>
              <a:t>[start] -&gt; </a:t>
            </a:r>
            <a:r>
              <a:rPr lang="en-US" i="1" dirty="0" err="1"/>
              <a:t>arr</a:t>
            </a:r>
            <a:r>
              <a:rPr lang="en-US" i="1" dirty="0"/>
              <a:t>[end]</a:t>
            </a:r>
            <a:endParaRPr lang="en-US" dirty="0"/>
          </a:p>
          <a:p>
            <a:pPr lvl="1" fontAlgn="base"/>
            <a:r>
              <a:rPr lang="en-US" i="1" dirty="0"/>
              <a:t>if match found </a:t>
            </a:r>
            <a:r>
              <a:rPr lang="en-US" i="1" dirty="0" err="1"/>
              <a:t>i.e</a:t>
            </a:r>
            <a:r>
              <a:rPr lang="en-US" i="1" dirty="0"/>
              <a:t> </a:t>
            </a:r>
            <a:r>
              <a:rPr lang="en-US" i="1" dirty="0" err="1"/>
              <a:t>arr</a:t>
            </a:r>
            <a:r>
              <a:rPr lang="en-US" i="1" dirty="0"/>
              <a:t>[</a:t>
            </a:r>
            <a:r>
              <a:rPr lang="en-US" i="1" dirty="0" err="1"/>
              <a:t>current_postion</a:t>
            </a:r>
            <a:r>
              <a:rPr lang="en-US" i="1" dirty="0"/>
              <a:t>] == </a:t>
            </a:r>
            <a:r>
              <a:rPr lang="en-US" b="1" i="1" dirty="0"/>
              <a:t>x</a:t>
            </a:r>
            <a:r>
              <a:rPr lang="en-US" i="1" dirty="0"/>
              <a:t> then</a:t>
            </a:r>
            <a:endParaRPr lang="en-US" dirty="0"/>
          </a:p>
          <a:p>
            <a:pPr lvl="2" fontAlgn="base"/>
            <a:r>
              <a:rPr lang="en-US" i="1" dirty="0"/>
              <a:t>Print “Match Found at position” </a:t>
            </a:r>
            <a:r>
              <a:rPr lang="en-US" i="1" dirty="0" err="1"/>
              <a:t>current_position</a:t>
            </a:r>
            <a:r>
              <a:rPr lang="en-US" i="1" dirty="0"/>
              <a:t>.</a:t>
            </a:r>
            <a:endParaRPr lang="en-US" dirty="0"/>
          </a:p>
          <a:p>
            <a:pPr lvl="2" fontAlgn="base"/>
            <a:r>
              <a:rPr lang="en-US" i="1" dirty="0"/>
              <a:t>flag = </a:t>
            </a:r>
            <a:r>
              <a:rPr lang="en-US" b="1" i="1" dirty="0"/>
              <a:t>0</a:t>
            </a:r>
            <a:endParaRPr lang="en-US" dirty="0"/>
          </a:p>
          <a:p>
            <a:pPr lvl="2" fontAlgn="base"/>
            <a:r>
              <a:rPr lang="en-US" i="1" dirty="0"/>
              <a:t>abort</a:t>
            </a:r>
            <a:endParaRPr lang="en-US" dirty="0"/>
          </a:p>
          <a:p>
            <a:pPr fontAlgn="base"/>
            <a:r>
              <a:rPr lang="en-US" i="1" dirty="0"/>
              <a:t>After loop check flag variable.</a:t>
            </a:r>
            <a:endParaRPr lang="en-US" dirty="0"/>
          </a:p>
          <a:p>
            <a:pPr lvl="1" fontAlgn="base"/>
            <a:r>
              <a:rPr lang="en-US" b="1" i="1" dirty="0"/>
              <a:t>if</a:t>
            </a:r>
            <a:r>
              <a:rPr lang="en-US" i="1" dirty="0"/>
              <a:t> flag == -1</a:t>
            </a:r>
            <a:endParaRPr lang="en-US" dirty="0"/>
          </a:p>
          <a:p>
            <a:pPr lvl="2" fontAlgn="base"/>
            <a:r>
              <a:rPr lang="en-US" i="1" dirty="0"/>
              <a:t>print “No Match Found”</a:t>
            </a:r>
            <a:endParaRPr lang="en-US" dirty="0"/>
          </a:p>
          <a:p>
            <a:pPr fontAlgn="base"/>
            <a:r>
              <a:rPr lang="en-US" i="1" dirty="0"/>
              <a:t>STOP</a:t>
            </a:r>
            <a:endParaRPr lang="en-US" dirty="0"/>
          </a:p>
          <a:p>
            <a:endParaRPr lang="en-GB" dirty="0"/>
          </a:p>
        </p:txBody>
      </p:sp>
    </p:spTree>
    <p:extLst>
      <p:ext uri="{BB962C8B-B14F-4D97-AF65-F5344CB8AC3E}">
        <p14:creationId xmlns:p14="http://schemas.microsoft.com/office/powerpoint/2010/main" val="25028905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Binary Search </a:t>
            </a:r>
            <a:endParaRPr lang="en-GB" dirty="0"/>
          </a:p>
        </p:txBody>
      </p:sp>
      <p:sp>
        <p:nvSpPr>
          <p:cNvPr id="3" name="Content Placeholder 2"/>
          <p:cNvSpPr>
            <a:spLocks noGrp="1"/>
          </p:cNvSpPr>
          <p:nvPr>
            <p:ph idx="1"/>
          </p:nvPr>
        </p:nvSpPr>
        <p:spPr/>
        <p:txBody>
          <a:bodyPr>
            <a:normAutofit fontScale="92500"/>
          </a:bodyPr>
          <a:lstStyle/>
          <a:p>
            <a:r>
              <a:rPr lang="en-US" dirty="0"/>
              <a:t>Binary search algorithm falls under the category of interval search algorithms. This algorithm is much more efficient compared to linear search algorithm. Binary search only works on sorted data structures. This algorithm repeatedly target the center of the sorted data structure &amp; divide the search space into half till the match is found.</a:t>
            </a:r>
          </a:p>
          <a:p>
            <a:r>
              <a:rPr lang="en-US" dirty="0"/>
              <a:t>The time complexity of binary search algorithm is O(Log n).</a:t>
            </a:r>
            <a:endParaRPr lang="en-GB" dirty="0"/>
          </a:p>
        </p:txBody>
      </p:sp>
    </p:spTree>
    <p:extLst>
      <p:ext uri="{BB962C8B-B14F-4D97-AF65-F5344CB8AC3E}">
        <p14:creationId xmlns:p14="http://schemas.microsoft.com/office/powerpoint/2010/main" val="30933002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Binary Search – Continue</a:t>
            </a:r>
            <a:endParaRPr lang="en-GB" dirty="0"/>
          </a:p>
        </p:txBody>
      </p:sp>
      <p:pic>
        <p:nvPicPr>
          <p:cNvPr id="2050" name="Picture 2" descr="binary search algorithm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23964"/>
            <a:ext cx="8229600" cy="427843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9049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Binary Search Algorith</a:t>
            </a:r>
            <a:r>
              <a:rPr lang="en-US" b="1" dirty="0">
                <a:solidFill>
                  <a:srgbClr val="FF0000"/>
                </a:solidFill>
              </a:rPr>
              <a:t>m</a:t>
            </a:r>
            <a:endParaRPr lang="en-GB" dirty="0"/>
          </a:p>
        </p:txBody>
      </p:sp>
      <p:sp>
        <p:nvSpPr>
          <p:cNvPr id="3" name="Content Placeholder 2"/>
          <p:cNvSpPr>
            <a:spLocks noGrp="1"/>
          </p:cNvSpPr>
          <p:nvPr>
            <p:ph idx="1"/>
          </p:nvPr>
        </p:nvSpPr>
        <p:spPr/>
        <p:txBody>
          <a:bodyPr>
            <a:normAutofit fontScale="85000" lnSpcReduction="10000"/>
          </a:bodyPr>
          <a:lstStyle/>
          <a:p>
            <a:pPr fontAlgn="base"/>
            <a:r>
              <a:rPr lang="en-US" i="1" dirty="0"/>
              <a:t>Take input array, left, right &amp; x</a:t>
            </a:r>
            <a:endParaRPr lang="en-US" dirty="0"/>
          </a:p>
          <a:p>
            <a:pPr fontAlgn="base"/>
            <a:r>
              <a:rPr lang="en-US" i="1" dirty="0"/>
              <a:t>START LOOP – while(left greater than or equal to right)</a:t>
            </a:r>
            <a:endParaRPr lang="en-US" dirty="0"/>
          </a:p>
          <a:p>
            <a:pPr lvl="1" fontAlgn="base"/>
            <a:r>
              <a:rPr lang="en-US" i="1" dirty="0"/>
              <a:t>mid = left + (right-left)/2</a:t>
            </a:r>
            <a:endParaRPr lang="en-US" dirty="0"/>
          </a:p>
          <a:p>
            <a:pPr lvl="1" fontAlgn="base"/>
            <a:r>
              <a:rPr lang="en-US" i="1" dirty="0"/>
              <a:t>if(</a:t>
            </a:r>
            <a:r>
              <a:rPr lang="en-US" i="1" dirty="0" err="1"/>
              <a:t>arr</a:t>
            </a:r>
            <a:r>
              <a:rPr lang="en-US" i="1" dirty="0"/>
              <a:t>[mid]==x) then</a:t>
            </a:r>
            <a:endParaRPr lang="en-US" dirty="0"/>
          </a:p>
          <a:p>
            <a:pPr lvl="2" fontAlgn="base"/>
            <a:r>
              <a:rPr lang="en-US" i="1" dirty="0"/>
              <a:t>return m</a:t>
            </a:r>
            <a:endParaRPr lang="en-US" dirty="0"/>
          </a:p>
          <a:p>
            <a:pPr lvl="1" fontAlgn="base"/>
            <a:r>
              <a:rPr lang="en-US" i="1" dirty="0"/>
              <a:t>else if(</a:t>
            </a:r>
            <a:r>
              <a:rPr lang="en-US" i="1" dirty="0" err="1"/>
              <a:t>arr</a:t>
            </a:r>
            <a:r>
              <a:rPr lang="en-US" i="1" dirty="0"/>
              <a:t>[mid] less than x) then</a:t>
            </a:r>
            <a:endParaRPr lang="en-US" dirty="0"/>
          </a:p>
          <a:p>
            <a:pPr lvl="2" fontAlgn="base"/>
            <a:r>
              <a:rPr lang="en-US" i="1" dirty="0"/>
              <a:t>left = m + 1</a:t>
            </a:r>
            <a:endParaRPr lang="en-US" dirty="0"/>
          </a:p>
          <a:p>
            <a:pPr lvl="1" fontAlgn="base"/>
            <a:r>
              <a:rPr lang="en-US" i="1" dirty="0"/>
              <a:t>else</a:t>
            </a:r>
            <a:endParaRPr lang="en-US" dirty="0"/>
          </a:p>
          <a:p>
            <a:pPr lvl="2" fontAlgn="base"/>
            <a:r>
              <a:rPr lang="en-US" i="1" dirty="0"/>
              <a:t>right= mid – 1</a:t>
            </a:r>
            <a:endParaRPr lang="en-US" dirty="0"/>
          </a:p>
          <a:p>
            <a:pPr fontAlgn="base"/>
            <a:r>
              <a:rPr lang="en-US" i="1" dirty="0"/>
              <a:t>END LOOP</a:t>
            </a:r>
            <a:endParaRPr lang="en-US" dirty="0"/>
          </a:p>
          <a:p>
            <a:pPr fontAlgn="base"/>
            <a:r>
              <a:rPr lang="en-US" i="1" dirty="0"/>
              <a:t>return -1</a:t>
            </a:r>
            <a:endParaRPr lang="en-US" dirty="0"/>
          </a:p>
          <a:p>
            <a:endParaRPr lang="en-GB" dirty="0"/>
          </a:p>
        </p:txBody>
      </p:sp>
    </p:spTree>
    <p:extLst>
      <p:ext uri="{BB962C8B-B14F-4D97-AF65-F5344CB8AC3E}">
        <p14:creationId xmlns:p14="http://schemas.microsoft.com/office/powerpoint/2010/main" val="31447296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868362"/>
          </a:xfrm>
        </p:spPr>
        <p:txBody>
          <a:bodyPr/>
          <a:lstStyle/>
          <a:p>
            <a:r>
              <a:rPr lang="en-GB" b="1" dirty="0" smtClean="0">
                <a:solidFill>
                  <a:srgbClr val="FF0000"/>
                </a:solidFill>
              </a:rPr>
              <a:t>Advantages and Disadvantages</a:t>
            </a:r>
            <a:endParaRPr lang="en-GB" b="1"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62901364"/>
              </p:ext>
            </p:extLst>
          </p:nvPr>
        </p:nvGraphicFramePr>
        <p:xfrm>
          <a:off x="304800" y="1295400"/>
          <a:ext cx="8382000" cy="5451566"/>
        </p:xfrm>
        <a:graphic>
          <a:graphicData uri="http://schemas.openxmlformats.org/drawingml/2006/table">
            <a:tbl>
              <a:tblPr firstRow="1" bandRow="1">
                <a:tableStyleId>{5940675A-B579-460E-94D1-54222C63F5DA}</a:tableStyleId>
              </a:tblPr>
              <a:tblGrid>
                <a:gridCol w="4191000"/>
                <a:gridCol w="4191000"/>
              </a:tblGrid>
              <a:tr h="330926">
                <a:tc>
                  <a:txBody>
                    <a:bodyPr/>
                    <a:lstStyle/>
                    <a:p>
                      <a:r>
                        <a:rPr lang="en-GB" sz="1300" b="1" i="0" kern="1200" cap="all" dirty="0" smtClean="0">
                          <a:solidFill>
                            <a:schemeClr val="tx1"/>
                          </a:solidFill>
                          <a:effectLst/>
                          <a:latin typeface="+mn-lt"/>
                          <a:ea typeface="+mn-ea"/>
                          <a:cs typeface="+mn-cs"/>
                        </a:rPr>
                        <a:t>LINEAR SEARCH</a:t>
                      </a:r>
                      <a:endParaRPr lang="en-GB" sz="1300" b="1" dirty="0"/>
                    </a:p>
                  </a:txBody>
                  <a:tcPr/>
                </a:tc>
                <a:tc>
                  <a:txBody>
                    <a:bodyPr/>
                    <a:lstStyle/>
                    <a:p>
                      <a:r>
                        <a:rPr lang="en-GB" sz="1300" b="1" i="0" kern="1200" cap="all" dirty="0" smtClean="0">
                          <a:solidFill>
                            <a:schemeClr val="tx1"/>
                          </a:solidFill>
                          <a:effectLst/>
                          <a:latin typeface="+mn-lt"/>
                          <a:ea typeface="+mn-ea"/>
                          <a:cs typeface="+mn-cs"/>
                        </a:rPr>
                        <a:t>BINARY SEARCH</a:t>
                      </a:r>
                      <a:endParaRPr lang="en-GB" sz="1300" b="1" dirty="0"/>
                    </a:p>
                  </a:txBody>
                  <a:tcPr/>
                </a:tc>
              </a:tr>
              <a:tr h="386080">
                <a:tc>
                  <a:txBody>
                    <a:bodyPr/>
                    <a:lstStyle/>
                    <a:p>
                      <a:pPr algn="l" fontAlgn="t"/>
                      <a:r>
                        <a:rPr lang="en-GB" sz="1650" b="0" dirty="0">
                          <a:effectLst/>
                        </a:rPr>
                        <a:t>O(N)</a:t>
                      </a:r>
                    </a:p>
                  </a:txBody>
                  <a:tcPr marL="76200" marR="76200" marT="76200" marB="76200"/>
                </a:tc>
                <a:tc>
                  <a:txBody>
                    <a:bodyPr/>
                    <a:lstStyle/>
                    <a:p>
                      <a:pPr algn="l" fontAlgn="t"/>
                      <a:r>
                        <a:rPr lang="en-GB" sz="1650" b="0" dirty="0" smtClean="0">
                          <a:effectLst/>
                        </a:rPr>
                        <a:t>O(</a:t>
                      </a:r>
                      <a:r>
                        <a:rPr lang="en-GB" sz="1650" b="0" dirty="0" err="1" smtClean="0">
                          <a:effectLst/>
                        </a:rPr>
                        <a:t>logN</a:t>
                      </a:r>
                      <a:r>
                        <a:rPr lang="en-GB" sz="1650" b="0" dirty="0">
                          <a:effectLst/>
                        </a:rPr>
                        <a:t>)</a:t>
                      </a:r>
                    </a:p>
                  </a:txBody>
                  <a:tcPr marL="76200" marR="76200" marT="76200" marB="76200"/>
                </a:tc>
              </a:tr>
              <a:tr h="38608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GB" sz="1650" b="0" dirty="0">
                          <a:effectLst/>
                        </a:rPr>
                        <a:t>Prerequisite for an </a:t>
                      </a:r>
                      <a:r>
                        <a:rPr lang="en-GB" sz="1650" b="0" dirty="0" smtClean="0">
                          <a:effectLst/>
                        </a:rPr>
                        <a:t>array No required</a:t>
                      </a:r>
                    </a:p>
                  </a:txBody>
                  <a:tcPr marL="76200" marR="76200" marT="76200" marB="76200"/>
                </a:tc>
                <a:tc>
                  <a:txBody>
                    <a:bodyPr/>
                    <a:lstStyle/>
                    <a:p>
                      <a:pPr algn="l" fontAlgn="t"/>
                      <a:r>
                        <a:rPr lang="en-US" sz="1650" b="0" i="0" kern="1200" dirty="0" smtClean="0">
                          <a:solidFill>
                            <a:schemeClr val="tx1"/>
                          </a:solidFill>
                          <a:effectLst/>
                          <a:latin typeface="+mn-lt"/>
                          <a:ea typeface="+mn-ea"/>
                          <a:cs typeface="+mn-cs"/>
                        </a:rPr>
                        <a:t>Array must be in sorted order</a:t>
                      </a:r>
                      <a:endParaRPr lang="en-GB" sz="1650" b="0" dirty="0">
                        <a:effectLst/>
                      </a:endParaRPr>
                    </a:p>
                  </a:txBody>
                  <a:tcPr marL="76200" marR="76200" marT="76200" marB="76200"/>
                </a:tc>
              </a:tr>
              <a:tr h="268514">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GB" sz="1650" b="0" dirty="0">
                          <a:effectLst/>
                        </a:rPr>
                        <a:t>Can be implemented </a:t>
                      </a:r>
                      <a:r>
                        <a:rPr lang="en-GB" sz="1650" b="0" dirty="0" smtClean="0">
                          <a:effectLst/>
                        </a:rPr>
                        <a:t>on Array and Linked list.</a:t>
                      </a:r>
                    </a:p>
                  </a:txBody>
                  <a:tcPr marL="76200" marR="76200" marT="76200" marB="76200"/>
                </a:tc>
                <a:tc>
                  <a:txBody>
                    <a:bodyPr/>
                    <a:lstStyle/>
                    <a:p>
                      <a:pPr algn="l" fontAlgn="t"/>
                      <a:r>
                        <a:rPr lang="en-US" sz="1650" b="0" i="0" kern="1200" dirty="0" smtClean="0">
                          <a:solidFill>
                            <a:schemeClr val="tx1"/>
                          </a:solidFill>
                          <a:effectLst/>
                          <a:latin typeface="+mn-lt"/>
                          <a:ea typeface="+mn-ea"/>
                          <a:cs typeface="+mn-cs"/>
                        </a:rPr>
                        <a:t>Cannot be directly implemented on linked list.</a:t>
                      </a:r>
                      <a:endParaRPr lang="en-GB" sz="1650" b="0" dirty="0">
                        <a:effectLst/>
                      </a:endParaRPr>
                    </a:p>
                  </a:txBody>
                  <a:tcPr marL="76200" marR="76200" marT="76200" marB="76200"/>
                </a:tc>
              </a:tr>
              <a:tr h="527594">
                <a:tc>
                  <a:txBody>
                    <a:bodyPr/>
                    <a:lstStyle/>
                    <a:p>
                      <a:r>
                        <a:rPr lang="en-GB" sz="1650" b="0" dirty="0" smtClean="0"/>
                        <a:t>Elements </a:t>
                      </a:r>
                      <a:r>
                        <a:rPr lang="en-US" sz="1650" b="0" i="0" kern="1200" dirty="0" smtClean="0">
                          <a:solidFill>
                            <a:schemeClr val="tx1"/>
                          </a:solidFill>
                          <a:effectLst/>
                          <a:latin typeface="+mn-lt"/>
                          <a:ea typeface="+mn-ea"/>
                          <a:cs typeface="+mn-cs"/>
                        </a:rPr>
                        <a:t>Easily inserted at the end of list</a:t>
                      </a:r>
                      <a:endParaRPr lang="en-GB" sz="1650" b="0" dirty="0"/>
                    </a:p>
                  </a:txBody>
                  <a:tcPr/>
                </a:tc>
                <a:tc>
                  <a:txBody>
                    <a:bodyPr/>
                    <a:lstStyle/>
                    <a:p>
                      <a:r>
                        <a:rPr lang="en-US" sz="1650" b="0" i="0" kern="1200" dirty="0" smtClean="0">
                          <a:solidFill>
                            <a:schemeClr val="tx1"/>
                          </a:solidFill>
                          <a:effectLst/>
                          <a:latin typeface="+mn-lt"/>
                          <a:ea typeface="+mn-ea"/>
                          <a:cs typeface="+mn-cs"/>
                        </a:rPr>
                        <a:t>Require processing to insert at its proper place to maintain a sorted list.</a:t>
                      </a:r>
                      <a:endParaRPr lang="en-GB" sz="1650" b="0" dirty="0"/>
                    </a:p>
                  </a:txBody>
                  <a:tcPr/>
                </a:tc>
              </a:tr>
              <a:tr h="330926">
                <a:tc>
                  <a:txBody>
                    <a:bodyPr/>
                    <a:lstStyle/>
                    <a:p>
                      <a:r>
                        <a:rPr lang="en-GB" sz="1650" b="0" dirty="0" smtClean="0"/>
                        <a:t>Algorithm type is Iterative in nature</a:t>
                      </a:r>
                      <a:endParaRPr lang="en-GB" sz="1650" b="0" dirty="0"/>
                    </a:p>
                  </a:txBody>
                  <a:tcPr/>
                </a:tc>
                <a:tc>
                  <a:txBody>
                    <a:bodyPr/>
                    <a:lstStyle/>
                    <a:p>
                      <a:r>
                        <a:rPr lang="en-US" sz="1650" b="0" i="0" kern="1200" dirty="0" smtClean="0">
                          <a:solidFill>
                            <a:schemeClr val="tx1"/>
                          </a:solidFill>
                          <a:effectLst/>
                          <a:latin typeface="+mn-lt"/>
                          <a:ea typeface="+mn-ea"/>
                          <a:cs typeface="+mn-cs"/>
                        </a:rPr>
                        <a:t>Divide and conquer in nature</a:t>
                      </a:r>
                      <a:endParaRPr lang="en-GB" sz="1650" b="0" dirty="0"/>
                    </a:p>
                  </a:txBody>
                  <a:tcPr/>
                </a:tc>
              </a:tr>
              <a:tr h="507274">
                <a:tc>
                  <a:txBody>
                    <a:bodyPr/>
                    <a:lstStyle/>
                    <a:p>
                      <a:r>
                        <a:rPr lang="en-US" sz="1650" b="0" i="0" kern="1200" dirty="0" smtClean="0">
                          <a:solidFill>
                            <a:schemeClr val="tx1"/>
                          </a:solidFill>
                          <a:effectLst/>
                          <a:latin typeface="+mn-lt"/>
                          <a:ea typeface="+mn-ea"/>
                          <a:cs typeface="+mn-cs"/>
                        </a:rPr>
                        <a:t>Easy to use and no need for any ordered elements.</a:t>
                      </a:r>
                      <a:endParaRPr lang="en-GB" sz="1650" b="0" dirty="0"/>
                    </a:p>
                  </a:txBody>
                  <a:tcPr/>
                </a:tc>
                <a:tc>
                  <a:txBody>
                    <a:bodyPr/>
                    <a:lstStyle/>
                    <a:p>
                      <a:r>
                        <a:rPr lang="en-US" sz="1650" b="0" i="0" kern="1200" dirty="0" smtClean="0">
                          <a:solidFill>
                            <a:schemeClr val="tx1"/>
                          </a:solidFill>
                          <a:effectLst/>
                          <a:latin typeface="+mn-lt"/>
                          <a:ea typeface="+mn-ea"/>
                          <a:cs typeface="+mn-cs"/>
                        </a:rPr>
                        <a:t>Anyhow tricky algorithm and elements should be organized in order.</a:t>
                      </a:r>
                      <a:endParaRPr lang="en-GB" sz="1650" b="0" dirty="0"/>
                    </a:p>
                  </a:txBody>
                  <a:tcPr/>
                </a:tc>
              </a:tr>
              <a:tr h="330926">
                <a:tc>
                  <a:txBody>
                    <a:bodyPr/>
                    <a:lstStyle/>
                    <a:p>
                      <a:r>
                        <a:rPr lang="en-GB" sz="1650" b="0" dirty="0" smtClean="0"/>
                        <a:t>Less lines of code</a:t>
                      </a:r>
                      <a:endParaRPr lang="en-GB" sz="1650" b="0" dirty="0"/>
                    </a:p>
                  </a:txBody>
                  <a:tcPr/>
                </a:tc>
                <a:tc>
                  <a:txBody>
                    <a:bodyPr/>
                    <a:lstStyle/>
                    <a:p>
                      <a:r>
                        <a:rPr lang="en-GB" sz="1650" b="0" dirty="0" smtClean="0"/>
                        <a:t>More lines of code</a:t>
                      </a:r>
                      <a:endParaRPr lang="en-GB" sz="1650" b="0" dirty="0"/>
                    </a:p>
                  </a:txBody>
                  <a:tcPr/>
                </a:tc>
              </a:tr>
              <a:tr h="431074">
                <a:tc>
                  <a:txBody>
                    <a:bodyPr/>
                    <a:lstStyle/>
                    <a:p>
                      <a:r>
                        <a:rPr lang="en-US" sz="1650" b="0" i="0" kern="1200" dirty="0" smtClean="0">
                          <a:solidFill>
                            <a:schemeClr val="tx1"/>
                          </a:solidFill>
                          <a:effectLst/>
                          <a:latin typeface="+mn-lt"/>
                          <a:ea typeface="+mn-ea"/>
                          <a:cs typeface="+mn-cs"/>
                        </a:rPr>
                        <a:t>It can be implemented on both a single and multidimensional array.</a:t>
                      </a:r>
                      <a:endParaRPr lang="en-GB" sz="1650" b="0" dirty="0"/>
                    </a:p>
                  </a:txBody>
                  <a:tcPr/>
                </a:tc>
                <a:tc>
                  <a:txBody>
                    <a:bodyPr/>
                    <a:lstStyle/>
                    <a:p>
                      <a:r>
                        <a:rPr lang="en-US" sz="1650" b="0" i="0" kern="1200" dirty="0" smtClean="0">
                          <a:solidFill>
                            <a:schemeClr val="tx1"/>
                          </a:solidFill>
                          <a:effectLst/>
                          <a:latin typeface="+mn-lt"/>
                          <a:ea typeface="+mn-ea"/>
                          <a:cs typeface="+mn-cs"/>
                        </a:rPr>
                        <a:t>It can be implemented only on a single dimensional array.</a:t>
                      </a:r>
                      <a:endParaRPr lang="en-GB" sz="1650" b="0" dirty="0"/>
                    </a:p>
                  </a:txBody>
                  <a:tcPr/>
                </a:tc>
              </a:tr>
              <a:tr h="579120">
                <a:tc>
                  <a:txBody>
                    <a:bodyPr/>
                    <a:lstStyle/>
                    <a:p>
                      <a:r>
                        <a:rPr lang="en-US" sz="1650" b="0" i="0" kern="1200" dirty="0" smtClean="0">
                          <a:solidFill>
                            <a:schemeClr val="tx1"/>
                          </a:solidFill>
                          <a:effectLst/>
                          <a:latin typeface="+mn-lt"/>
                          <a:ea typeface="+mn-ea"/>
                          <a:cs typeface="+mn-cs"/>
                        </a:rPr>
                        <a:t>It is less efficient in the case of large-size data sets.</a:t>
                      </a:r>
                      <a:endParaRPr lang="en-GB" sz="1650" b="0" dirty="0"/>
                    </a:p>
                  </a:txBody>
                  <a:tcPr/>
                </a:tc>
                <a:tc>
                  <a:txBody>
                    <a:bodyPr/>
                    <a:lstStyle/>
                    <a:p>
                      <a:r>
                        <a:rPr lang="en-US" sz="1650" b="0" i="0" kern="1200" dirty="0" smtClean="0">
                          <a:solidFill>
                            <a:schemeClr val="tx1"/>
                          </a:solidFill>
                          <a:effectLst/>
                          <a:latin typeface="+mn-lt"/>
                          <a:ea typeface="+mn-ea"/>
                          <a:cs typeface="+mn-cs"/>
                        </a:rPr>
                        <a:t>It is more efficient in the case of large-size data sets.</a:t>
                      </a:r>
                    </a:p>
                  </a:txBody>
                  <a:tcPr/>
                </a:tc>
              </a:tr>
              <a:tr h="810622">
                <a:tc>
                  <a:txBody>
                    <a:bodyPr/>
                    <a:lstStyle/>
                    <a:p>
                      <a:r>
                        <a:rPr lang="en-US" sz="1650" b="0" i="0" kern="1200" dirty="0" smtClean="0">
                          <a:solidFill>
                            <a:schemeClr val="tx1"/>
                          </a:solidFill>
                          <a:effectLst/>
                          <a:latin typeface="+mn-lt"/>
                          <a:ea typeface="+mn-ea"/>
                          <a:cs typeface="+mn-cs"/>
                        </a:rPr>
                        <a:t>The linear search can be implemented on any linear data structure such as an array, linked list, etc.</a:t>
                      </a:r>
                      <a:endParaRPr lang="en-GB" sz="1650" b="0" dirty="0"/>
                    </a:p>
                  </a:txBody>
                  <a:tcPr/>
                </a:tc>
                <a:tc>
                  <a:txBody>
                    <a:bodyPr/>
                    <a:lstStyle/>
                    <a:p>
                      <a:r>
                        <a:rPr lang="en-US" sz="1650" b="0" i="0" kern="1200" dirty="0" smtClean="0">
                          <a:solidFill>
                            <a:schemeClr val="tx1"/>
                          </a:solidFill>
                          <a:effectLst/>
                          <a:latin typeface="+mn-lt"/>
                          <a:ea typeface="+mn-ea"/>
                          <a:cs typeface="+mn-cs"/>
                        </a:rPr>
                        <a:t>The implementation of binary search is limited as it can be implemented only on those data structures that have two-way traversal.</a:t>
                      </a:r>
                    </a:p>
                  </a:txBody>
                  <a:tcPr/>
                </a:tc>
              </a:tr>
            </a:tbl>
          </a:graphicData>
        </a:graphic>
      </p:graphicFrame>
    </p:spTree>
    <p:extLst>
      <p:ext uri="{BB962C8B-B14F-4D97-AF65-F5344CB8AC3E}">
        <p14:creationId xmlns:p14="http://schemas.microsoft.com/office/powerpoint/2010/main" val="10413699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solidFill>
                  <a:srgbClr val="FF0000"/>
                </a:solidFill>
              </a:rPr>
              <a:t>Interpolation Search</a:t>
            </a:r>
            <a:endParaRPr lang="en-GB"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smtClean="0"/>
                  <a:t>Interpolation search is an improvement over binary search. Binary </a:t>
                </a:r>
                <a:r>
                  <a:rPr lang="en-US" dirty="0"/>
                  <a:t>Search always checks the value at middle index. But, interpolation search may check at different locations based on the value of element being </a:t>
                </a:r>
                <a:r>
                  <a:rPr lang="en-US" dirty="0" smtClean="0"/>
                  <a:t>searched. For </a:t>
                </a:r>
                <a:r>
                  <a:rPr lang="en-US" dirty="0"/>
                  <a:t>interpolation search to work efficiently the array elements/data should be sorted and uniformly distributed</a:t>
                </a:r>
                <a:r>
                  <a:rPr lang="en-US" dirty="0" smtClean="0"/>
                  <a:t>.</a:t>
                </a:r>
              </a:p>
              <a:p>
                <a:r>
                  <a:rPr lang="en-GB" i="1" dirty="0"/>
                  <a:t>Position = start +  </a:t>
                </a:r>
                <a14:m>
                  <m:oMath xmlns:m="http://schemas.openxmlformats.org/officeDocument/2006/math">
                    <m:f>
                      <m:fPr>
                        <m:ctrlPr>
                          <a:rPr lang="en-GB" b="1" i="1">
                            <a:latin typeface="Cambria Math" panose="02040503050406030204" pitchFamily="18" charset="0"/>
                          </a:rPr>
                        </m:ctrlPr>
                      </m:fPr>
                      <m:num>
                        <m:d>
                          <m:dPr>
                            <m:ctrlPr>
                              <a:rPr lang="en-GB" b="1" i="1">
                                <a:latin typeface="Cambria Math" panose="02040503050406030204" pitchFamily="18" charset="0"/>
                              </a:rPr>
                            </m:ctrlPr>
                          </m:dPr>
                          <m:e>
                            <m:r>
                              <a:rPr lang="en-GB" b="1" i="1">
                                <a:latin typeface="Cambria Math" panose="02040503050406030204" pitchFamily="18" charset="0"/>
                              </a:rPr>
                              <m:t>𝒆𝒏𝒅</m:t>
                            </m:r>
                            <m:r>
                              <a:rPr lang="en-GB" b="1" i="1">
                                <a:latin typeface="Cambria Math" panose="02040503050406030204" pitchFamily="18" charset="0"/>
                              </a:rPr>
                              <m:t> −</m:t>
                            </m:r>
                            <m:r>
                              <a:rPr lang="en-GB" b="1" i="1">
                                <a:latin typeface="Cambria Math" panose="02040503050406030204" pitchFamily="18" charset="0"/>
                              </a:rPr>
                              <m:t>𝒔𝒕𝒂𝒓𝒕</m:t>
                            </m:r>
                          </m:e>
                        </m:d>
                        <m:r>
                          <a:rPr lang="en-GB" b="1" i="1">
                            <a:latin typeface="Cambria Math" panose="02040503050406030204" pitchFamily="18" charset="0"/>
                          </a:rPr>
                          <m:t> ∗ </m:t>
                        </m:r>
                        <m:r>
                          <a:rPr lang="en-GB" b="1" i="1">
                            <a:latin typeface="Cambria Math" panose="02040503050406030204" pitchFamily="18" charset="0"/>
                          </a:rPr>
                          <m:t>𝒆𝒍𝒆𝒎𝒆𝒏𝒕</m:t>
                        </m:r>
                        <m:r>
                          <a:rPr lang="en-GB" b="1" i="1">
                            <a:latin typeface="Cambria Math" panose="02040503050406030204" pitchFamily="18" charset="0"/>
                          </a:rPr>
                          <m:t>−</m:t>
                        </m:r>
                        <m:r>
                          <a:rPr lang="en-GB" b="1" i="1">
                            <a:latin typeface="Cambria Math" panose="02040503050406030204" pitchFamily="18" charset="0"/>
                          </a:rPr>
                          <m:t>𝑨𝒓𝒓</m:t>
                        </m:r>
                        <m:r>
                          <a:rPr lang="en-GB" b="1" i="1">
                            <a:latin typeface="Cambria Math" panose="02040503050406030204" pitchFamily="18" charset="0"/>
                          </a:rPr>
                          <m:t>[</m:t>
                        </m:r>
                        <m:r>
                          <a:rPr lang="en-GB" b="1" i="1">
                            <a:latin typeface="Cambria Math" panose="02040503050406030204" pitchFamily="18" charset="0"/>
                          </a:rPr>
                          <m:t>𝒔𝒕𝒂𝒓𝒕</m:t>
                        </m:r>
                        <m:r>
                          <a:rPr lang="en-GB" b="1" i="1">
                            <a:latin typeface="Cambria Math" panose="02040503050406030204" pitchFamily="18" charset="0"/>
                          </a:rPr>
                          <m:t>] </m:t>
                        </m:r>
                      </m:num>
                      <m:den>
                        <m:r>
                          <a:rPr lang="en-GB" b="1" i="1">
                            <a:latin typeface="Cambria Math" panose="02040503050406030204" pitchFamily="18" charset="0"/>
                          </a:rPr>
                          <m:t>𝑨</m:t>
                        </m:r>
                        <m:r>
                          <a:rPr lang="en-GB" b="1" i="1" smtClean="0">
                            <a:latin typeface="Cambria Math" panose="02040503050406030204" pitchFamily="18" charset="0"/>
                          </a:rPr>
                          <m:t>𝒓𝒓</m:t>
                        </m:r>
                        <m:d>
                          <m:dPr>
                            <m:begChr m:val="["/>
                            <m:endChr m:val="]"/>
                            <m:ctrlPr>
                              <a:rPr lang="en-GB" b="1" i="1">
                                <a:latin typeface="Cambria Math" panose="02040503050406030204" pitchFamily="18" charset="0"/>
                              </a:rPr>
                            </m:ctrlPr>
                          </m:dPr>
                          <m:e>
                            <m:r>
                              <a:rPr lang="en-GB" b="1" i="1">
                                <a:latin typeface="Cambria Math" panose="02040503050406030204" pitchFamily="18" charset="0"/>
                              </a:rPr>
                              <m:t>𝒆𝒏𝒅</m:t>
                            </m:r>
                          </m:e>
                        </m:d>
                        <m:r>
                          <a:rPr lang="en-GB" b="1" i="1" smtClean="0">
                            <a:latin typeface="Cambria Math" panose="02040503050406030204" pitchFamily="18" charset="0"/>
                          </a:rPr>
                          <m:t> </m:t>
                        </m:r>
                        <m:r>
                          <a:rPr lang="en-GB" b="1" i="1">
                            <a:latin typeface="Cambria Math" panose="02040503050406030204" pitchFamily="18" charset="0"/>
                          </a:rPr>
                          <m:t>−</m:t>
                        </m:r>
                        <m:r>
                          <a:rPr lang="en-GB" b="1" i="1" smtClean="0">
                            <a:latin typeface="Cambria Math" panose="02040503050406030204" pitchFamily="18" charset="0"/>
                          </a:rPr>
                          <m:t>  </m:t>
                        </m:r>
                        <m:r>
                          <a:rPr lang="en-GB" b="1" i="1">
                            <a:latin typeface="Cambria Math" panose="02040503050406030204" pitchFamily="18" charset="0"/>
                          </a:rPr>
                          <m:t>𝑨</m:t>
                        </m:r>
                        <m:r>
                          <a:rPr lang="en-GB" b="1" i="1" smtClean="0">
                            <a:latin typeface="Cambria Math" panose="02040503050406030204" pitchFamily="18" charset="0"/>
                          </a:rPr>
                          <m:t>𝒓𝒓</m:t>
                        </m:r>
                        <m:r>
                          <a:rPr lang="en-GB" b="1" i="1">
                            <a:latin typeface="Cambria Math" panose="02040503050406030204" pitchFamily="18" charset="0"/>
                          </a:rPr>
                          <m:t>[</m:t>
                        </m:r>
                        <m:r>
                          <a:rPr lang="en-GB" b="1" i="1">
                            <a:latin typeface="Cambria Math" panose="02040503050406030204" pitchFamily="18" charset="0"/>
                          </a:rPr>
                          <m:t>𝒔𝒕𝒂𝒓𝒕</m:t>
                        </m:r>
                        <m:r>
                          <a:rPr lang="en-GB" b="1" i="1">
                            <a:latin typeface="Cambria Math" panose="02040503050406030204" pitchFamily="18" charset="0"/>
                          </a:rPr>
                          <m:t>]</m:t>
                        </m:r>
                      </m:den>
                    </m:f>
                  </m:oMath>
                </a14:m>
                <a:endParaRPr lang="en-GB"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81" t="-2695"/>
                </a:stretch>
              </a:blipFill>
            </p:spPr>
            <p:txBody>
              <a:bodyPr/>
              <a:lstStyle/>
              <a:p>
                <a:r>
                  <a:rPr lang="en-GB">
                    <a:noFill/>
                  </a:rPr>
                  <a:t> </a:t>
                </a:r>
              </a:p>
            </p:txBody>
          </p:sp>
        </mc:Fallback>
      </mc:AlternateContent>
    </p:spTree>
    <p:extLst>
      <p:ext uri="{BB962C8B-B14F-4D97-AF65-F5344CB8AC3E}">
        <p14:creationId xmlns:p14="http://schemas.microsoft.com/office/powerpoint/2010/main" val="33087128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Interpolation </a:t>
            </a:r>
            <a:r>
              <a:rPr lang="en-GB" b="1" dirty="0" smtClean="0">
                <a:solidFill>
                  <a:srgbClr val="FF0000"/>
                </a:solidFill>
              </a:rPr>
              <a:t>Search Algorithm</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5029200"/>
              </a:xfrm>
            </p:spPr>
            <p:txBody>
              <a:bodyPr>
                <a:normAutofit fontScale="70000" lnSpcReduction="20000"/>
              </a:bodyPr>
              <a:lstStyle/>
              <a:p>
                <a:pPr marL="514350" indent="-514350">
                  <a:buFont typeface="+mj-lt"/>
                  <a:buAutoNum type="arabicPeriod"/>
                </a:pPr>
                <a:r>
                  <a:rPr lang="en-US" b="1" dirty="0" smtClean="0"/>
                  <a:t>start</a:t>
                </a:r>
                <a:r>
                  <a:rPr lang="en-US" dirty="0" smtClean="0"/>
                  <a:t> </a:t>
                </a:r>
                <a:r>
                  <a:rPr lang="en-US" dirty="0"/>
                  <a:t>= 0 &amp; </a:t>
                </a:r>
                <a:r>
                  <a:rPr lang="en-US" b="1" dirty="0"/>
                  <a:t>end</a:t>
                </a:r>
                <a:r>
                  <a:rPr lang="en-US" dirty="0"/>
                  <a:t> = n-1</a:t>
                </a:r>
              </a:p>
              <a:p>
                <a:pPr marL="514350" indent="-514350">
                  <a:buFont typeface="+mj-lt"/>
                  <a:buAutoNum type="arabicPeriod"/>
                </a:pPr>
                <a:r>
                  <a:rPr lang="en-US" dirty="0"/>
                  <a:t>calculate </a:t>
                </a:r>
                <a:r>
                  <a:rPr lang="en-US" b="1" dirty="0" smtClean="0"/>
                  <a:t>position</a:t>
                </a:r>
                <a:r>
                  <a:rPr lang="en-US" dirty="0" smtClean="0"/>
                  <a:t> to </a:t>
                </a:r>
                <a:r>
                  <a:rPr lang="en-US" dirty="0"/>
                  <a:t>start searching at using formula</a:t>
                </a:r>
                <a:r>
                  <a:rPr lang="en-US" dirty="0" smtClean="0"/>
                  <a:t>:</a:t>
                </a:r>
              </a:p>
              <a:p>
                <a:pPr marL="514350" indent="-514350">
                  <a:buFont typeface="+mj-lt"/>
                  <a:buAutoNum type="arabicPeriod"/>
                </a:pPr>
                <a:endParaRPr lang="en-US" dirty="0" smtClean="0"/>
              </a:p>
              <a:p>
                <a:pPr marL="457200" lvl="1" indent="0">
                  <a:buNone/>
                </a:pPr>
                <a:r>
                  <a:rPr lang="en-GB" i="1" dirty="0" smtClean="0"/>
                  <a:t>		</a:t>
                </a:r>
                <a:r>
                  <a:rPr lang="en-GB" b="1" i="1" dirty="0" smtClean="0"/>
                  <a:t>Position </a:t>
                </a:r>
                <a:r>
                  <a:rPr lang="en-GB" b="1" i="1" dirty="0"/>
                  <a:t>= start +  </a:t>
                </a:r>
                <a14:m>
                  <m:oMath xmlns:m="http://schemas.openxmlformats.org/officeDocument/2006/math">
                    <m:f>
                      <m:fPr>
                        <m:ctrlPr>
                          <a:rPr lang="en-GB" b="1" i="1">
                            <a:latin typeface="Cambria Math" panose="02040503050406030204" pitchFamily="18" charset="0"/>
                          </a:rPr>
                        </m:ctrlPr>
                      </m:fPr>
                      <m:num>
                        <m:d>
                          <m:dPr>
                            <m:ctrlPr>
                              <a:rPr lang="en-GB" b="1" i="1">
                                <a:latin typeface="Cambria Math" panose="02040503050406030204" pitchFamily="18" charset="0"/>
                              </a:rPr>
                            </m:ctrlPr>
                          </m:dPr>
                          <m:e>
                            <m:r>
                              <a:rPr lang="en-GB" b="1" i="1">
                                <a:latin typeface="Cambria Math" panose="02040503050406030204" pitchFamily="18" charset="0"/>
                              </a:rPr>
                              <m:t>𝒆𝒏𝒅</m:t>
                            </m:r>
                            <m:r>
                              <a:rPr lang="en-GB" b="1" i="1">
                                <a:latin typeface="Cambria Math" panose="02040503050406030204" pitchFamily="18" charset="0"/>
                              </a:rPr>
                              <m:t> −</m:t>
                            </m:r>
                            <m:r>
                              <a:rPr lang="en-GB" b="1" i="1">
                                <a:latin typeface="Cambria Math" panose="02040503050406030204" pitchFamily="18" charset="0"/>
                              </a:rPr>
                              <m:t>𝒔𝒕𝒂𝒓𝒕</m:t>
                            </m:r>
                          </m:e>
                        </m:d>
                        <m:r>
                          <a:rPr lang="en-GB" b="1" i="1">
                            <a:latin typeface="Cambria Math" panose="02040503050406030204" pitchFamily="18" charset="0"/>
                          </a:rPr>
                          <m:t> ∗ </m:t>
                        </m:r>
                        <m:r>
                          <a:rPr lang="en-GB" b="1" i="1">
                            <a:latin typeface="Cambria Math" panose="02040503050406030204" pitchFamily="18" charset="0"/>
                          </a:rPr>
                          <m:t>𝒆𝒍𝒆𝒎𝒆𝒏𝒕</m:t>
                        </m:r>
                        <m:r>
                          <a:rPr lang="en-GB" b="1" i="1">
                            <a:latin typeface="Cambria Math" panose="02040503050406030204" pitchFamily="18" charset="0"/>
                          </a:rPr>
                          <m:t>−</m:t>
                        </m:r>
                        <m:r>
                          <a:rPr lang="en-GB" b="1" i="1">
                            <a:latin typeface="Cambria Math" panose="02040503050406030204" pitchFamily="18" charset="0"/>
                          </a:rPr>
                          <m:t>𝑨𝒓𝒓</m:t>
                        </m:r>
                        <m:r>
                          <a:rPr lang="en-GB" b="1" i="1">
                            <a:latin typeface="Cambria Math" panose="02040503050406030204" pitchFamily="18" charset="0"/>
                          </a:rPr>
                          <m:t>[</m:t>
                        </m:r>
                        <m:r>
                          <a:rPr lang="en-GB" b="1" i="1">
                            <a:latin typeface="Cambria Math" panose="02040503050406030204" pitchFamily="18" charset="0"/>
                          </a:rPr>
                          <m:t>𝒔𝒕𝒂𝒓𝒕</m:t>
                        </m:r>
                        <m:r>
                          <a:rPr lang="en-GB" b="1" i="1">
                            <a:latin typeface="Cambria Math" panose="02040503050406030204" pitchFamily="18" charset="0"/>
                          </a:rPr>
                          <m:t>] </m:t>
                        </m:r>
                      </m:num>
                      <m:den>
                        <m:r>
                          <a:rPr lang="en-GB" b="1" i="1">
                            <a:latin typeface="Cambria Math" panose="02040503050406030204" pitchFamily="18" charset="0"/>
                          </a:rPr>
                          <m:t>𝑨𝒓𝒓</m:t>
                        </m:r>
                        <m:d>
                          <m:dPr>
                            <m:begChr m:val="["/>
                            <m:endChr m:val="]"/>
                            <m:ctrlPr>
                              <a:rPr lang="en-GB" b="1" i="1">
                                <a:latin typeface="Cambria Math" panose="02040503050406030204" pitchFamily="18" charset="0"/>
                              </a:rPr>
                            </m:ctrlPr>
                          </m:dPr>
                          <m:e>
                            <m:r>
                              <a:rPr lang="en-GB" b="1" i="1">
                                <a:latin typeface="Cambria Math" panose="02040503050406030204" pitchFamily="18" charset="0"/>
                              </a:rPr>
                              <m:t>𝒆𝒏𝒅</m:t>
                            </m:r>
                          </m:e>
                        </m:d>
                        <m:r>
                          <a:rPr lang="en-GB" b="1" i="1">
                            <a:latin typeface="Cambria Math" panose="02040503050406030204" pitchFamily="18" charset="0"/>
                          </a:rPr>
                          <m:t> −  </m:t>
                        </m:r>
                        <m:r>
                          <a:rPr lang="en-GB" b="1" i="1">
                            <a:latin typeface="Cambria Math" panose="02040503050406030204" pitchFamily="18" charset="0"/>
                          </a:rPr>
                          <m:t>𝑨𝒓𝒓</m:t>
                        </m:r>
                        <m:r>
                          <a:rPr lang="en-GB" b="1" i="1">
                            <a:latin typeface="Cambria Math" panose="02040503050406030204" pitchFamily="18" charset="0"/>
                          </a:rPr>
                          <m:t>[</m:t>
                        </m:r>
                        <m:r>
                          <a:rPr lang="en-GB" b="1" i="1">
                            <a:latin typeface="Cambria Math" panose="02040503050406030204" pitchFamily="18" charset="0"/>
                          </a:rPr>
                          <m:t>𝒔𝒕𝒂𝒓𝒕</m:t>
                        </m:r>
                        <m:r>
                          <a:rPr lang="en-GB" b="1" i="1">
                            <a:latin typeface="Cambria Math" panose="02040503050406030204" pitchFamily="18" charset="0"/>
                          </a:rPr>
                          <m:t>]</m:t>
                        </m:r>
                      </m:den>
                    </m:f>
                  </m:oMath>
                </a14:m>
                <a:endParaRPr lang="en-US" dirty="0"/>
              </a:p>
              <a:p>
                <a:pPr marL="514350" indent="-514350">
                  <a:buFont typeface="+mj-lt"/>
                  <a:buAutoNum type="arabicPeriod"/>
                </a:pPr>
                <a:endParaRPr lang="en-US" dirty="0" smtClean="0"/>
              </a:p>
              <a:p>
                <a:pPr marL="514350" indent="-514350">
                  <a:buFont typeface="+mj-lt"/>
                  <a:buAutoNum type="arabicPeriod"/>
                </a:pPr>
                <a:r>
                  <a:rPr lang="en-US" dirty="0" smtClean="0"/>
                  <a:t>If </a:t>
                </a:r>
                <a:r>
                  <a:rPr lang="en-US" dirty="0"/>
                  <a:t>A[</a:t>
                </a:r>
                <a:r>
                  <a:rPr lang="en-US" dirty="0" err="1"/>
                  <a:t>pos</a:t>
                </a:r>
                <a:r>
                  <a:rPr lang="en-US" dirty="0"/>
                  <a:t>] == </a:t>
                </a:r>
                <a:r>
                  <a:rPr lang="en-US" dirty="0" smtClean="0"/>
                  <a:t>element </a:t>
                </a:r>
                <a:r>
                  <a:rPr lang="en-US" dirty="0"/>
                  <a:t>, element found at index pos.</a:t>
                </a:r>
              </a:p>
              <a:p>
                <a:pPr marL="514350" indent="-514350">
                  <a:buFont typeface="+mj-lt"/>
                  <a:buAutoNum type="arabicPeriod"/>
                </a:pPr>
                <a:r>
                  <a:rPr lang="en-US" dirty="0" smtClean="0"/>
                  <a:t>Otherwise </a:t>
                </a:r>
                <a:r>
                  <a:rPr lang="en-US" dirty="0"/>
                  <a:t>if </a:t>
                </a:r>
                <a:r>
                  <a:rPr lang="en-US" dirty="0" smtClean="0"/>
                  <a:t>element </a:t>
                </a:r>
                <a:r>
                  <a:rPr lang="en-US" dirty="0"/>
                  <a:t>&gt; A[</a:t>
                </a:r>
                <a:r>
                  <a:rPr lang="en-US" dirty="0" err="1"/>
                  <a:t>pos</a:t>
                </a:r>
                <a:r>
                  <a:rPr lang="en-US" dirty="0"/>
                  <a:t>] we make start = </a:t>
                </a:r>
                <a:r>
                  <a:rPr lang="en-US" dirty="0" err="1"/>
                  <a:t>pos</a:t>
                </a:r>
                <a:r>
                  <a:rPr lang="en-US" dirty="0"/>
                  <a:t> + 1</a:t>
                </a:r>
              </a:p>
              <a:p>
                <a:pPr marL="514350" indent="-514350">
                  <a:buFont typeface="+mj-lt"/>
                  <a:buAutoNum type="arabicPeriod"/>
                </a:pPr>
                <a:r>
                  <a:rPr lang="en-US" dirty="0" smtClean="0"/>
                  <a:t>Else </a:t>
                </a:r>
                <a:r>
                  <a:rPr lang="en-US" dirty="0"/>
                  <a:t>if </a:t>
                </a:r>
                <a:r>
                  <a:rPr lang="en-US" dirty="0" smtClean="0"/>
                  <a:t>element </a:t>
                </a:r>
                <a:r>
                  <a:rPr lang="en-US" dirty="0"/>
                  <a:t>&lt; A[</a:t>
                </a:r>
                <a:r>
                  <a:rPr lang="en-US" dirty="0" err="1"/>
                  <a:t>pos</a:t>
                </a:r>
                <a:r>
                  <a:rPr lang="en-US" dirty="0"/>
                  <a:t>] we make end = </a:t>
                </a:r>
                <a:r>
                  <a:rPr lang="en-US" dirty="0" err="1"/>
                  <a:t>pos</a:t>
                </a:r>
                <a:r>
                  <a:rPr lang="en-US" dirty="0"/>
                  <a:t> -1</a:t>
                </a:r>
              </a:p>
              <a:p>
                <a:pPr marL="514350" indent="-514350">
                  <a:buFont typeface="+mj-lt"/>
                  <a:buAutoNum type="arabicPeriod"/>
                </a:pPr>
                <a:r>
                  <a:rPr lang="en-US" dirty="0" smtClean="0"/>
                  <a:t>Do steps 2,3</a:t>
                </a:r>
                <a:r>
                  <a:rPr lang="en-US" dirty="0"/>
                  <a:t>, 4, 5</a:t>
                </a:r>
                <a:r>
                  <a:rPr lang="en-US" dirty="0" smtClean="0"/>
                  <a:t>, </a:t>
                </a:r>
                <a:r>
                  <a:rPr lang="en-US" dirty="0"/>
                  <a:t>While : </a:t>
                </a:r>
                <a:endParaRPr lang="en-US" dirty="0" smtClean="0"/>
              </a:p>
              <a:p>
                <a:pPr marL="400050" lvl="1" indent="0">
                  <a:buNone/>
                </a:pPr>
                <a:r>
                  <a:rPr lang="en-US" dirty="0"/>
                  <a:t>	</a:t>
                </a:r>
                <a:r>
                  <a:rPr lang="en-US" dirty="0" smtClean="0"/>
                  <a:t>start </a:t>
                </a:r>
                <a:r>
                  <a:rPr lang="en-US" dirty="0"/>
                  <a:t>&lt;= end &amp;&amp; </a:t>
                </a:r>
                <a:r>
                  <a:rPr lang="en-US" dirty="0" smtClean="0"/>
                  <a:t>element </a:t>
                </a:r>
                <a:r>
                  <a:rPr lang="en-US" dirty="0"/>
                  <a:t>&gt;= A[start] &amp;&amp; element </a:t>
                </a:r>
                <a:r>
                  <a:rPr lang="en-US" dirty="0" smtClean="0"/>
                  <a:t>=&lt; </a:t>
                </a:r>
                <a:r>
                  <a:rPr lang="en-US" dirty="0"/>
                  <a:t>A[end</a:t>
                </a:r>
                <a:r>
                  <a:rPr lang="en-US" dirty="0" smtClean="0"/>
                  <a:t>]</a:t>
                </a:r>
                <a:endParaRPr lang="en-US" dirty="0"/>
              </a:p>
              <a:p>
                <a:pPr marL="914400" lvl="1" indent="-514350"/>
                <a:r>
                  <a:rPr lang="en-US" dirty="0"/>
                  <a:t>start &lt;= end - that is </a:t>
                </a:r>
                <a:r>
                  <a:rPr lang="en-US" dirty="0" smtClean="0"/>
                  <a:t>until </a:t>
                </a:r>
                <a:r>
                  <a:rPr lang="en-US" dirty="0"/>
                  <a:t>we have elements in the sub-array.</a:t>
                </a:r>
              </a:p>
              <a:p>
                <a:pPr marL="914400" lvl="1" indent="-514350"/>
                <a:r>
                  <a:rPr lang="en-US" dirty="0"/>
                  <a:t>e &gt;= A[start] - element we are looking for is greater than or equal to the starting element of sub-array we are looking in.</a:t>
                </a:r>
              </a:p>
              <a:p>
                <a:pPr marL="914400" lvl="1" indent="-514350"/>
                <a:r>
                  <a:rPr lang="en-US" dirty="0"/>
                  <a:t>e =&lt; A[end] - element we are looking for is less than or equal to the last element of sub-array we are looking in.</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029200"/>
              </a:xfrm>
              <a:blipFill rotWithShape="0">
                <a:blip r:embed="rId2"/>
                <a:stretch>
                  <a:fillRect l="-963" t="-2182"/>
                </a:stretch>
              </a:blipFill>
            </p:spPr>
            <p:txBody>
              <a:bodyPr/>
              <a:lstStyle/>
              <a:p>
                <a:r>
                  <a:rPr lang="en-GB">
                    <a:noFill/>
                  </a:rPr>
                  <a:t> </a:t>
                </a:r>
              </a:p>
            </p:txBody>
          </p:sp>
        </mc:Fallback>
      </mc:AlternateContent>
    </p:spTree>
    <p:extLst>
      <p:ext uri="{BB962C8B-B14F-4D97-AF65-F5344CB8AC3E}">
        <p14:creationId xmlns:p14="http://schemas.microsoft.com/office/powerpoint/2010/main" val="3375028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Selection </a:t>
            </a:r>
            <a:r>
              <a:rPr lang="en-US" b="1" dirty="0" smtClean="0">
                <a:solidFill>
                  <a:srgbClr val="FF0000"/>
                </a:solidFill>
              </a:rPr>
              <a:t>Sort Algorithm</a:t>
            </a:r>
            <a:endParaRPr lang="en-GB" dirty="0"/>
          </a:p>
        </p:txBody>
      </p:sp>
      <p:sp>
        <p:nvSpPr>
          <p:cNvPr id="3" name="Content Placeholder 2"/>
          <p:cNvSpPr>
            <a:spLocks noGrp="1"/>
          </p:cNvSpPr>
          <p:nvPr>
            <p:ph idx="1"/>
          </p:nvPr>
        </p:nvSpPr>
        <p:spPr/>
        <p:txBody>
          <a:bodyPr>
            <a:normAutofit fontScale="92500" lnSpcReduction="10000"/>
          </a:bodyPr>
          <a:lstStyle/>
          <a:p>
            <a:pPr fontAlgn="base"/>
            <a:r>
              <a:rPr lang="en-GB" i="1" dirty="0"/>
              <a:t>for </a:t>
            </a:r>
            <a:r>
              <a:rPr lang="en-GB" i="1" dirty="0" err="1"/>
              <a:t>i</a:t>
            </a:r>
            <a:r>
              <a:rPr lang="en-GB" i="1" dirty="0"/>
              <a:t>=0 to n-1   // outer for loop</a:t>
            </a:r>
            <a:endParaRPr lang="en-GB" dirty="0"/>
          </a:p>
          <a:p>
            <a:pPr marL="457200" lvl="1" indent="0" fontAlgn="base">
              <a:buNone/>
            </a:pPr>
            <a:r>
              <a:rPr lang="en-GB" i="1" dirty="0" smtClean="0"/>
              <a:t>	min </a:t>
            </a:r>
            <a:r>
              <a:rPr lang="en-GB" i="1" dirty="0"/>
              <a:t>= </a:t>
            </a:r>
            <a:r>
              <a:rPr lang="en-GB" i="1" dirty="0" err="1"/>
              <a:t>i</a:t>
            </a:r>
            <a:r>
              <a:rPr lang="en-GB" i="1" dirty="0"/>
              <a:t>   // set min value to </a:t>
            </a:r>
            <a:r>
              <a:rPr lang="en-GB" i="1" dirty="0" err="1"/>
              <a:t>i</a:t>
            </a:r>
            <a:endParaRPr lang="en-GB" dirty="0"/>
          </a:p>
          <a:p>
            <a:pPr marL="457200" lvl="1" indent="0" fontAlgn="base">
              <a:buNone/>
            </a:pPr>
            <a:r>
              <a:rPr lang="en-GB" i="1" dirty="0" smtClean="0"/>
              <a:t>	for </a:t>
            </a:r>
            <a:r>
              <a:rPr lang="en-GB" i="1" dirty="0"/>
              <a:t>j=i+1 to n   // inner loop</a:t>
            </a:r>
            <a:endParaRPr lang="en-GB" dirty="0"/>
          </a:p>
          <a:p>
            <a:pPr marL="914400" lvl="2" indent="0" fontAlgn="base">
              <a:buNone/>
            </a:pPr>
            <a:r>
              <a:rPr lang="en-GB" i="1" dirty="0"/>
              <a:t>if </a:t>
            </a:r>
            <a:r>
              <a:rPr lang="en-GB" i="1" dirty="0" err="1"/>
              <a:t>arr</a:t>
            </a:r>
            <a:r>
              <a:rPr lang="en-GB" i="1" dirty="0"/>
              <a:t>[j] less than </a:t>
            </a:r>
            <a:r>
              <a:rPr lang="en-GB" i="1" dirty="0" err="1"/>
              <a:t>arr</a:t>
            </a:r>
            <a:r>
              <a:rPr lang="en-GB" i="1" dirty="0"/>
              <a:t>[min] then   // check which element is smaller</a:t>
            </a:r>
            <a:endParaRPr lang="en-GB" dirty="0"/>
          </a:p>
          <a:p>
            <a:pPr lvl="3" fontAlgn="base"/>
            <a:r>
              <a:rPr lang="en-GB" i="1" dirty="0"/>
              <a:t>min=j   // store index of smallest element to min</a:t>
            </a:r>
            <a:endParaRPr lang="en-GB" dirty="0"/>
          </a:p>
          <a:p>
            <a:pPr marL="457200" lvl="1" indent="0" fontAlgn="base">
              <a:buNone/>
            </a:pPr>
            <a:r>
              <a:rPr lang="en-GB" i="1" dirty="0" smtClean="0"/>
              <a:t>	end </a:t>
            </a:r>
            <a:r>
              <a:rPr lang="en-GB" i="1" dirty="0"/>
              <a:t>for   // inner loop</a:t>
            </a:r>
            <a:endParaRPr lang="en-GB" dirty="0"/>
          </a:p>
          <a:p>
            <a:pPr marL="457200" lvl="1" indent="0" fontAlgn="base">
              <a:buNone/>
            </a:pPr>
            <a:r>
              <a:rPr lang="en-GB" i="1" dirty="0" smtClean="0"/>
              <a:t>	if </a:t>
            </a:r>
            <a:r>
              <a:rPr lang="en-GB" i="1" dirty="0"/>
              <a:t>min not equal to </a:t>
            </a:r>
            <a:r>
              <a:rPr lang="en-GB" i="1" dirty="0" err="1"/>
              <a:t>i</a:t>
            </a:r>
            <a:r>
              <a:rPr lang="en-GB" i="1" dirty="0"/>
              <a:t> then   // swap if min does not match to </a:t>
            </a:r>
            <a:r>
              <a:rPr lang="en-GB" i="1" dirty="0" err="1"/>
              <a:t>i</a:t>
            </a:r>
            <a:endParaRPr lang="en-GB" dirty="0"/>
          </a:p>
          <a:p>
            <a:pPr lvl="2" fontAlgn="base"/>
            <a:r>
              <a:rPr lang="en-GB" i="1" dirty="0"/>
              <a:t>swap </a:t>
            </a:r>
            <a:r>
              <a:rPr lang="en-GB" i="1" dirty="0" err="1"/>
              <a:t>arr</a:t>
            </a:r>
            <a:r>
              <a:rPr lang="en-GB" i="1" dirty="0"/>
              <a:t>[min] with </a:t>
            </a:r>
            <a:r>
              <a:rPr lang="en-GB" i="1" dirty="0" err="1"/>
              <a:t>arr</a:t>
            </a:r>
            <a:r>
              <a:rPr lang="en-GB" i="1" dirty="0"/>
              <a:t>[</a:t>
            </a:r>
            <a:r>
              <a:rPr lang="en-GB" i="1" dirty="0" err="1"/>
              <a:t>i</a:t>
            </a:r>
            <a:r>
              <a:rPr lang="en-GB" i="1" dirty="0"/>
              <a:t>]  // swapping</a:t>
            </a:r>
            <a:endParaRPr lang="en-GB" dirty="0"/>
          </a:p>
          <a:p>
            <a:pPr fontAlgn="base"/>
            <a:r>
              <a:rPr lang="en-GB" i="1" dirty="0"/>
              <a:t>end for   // outer for loop</a:t>
            </a:r>
            <a:endParaRPr lang="en-GB" dirty="0"/>
          </a:p>
          <a:p>
            <a:endParaRPr lang="en-GB" dirty="0"/>
          </a:p>
        </p:txBody>
      </p:sp>
    </p:spTree>
    <p:extLst>
      <p:ext uri="{BB962C8B-B14F-4D97-AF65-F5344CB8AC3E}">
        <p14:creationId xmlns:p14="http://schemas.microsoft.com/office/powerpoint/2010/main" val="28096733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solidFill>
                  <a:srgbClr val="FF0000"/>
                </a:solidFill>
              </a:rPr>
              <a:t>Interpolation </a:t>
            </a:r>
            <a:r>
              <a:rPr lang="en-GB" b="1" dirty="0">
                <a:solidFill>
                  <a:srgbClr val="FF0000"/>
                </a:solidFill>
              </a:rPr>
              <a:t>Search</a:t>
            </a:r>
            <a:r>
              <a:rPr lang="en-GB" dirty="0" smtClean="0"/>
              <a:t> </a:t>
            </a:r>
            <a:r>
              <a:rPr lang="en-GB" b="1" dirty="0" smtClean="0">
                <a:solidFill>
                  <a:srgbClr val="FF0000"/>
                </a:solidFill>
              </a:rPr>
              <a:t>continue </a:t>
            </a:r>
            <a:endParaRPr lang="en-GB" b="1" dirty="0">
              <a:solidFill>
                <a:srgbClr val="FF0000"/>
              </a:solidFill>
            </a:endParaRPr>
          </a:p>
        </p:txBody>
      </p:sp>
      <p:sp>
        <p:nvSpPr>
          <p:cNvPr id="5" name="Content Placeholder 4"/>
          <p:cNvSpPr>
            <a:spLocks noGrp="1"/>
          </p:cNvSpPr>
          <p:nvPr>
            <p:ph idx="1"/>
          </p:nvPr>
        </p:nvSpPr>
        <p:spPr/>
        <p:txBody>
          <a:bodyPr>
            <a:normAutofit fontScale="85000" lnSpcReduction="20000"/>
          </a:bodyPr>
          <a:lstStyle/>
          <a:p>
            <a:r>
              <a:rPr lang="en-US" b="1" dirty="0"/>
              <a:t>Advantages</a:t>
            </a:r>
            <a:endParaRPr lang="en-US" dirty="0"/>
          </a:p>
          <a:p>
            <a:r>
              <a:rPr lang="en-US" dirty="0"/>
              <a:t>If the items are uniformly distributed, the average case time complexity is log</a:t>
            </a:r>
            <a:r>
              <a:rPr lang="en-US" baseline="-25000" dirty="0"/>
              <a:t>2</a:t>
            </a:r>
            <a:r>
              <a:rPr lang="en-US" dirty="0"/>
              <a:t>(log</a:t>
            </a:r>
            <a:r>
              <a:rPr lang="en-US" baseline="-25000" dirty="0"/>
              <a:t>2</a:t>
            </a:r>
            <a:r>
              <a:rPr lang="en-US" dirty="0"/>
              <a:t>(n)).</a:t>
            </a:r>
          </a:p>
          <a:p>
            <a:r>
              <a:rPr lang="en-US" dirty="0"/>
              <a:t>It is considered an improvement in binary search</a:t>
            </a:r>
            <a:r>
              <a:rPr lang="en-US" dirty="0" smtClean="0"/>
              <a:t>.</a:t>
            </a:r>
          </a:p>
          <a:p>
            <a:r>
              <a:rPr lang="en-US" dirty="0"/>
              <a:t>Interpolation search works better than Binary Search for a sorted and uniformly distributed array.</a:t>
            </a:r>
          </a:p>
          <a:p>
            <a:r>
              <a:rPr lang="en-US" b="1" dirty="0"/>
              <a:t>Disadvantages</a:t>
            </a:r>
            <a:endParaRPr lang="en-US" dirty="0"/>
          </a:p>
          <a:p>
            <a:r>
              <a:rPr lang="en-US" dirty="0"/>
              <a:t>The calculation of mid is complicated. It increases the execution time.</a:t>
            </a:r>
          </a:p>
          <a:p>
            <a:r>
              <a:rPr lang="en-US" dirty="0"/>
              <a:t>If the items are not uniformly distributed, the interpolation search will have very poor behavior.</a:t>
            </a:r>
          </a:p>
          <a:p>
            <a:endParaRPr lang="en-GB" dirty="0"/>
          </a:p>
        </p:txBody>
      </p:sp>
    </p:spTree>
    <p:extLst>
      <p:ext uri="{BB962C8B-B14F-4D97-AF65-F5344CB8AC3E}">
        <p14:creationId xmlns:p14="http://schemas.microsoft.com/office/powerpoint/2010/main" val="2700917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Selection Sort</a:t>
            </a:r>
            <a:endParaRPr lang="en-GB" dirty="0"/>
          </a:p>
        </p:txBody>
      </p:sp>
      <p:sp>
        <p:nvSpPr>
          <p:cNvPr id="6" name="Content Placeholder 5"/>
          <p:cNvSpPr>
            <a:spLocks noGrp="1"/>
          </p:cNvSpPr>
          <p:nvPr>
            <p:ph idx="1"/>
          </p:nvPr>
        </p:nvSpPr>
        <p:spPr/>
        <p:txBody>
          <a:bodyPr/>
          <a:lstStyle/>
          <a:p>
            <a:pPr marL="0" indent="0">
              <a:buNone/>
            </a:pPr>
            <a:r>
              <a:rPr lang="en-GB" dirty="0" smtClean="0"/>
              <a:t> </a:t>
            </a:r>
          </a:p>
          <a:p>
            <a:pPr marL="0" indent="0">
              <a:buNone/>
            </a:pPr>
            <a:endParaRPr lang="en-GB" dirty="0"/>
          </a:p>
        </p:txBody>
      </p:sp>
      <p:pic>
        <p:nvPicPr>
          <p:cNvPr id="7" name="Picture 6"/>
          <p:cNvPicPr>
            <a:picLocks noChangeAspect="1"/>
          </p:cNvPicPr>
          <p:nvPr/>
        </p:nvPicPr>
        <p:blipFill>
          <a:blip r:embed="rId2"/>
          <a:stretch>
            <a:fillRect/>
          </a:stretch>
        </p:blipFill>
        <p:spPr>
          <a:xfrm>
            <a:off x="1676400" y="1948822"/>
            <a:ext cx="5372100" cy="3828718"/>
          </a:xfrm>
          <a:prstGeom prst="rect">
            <a:avLst/>
          </a:prstGeom>
          <a:ln>
            <a:solidFill>
              <a:schemeClr val="tx1"/>
            </a:solidFill>
          </a:ln>
        </p:spPr>
      </p:pic>
    </p:spTree>
    <p:extLst>
      <p:ext uri="{BB962C8B-B14F-4D97-AF65-F5344CB8AC3E}">
        <p14:creationId xmlns:p14="http://schemas.microsoft.com/office/powerpoint/2010/main" val="4001295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Selection </a:t>
            </a:r>
            <a:r>
              <a:rPr lang="en-US" b="1" dirty="0" smtClean="0">
                <a:solidFill>
                  <a:srgbClr val="FF0000"/>
                </a:solidFill>
              </a:rPr>
              <a:t>Sort Advantages and Disadvantages</a:t>
            </a:r>
            <a:endParaRPr lang="en-GB" dirty="0"/>
          </a:p>
        </p:txBody>
      </p:sp>
      <p:sp>
        <p:nvSpPr>
          <p:cNvPr id="3" name="Content Placeholder 2"/>
          <p:cNvSpPr>
            <a:spLocks noGrp="1"/>
          </p:cNvSpPr>
          <p:nvPr>
            <p:ph idx="1"/>
          </p:nvPr>
        </p:nvSpPr>
        <p:spPr/>
        <p:txBody>
          <a:bodyPr>
            <a:normAutofit fontScale="77500" lnSpcReduction="20000"/>
          </a:bodyPr>
          <a:lstStyle/>
          <a:p>
            <a:r>
              <a:rPr lang="en-GB" b="1" dirty="0" smtClean="0"/>
              <a:t>Advantages</a:t>
            </a:r>
          </a:p>
          <a:p>
            <a:r>
              <a:rPr lang="en-US" dirty="0"/>
              <a:t>The main advantage of the selection sort is that it performs well on a small list</a:t>
            </a:r>
            <a:r>
              <a:rPr lang="en-US" dirty="0" smtClean="0"/>
              <a:t>.</a:t>
            </a:r>
          </a:p>
          <a:p>
            <a:r>
              <a:rPr lang="en-US" dirty="0"/>
              <a:t>Because it is an in-place sorting algorithm, no additional temporary storage is required beyond what is needed to hold the original list</a:t>
            </a:r>
            <a:r>
              <a:rPr lang="en-US" dirty="0" smtClean="0"/>
              <a:t>.</a:t>
            </a:r>
          </a:p>
          <a:p>
            <a:r>
              <a:rPr lang="en-US" dirty="0"/>
              <a:t>Its performance is easily influenced by the initial ordering of the items before the sorting process.</a:t>
            </a:r>
            <a:endParaRPr lang="en-GB" b="1" dirty="0" smtClean="0"/>
          </a:p>
          <a:p>
            <a:r>
              <a:rPr lang="en-GB" b="1" dirty="0" smtClean="0"/>
              <a:t>Disadvantages</a:t>
            </a:r>
          </a:p>
          <a:p>
            <a:r>
              <a:rPr lang="en-US" dirty="0"/>
              <a:t>The primary disadvantage of the selection sort is its poor efficiency when dealing with a huge list of items</a:t>
            </a:r>
            <a:r>
              <a:rPr lang="en-US" dirty="0" smtClean="0"/>
              <a:t>.</a:t>
            </a:r>
          </a:p>
          <a:p>
            <a:r>
              <a:rPr lang="en-US" dirty="0"/>
              <a:t>The selection sort requires n-squared number of steps for sorting n elements.</a:t>
            </a:r>
            <a:endParaRPr lang="en-GB" dirty="0"/>
          </a:p>
        </p:txBody>
      </p:sp>
    </p:spTree>
    <p:extLst>
      <p:ext uri="{BB962C8B-B14F-4D97-AF65-F5344CB8AC3E}">
        <p14:creationId xmlns:p14="http://schemas.microsoft.com/office/powerpoint/2010/main" val="1958001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Shell </a:t>
            </a:r>
            <a:r>
              <a:rPr lang="en-US" b="1" dirty="0" smtClean="0">
                <a:solidFill>
                  <a:srgbClr val="FF0000"/>
                </a:solidFill>
              </a:rPr>
              <a:t>Sort</a:t>
            </a:r>
            <a:endParaRPr lang="en-GB" dirty="0">
              <a:solidFill>
                <a:srgbClr val="FF0000"/>
              </a:solidFill>
            </a:endParaRPr>
          </a:p>
        </p:txBody>
      </p:sp>
      <p:sp>
        <p:nvSpPr>
          <p:cNvPr id="3" name="Content Placeholder 2"/>
          <p:cNvSpPr>
            <a:spLocks noGrp="1"/>
          </p:cNvSpPr>
          <p:nvPr>
            <p:ph idx="1"/>
          </p:nvPr>
        </p:nvSpPr>
        <p:spPr/>
        <p:txBody>
          <a:bodyPr/>
          <a:lstStyle/>
          <a:p>
            <a:r>
              <a:rPr lang="en-US" dirty="0" smtClean="0"/>
              <a:t>Shell Sort </a:t>
            </a:r>
            <a:r>
              <a:rPr lang="en-US" dirty="0"/>
              <a:t>is an </a:t>
            </a:r>
            <a:r>
              <a:rPr lang="en-US" b="1" dirty="0"/>
              <a:t>in-place comparison sort</a:t>
            </a:r>
            <a:r>
              <a:rPr lang="en-US" dirty="0"/>
              <a:t>.  It is mainly a </a:t>
            </a:r>
            <a:r>
              <a:rPr lang="en-US" b="1" dirty="0"/>
              <a:t>variation </a:t>
            </a:r>
            <a:r>
              <a:rPr lang="en-US" dirty="0"/>
              <a:t>of sorting by exchange (bubble sort) or sorting by insertion (insertion sort). This algorithm avoids large shifts as in case of insertion sort, if the smaller value is to the far right and has to be moved to the far left. The idea of shell sort is to allow exchange of far items. This spacing is termed as </a:t>
            </a:r>
            <a:r>
              <a:rPr lang="en-US" b="1" dirty="0"/>
              <a:t>interval or gap</a:t>
            </a:r>
            <a:r>
              <a:rPr lang="en-US" dirty="0"/>
              <a:t>.</a:t>
            </a:r>
            <a:endParaRPr lang="en-GB" dirty="0"/>
          </a:p>
        </p:txBody>
      </p:sp>
    </p:spTree>
    <p:extLst>
      <p:ext uri="{BB962C8B-B14F-4D97-AF65-F5344CB8AC3E}">
        <p14:creationId xmlns:p14="http://schemas.microsoft.com/office/powerpoint/2010/main" val="2503866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Shell </a:t>
            </a:r>
            <a:r>
              <a:rPr lang="en-US" b="1" dirty="0" smtClean="0">
                <a:solidFill>
                  <a:srgbClr val="FF0000"/>
                </a:solidFill>
              </a:rPr>
              <a:t>Sort Working</a:t>
            </a:r>
            <a:endParaRPr lang="en-GB" dirty="0"/>
          </a:p>
        </p:txBody>
      </p:sp>
      <p:sp>
        <p:nvSpPr>
          <p:cNvPr id="3" name="Content Placeholder 2"/>
          <p:cNvSpPr>
            <a:spLocks noGrp="1"/>
          </p:cNvSpPr>
          <p:nvPr>
            <p:ph idx="1"/>
          </p:nvPr>
        </p:nvSpPr>
        <p:spPr/>
        <p:txBody>
          <a:bodyPr>
            <a:normAutofit/>
          </a:bodyPr>
          <a:lstStyle/>
          <a:p>
            <a:pPr fontAlgn="base"/>
            <a:r>
              <a:rPr lang="en-US" dirty="0"/>
              <a:t>Step 1 − Initialize the value of gap/interval </a:t>
            </a:r>
            <a:r>
              <a:rPr lang="en-US" dirty="0" smtClean="0"/>
              <a:t>(n/2 </a:t>
            </a:r>
            <a:r>
              <a:rPr lang="en-US" dirty="0"/>
              <a:t>iteratively)</a:t>
            </a:r>
          </a:p>
          <a:p>
            <a:pPr fontAlgn="base"/>
            <a:r>
              <a:rPr lang="en-US" dirty="0"/>
              <a:t>Step 2 − Compare 2 elements at the distance of gap at every iteration</a:t>
            </a:r>
          </a:p>
          <a:p>
            <a:pPr fontAlgn="base"/>
            <a:r>
              <a:rPr lang="en-US" dirty="0"/>
              <a:t>Step 3 − if element at the left is smaller than element at the right, perform swap or </a:t>
            </a:r>
            <a:r>
              <a:rPr lang="en-US" dirty="0" smtClean="0"/>
              <a:t>shift.</a:t>
            </a:r>
          </a:p>
          <a:p>
            <a:pPr fontAlgn="base"/>
            <a:r>
              <a:rPr lang="en-US" dirty="0" smtClean="0"/>
              <a:t>Step 4 − Repeat step 3 until complete array is sorted.</a:t>
            </a:r>
          </a:p>
          <a:p>
            <a:endParaRPr lang="en-GB" dirty="0"/>
          </a:p>
        </p:txBody>
      </p:sp>
    </p:spTree>
    <p:extLst>
      <p:ext uri="{BB962C8B-B14F-4D97-AF65-F5344CB8AC3E}">
        <p14:creationId xmlns:p14="http://schemas.microsoft.com/office/powerpoint/2010/main" val="2481609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solidFill>
                  <a:srgbClr val="FF0000"/>
                </a:solidFill>
              </a:rPr>
              <a:t>Shell </a:t>
            </a:r>
            <a:r>
              <a:rPr lang="en-US" b="1" dirty="0" smtClean="0">
                <a:solidFill>
                  <a:srgbClr val="FF0000"/>
                </a:solidFill>
              </a:rPr>
              <a:t>Sort </a:t>
            </a:r>
            <a:endParaRPr lang="en-GB" dirty="0"/>
          </a:p>
        </p:txBody>
      </p:sp>
      <p:pic>
        <p:nvPicPr>
          <p:cNvPr id="5122" name="Picture 2" descr="Shell Sort Algorithm"/>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457200" y="1600200"/>
            <a:ext cx="4038600" cy="255239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124" name="Picture 4" descr="Shell Sort Algorith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116501"/>
            <a:ext cx="4038600" cy="6841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126" name="Picture 6" descr="Shell Sort Algorith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4841412"/>
            <a:ext cx="4038600" cy="182748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128" name="Picture 8" descr="Shell Sort Algorithm"/>
          <p:cNvPicPr>
            <a:picLocks noGrp="1" noChangeAspect="1" noChangeArrowheads="1"/>
          </p:cNvPicPr>
          <p:nvPr>
            <p:ph sz="half" idx="2"/>
          </p:nvPr>
        </p:nvPicPr>
        <p:blipFill>
          <a:blip r:embed="rId6">
            <a:extLst>
              <a:ext uri="{28A0092B-C50C-407E-A947-70E740481C1C}">
                <a14:useLocalDpi xmlns:a14="http://schemas.microsoft.com/office/drawing/2010/main" val="0"/>
              </a:ext>
            </a:extLst>
          </a:blip>
          <a:srcRect/>
          <a:stretch>
            <a:fillRect/>
          </a:stretch>
        </p:blipFill>
        <p:spPr bwMode="auto">
          <a:xfrm>
            <a:off x="4572000" y="1600200"/>
            <a:ext cx="4038600" cy="62772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130" name="Picture 10" descr="Shell Sort Algorith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2227923"/>
            <a:ext cx="4038600" cy="444097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423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1450</TotalTime>
  <Words>1432</Words>
  <Application>Microsoft Office PowerPoint</Application>
  <PresentationFormat>On-screen Show (4:3)</PresentationFormat>
  <Paragraphs>267</Paragraphs>
  <Slides>40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Calibri (Headings)</vt:lpstr>
      <vt:lpstr>Cambria Math</vt:lpstr>
      <vt:lpstr>open sans</vt:lpstr>
      <vt:lpstr>roboto</vt:lpstr>
      <vt:lpstr>Times New Roman</vt:lpstr>
      <vt:lpstr>Office Theme</vt:lpstr>
      <vt:lpstr>CS-2001 Data Structures</vt:lpstr>
      <vt:lpstr>Topics</vt:lpstr>
      <vt:lpstr>Selection Sort</vt:lpstr>
      <vt:lpstr>Selection Sort Algorithm</vt:lpstr>
      <vt:lpstr>Selection Sort</vt:lpstr>
      <vt:lpstr>Selection Sort Advantages and Disadvantages</vt:lpstr>
      <vt:lpstr>Shell Sort</vt:lpstr>
      <vt:lpstr>Shell Sort Working</vt:lpstr>
      <vt:lpstr>Shell Sort </vt:lpstr>
      <vt:lpstr>Shell Sort Advantages and Disadvantages</vt:lpstr>
      <vt:lpstr>Comb Sort</vt:lpstr>
      <vt:lpstr>Comb Sort Algorithm</vt:lpstr>
      <vt:lpstr>Comb Sort</vt:lpstr>
      <vt:lpstr>Comb Sort Advantages and Disadvantages</vt:lpstr>
      <vt:lpstr>Merge Sort</vt:lpstr>
      <vt:lpstr>Merge Sort - Continue</vt:lpstr>
      <vt:lpstr>Merge Sort- Division </vt:lpstr>
      <vt:lpstr>Merge Sort- Merging</vt:lpstr>
      <vt:lpstr>Merge Sort - Algorithm</vt:lpstr>
      <vt:lpstr>Merge Sort</vt:lpstr>
      <vt:lpstr>Quick Sort</vt:lpstr>
      <vt:lpstr>Quick Sort - Continue</vt:lpstr>
      <vt:lpstr>Quick Sort - Algorithm</vt:lpstr>
      <vt:lpstr>Quick Sort - Working</vt:lpstr>
      <vt:lpstr>Quick Sort</vt:lpstr>
      <vt:lpstr>Radix Sort</vt:lpstr>
      <vt:lpstr>Radix Sort Continue</vt:lpstr>
      <vt:lpstr>Radix Sort – Working</vt:lpstr>
      <vt:lpstr>Radix Sort Pseudocode RadixSort(arr[], size) </vt:lpstr>
      <vt:lpstr>Radix Sort - Working</vt:lpstr>
      <vt:lpstr>Radix Sort</vt:lpstr>
      <vt:lpstr>Linear Search </vt:lpstr>
      <vt:lpstr>Linear Search Algorithm </vt:lpstr>
      <vt:lpstr>Binary Search </vt:lpstr>
      <vt:lpstr>Binary Search – Continue</vt:lpstr>
      <vt:lpstr>Binary Search Algorithm</vt:lpstr>
      <vt:lpstr>Advantages and Disadvantages</vt:lpstr>
      <vt:lpstr>Interpolation Search</vt:lpstr>
      <vt:lpstr>Interpolation Search Algorithm</vt:lpstr>
      <vt:lpstr>Interpolation Search continue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CS-218 Data Structures</dc:title>
  <dc:creator>Syed Zain-Ul-Hassan</dc:creator>
  <cp:lastModifiedBy>Muhammad Ali</cp:lastModifiedBy>
  <cp:revision>305</cp:revision>
  <dcterms:created xsi:type="dcterms:W3CDTF">2006-08-16T00:00:00Z</dcterms:created>
  <dcterms:modified xsi:type="dcterms:W3CDTF">2022-10-05T15:56:18Z</dcterms:modified>
</cp:coreProperties>
</file>