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9" r:id="rId24"/>
    <p:sldId id="300" r:id="rId25"/>
    <p:sldId id="301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5FE95-545A-4201-A40D-7179FEEB3E28}">
          <p14:sldIdLst>
            <p14:sldId id="256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220FC99E-DDCA-417F-945A-4F8328414478}">
          <p14:sldIdLst>
            <p14:sldId id="289"/>
            <p14:sldId id="290"/>
            <p14:sldId id="291"/>
            <p14:sldId id="292"/>
            <p14:sldId id="299"/>
            <p14:sldId id="300"/>
            <p14:sldId id="301"/>
          </p14:sldIdLst>
        </p14:section>
        <p14:section name="Untitled Section" id="{567E6073-22DF-4CA1-8F25-FDD0E8E7D200}">
          <p14:sldIdLst>
            <p14:sldId id="302"/>
            <p14:sldId id="304"/>
            <p14:sldId id="305"/>
            <p14:sldId id="306"/>
            <p14:sldId id="307"/>
            <p14:sldId id="308"/>
            <p14:sldId id="309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B09232BC-03F4-4E71-9A22-865F4460D4F5}"/>
    <pc:docChg chg="undo redo custSel addSld modSld">
      <pc:chgData name="Muhammad Ali Fatmi" userId="2497a2a4205a29ee" providerId="LiveId" clId="{B09232BC-03F4-4E71-9A22-865F4460D4F5}" dt="2022-10-12T07:11:05.604" v="359" actId="207"/>
      <pc:docMkLst>
        <pc:docMk/>
      </pc:docMkLst>
      <pc:sldChg chg="modSp mod">
        <pc:chgData name="Muhammad Ali Fatmi" userId="2497a2a4205a29ee" providerId="LiveId" clId="{B09232BC-03F4-4E71-9A22-865F4460D4F5}" dt="2022-10-11T04:34:09.056" v="0" actId="313"/>
        <pc:sldMkLst>
          <pc:docMk/>
          <pc:sldMk cId="974086832" sldId="274"/>
        </pc:sldMkLst>
        <pc:spChg chg="mod">
          <ac:chgData name="Muhammad Ali Fatmi" userId="2497a2a4205a29ee" providerId="LiveId" clId="{B09232BC-03F4-4E71-9A22-865F4460D4F5}" dt="2022-10-11T04:34:09.056" v="0" actId="313"/>
          <ac:spMkLst>
            <pc:docMk/>
            <pc:sldMk cId="974086832" sldId="274"/>
            <ac:spMk id="2" creationId="{00000000-0000-0000-0000-000000000000}"/>
          </ac:spMkLst>
        </pc:spChg>
      </pc:sldChg>
      <pc:sldChg chg="modSp mod">
        <pc:chgData name="Muhammad Ali Fatmi" userId="2497a2a4205a29ee" providerId="LiveId" clId="{B09232BC-03F4-4E71-9A22-865F4460D4F5}" dt="2022-10-12T06:34:25.756" v="13" actId="27636"/>
        <pc:sldMkLst>
          <pc:docMk/>
          <pc:sldMk cId="373446485" sldId="281"/>
        </pc:sldMkLst>
        <pc:spChg chg="mod">
          <ac:chgData name="Muhammad Ali Fatmi" userId="2497a2a4205a29ee" providerId="LiveId" clId="{B09232BC-03F4-4E71-9A22-865F4460D4F5}" dt="2022-10-12T06:34:25.756" v="13" actId="27636"/>
          <ac:spMkLst>
            <pc:docMk/>
            <pc:sldMk cId="373446485" sldId="281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B09232BC-03F4-4E71-9A22-865F4460D4F5}" dt="2022-10-12T06:35:55.645" v="58" actId="2711"/>
        <pc:sldMkLst>
          <pc:docMk/>
          <pc:sldMk cId="2481253196" sldId="282"/>
        </pc:sldMkLst>
        <pc:spChg chg="mod">
          <ac:chgData name="Muhammad Ali Fatmi" userId="2497a2a4205a29ee" providerId="LiveId" clId="{B09232BC-03F4-4E71-9A22-865F4460D4F5}" dt="2022-10-12T06:35:25.702" v="47" actId="113"/>
          <ac:spMkLst>
            <pc:docMk/>
            <pc:sldMk cId="2481253196" sldId="282"/>
            <ac:spMk id="2" creationId="{C2E4C2C9-8CFE-C462-37BB-F0479C52228A}"/>
          </ac:spMkLst>
        </pc:spChg>
        <pc:spChg chg="mod">
          <ac:chgData name="Muhammad Ali Fatmi" userId="2497a2a4205a29ee" providerId="LiveId" clId="{B09232BC-03F4-4E71-9A22-865F4460D4F5}" dt="2022-10-12T06:35:55.645" v="58" actId="2711"/>
          <ac:spMkLst>
            <pc:docMk/>
            <pc:sldMk cId="2481253196" sldId="282"/>
            <ac:spMk id="3" creationId="{EEFB1153-0B86-F375-6708-2EE23BF90BAF}"/>
          </ac:spMkLst>
        </pc:spChg>
      </pc:sldChg>
      <pc:sldChg chg="modSp new mod">
        <pc:chgData name="Muhammad Ali Fatmi" userId="2497a2a4205a29ee" providerId="LiveId" clId="{B09232BC-03F4-4E71-9A22-865F4460D4F5}" dt="2022-10-12T06:36:12.041" v="61"/>
        <pc:sldMkLst>
          <pc:docMk/>
          <pc:sldMk cId="1515198919" sldId="283"/>
        </pc:sldMkLst>
        <pc:spChg chg="mod">
          <ac:chgData name="Muhammad Ali Fatmi" userId="2497a2a4205a29ee" providerId="LiveId" clId="{B09232BC-03F4-4E71-9A22-865F4460D4F5}" dt="2022-10-12T06:36:12.041" v="61"/>
          <ac:spMkLst>
            <pc:docMk/>
            <pc:sldMk cId="1515198919" sldId="283"/>
            <ac:spMk id="2" creationId="{2BEA65AB-0BCE-74B7-1668-FAADB3657A77}"/>
          </ac:spMkLst>
        </pc:spChg>
        <pc:spChg chg="mod">
          <ac:chgData name="Muhammad Ali Fatmi" userId="2497a2a4205a29ee" providerId="LiveId" clId="{B09232BC-03F4-4E71-9A22-865F4460D4F5}" dt="2022-10-12T06:36:06.238" v="60"/>
          <ac:spMkLst>
            <pc:docMk/>
            <pc:sldMk cId="1515198919" sldId="283"/>
            <ac:spMk id="3" creationId="{93FD89DC-B234-58BF-8E28-912489027C2A}"/>
          </ac:spMkLst>
        </pc:spChg>
      </pc:sldChg>
      <pc:sldChg chg="addSp delSp modSp new mod">
        <pc:chgData name="Muhammad Ali Fatmi" userId="2497a2a4205a29ee" providerId="LiveId" clId="{B09232BC-03F4-4E71-9A22-865F4460D4F5}" dt="2022-10-12T06:46:56.971" v="166" actId="242"/>
        <pc:sldMkLst>
          <pc:docMk/>
          <pc:sldMk cId="3982595866" sldId="284"/>
        </pc:sldMkLst>
        <pc:spChg chg="mod">
          <ac:chgData name="Muhammad Ali Fatmi" userId="2497a2a4205a29ee" providerId="LiveId" clId="{B09232BC-03F4-4E71-9A22-865F4460D4F5}" dt="2022-10-12T06:36:34.401" v="118" actId="207"/>
          <ac:spMkLst>
            <pc:docMk/>
            <pc:sldMk cId="3982595866" sldId="284"/>
            <ac:spMk id="2" creationId="{E74F68B9-D2B3-25E1-B8AE-09705E25D9FF}"/>
          </ac:spMkLst>
        </pc:spChg>
        <pc:spChg chg="del">
          <ac:chgData name="Muhammad Ali Fatmi" userId="2497a2a4205a29ee" providerId="LiveId" clId="{B09232BC-03F4-4E71-9A22-865F4460D4F5}" dt="2022-10-12T06:39:20.496" v="119"/>
          <ac:spMkLst>
            <pc:docMk/>
            <pc:sldMk cId="3982595866" sldId="284"/>
            <ac:spMk id="3" creationId="{FEAD1B3F-6FC9-C745-DD70-FD8471C2C9C1}"/>
          </ac:spMkLst>
        </pc:spChg>
        <pc:spChg chg="add del mod">
          <ac:chgData name="Muhammad Ali Fatmi" userId="2497a2a4205a29ee" providerId="LiveId" clId="{B09232BC-03F4-4E71-9A22-865F4460D4F5}" dt="2022-10-12T06:40:48.768" v="123" actId="3680"/>
          <ac:spMkLst>
            <pc:docMk/>
            <pc:sldMk cId="3982595866" sldId="284"/>
            <ac:spMk id="6" creationId="{5B528BF6-F776-AF08-84A8-332225576AAB}"/>
          </ac:spMkLst>
        </pc:spChg>
        <pc:graphicFrameChg chg="add del mod">
          <ac:chgData name="Muhammad Ali Fatmi" userId="2497a2a4205a29ee" providerId="LiveId" clId="{B09232BC-03F4-4E71-9A22-865F4460D4F5}" dt="2022-10-12T06:39:25.161" v="120" actId="21"/>
          <ac:graphicFrameMkLst>
            <pc:docMk/>
            <pc:sldMk cId="3982595866" sldId="284"/>
            <ac:graphicFrameMk id="4" creationId="{B0A0E72B-563A-E808-4590-F2DEDBA6C7E3}"/>
          </ac:graphicFrameMkLst>
        </pc:graphicFrameChg>
        <pc:graphicFrameChg chg="add del mod">
          <ac:chgData name="Muhammad Ali Fatmi" userId="2497a2a4205a29ee" providerId="LiveId" clId="{B09232BC-03F4-4E71-9A22-865F4460D4F5}" dt="2022-10-12T06:39:28.462" v="122"/>
          <ac:graphicFrameMkLst>
            <pc:docMk/>
            <pc:sldMk cId="3982595866" sldId="284"/>
            <ac:graphicFrameMk id="7" creationId="{3EEB41A9-895E-7588-E8E1-A38D6D5D2AF3}"/>
          </ac:graphicFrameMkLst>
        </pc:graphicFrameChg>
        <pc:graphicFrameChg chg="add mod ord modGraphic">
          <ac:chgData name="Muhammad Ali Fatmi" userId="2497a2a4205a29ee" providerId="LiveId" clId="{B09232BC-03F4-4E71-9A22-865F4460D4F5}" dt="2022-10-12T06:46:56.971" v="166" actId="242"/>
          <ac:graphicFrameMkLst>
            <pc:docMk/>
            <pc:sldMk cId="3982595866" sldId="284"/>
            <ac:graphicFrameMk id="8" creationId="{EB5BA54E-CA61-2235-8BAE-4A8C62C1BF7A}"/>
          </ac:graphicFrameMkLst>
        </pc:graphicFrameChg>
      </pc:sldChg>
      <pc:sldChg chg="modSp new mod">
        <pc:chgData name="Muhammad Ali Fatmi" userId="2497a2a4205a29ee" providerId="LiveId" clId="{B09232BC-03F4-4E71-9A22-865F4460D4F5}" dt="2022-10-12T07:08:49.940" v="343" actId="2711"/>
        <pc:sldMkLst>
          <pc:docMk/>
          <pc:sldMk cId="1461267622" sldId="285"/>
        </pc:sldMkLst>
        <pc:spChg chg="mod">
          <ac:chgData name="Muhammad Ali Fatmi" userId="2497a2a4205a29ee" providerId="LiveId" clId="{B09232BC-03F4-4E71-9A22-865F4460D4F5}" dt="2022-10-12T06:47:57.192" v="241" actId="113"/>
          <ac:spMkLst>
            <pc:docMk/>
            <pc:sldMk cId="1461267622" sldId="285"/>
            <ac:spMk id="2" creationId="{DCE5264D-7701-D06F-712F-3D6C44B69BB4}"/>
          </ac:spMkLst>
        </pc:spChg>
        <pc:spChg chg="mod">
          <ac:chgData name="Muhammad Ali Fatmi" userId="2497a2a4205a29ee" providerId="LiveId" clId="{B09232BC-03F4-4E71-9A22-865F4460D4F5}" dt="2022-10-12T07:08:49.940" v="343" actId="2711"/>
          <ac:spMkLst>
            <pc:docMk/>
            <pc:sldMk cId="1461267622" sldId="285"/>
            <ac:spMk id="3" creationId="{854CD0B7-C93A-B8C8-D842-4642AD03201B}"/>
          </ac:spMkLst>
        </pc:spChg>
      </pc:sldChg>
      <pc:sldChg chg="modSp new mod">
        <pc:chgData name="Muhammad Ali Fatmi" userId="2497a2a4205a29ee" providerId="LiveId" clId="{B09232BC-03F4-4E71-9A22-865F4460D4F5}" dt="2022-10-12T07:09:16.596" v="353" actId="3626"/>
        <pc:sldMkLst>
          <pc:docMk/>
          <pc:sldMk cId="1998579760" sldId="286"/>
        </pc:sldMkLst>
        <pc:spChg chg="mod">
          <ac:chgData name="Muhammad Ali Fatmi" userId="2497a2a4205a29ee" providerId="LiveId" clId="{B09232BC-03F4-4E71-9A22-865F4460D4F5}" dt="2022-10-12T06:48:02.949" v="243" actId="207"/>
          <ac:spMkLst>
            <pc:docMk/>
            <pc:sldMk cId="1998579760" sldId="286"/>
            <ac:spMk id="2" creationId="{EF0E5D2F-8890-ED97-BDF5-2E8E712AAB32}"/>
          </ac:spMkLst>
        </pc:spChg>
        <pc:spChg chg="mod">
          <ac:chgData name="Muhammad Ali Fatmi" userId="2497a2a4205a29ee" providerId="LiveId" clId="{B09232BC-03F4-4E71-9A22-865F4460D4F5}" dt="2022-10-12T07:09:16.596" v="353" actId="3626"/>
          <ac:spMkLst>
            <pc:docMk/>
            <pc:sldMk cId="1998579760" sldId="286"/>
            <ac:spMk id="3" creationId="{DD06DA59-CCED-AA63-3AAF-66D18A41BEC3}"/>
          </ac:spMkLst>
        </pc:spChg>
      </pc:sldChg>
      <pc:sldChg chg="modSp new mod">
        <pc:chgData name="Muhammad Ali Fatmi" userId="2497a2a4205a29ee" providerId="LiveId" clId="{B09232BC-03F4-4E71-9A22-865F4460D4F5}" dt="2022-10-12T07:11:05.604" v="359" actId="207"/>
        <pc:sldMkLst>
          <pc:docMk/>
          <pc:sldMk cId="3131295056" sldId="287"/>
        </pc:sldMkLst>
        <pc:spChg chg="mod">
          <ac:chgData name="Muhammad Ali Fatmi" userId="2497a2a4205a29ee" providerId="LiveId" clId="{B09232BC-03F4-4E71-9A22-865F4460D4F5}" dt="2022-10-12T06:48:07.861" v="245" actId="207"/>
          <ac:spMkLst>
            <pc:docMk/>
            <pc:sldMk cId="3131295056" sldId="287"/>
            <ac:spMk id="2" creationId="{E1529CAB-7A7A-BD4D-1C0F-9031E4EEE362}"/>
          </ac:spMkLst>
        </pc:spChg>
        <pc:spChg chg="mod">
          <ac:chgData name="Muhammad Ali Fatmi" userId="2497a2a4205a29ee" providerId="LiveId" clId="{B09232BC-03F4-4E71-9A22-865F4460D4F5}" dt="2022-10-12T07:11:05.604" v="359" actId="207"/>
          <ac:spMkLst>
            <pc:docMk/>
            <pc:sldMk cId="3131295056" sldId="287"/>
            <ac:spMk id="3" creationId="{C0A05083-7DBD-E031-6118-BF22E58AEBA8}"/>
          </ac:spMkLst>
        </pc:spChg>
      </pc:sldChg>
    </pc:docChg>
  </pc:docChgLst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Stack and Queues</a:t>
            </a:r>
          </a:p>
          <a:p>
            <a:r>
              <a:rPr lang="en-US" sz="4800" b="1" dirty="0"/>
              <a:t>Week8 </a:t>
            </a:r>
            <a:r>
              <a:rPr lang="en-US" sz="4800" dirty="0"/>
              <a:t>|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70C0"/>
                </a:solidFill>
              </a:rPr>
              <a:t>Lecture 22-25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Queue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Enqueue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isFull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count()</a:t>
            </a:r>
            <a:r>
              <a:rPr lang="en-US" dirty="0"/>
              <a:t> </a:t>
            </a:r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Circular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</a:rPr>
              <a:t>Circular Queue is a linear data structure in which the operations are performed based on FIFO (First In First Out) principle and the last position is connected back to the first position to make a circle. </a:t>
            </a:r>
          </a:p>
          <a:p>
            <a:r>
              <a:rPr lang="en-US" b="0" i="0" dirty="0">
                <a:effectLst/>
              </a:rPr>
              <a:t>It is also called</a:t>
            </a:r>
            <a:r>
              <a:rPr lang="en-US" b="1" i="0" dirty="0">
                <a:effectLst/>
              </a:rPr>
              <a:t> ‘Ring Buffer’</a:t>
            </a:r>
            <a:r>
              <a:rPr lang="en-US" b="0" i="0" dirty="0">
                <a:effectLst/>
              </a:rPr>
              <a:t>. It is a type of Queue data structure which overcomes some drawback of the simple queue data structure.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circular queue solves the major limitation of the normal queue. In a normal queue, after a bit of insertion and deletion, there will be non-usable empty space.</a:t>
            </a:r>
          </a:p>
          <a:p>
            <a:endParaRPr lang="en-US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4C2C9-8CFE-C462-37BB-F0479C5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Circul</a:t>
            </a:r>
            <a:r>
              <a:rPr lang="en-US" b="1" dirty="0">
                <a:solidFill>
                  <a:srgbClr val="FF0000"/>
                </a:solidFill>
              </a:rPr>
              <a:t>ar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Queue Operations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B1153-0B86-F375-6708-2EE23BF9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Enqueue()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Dequeue()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isFull</a:t>
            </a:r>
            <a:r>
              <a:rPr lang="en-US" b="1" i="0" dirty="0">
                <a:solidFill>
                  <a:srgbClr val="444444"/>
                </a:solidFill>
                <a:effectLst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isEmpty</a:t>
            </a:r>
            <a:r>
              <a:rPr lang="en-US" b="1" i="0" dirty="0">
                <a:solidFill>
                  <a:srgbClr val="444444"/>
                </a:solidFill>
                <a:effectLst/>
              </a:rPr>
              <a:t>()</a:t>
            </a:r>
            <a:endParaRPr lang="en-US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count()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25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A65AB-0BCE-74B7-1668-FAADB365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FD89DC-B234-58BF-8E28-9124890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system-ui"/>
              </a:rPr>
              <a:t>Enqueue: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Dequeue: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Size: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9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F68B9-D2B3-25E1-B8AE-09705E2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Difference between Queue and Circular Queue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EB5BA54E-CA61-2235-8BAE-4A8C62C1B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60351"/>
              </p:ext>
            </p:extLst>
          </p:nvPr>
        </p:nvGraphicFramePr>
        <p:xfrm>
          <a:off x="457200" y="2133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498257985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15504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follows the FIFO principle in order to perform the tasks.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no specific order for execution.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680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usage of memory is inefficient.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memory can be more efficiently utilized.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91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memory space occupied by the linear queue is more than the circular queue.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less memory as compared to linear queue.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626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linear queue, insertion is done from the rear end, and deletion is done from the front end.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circular queue, the insertion and deletion can take place from any end.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46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linear queue, we can easily fetch out the peek value.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circular queue, we cannot fetch out the peek value easily.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828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9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E5264D-7701-D06F-712F-3D6C44B6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4CD0B7-C93A-B8C8-D842-4642AD03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Movie Websites</a:t>
            </a:r>
          </a:p>
          <a:p>
            <a:r>
              <a:rPr lang="en-GB" b="0" i="0" dirty="0">
                <a:effectLst/>
              </a:rPr>
              <a:t>Recursion</a:t>
            </a:r>
            <a:r>
              <a:rPr lang="en-US" dirty="0"/>
              <a:t> Stack, Program Stack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Call logs, E-mails, Google photos’ any gallery, YouTube downloads, Notifications ( latest appears first ).</a:t>
            </a:r>
          </a:p>
          <a:p>
            <a:r>
              <a:rPr lang="en-US" b="0" i="0" dirty="0">
                <a:effectLst/>
              </a:rPr>
              <a:t>Message logs and all messages you get are arranged in a stack.</a:t>
            </a:r>
          </a:p>
          <a:p>
            <a:r>
              <a:rPr lang="en-GB" b="0" i="0" dirty="0">
                <a:effectLst/>
              </a:rPr>
              <a:t>History of visited websites.</a:t>
            </a:r>
          </a:p>
          <a:p>
            <a:endParaRPr lang="en-GB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26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E5D2F-8890-ED97-BDF5-2E8E712A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Queue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06DA59-CCED-AA63-3AAF-66D18A41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 Handle website traffic</a:t>
            </a:r>
          </a:p>
          <a:p>
            <a:r>
              <a:rPr lang="en-US" b="0" i="0" dirty="0">
                <a:effectLst/>
              </a:rPr>
              <a:t>Most internet requests and processes use queue.</a:t>
            </a:r>
          </a:p>
          <a:p>
            <a:r>
              <a:rPr lang="en-GB" dirty="0"/>
              <a:t>Complaint Systems</a:t>
            </a:r>
          </a:p>
          <a:p>
            <a:r>
              <a:rPr lang="en-US" b="0" i="0" dirty="0">
                <a:effectLst/>
              </a:rPr>
              <a:t>Data packets in communication are arranged in queue format.</a:t>
            </a:r>
          </a:p>
          <a:p>
            <a:r>
              <a:rPr lang="en-US" b="0" i="0" dirty="0">
                <a:effectLst/>
                <a:latin typeface="urw-din"/>
              </a:rPr>
              <a:t>Operating System uses queues for job scheduling.</a:t>
            </a:r>
          </a:p>
          <a:p>
            <a:endParaRPr lang="en-US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7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29CAB-7A7A-BD4D-1C0F-9031E4E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Circular Queue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05083-7DBD-E031-6118-BF22E58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management: circular queue is used in memory management.</a:t>
            </a:r>
          </a:p>
          <a:p>
            <a:r>
              <a:rPr lang="en-US" dirty="0"/>
              <a:t>Process Scheduling: A CPU uses a queue to schedule processes.</a:t>
            </a:r>
          </a:p>
          <a:p>
            <a:r>
              <a:rPr lang="en-US" dirty="0"/>
              <a:t>Traffic Systems: Queues are also used in traffic systems.</a:t>
            </a:r>
          </a:p>
          <a:p>
            <a:r>
              <a:rPr lang="en-US" b="0" i="0" dirty="0">
                <a:effectLst/>
                <a:latin typeface="lusitana"/>
              </a:rPr>
              <a:t>Assigning turns to play for multiplayer gaming systems</a:t>
            </a:r>
          </a:p>
          <a:p>
            <a:r>
              <a:rPr lang="en-US" b="0" i="0" dirty="0">
                <a:effectLst/>
                <a:latin typeface="lusitana"/>
              </a:rPr>
              <a:t>Browsing through the open windows applications using </a:t>
            </a:r>
            <a:r>
              <a:rPr lang="en-US" b="0" i="0" dirty="0" err="1">
                <a:effectLst/>
                <a:latin typeface="lusitana"/>
              </a:rPr>
              <a:t>alt+tab</a:t>
            </a:r>
            <a:r>
              <a:rPr lang="en-US" b="0" i="0" dirty="0">
                <a:effectLst/>
                <a:latin typeface="lusitana"/>
              </a:rPr>
              <a:t>(Microsoft Windows)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9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 </a:t>
            </a:r>
            <a:r>
              <a:rPr lang="en-US" b="1" i="1" dirty="0"/>
              <a:t>reverse a word</a:t>
            </a:r>
            <a:r>
              <a:rPr lang="en-US" dirty="0"/>
              <a:t>. </a:t>
            </a:r>
            <a:r>
              <a:rPr lang="en-US" dirty="0" smtClean="0"/>
              <a:t>(Stack or Queue?)</a:t>
            </a:r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i="1" dirty="0"/>
              <a:t>"</a:t>
            </a:r>
            <a:r>
              <a:rPr lang="en-US" b="1" i="1" dirty="0" smtClean="0"/>
              <a:t>undo</a:t>
            </a:r>
            <a:r>
              <a:rPr lang="en-US" b="1" i="1" dirty="0"/>
              <a:t> " </a:t>
            </a:r>
            <a:r>
              <a:rPr lang="en-US" b="1" i="1" dirty="0" smtClean="0"/>
              <a:t>/ </a:t>
            </a:r>
            <a:r>
              <a:rPr lang="en-US" b="1" i="1" dirty="0"/>
              <a:t>" </a:t>
            </a:r>
            <a:r>
              <a:rPr lang="en-US" b="1" i="1" dirty="0" smtClean="0"/>
              <a:t>redo" </a:t>
            </a:r>
            <a:r>
              <a:rPr lang="en-US" dirty="0"/>
              <a:t> mechanism in text </a:t>
            </a:r>
            <a:r>
              <a:rPr lang="en-US" dirty="0" smtClean="0"/>
              <a:t>editors. </a:t>
            </a:r>
            <a:r>
              <a:rPr lang="en-US" dirty="0"/>
              <a:t>(Stack or Queue?)</a:t>
            </a:r>
          </a:p>
          <a:p>
            <a:r>
              <a:rPr lang="en-US" dirty="0"/>
              <a:t>Write a program to check palindrome string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6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2332037"/>
            <a:ext cx="7620000" cy="2163763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n-GB" sz="6000" dirty="0"/>
              <a:t>Prefix, Infix &amp; Postfix Expressions</a:t>
            </a:r>
          </a:p>
          <a:p>
            <a:pPr marL="0" indent="0">
              <a:buNone/>
            </a:pPr>
            <a:endParaRPr 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 (Headings)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Stack </a:t>
            </a:r>
          </a:p>
          <a:p>
            <a:r>
              <a:rPr lang="en-US" b="1" dirty="0"/>
              <a:t>Queues</a:t>
            </a:r>
          </a:p>
          <a:p>
            <a:pPr lvl="1"/>
            <a:r>
              <a:rPr lang="en-US" b="1" dirty="0"/>
              <a:t>Types of Queues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/>
              <a:t> </a:t>
            </a:r>
            <a:r>
              <a:rPr lang="en-GB" sz="3200" b="1" dirty="0"/>
              <a:t>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Stack Implementation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 </a:t>
            </a:r>
            <a:r>
              <a:rPr lang="en-US" b="1" dirty="0"/>
              <a:t>Expression</a:t>
            </a:r>
            <a:r>
              <a:rPr lang="en-US" dirty="0"/>
              <a:t> is a </a:t>
            </a:r>
            <a:r>
              <a:rPr lang="en-US" b="1" i="1" dirty="0"/>
              <a:t>combination of symbols that can be numbers (constants), variables, operations, symbols of grouping and other punctuation written is a specific format/way</a:t>
            </a:r>
            <a:r>
              <a:rPr lang="en-US" dirty="0" smtClean="0"/>
              <a:t>.</a:t>
            </a:r>
          </a:p>
          <a:p>
            <a:r>
              <a:rPr lang="en-US" b="1" dirty="0"/>
              <a:t>Infix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expression is called the infix expression if the operator appears in the expression in between the operands. Simply of the form (operand1 operator operand2). E.g. </a:t>
            </a:r>
            <a:r>
              <a:rPr lang="en-US" dirty="0" smtClean="0"/>
              <a:t>A+B</a:t>
            </a:r>
          </a:p>
          <a:p>
            <a:pPr fontAlgn="base"/>
            <a:r>
              <a:rPr lang="en-US" b="1" dirty="0" smtClean="0"/>
              <a:t>Prefix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expression is called the prefix expression if the operator appears in the expression before the operands. Simply of the form (operator operand1 operand2). E.g. +AB</a:t>
            </a:r>
          </a:p>
          <a:p>
            <a:pPr fontAlgn="base"/>
            <a:r>
              <a:rPr lang="en-US" b="1" dirty="0" smtClean="0"/>
              <a:t>Postfix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expression is called the postfix expression if the operator appears in the expression after the operands. Simply of the form (operand1 operand2 operator). E.g. AB+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56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Expressions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Order of Operations(Operator Precedence) –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1) Parentheses – {}, [], ()</a:t>
            </a:r>
            <a:br>
              <a:rPr lang="en-US" dirty="0"/>
            </a:br>
            <a:r>
              <a:rPr lang="en-US" dirty="0"/>
              <a:t>2) Exponents(Right to Left) – A^B, 2^3^4</a:t>
            </a:r>
            <a:br>
              <a:rPr lang="en-US" dirty="0"/>
            </a:br>
            <a:r>
              <a:rPr lang="en-US" dirty="0"/>
              <a:t>3) Multiplication &amp; Division(Left to Right) – A*B/C</a:t>
            </a:r>
            <a:br>
              <a:rPr lang="en-US" dirty="0"/>
            </a:br>
            <a:r>
              <a:rPr lang="en-US" dirty="0"/>
              <a:t>4) Addition &amp; Subtraction(Left to Right) – A + B – C</a:t>
            </a:r>
          </a:p>
          <a:p>
            <a:pPr fontAlgn="base"/>
            <a:r>
              <a:rPr lang="en-US" b="1" dirty="0"/>
              <a:t>Associativity –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Associativity describes the rule where operators with the same precedence appear in an expression. For example, in expression a + b − c, both + and – have the same precedence, then which part of the expression will be evaluated first, is determined by associativity of those operators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49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Why 3 expressions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Infix expressions are human readable but not efficient for machine reading</a:t>
            </a:r>
          </a:p>
          <a:p>
            <a:pPr fontAlgn="base"/>
            <a:r>
              <a:rPr lang="en-US" dirty="0"/>
              <a:t>Prefix and Postfix do not need the concept of precedence &amp; associativity hence it becomes highly efficient to parse expressions in prefix or postfix formats.</a:t>
            </a:r>
          </a:p>
        </p:txBody>
      </p:sp>
    </p:spTree>
    <p:extLst>
      <p:ext uri="{BB962C8B-B14F-4D97-AF65-F5344CB8AC3E}">
        <p14:creationId xmlns:p14="http://schemas.microsoft.com/office/powerpoint/2010/main" val="20947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Exercise – infix to prefix and postfix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47083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/>
                <a:gridCol w="12192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Postfix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 AX + ( B * C ) 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 ( AX + ( B * CY ) ) / ( D ­ E ) 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 ( A + B ) * ( C + E )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 AX * ( BX * ( ( ( CY + AY ) + BY ) * CX ) ) 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( ( H * ( ( ( ( A + ( ( B + C ) * D ) ) * F ) * G ) * E ) ) + J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5641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Postfix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( AX + ( B * C ) )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+ AX * B 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AX B C * +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( ( AX + ( B * CY ) ) / ( D ­ E ) )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/ + AX * B CY ­ D 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AX B CY * + D E ­ /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( ( A + B ) * ( C + E ) 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* + A B + C 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 B + C E + 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 AX * ( BX * ( ( ( CY + AY ) + BY ) * CX ) ) )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 AX * BX * + + CY AY BY CX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AX BX CY AY + BY + CX * * * 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( ( H * ( ( ( ( A + ( ( B + C ) * D ) ) * F ) * G ) * E ) ) + J 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+ * H * * * + A * + B C D F G E J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 A B C + D * + F * G * E * * J +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Prefix to infix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927081"/>
              </p:ext>
            </p:extLst>
          </p:nvPr>
        </p:nvGraphicFramePr>
        <p:xfrm>
          <a:off x="457200" y="1600200"/>
          <a:ext cx="838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 / - + A B C * A C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 * + * A B C - * A B C * B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/ * A + B C + A B ^ - * A B C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 + * A + B C * A B * – B C + * B C 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 /+ 2 4 3 / * 4 + / 6 2 1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885138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 / - + A B C * A C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((((A + B) - C) / (A * C)) *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 * + * A B C - * A B C * B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((((A * B) + C) * ((A * B) - C)) / (B * C))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/ * A + B C + A B ^ - * A B C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(((A * (B + C)) / (A + B)) + (((A * B) - C) ^ 2))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 + * A + B C * A B * – B C + * B C 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(((A * (B + C)) + (A * B)) / ((B - C) * ((B * C) + A)))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 /+ 2 4 3 / * 4 + / 6 2 1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((4 * ((6 / 2) + 1)) / 8)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52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Postfix to infix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46743"/>
              </p:ext>
            </p:extLst>
          </p:nvPr>
        </p:nvGraphicFramePr>
        <p:xfrm>
          <a:off x="457200" y="1600200"/>
          <a:ext cx="83820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 4 / 3 2 * 6 4 3 1 + * + -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*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D + *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* C D *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06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Infix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 4 / 3 2 * 6 4 3 1 + * + -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((8 / 4) + ((3 * 2) - (6 + (4 * (3 + 1)))))</a:t>
                      </a:r>
                      <a:endParaRPr lang="en-GB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*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* C +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D + *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* C D *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* B + C *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+ C + 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9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Postfix to prefix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99990"/>
              </p:ext>
            </p:extLst>
          </p:nvPr>
        </p:nvGraphicFramePr>
        <p:xfrm>
          <a:off x="457200" y="1600200"/>
          <a:ext cx="83820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postfix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 4 / 3 2 * 6 4 3 1 + * + -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*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D + *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* C D *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Stacks in Data Structures is a linear type of data structure that follows the LIFO (Last-In-First-Out) of FILO (First in last out) principle and allows insertion and deletion operations from one end of the stack data structure, that is top. </a:t>
            </a:r>
          </a:p>
          <a:p>
            <a:r>
              <a:rPr lang="en-US" dirty="0"/>
              <a:t>Implementation of the stack can be done by contiguous memory which is an array, and non-contiguous memory which is a linked list.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63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46575"/>
              </p:ext>
            </p:extLst>
          </p:nvPr>
        </p:nvGraphicFramePr>
        <p:xfrm>
          <a:off x="457200" y="1600200"/>
          <a:ext cx="83820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 4 / 3 2 * 6 4 3 1 + * + -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/ 8 4 - * 3 2 + 6 * 4 + 3 1</a:t>
                      </a:r>
                      <a:endParaRPr lang="en-GB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*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+ A * B C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D + *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+ A B + C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* C D *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* A B * C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+ D 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+ + A B C 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3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Prefix to postfix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95956"/>
              </p:ext>
            </p:extLst>
          </p:nvPr>
        </p:nvGraphicFramePr>
        <p:xfrm>
          <a:off x="457200" y="1600200"/>
          <a:ext cx="838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postfix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 / - + A B C * A C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 * + * A B C - * A B C * B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/ * A + B C + A B ^ - * A B C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 + * A + B C * A B * – B C + * B C 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 /+ 2 4 3 / * 4 + / 6 2 1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5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2640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Prefix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postfix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 / - + A B C * A C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- A C * / B 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 * + * A B C - * A B C * B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* C + A B * C - * B C * /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/ * A + B C + A B ^ - * A B C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+ * A B + / A B * C - 2 ^ 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 + * A + B C * A B * – B C + * B C 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C + * A B * + B C - B C * A + * /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 /+ 2 4 3 / * 4 + / 6 2 1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6 2 / 1 + * 8 /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52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Infix to </a:t>
            </a:r>
            <a:r>
              <a:rPr lang="en-GB" b="1" dirty="0" smtClean="0">
                <a:solidFill>
                  <a:srgbClr val="FF0000"/>
                </a:solidFill>
              </a:rPr>
              <a:t>postfix Algorithm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3000" dirty="0">
                <a:latin typeface="Garamond" panose="02020404030301010803" pitchFamily="18" charset="0"/>
              </a:rPr>
              <a:t>If operand </a:t>
            </a:r>
            <a:endParaRPr lang="en-US" sz="3000" dirty="0" smtClean="0">
              <a:latin typeface="Garamond" panose="02020404030301010803" pitchFamily="18" charset="0"/>
            </a:endParaRPr>
          </a:p>
          <a:p>
            <a:pPr marL="457200" lvl="1" indent="0" fontAlgn="base">
              <a:buNone/>
            </a:pPr>
            <a:r>
              <a:rPr lang="en-US" sz="2600" dirty="0" smtClean="0">
                <a:latin typeface="Garamond" panose="02020404030301010803" pitchFamily="18" charset="0"/>
              </a:rPr>
              <a:t>     print </a:t>
            </a:r>
          </a:p>
          <a:p>
            <a:pPr fontAlgn="base"/>
            <a:r>
              <a:rPr lang="en-US" sz="3000" dirty="0" smtClean="0">
                <a:latin typeface="Garamond" panose="02020404030301010803" pitchFamily="18" charset="0"/>
              </a:rPr>
              <a:t>If </a:t>
            </a:r>
            <a:r>
              <a:rPr lang="en-US" sz="3000" dirty="0">
                <a:latin typeface="Garamond" panose="02020404030301010803" pitchFamily="18" charset="0"/>
              </a:rPr>
              <a:t>'</a:t>
            </a:r>
            <a:r>
              <a:rPr lang="en-US" sz="3000" dirty="0" smtClean="0">
                <a:latin typeface="Garamond" panose="02020404030301010803" pitchFamily="18" charset="0"/>
              </a:rPr>
              <a:t> ( ' </a:t>
            </a:r>
          </a:p>
          <a:p>
            <a:pPr marL="0" indent="0" fontAlgn="base">
              <a:buNone/>
            </a:pPr>
            <a:r>
              <a:rPr lang="en-US" sz="3000" dirty="0" smtClean="0">
                <a:latin typeface="Garamond" panose="02020404030301010803" pitchFamily="18" charset="0"/>
              </a:rPr>
              <a:t>	push </a:t>
            </a:r>
            <a:r>
              <a:rPr lang="en-US" sz="3000" dirty="0">
                <a:latin typeface="Garamond" panose="02020404030301010803" pitchFamily="18" charset="0"/>
              </a:rPr>
              <a:t>to stack </a:t>
            </a:r>
            <a:endParaRPr lang="en-US" sz="3000" dirty="0" smtClean="0">
              <a:latin typeface="Garamond" panose="02020404030301010803" pitchFamily="18" charset="0"/>
            </a:endParaRPr>
          </a:p>
          <a:p>
            <a:pPr fontAlgn="base"/>
            <a:r>
              <a:rPr lang="en-US" sz="3000" dirty="0" smtClean="0">
                <a:latin typeface="Garamond" panose="02020404030301010803" pitchFamily="18" charset="0"/>
              </a:rPr>
              <a:t> </a:t>
            </a:r>
            <a:r>
              <a:rPr lang="en-US" sz="3000" dirty="0">
                <a:latin typeface="Garamond" panose="02020404030301010803" pitchFamily="18" charset="0"/>
              </a:rPr>
              <a:t>If </a:t>
            </a:r>
            <a:r>
              <a:rPr lang="en-US" sz="3000" dirty="0" smtClean="0">
                <a:latin typeface="Garamond" panose="02020404030301010803" pitchFamily="18" charset="0"/>
              </a:rPr>
              <a:t>'  ) ' </a:t>
            </a:r>
          </a:p>
          <a:p>
            <a:pPr marL="457200" lvl="1" indent="0" fontAlgn="base">
              <a:buNone/>
            </a:pPr>
            <a:r>
              <a:rPr lang="en-US" sz="2600" dirty="0">
                <a:latin typeface="Garamond" panose="02020404030301010803" pitchFamily="18" charset="0"/>
              </a:rPr>
              <a:t> </a:t>
            </a:r>
            <a:r>
              <a:rPr lang="en-US" sz="2600" dirty="0" smtClean="0">
                <a:latin typeface="Garamond" panose="02020404030301010803" pitchFamily="18" charset="0"/>
              </a:rPr>
              <a:t>    pop </a:t>
            </a:r>
            <a:r>
              <a:rPr lang="en-US" sz="2600" dirty="0">
                <a:latin typeface="Garamond" panose="02020404030301010803" pitchFamily="18" charset="0"/>
              </a:rPr>
              <a:t>from stack and print until </a:t>
            </a:r>
            <a:r>
              <a:rPr lang="en-US" sz="2600" dirty="0">
                <a:latin typeface="Garamond" panose="02020404030301010803" pitchFamily="18" charset="0"/>
              </a:rPr>
              <a:t>'</a:t>
            </a:r>
            <a:r>
              <a:rPr lang="en-US" sz="2600" dirty="0" smtClean="0">
                <a:latin typeface="Garamond" panose="02020404030301010803" pitchFamily="18" charset="0"/>
              </a:rPr>
              <a:t> ( ' </a:t>
            </a:r>
            <a:r>
              <a:rPr lang="en-US" sz="2600" dirty="0">
                <a:latin typeface="Garamond" panose="02020404030301010803" pitchFamily="18" charset="0"/>
              </a:rPr>
              <a:t>is found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fontAlgn="base"/>
            <a:r>
              <a:rPr lang="en-US" sz="3000" dirty="0" smtClean="0">
                <a:latin typeface="Garamond" panose="02020404030301010803" pitchFamily="18" charset="0"/>
              </a:rPr>
              <a:t> </a:t>
            </a:r>
            <a:r>
              <a:rPr lang="en-US" sz="3000" dirty="0">
                <a:latin typeface="Garamond" panose="02020404030301010803" pitchFamily="18" charset="0"/>
              </a:rPr>
              <a:t>If </a:t>
            </a:r>
            <a:r>
              <a:rPr lang="en-US" sz="3000" dirty="0" smtClean="0">
                <a:latin typeface="Garamond" panose="02020404030301010803" pitchFamily="18" charset="0"/>
              </a:rPr>
              <a:t>operator</a:t>
            </a:r>
          </a:p>
          <a:p>
            <a:pPr marL="0" indent="0" fontAlgn="base">
              <a:buNone/>
            </a:pPr>
            <a:r>
              <a:rPr lang="en-US" sz="3000" dirty="0" smtClean="0">
                <a:latin typeface="Garamond" panose="02020404030301010803" pitchFamily="18" charset="0"/>
              </a:rPr>
              <a:t>     pop </a:t>
            </a:r>
            <a:r>
              <a:rPr lang="en-US" sz="3000" dirty="0">
                <a:latin typeface="Garamond" panose="02020404030301010803" pitchFamily="18" charset="0"/>
              </a:rPr>
              <a:t>from stack and print until an operator with </a:t>
            </a:r>
            <a:r>
              <a:rPr lang="en-US" sz="3000" dirty="0" smtClean="0">
                <a:latin typeface="Garamond" panose="02020404030301010803" pitchFamily="18" charset="0"/>
              </a:rPr>
              <a:t>     </a:t>
            </a:r>
            <a:r>
              <a:rPr lang="en-US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r>
              <a:rPr lang="en-US" sz="3000" dirty="0" smtClean="0">
                <a:latin typeface="Garamond" panose="02020404030301010803" pitchFamily="18" charset="0"/>
              </a:rPr>
              <a:t>    less </a:t>
            </a:r>
            <a:r>
              <a:rPr lang="en-US" sz="3000" dirty="0">
                <a:latin typeface="Garamond" panose="02020404030301010803" pitchFamily="18" charset="0"/>
              </a:rPr>
              <a:t>precedence is found</a:t>
            </a:r>
            <a:endParaRPr lang="en-US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Infix to </a:t>
            </a:r>
            <a:r>
              <a:rPr lang="en-GB" b="1" dirty="0" smtClean="0">
                <a:solidFill>
                  <a:srgbClr val="FF0000"/>
                </a:solidFill>
              </a:rPr>
              <a:t>Prefix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10000"/>
              </a:lnSpc>
            </a:pPr>
            <a:r>
              <a:rPr lang="en-US" sz="2400" dirty="0">
                <a:latin typeface="Garamond" panose="02020404030301010803" pitchFamily="18" charset="0"/>
              </a:rPr>
              <a:t>Reverse infix expression &amp; swap ‘(‘ to ”)’ &amp; ‘)’ to </a:t>
            </a:r>
            <a:r>
              <a:rPr lang="en-US" sz="2400" dirty="0">
                <a:latin typeface="Garamond" panose="02020404030301010803" pitchFamily="18" charset="0"/>
              </a:rPr>
              <a:t>”(‘</a:t>
            </a:r>
          </a:p>
          <a:p>
            <a:pPr fontAlgn="base"/>
            <a:r>
              <a:rPr lang="en-US" sz="2400" dirty="0">
                <a:latin typeface="Garamond" panose="02020404030301010803" pitchFamily="18" charset="0"/>
              </a:rPr>
              <a:t>If operand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lvl="1" fontAlgn="base"/>
            <a:r>
              <a:rPr lang="en-US" sz="1600" dirty="0" smtClean="0">
                <a:latin typeface="Garamond" panose="02020404030301010803" pitchFamily="18" charset="0"/>
              </a:rPr>
              <a:t> </a:t>
            </a:r>
            <a:r>
              <a:rPr lang="en-US" sz="2000" dirty="0">
                <a:latin typeface="Garamond" panose="02020404030301010803" pitchFamily="18" charset="0"/>
              </a:rPr>
              <a:t>print </a:t>
            </a:r>
          </a:p>
          <a:p>
            <a:pPr fontAlgn="base"/>
            <a:r>
              <a:rPr lang="en-US" sz="2400" dirty="0">
                <a:latin typeface="Garamond" panose="02020404030301010803" pitchFamily="18" charset="0"/>
              </a:rPr>
              <a:t>If ' ( ' </a:t>
            </a:r>
          </a:p>
          <a:p>
            <a:pPr lvl="1" fontAlgn="base"/>
            <a:r>
              <a:rPr lang="en-US" sz="2000" dirty="0" smtClean="0">
                <a:latin typeface="Garamond" panose="02020404030301010803" pitchFamily="18" charset="0"/>
              </a:rPr>
              <a:t>push </a:t>
            </a:r>
            <a:r>
              <a:rPr lang="en-US" sz="2000" dirty="0">
                <a:latin typeface="Garamond" panose="02020404030301010803" pitchFamily="18" charset="0"/>
              </a:rPr>
              <a:t>to stack </a:t>
            </a:r>
          </a:p>
          <a:p>
            <a:pPr fontAlgn="base"/>
            <a:r>
              <a:rPr lang="en-US" sz="2400" dirty="0">
                <a:latin typeface="Garamond" panose="02020404030301010803" pitchFamily="18" charset="0"/>
              </a:rPr>
              <a:t> If '  ) ' </a:t>
            </a:r>
          </a:p>
          <a:p>
            <a:pPr lvl="1" fontAlgn="base"/>
            <a:r>
              <a:rPr lang="en-US" sz="2000" dirty="0" smtClean="0">
                <a:latin typeface="Garamond" panose="02020404030301010803" pitchFamily="18" charset="0"/>
              </a:rPr>
              <a:t>pop </a:t>
            </a:r>
            <a:r>
              <a:rPr lang="en-US" sz="2000" dirty="0">
                <a:latin typeface="Garamond" panose="02020404030301010803" pitchFamily="18" charset="0"/>
              </a:rPr>
              <a:t>from stack and print until ' ( ' is found </a:t>
            </a:r>
          </a:p>
          <a:p>
            <a:pPr fontAlgn="base"/>
            <a:r>
              <a:rPr lang="en-US" sz="2400" dirty="0">
                <a:latin typeface="Garamond" panose="02020404030301010803" pitchFamily="18" charset="0"/>
              </a:rPr>
              <a:t> If operator</a:t>
            </a:r>
          </a:p>
          <a:p>
            <a:pPr lvl="1" fontAlgn="base"/>
            <a:r>
              <a:rPr lang="en-US" sz="2000" dirty="0" smtClean="0">
                <a:latin typeface="Garamond" panose="02020404030301010803" pitchFamily="18" charset="0"/>
              </a:rPr>
              <a:t>pop </a:t>
            </a:r>
            <a:r>
              <a:rPr lang="en-US" sz="2000" dirty="0">
                <a:latin typeface="Garamond" panose="02020404030301010803" pitchFamily="18" charset="0"/>
              </a:rPr>
              <a:t>from stack and print until an operator </a:t>
            </a:r>
            <a:r>
              <a:rPr lang="en-US" sz="2000" dirty="0" smtClean="0">
                <a:latin typeface="Garamond" panose="02020404030301010803" pitchFamily="18" charset="0"/>
              </a:rPr>
              <a:t>with less </a:t>
            </a:r>
            <a:r>
              <a:rPr lang="en-US" sz="2000" dirty="0">
                <a:latin typeface="Garamond" panose="02020404030301010803" pitchFamily="18" charset="0"/>
              </a:rPr>
              <a:t>precedence is found</a:t>
            </a:r>
          </a:p>
          <a:p>
            <a:pPr fontAlgn="base">
              <a:lnSpc>
                <a:spcPct val="110000"/>
              </a:lnSpc>
            </a:pPr>
            <a:endParaRPr lang="en-US" sz="1200" dirty="0"/>
          </a:p>
          <a:p>
            <a:pPr fontAlgn="base">
              <a:lnSpc>
                <a:spcPct val="110000"/>
              </a:lnSpc>
            </a:pP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Postfix to Infix 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600" dirty="0" smtClean="0">
                <a:latin typeface="Garamond" panose="02020404030301010803" pitchFamily="18" charset="0"/>
              </a:rPr>
              <a:t>if operand,</a:t>
            </a:r>
          </a:p>
          <a:p>
            <a:pPr marL="457200" lvl="1" indent="0" fontAlgn="base">
              <a:buNone/>
            </a:pPr>
            <a:r>
              <a:rPr lang="en-US" sz="2600" dirty="0" smtClean="0">
                <a:latin typeface="Garamond" panose="02020404030301010803" pitchFamily="18" charset="0"/>
              </a:rPr>
              <a:t>push it onto the stack</a:t>
            </a:r>
          </a:p>
          <a:p>
            <a:pPr fontAlgn="base"/>
            <a:r>
              <a:rPr lang="en-US" sz="2600" dirty="0" smtClean="0">
                <a:latin typeface="Garamond" panose="02020404030301010803" pitchFamily="18" charset="0"/>
              </a:rPr>
              <a:t>if operator, </a:t>
            </a:r>
          </a:p>
          <a:p>
            <a:pPr lvl="1" fontAlgn="base"/>
            <a:r>
              <a:rPr lang="en-US" sz="2600" dirty="0" smtClean="0">
                <a:latin typeface="Garamond" panose="02020404030301010803" pitchFamily="18" charset="0"/>
              </a:rPr>
              <a:t>pop 2 operands from the stack</a:t>
            </a:r>
          </a:p>
          <a:p>
            <a:pPr lvl="1" fontAlgn="base"/>
            <a:r>
              <a:rPr lang="en-US" sz="2600" dirty="0" smtClean="0">
                <a:latin typeface="Garamond" panose="02020404030301010803" pitchFamily="18" charset="0"/>
              </a:rPr>
              <a:t>add this incoming operator in between the 2 operands</a:t>
            </a:r>
          </a:p>
          <a:p>
            <a:pPr lvl="1" fontAlgn="base"/>
            <a:r>
              <a:rPr lang="en-US" sz="2600" dirty="0" smtClean="0">
                <a:latin typeface="Garamond" panose="02020404030301010803" pitchFamily="18" charset="0"/>
              </a:rPr>
              <a:t>add ‘(‘ &amp; ‘)’ to the whole expression  </a:t>
            </a:r>
          </a:p>
          <a:p>
            <a:pPr lvl="1" fontAlgn="base"/>
            <a:r>
              <a:rPr lang="en-US" sz="2600" dirty="0" smtClean="0">
                <a:latin typeface="Garamond" panose="02020404030301010803" pitchFamily="18" charset="0"/>
              </a:rPr>
              <a:t>push this whole new expression string back into the stack.</a:t>
            </a:r>
          </a:p>
          <a:p>
            <a:pPr fontAlgn="base"/>
            <a:r>
              <a:rPr lang="en-US" sz="2600" dirty="0" smtClean="0">
                <a:latin typeface="Garamond" panose="02020404030301010803" pitchFamily="18" charset="0"/>
              </a:rPr>
              <a:t>pop and print the full infix expression from the stack.</a:t>
            </a:r>
            <a:endParaRPr lang="en-US" sz="2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Prefix to </a:t>
            </a:r>
            <a:r>
              <a:rPr lang="en-GB" b="1" dirty="0" smtClean="0">
                <a:solidFill>
                  <a:srgbClr val="FF0000"/>
                </a:solidFill>
              </a:rPr>
              <a:t>Infix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reverse the prefix expression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if operand, </a:t>
            </a:r>
          </a:p>
          <a:p>
            <a:pPr marL="457200" lvl="1" indent="0" fontAlgn="base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push it onto the stack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if operator</a:t>
            </a:r>
          </a:p>
          <a:p>
            <a:pPr lvl="1" fontAlgn="base"/>
            <a:r>
              <a:rPr lang="en-US" sz="2400" dirty="0" smtClean="0">
                <a:latin typeface="Garamond" panose="02020404030301010803" pitchFamily="18" charset="0"/>
              </a:rPr>
              <a:t>pop 2 operands from the stack, </a:t>
            </a:r>
          </a:p>
          <a:p>
            <a:pPr lvl="1" fontAlgn="base"/>
            <a:r>
              <a:rPr lang="en-US" sz="2400" dirty="0" smtClean="0">
                <a:latin typeface="Garamond" panose="02020404030301010803" pitchFamily="18" charset="0"/>
              </a:rPr>
              <a:t>add this incoming operator in between the 2 operands, </a:t>
            </a:r>
          </a:p>
          <a:p>
            <a:pPr lvl="1" fontAlgn="base"/>
            <a:r>
              <a:rPr lang="en-US" sz="2400" dirty="0" smtClean="0">
                <a:latin typeface="Garamond" panose="02020404030301010803" pitchFamily="18" charset="0"/>
              </a:rPr>
              <a:t>add ‘(‘ &amp; ‘)’ to the whole expression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lvl="1" fontAlgn="base"/>
            <a:r>
              <a:rPr lang="en-US" sz="2400" dirty="0" smtClean="0">
                <a:latin typeface="Garamond" panose="02020404030301010803" pitchFamily="18" charset="0"/>
              </a:rPr>
              <a:t>push this whole new expression string back into the stack.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pop and print the full infix expression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5892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Postfix to </a:t>
            </a:r>
            <a:r>
              <a:rPr lang="en-GB" b="1" dirty="0" smtClean="0">
                <a:solidFill>
                  <a:srgbClr val="FF0000"/>
                </a:solidFill>
              </a:rPr>
              <a:t>Prefix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if operand</a:t>
            </a:r>
          </a:p>
          <a:p>
            <a:pPr lvl="1"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push it onto the stack</a:t>
            </a:r>
          </a:p>
          <a:p>
            <a:pPr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if operator</a:t>
            </a:r>
          </a:p>
          <a:p>
            <a:pPr lvl="1"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pop 2 operands from the stack</a:t>
            </a:r>
          </a:p>
          <a:p>
            <a:pPr lvl="1"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add this incoming operator in before the 2 operands </a:t>
            </a:r>
            <a:endParaRPr lang="en-US" sz="3000" dirty="0" smtClean="0">
              <a:latin typeface="Garamond" panose="02020404030301010803" pitchFamily="18" charset="0"/>
            </a:endParaRPr>
          </a:p>
          <a:p>
            <a:pPr lvl="1"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push this whole new expression string back into the stack.</a:t>
            </a:r>
          </a:p>
          <a:p>
            <a:pPr fontAlgn="base">
              <a:lnSpc>
                <a:spcPct val="80000"/>
              </a:lnSpc>
            </a:pPr>
            <a:r>
              <a:rPr lang="en-US" sz="3000" dirty="0" smtClean="0">
                <a:latin typeface="Garamond" panose="02020404030301010803" pitchFamily="18" charset="0"/>
              </a:rPr>
              <a:t>pop and print the full prefix expression from the stack.</a:t>
            </a:r>
            <a:endParaRPr lang="en-US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Prefix to </a:t>
            </a:r>
            <a:r>
              <a:rPr lang="en-GB" b="1" dirty="0" smtClean="0">
                <a:solidFill>
                  <a:srgbClr val="FF0000"/>
                </a:solidFill>
              </a:rPr>
              <a:t>Postfix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scan prefix expression from right to left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if operand</a:t>
            </a:r>
          </a:p>
          <a:p>
            <a:pPr lvl="1" fontAlgn="base"/>
            <a:r>
              <a:rPr lang="en-US" dirty="0" smtClean="0">
                <a:latin typeface="Garamond" panose="02020404030301010803" pitchFamily="18" charset="0"/>
              </a:rPr>
              <a:t>push it onto the stack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if operator</a:t>
            </a:r>
          </a:p>
          <a:p>
            <a:pPr lvl="1" fontAlgn="base"/>
            <a:r>
              <a:rPr lang="en-US" dirty="0" smtClean="0">
                <a:latin typeface="Garamond" panose="02020404030301010803" pitchFamily="18" charset="0"/>
              </a:rPr>
              <a:t>pop 2 operands from the stack</a:t>
            </a:r>
          </a:p>
          <a:p>
            <a:pPr lvl="1" fontAlgn="base"/>
            <a:r>
              <a:rPr lang="en-US" dirty="0" smtClean="0">
                <a:latin typeface="Garamond" panose="02020404030301010803" pitchFamily="18" charset="0"/>
              </a:rPr>
              <a:t>add this incoming operator in before the 2 operands</a:t>
            </a:r>
          </a:p>
          <a:p>
            <a:pPr lvl="1" fontAlgn="base"/>
            <a:r>
              <a:rPr lang="en-US" dirty="0" smtClean="0">
                <a:latin typeface="Garamond" panose="02020404030301010803" pitchFamily="18" charset="0"/>
              </a:rPr>
              <a:t>push this whole new expression string back into the stack.</a:t>
            </a:r>
          </a:p>
          <a:p>
            <a:pPr fontAlgn="base"/>
            <a:r>
              <a:rPr lang="en-US" sz="2800" dirty="0" smtClean="0">
                <a:latin typeface="Garamond" panose="02020404030301010803" pitchFamily="18" charset="0"/>
              </a:rPr>
              <a:t>pop and print the full postfix expression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20473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Stacks are based on the LIFO principle, i.e., the element inserted at the last, is the first element to come out of the list.</a:t>
            </a:r>
          </a:p>
          <a:p>
            <a:r>
              <a:rPr lang="en-US" dirty="0"/>
              <a:t>Insertion and deletion in stacks take place only from one end of the list called the top.</a:t>
            </a:r>
          </a:p>
          <a:p>
            <a:r>
              <a:rPr lang="en-US" dirty="0"/>
              <a:t>Stack has a dynamic and fixed size.</a:t>
            </a:r>
          </a:p>
          <a:p>
            <a:r>
              <a:rPr lang="en-US" dirty="0"/>
              <a:t>The stack can contain elements of the different data types.</a:t>
            </a:r>
          </a:p>
          <a:p>
            <a:r>
              <a:rPr lang="en-US" dirty="0"/>
              <a:t>Stack has only one type.</a:t>
            </a:r>
          </a:p>
          <a:p>
            <a:r>
              <a:rPr lang="en-US" dirty="0"/>
              <a:t>It contains only one pointer known as a top pointer. The top pointer holds the address of the last inserted or the topmost element of the stack.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3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Operation on Stack</a:t>
            </a:r>
          </a:p>
          <a:p>
            <a:pPr lvl="1" fontAlgn="base"/>
            <a:r>
              <a:rPr lang="en-US" b="1" dirty="0"/>
              <a:t>push()</a:t>
            </a:r>
            <a:endParaRPr lang="en-US" dirty="0"/>
          </a:p>
          <a:p>
            <a:pPr lvl="1" fontAlgn="base"/>
            <a:r>
              <a:rPr lang="en-US" b="1" dirty="0"/>
              <a:t>pop()</a:t>
            </a:r>
            <a:endParaRPr lang="en-US" dirty="0"/>
          </a:p>
          <a:p>
            <a:pPr lvl="1" fontAlgn="base"/>
            <a:r>
              <a:rPr lang="en-US" b="1" dirty="0"/>
              <a:t>peek()</a:t>
            </a:r>
            <a:r>
              <a:rPr lang="en-GB" b="1" dirty="0"/>
              <a:t> /top()</a:t>
            </a:r>
            <a:endParaRPr lang="en-US" dirty="0"/>
          </a:p>
          <a:p>
            <a:pPr lvl="1" fontAlgn="base"/>
            <a:r>
              <a:rPr lang="en-US" b="1" dirty="0"/>
              <a:t>count()</a:t>
            </a:r>
            <a:endParaRPr lang="en-US" dirty="0"/>
          </a:p>
          <a:p>
            <a:pPr lvl="1" fontAlgn="base"/>
            <a:r>
              <a:rPr lang="en-US" b="1" dirty="0" err="1"/>
              <a:t>isEmpty</a:t>
            </a:r>
            <a:r>
              <a:rPr lang="en-US" b="1" dirty="0"/>
              <a:t>()</a:t>
            </a:r>
          </a:p>
          <a:p>
            <a:pPr lvl="1" fontAlgn="base"/>
            <a:r>
              <a:rPr lang="en-GB" b="1" dirty="0" err="1"/>
              <a:t>isFull</a:t>
            </a:r>
            <a:r>
              <a:rPr lang="en-GB" b="1" dirty="0"/>
              <a:t>()</a:t>
            </a:r>
            <a:endParaRPr lang="en-US" dirty="0"/>
          </a:p>
          <a:p>
            <a:pPr lvl="1" fontAlgn="base"/>
            <a:r>
              <a:rPr lang="en-US" b="1" dirty="0"/>
              <a:t>display()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0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 Operation</a:t>
            </a:r>
            <a:r>
              <a:rPr lang="en-US" dirty="0"/>
              <a:t> :   O(1)</a:t>
            </a:r>
          </a:p>
          <a:p>
            <a:r>
              <a:rPr lang="en-US" b="1" dirty="0"/>
              <a:t>Pop Operation</a:t>
            </a:r>
            <a:r>
              <a:rPr lang="en-US" dirty="0"/>
              <a:t> :     O(1)</a:t>
            </a:r>
          </a:p>
          <a:p>
            <a:r>
              <a:rPr lang="en-US" b="1" dirty="0"/>
              <a:t>Top Operation</a:t>
            </a:r>
            <a:r>
              <a:rPr lang="en-US" dirty="0"/>
              <a:t> :      O(1)</a:t>
            </a:r>
          </a:p>
          <a:p>
            <a:r>
              <a:rPr lang="en-US" b="1" dirty="0"/>
              <a:t>Search Operation</a:t>
            </a:r>
            <a:r>
              <a:rPr lang="en-US" dirty="0"/>
              <a:t> : O(n)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2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an abstract data structure, somewhat similar to Stacks. Unlike stacks, a queue is open at both its ends. One end is always used to insert data (</a:t>
            </a:r>
            <a:r>
              <a:rPr lang="en-US" dirty="0" err="1"/>
              <a:t>enqueue</a:t>
            </a:r>
            <a:r>
              <a:rPr lang="en-US" dirty="0"/>
              <a:t>) and the other is used to remove data (</a:t>
            </a:r>
            <a:r>
              <a:rPr lang="en-US" dirty="0" err="1"/>
              <a:t>dequeue</a:t>
            </a:r>
            <a:r>
              <a:rPr lang="en-US" dirty="0"/>
              <a:t>). </a:t>
            </a:r>
          </a:p>
          <a:p>
            <a:r>
              <a:rPr lang="en-US" dirty="0"/>
              <a:t>Queue follows First-In-First-Out methodology.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7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based on the FIFO principle, i.e., the element inserted at the first, is the first element to come out of the list.</a:t>
            </a:r>
          </a:p>
          <a:p>
            <a:r>
              <a:rPr lang="en-US" dirty="0"/>
              <a:t>Insertion and deletion in Queues takes place only from rear and front respectively.</a:t>
            </a:r>
          </a:p>
          <a:p>
            <a:r>
              <a:rPr lang="en-US" dirty="0"/>
              <a:t>Queue has a dynamic and fixed size.</a:t>
            </a:r>
          </a:p>
          <a:p>
            <a:r>
              <a:rPr lang="en-US" dirty="0"/>
              <a:t>Queue can contain elements of different data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system-ui"/>
              </a:rPr>
              <a:t>Enqueue: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Dequeue: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Size: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2044</Words>
  <Application>Microsoft Office PowerPoint</Application>
  <PresentationFormat>On-screen Show (4:3)</PresentationFormat>
  <Paragraphs>308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(Headings)</vt:lpstr>
      <vt:lpstr>euclid_circular_a</vt:lpstr>
      <vt:lpstr>Garamond</vt:lpstr>
      <vt:lpstr>lusitana</vt:lpstr>
      <vt:lpstr>system-ui</vt:lpstr>
      <vt:lpstr>urw-din</vt:lpstr>
      <vt:lpstr>Office Theme</vt:lpstr>
      <vt:lpstr>CS-2001 Data Structures</vt:lpstr>
      <vt:lpstr>Topics</vt:lpstr>
      <vt:lpstr>Stack</vt:lpstr>
      <vt:lpstr>Stack </vt:lpstr>
      <vt:lpstr>Stack Operations</vt:lpstr>
      <vt:lpstr>Time Complexity</vt:lpstr>
      <vt:lpstr>Queue</vt:lpstr>
      <vt:lpstr>Queue</vt:lpstr>
      <vt:lpstr>Time Complexity</vt:lpstr>
      <vt:lpstr>Queue Operation</vt:lpstr>
      <vt:lpstr>Circular Queue</vt:lpstr>
      <vt:lpstr>Circular Queue Operations </vt:lpstr>
      <vt:lpstr>Time Complexity</vt:lpstr>
      <vt:lpstr>Difference between Queue and Circular Queue </vt:lpstr>
      <vt:lpstr>Stack - Real Life Application </vt:lpstr>
      <vt:lpstr>Queue - Real Life Application </vt:lpstr>
      <vt:lpstr>Circular Queue - Real Life Application </vt:lpstr>
      <vt:lpstr>Exercise</vt:lpstr>
      <vt:lpstr>PowerPoint Presentation</vt:lpstr>
      <vt:lpstr>Stack Implementation</vt:lpstr>
      <vt:lpstr>Expressions</vt:lpstr>
      <vt:lpstr>Why 3 expressions</vt:lpstr>
      <vt:lpstr>Exercise – infix to prefix and postfix</vt:lpstr>
      <vt:lpstr>solution</vt:lpstr>
      <vt:lpstr>Prefix to infix</vt:lpstr>
      <vt:lpstr>Solution</vt:lpstr>
      <vt:lpstr>Postfix to infix</vt:lpstr>
      <vt:lpstr>Solution</vt:lpstr>
      <vt:lpstr>Postfix to prefix</vt:lpstr>
      <vt:lpstr>Solution</vt:lpstr>
      <vt:lpstr>Prefix to postfix</vt:lpstr>
      <vt:lpstr>Solution</vt:lpstr>
      <vt:lpstr>Infix to postfix Algorithm</vt:lpstr>
      <vt:lpstr>Infix to Prefix</vt:lpstr>
      <vt:lpstr>Postfix to Infix </vt:lpstr>
      <vt:lpstr>Prefix to Infix</vt:lpstr>
      <vt:lpstr>Postfix to Prefix</vt:lpstr>
      <vt:lpstr>Prefix to Postfix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411</cp:revision>
  <dcterms:created xsi:type="dcterms:W3CDTF">2006-08-16T00:00:00Z</dcterms:created>
  <dcterms:modified xsi:type="dcterms:W3CDTF">2022-10-17T15:03:20Z</dcterms:modified>
</cp:coreProperties>
</file>