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hH6QZTbO475HklASn2uERqd40a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BDD203-E749-41A6-8A00-82C005506754}">
  <a:tblStyle styleId="{B8BDD203-E749-41A6-8A00-82C00550675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C4EF79E5-2CCE-4AB5-91FA-25A01DBA5EA0}"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Garamond-bold.fntdata"/><Relationship Id="rId21" Type="http://schemas.openxmlformats.org/officeDocument/2006/relationships/font" Target="fonts/Garamond-regular.fntdata"/><Relationship Id="rId24" Type="http://schemas.openxmlformats.org/officeDocument/2006/relationships/font" Target="fonts/Garamond-boldItalic.fntdata"/><Relationship Id="rId23" Type="http://schemas.openxmlformats.org/officeDocument/2006/relationships/font" Target="fonts/Garamon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GB" sz="6000"/>
              <a:t>CS-2001 </a:t>
            </a:r>
            <a:r>
              <a:rPr b="1" lang="en-GB" sz="6000">
                <a:solidFill>
                  <a:srgbClr val="7F7F7F"/>
                </a:solidFill>
              </a:rPr>
              <a:t>Data Structures</a:t>
            </a:r>
            <a:endParaRPr/>
          </a:p>
        </p:txBody>
      </p:sp>
      <p:sp>
        <p:nvSpPr>
          <p:cNvPr id="89" name="Google Shape;89;p1"/>
          <p:cNvSpPr txBox="1"/>
          <p:nvPr>
            <p:ph idx="1" type="subTitle"/>
          </p:nvPr>
        </p:nvSpPr>
        <p:spPr>
          <a:xfrm>
            <a:off x="1371600" y="3307348"/>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70C0"/>
              </a:buClr>
              <a:buSzPts val="4800"/>
              <a:buNone/>
            </a:pPr>
            <a:r>
              <a:rPr b="1" lang="en-GB" sz="4800">
                <a:solidFill>
                  <a:srgbClr val="0070C0"/>
                </a:solidFill>
              </a:rPr>
              <a:t>Priority Queue &amp; Heap </a:t>
            </a:r>
            <a:endParaRPr/>
          </a:p>
          <a:p>
            <a:pPr indent="0" lvl="0" marL="0" rtl="0" algn="ctr">
              <a:spcBef>
                <a:spcPts val="960"/>
              </a:spcBef>
              <a:spcAft>
                <a:spcPts val="0"/>
              </a:spcAft>
              <a:buClr>
                <a:srgbClr val="888888"/>
              </a:buClr>
              <a:buSzPts val="4800"/>
              <a:buNone/>
            </a:pPr>
            <a:r>
              <a:rPr b="1" lang="en-GB" sz="4800"/>
              <a:t>Week 13</a:t>
            </a:r>
            <a:r>
              <a:rPr lang="en-GB" sz="4800"/>
              <a:t>|</a:t>
            </a:r>
            <a:r>
              <a:rPr b="1" lang="en-GB" sz="4800"/>
              <a:t> </a:t>
            </a:r>
            <a:r>
              <a:rPr b="1" lang="en-GB" sz="4800">
                <a:solidFill>
                  <a:srgbClr val="0070C0"/>
                </a:solidFill>
              </a:rPr>
              <a:t>Lecture 34-36</a:t>
            </a:r>
            <a:endParaRPr b="1" sz="4800">
              <a:solidFill>
                <a:srgbClr val="0070C0"/>
              </a:solidFill>
            </a:endParaRPr>
          </a:p>
          <a:p>
            <a:pPr indent="0" lvl="0" marL="0" rtl="0" algn="ctr">
              <a:spcBef>
                <a:spcPts val="960"/>
              </a:spcBef>
              <a:spcAft>
                <a:spcPts val="0"/>
              </a:spcAft>
              <a:buClr>
                <a:srgbClr val="888888"/>
              </a:buClr>
              <a:buSzPts val="4800"/>
              <a:buNone/>
            </a:pPr>
            <a:r>
              <a:t/>
            </a:r>
            <a:endParaRPr b="1" sz="4800">
              <a:solidFill>
                <a:srgbClr val="0070C0"/>
              </a:solidFill>
            </a:endParaRPr>
          </a:p>
        </p:txBody>
      </p:sp>
      <p:sp>
        <p:nvSpPr>
          <p:cNvPr id="90" name="Google Shape;90;p1"/>
          <p:cNvSpPr txBox="1"/>
          <p:nvPr/>
        </p:nvSpPr>
        <p:spPr>
          <a:xfrm>
            <a:off x="6172200" y="6519446"/>
            <a:ext cx="2971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i="1" sz="1600">
              <a:solidFill>
                <a:srgbClr val="BFBFB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4676633" y="4876800"/>
            <a:ext cx="4038600" cy="18288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700"/>
              <a:buFont typeface="Garamond"/>
              <a:buNone/>
            </a:pPr>
            <a:r>
              <a:rPr lang="en-GB" sz="1700">
                <a:latin typeface="Garamond"/>
                <a:ea typeface="Garamond"/>
                <a:cs typeface="Garamond"/>
                <a:sym typeface="Garamond"/>
              </a:rPr>
              <a:t>int parent(int i){ return (i-1)/2 }</a:t>
            </a:r>
            <a:br>
              <a:rPr lang="en-GB" sz="1700">
                <a:latin typeface="Garamond"/>
                <a:ea typeface="Garamond"/>
                <a:cs typeface="Garamond"/>
                <a:sym typeface="Garamond"/>
              </a:rPr>
            </a:br>
            <a:r>
              <a:rPr lang="en-GB" sz="1700">
                <a:latin typeface="Garamond"/>
                <a:ea typeface="Garamond"/>
                <a:cs typeface="Garamond"/>
                <a:sym typeface="Garamond"/>
              </a:rPr>
              <a:t>int left(int i) { return (2*i+1) }</a:t>
            </a:r>
            <a:br>
              <a:rPr lang="en-GB" sz="1700">
                <a:latin typeface="Garamond"/>
                <a:ea typeface="Garamond"/>
                <a:cs typeface="Garamond"/>
                <a:sym typeface="Garamond"/>
              </a:rPr>
            </a:br>
            <a:r>
              <a:rPr lang="en-GB" sz="1700">
                <a:latin typeface="Garamond"/>
                <a:ea typeface="Garamond"/>
                <a:cs typeface="Garamond"/>
                <a:sym typeface="Garamond"/>
              </a:rPr>
              <a:t>int right(int i) { return (2*i+2) }</a:t>
            </a:r>
            <a:br>
              <a:rPr lang="en-GB" sz="1700">
                <a:latin typeface="Garamond"/>
                <a:ea typeface="Garamond"/>
                <a:cs typeface="Garamond"/>
                <a:sym typeface="Garamond"/>
              </a:rPr>
            </a:br>
            <a:r>
              <a:rPr lang="en-GB" sz="1700">
                <a:latin typeface="Garamond"/>
                <a:ea typeface="Garamond"/>
                <a:cs typeface="Garamond"/>
                <a:sym typeface="Garamond"/>
              </a:rPr>
              <a:t>void swap(int &amp;x, int &amp;y){</a:t>
            </a:r>
            <a:br>
              <a:rPr lang="en-GB" sz="1700">
                <a:latin typeface="Garamond"/>
                <a:ea typeface="Garamond"/>
                <a:cs typeface="Garamond"/>
                <a:sym typeface="Garamond"/>
              </a:rPr>
            </a:br>
            <a:r>
              <a:rPr lang="en-GB" sz="1700">
                <a:latin typeface="Garamond"/>
                <a:ea typeface="Garamond"/>
                <a:cs typeface="Garamond"/>
                <a:sym typeface="Garamond"/>
              </a:rPr>
              <a:t>temp = x </a:t>
            </a:r>
            <a:br>
              <a:rPr lang="en-GB" sz="1700">
                <a:latin typeface="Garamond"/>
                <a:ea typeface="Garamond"/>
                <a:cs typeface="Garamond"/>
                <a:sym typeface="Garamond"/>
              </a:rPr>
            </a:br>
            <a:r>
              <a:rPr lang="en-GB" sz="1700">
                <a:latin typeface="Garamond"/>
                <a:ea typeface="Garamond"/>
                <a:cs typeface="Garamond"/>
                <a:sym typeface="Garamond"/>
              </a:rPr>
              <a:t>x=y </a:t>
            </a:r>
            <a:br>
              <a:rPr lang="en-GB" sz="1700">
                <a:latin typeface="Garamond"/>
                <a:ea typeface="Garamond"/>
                <a:cs typeface="Garamond"/>
                <a:sym typeface="Garamond"/>
              </a:rPr>
            </a:br>
            <a:r>
              <a:rPr lang="en-GB" sz="1700">
                <a:latin typeface="Garamond"/>
                <a:ea typeface="Garamond"/>
                <a:cs typeface="Garamond"/>
                <a:sym typeface="Garamond"/>
              </a:rPr>
              <a:t>y=temp}</a:t>
            </a:r>
            <a:endParaRPr b="1" sz="1700">
              <a:latin typeface="Garamond"/>
              <a:ea typeface="Garamond"/>
              <a:cs typeface="Garamond"/>
              <a:sym typeface="Garamond"/>
            </a:endParaRPr>
          </a:p>
        </p:txBody>
      </p:sp>
      <p:sp>
        <p:nvSpPr>
          <p:cNvPr id="168" name="Google Shape;168;p10"/>
          <p:cNvSpPr txBox="1"/>
          <p:nvPr>
            <p:ph idx="1" type="body"/>
          </p:nvPr>
        </p:nvSpPr>
        <p:spPr>
          <a:xfrm>
            <a:off x="457200" y="3740624"/>
            <a:ext cx="4038600" cy="296497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300"/>
              <a:buNone/>
            </a:pPr>
            <a:r>
              <a:rPr lang="en-GB" sz="1300">
                <a:latin typeface="Garamond"/>
                <a:ea typeface="Garamond"/>
                <a:cs typeface="Garamond"/>
                <a:sym typeface="Garamond"/>
              </a:rPr>
              <a:t>int extractMin() {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IF heap_size &lt;=0 </a:t>
            </a:r>
            <a:endParaRPr sz="1300">
              <a:latin typeface="Garamond"/>
              <a:ea typeface="Garamond"/>
              <a:cs typeface="Garamond"/>
              <a:sym typeface="Garamond"/>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	THEN-&gt; return INT_MAX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IF heap_size == 1 THEN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	heap_size--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	return harr[0]</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root = harr[0]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harr[0]= harr[heap_size-1]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heap_size--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MinHeapify(0) </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return root</a:t>
            </a:r>
            <a:endParaRPr/>
          </a:p>
          <a:p>
            <a:pPr indent="0" lvl="0" marL="0" rtl="0" algn="l">
              <a:spcBef>
                <a:spcPts val="260"/>
              </a:spcBef>
              <a:spcAft>
                <a:spcPts val="0"/>
              </a:spcAft>
              <a:buClr>
                <a:schemeClr val="dk1"/>
              </a:buClr>
              <a:buSzPts val="1300"/>
              <a:buNone/>
            </a:pPr>
            <a:r>
              <a:rPr lang="en-GB" sz="1300">
                <a:latin typeface="Garamond"/>
                <a:ea typeface="Garamond"/>
                <a:cs typeface="Garamond"/>
                <a:sym typeface="Garamond"/>
              </a:rPr>
              <a:t>}</a:t>
            </a:r>
            <a:endParaRPr sz="1300">
              <a:latin typeface="Garamond"/>
              <a:ea typeface="Garamond"/>
              <a:cs typeface="Garamond"/>
              <a:sym typeface="Garamond"/>
            </a:endParaRPr>
          </a:p>
        </p:txBody>
      </p:sp>
      <p:sp>
        <p:nvSpPr>
          <p:cNvPr id="169" name="Google Shape;169;p10"/>
          <p:cNvSpPr txBox="1"/>
          <p:nvPr/>
        </p:nvSpPr>
        <p:spPr>
          <a:xfrm>
            <a:off x="485633" y="152400"/>
            <a:ext cx="8229600" cy="9906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4400"/>
              <a:buFont typeface="Garamond"/>
              <a:buNone/>
            </a:pPr>
            <a:r>
              <a:rPr b="1" lang="en-GB" sz="4400">
                <a:solidFill>
                  <a:srgbClr val="FF0000"/>
                </a:solidFill>
                <a:latin typeface="Garamond"/>
                <a:ea typeface="Garamond"/>
                <a:cs typeface="Garamond"/>
                <a:sym typeface="Garamond"/>
              </a:rPr>
              <a:t>Delete in Heap</a:t>
            </a:r>
            <a:endParaRPr b="1" sz="4400">
              <a:solidFill>
                <a:srgbClr val="FF0000"/>
              </a:solidFill>
              <a:latin typeface="Garamond"/>
              <a:ea typeface="Garamond"/>
              <a:cs typeface="Garamond"/>
              <a:sym typeface="Garamond"/>
            </a:endParaRPr>
          </a:p>
        </p:txBody>
      </p:sp>
      <p:sp>
        <p:nvSpPr>
          <p:cNvPr id="170" name="Google Shape;170;p10"/>
          <p:cNvSpPr txBox="1"/>
          <p:nvPr/>
        </p:nvSpPr>
        <p:spPr>
          <a:xfrm>
            <a:off x="4676633" y="1219200"/>
            <a:ext cx="4038600" cy="35814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void MinHeapify(int i) {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l=left(i)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r=right(i)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smallest =i </a:t>
            </a:r>
            <a:endParaRPr sz="18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IF l&lt;heap_size AND harr[l] &lt;harr[i] </a:t>
            </a:r>
            <a:endParaRPr sz="18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	THEN 🡪 smallest =1 </a:t>
            </a:r>
            <a:endParaRPr/>
          </a:p>
          <a:p>
            <a:pPr indent="0" lvl="0" marL="0" marR="0" rtl="0" algn="l">
              <a:spcBef>
                <a:spcPts val="0"/>
              </a:spcBef>
              <a:spcAft>
                <a:spcPts val="0"/>
              </a:spcAft>
              <a:buClr>
                <a:schemeClr val="dk1"/>
              </a:buClr>
              <a:buSzPts val="1600"/>
              <a:buFont typeface="Garamond"/>
              <a:buNone/>
            </a:pPr>
            <a:r>
              <a:rPr lang="en-GB" sz="1600">
                <a:solidFill>
                  <a:schemeClr val="dk1"/>
                </a:solidFill>
                <a:latin typeface="Garamond"/>
                <a:ea typeface="Garamond"/>
                <a:cs typeface="Garamond"/>
                <a:sym typeface="Garamond"/>
              </a:rPr>
              <a:t>IF r &lt;heap_size AND harr[r] &lt;harr[smallest] </a:t>
            </a:r>
            <a:endParaRPr sz="16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	THEN 🡪 smallest =r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IF smallest != I THEN 🡪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	swap(harr[i], harr[smallest]) 	MinHeapify(smallest)</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a:t>
            </a:r>
            <a:endParaRPr b="1" sz="1800">
              <a:solidFill>
                <a:schemeClr val="dk1"/>
              </a:solidFill>
              <a:latin typeface="Garamond"/>
              <a:ea typeface="Garamond"/>
              <a:cs typeface="Garamond"/>
              <a:sym typeface="Garamond"/>
            </a:endParaRPr>
          </a:p>
        </p:txBody>
      </p:sp>
      <p:sp>
        <p:nvSpPr>
          <p:cNvPr id="171" name="Google Shape;171;p10"/>
          <p:cNvSpPr txBox="1"/>
          <p:nvPr/>
        </p:nvSpPr>
        <p:spPr>
          <a:xfrm>
            <a:off x="448101" y="1226024"/>
            <a:ext cx="4038600" cy="243157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marR="0" rtl="0" algn="l">
              <a:spcBef>
                <a:spcPts val="0"/>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void deletekey(int i){</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decreaseKey (i, INT_MIN) extractMin()</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 </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void decreaseKey(int i, int new_val) {</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harr[i] = new_val </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WHILE(i!= 0 AND harr[parent(i)]&gt; harr[i])</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	swap( harr[i], harr[parent(0)])</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	i = parent(i)</a:t>
            </a:r>
            <a:endParaRPr/>
          </a:p>
          <a:p>
            <a:pPr indent="0" lvl="0" marL="0" marR="0" rtl="0" algn="l">
              <a:spcBef>
                <a:spcPts val="296"/>
              </a:spcBef>
              <a:spcAft>
                <a:spcPts val="0"/>
              </a:spcAft>
              <a:buClr>
                <a:schemeClr val="dk1"/>
              </a:buClr>
              <a:buSzPts val="1600"/>
              <a:buFont typeface="Arial"/>
              <a:buNone/>
            </a:pPr>
            <a:r>
              <a:rPr lang="en-GB" sz="1600">
                <a:solidFill>
                  <a:schemeClr val="dk1"/>
                </a:solidFill>
                <a:latin typeface="Garamond"/>
                <a:ea typeface="Garamond"/>
                <a:cs typeface="Garamond"/>
                <a:sym typeface="Garamond"/>
              </a:rPr>
              <a:t>}</a:t>
            </a:r>
            <a:endParaRPr sz="1600">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Time Complexity</a:t>
            </a:r>
            <a:endParaRPr/>
          </a:p>
        </p:txBody>
      </p:sp>
      <p:graphicFrame>
        <p:nvGraphicFramePr>
          <p:cNvPr id="177" name="Google Shape;177;p11"/>
          <p:cNvGraphicFramePr/>
          <p:nvPr/>
        </p:nvGraphicFramePr>
        <p:xfrm>
          <a:off x="457200" y="2285999"/>
          <a:ext cx="3000000" cy="3000000"/>
        </p:xfrm>
        <a:graphic>
          <a:graphicData uri="http://schemas.openxmlformats.org/drawingml/2006/table">
            <a:tbl>
              <a:tblPr>
                <a:noFill/>
                <a:tableStyleId>{C4EF79E5-2CCE-4AB5-91FA-25A01DBA5EA0}</a:tableStyleId>
              </a:tblPr>
              <a:tblGrid>
                <a:gridCol w="1175650"/>
                <a:gridCol w="1175650"/>
                <a:gridCol w="1175650"/>
                <a:gridCol w="1175650"/>
                <a:gridCol w="1175650"/>
                <a:gridCol w="1175650"/>
                <a:gridCol w="1175650"/>
              </a:tblGrid>
              <a:tr h="990600">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 Operations</a:t>
                      </a:r>
                      <a:endParaRPr b="1"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Unordered Array</a:t>
                      </a:r>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Sorted Array</a:t>
                      </a:r>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Unordered Linked List</a:t>
                      </a:r>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Sorted Linked List</a:t>
                      </a:r>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Binary Search Tree</a:t>
                      </a:r>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b="1" lang="en-GB" sz="1500">
                          <a:solidFill>
                            <a:schemeClr val="dk1"/>
                          </a:solidFill>
                          <a:latin typeface="Garamond"/>
                          <a:ea typeface="Garamond"/>
                          <a:cs typeface="Garamond"/>
                          <a:sym typeface="Garamond"/>
                        </a:rPr>
                        <a:t>Binary Heap</a:t>
                      </a:r>
                      <a:endParaRPr/>
                    </a:p>
                  </a:txBody>
                  <a:tcPr marT="45725" marB="45725" marR="91450" marL="91450" anchor="ctr"/>
                </a:tc>
              </a:tr>
              <a:tr h="871825">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add</a:t>
                      </a:r>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 log 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 log N)</a:t>
                      </a:r>
                      <a:endParaRPr sz="1500">
                        <a:solidFill>
                          <a:schemeClr val="dk1"/>
                        </a:solidFill>
                        <a:latin typeface="Garamond"/>
                        <a:ea typeface="Garamond"/>
                        <a:cs typeface="Garamond"/>
                        <a:sym typeface="Garamond"/>
                      </a:endParaRPr>
                    </a:p>
                  </a:txBody>
                  <a:tcPr marT="45725" marB="45725" marR="91450" marL="91450" anchor="ctr"/>
                </a:tc>
              </a:tr>
              <a:tr h="871825">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peekMin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 log 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r>
              <a:tr h="871825">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removeMin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O(1)</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 log N)</a:t>
                      </a:r>
                      <a:endParaRPr sz="1500">
                        <a:solidFill>
                          <a:schemeClr val="dk1"/>
                        </a:solidFill>
                        <a:latin typeface="Garamond"/>
                        <a:ea typeface="Garamond"/>
                        <a:cs typeface="Garamond"/>
                        <a:sym typeface="Garamond"/>
                      </a:endParaRPr>
                    </a:p>
                  </a:txBody>
                  <a:tcPr marT="45725" marB="45725" marR="91450" marL="91450" anchor="ctr"/>
                </a:tc>
                <a:tc>
                  <a:txBody>
                    <a:bodyPr/>
                    <a:lstStyle/>
                    <a:p>
                      <a:pPr indent="0" lvl="0" marL="0" marR="0" rtl="0" algn="l">
                        <a:lnSpc>
                          <a:spcPct val="90000"/>
                        </a:lnSpc>
                        <a:spcBef>
                          <a:spcPts val="0"/>
                        </a:spcBef>
                        <a:spcAft>
                          <a:spcPts val="0"/>
                        </a:spcAft>
                        <a:buClr>
                          <a:schemeClr val="dk1"/>
                        </a:buClr>
                        <a:buSzPts val="1500"/>
                        <a:buFont typeface="Arial"/>
                        <a:buNone/>
                      </a:pPr>
                      <a:r>
                        <a:rPr lang="en-GB" sz="1500">
                          <a:solidFill>
                            <a:schemeClr val="dk1"/>
                          </a:solidFill>
                          <a:latin typeface="Garamond"/>
                          <a:ea typeface="Garamond"/>
                          <a:cs typeface="Garamond"/>
                          <a:sym typeface="Garamond"/>
                        </a:rPr>
                        <a:t>O( log N)</a:t>
                      </a:r>
                      <a:endParaRPr sz="1500">
                        <a:solidFill>
                          <a:schemeClr val="dk1"/>
                        </a:solidFill>
                        <a:latin typeface="Garamond"/>
                        <a:ea typeface="Garamond"/>
                        <a:cs typeface="Garamond"/>
                        <a:sym typeface="Garamond"/>
                      </a:endParaRPr>
                    </a:p>
                  </a:txBody>
                  <a:tcPr marT="45725" marB="45725" marR="91450" marL="91450" anchor="ctr"/>
                </a:tc>
              </a:tr>
            </a:tbl>
          </a:graphicData>
        </a:graphic>
      </p:graphicFrame>
      <p:sp>
        <p:nvSpPr>
          <p:cNvPr id="178" name="Google Shape;178;p11"/>
          <p:cNvSpPr/>
          <p:nvPr/>
        </p:nvSpPr>
        <p:spPr>
          <a:xfrm>
            <a:off x="457200" y="3282886"/>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Heap Sort</a:t>
            </a:r>
            <a:endParaRPr b="1">
              <a:solidFill>
                <a:srgbClr val="FF0000"/>
              </a:solidFill>
              <a:latin typeface="Garamond"/>
              <a:ea typeface="Garamond"/>
              <a:cs typeface="Garamond"/>
              <a:sym typeface="Garamond"/>
            </a:endParaRPr>
          </a:p>
        </p:txBody>
      </p:sp>
      <p:sp>
        <p:nvSpPr>
          <p:cNvPr id="184" name="Google Shape;184;p12"/>
          <p:cNvSpPr txBox="1"/>
          <p:nvPr>
            <p:ph idx="1" type="body"/>
          </p:nvPr>
        </p:nvSpPr>
        <p:spPr>
          <a:xfrm>
            <a:off x="457200" y="1066800"/>
            <a:ext cx="8229600" cy="556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lang="en-GB" sz="1400">
                <a:latin typeface="Garamond"/>
                <a:ea typeface="Garamond"/>
                <a:cs typeface="Garamond"/>
                <a:sym typeface="Garamond"/>
              </a:rPr>
              <a:t>Heap sort is a comparison based sorting technique based on Binary Heap data structure. It is similar to selection sort where we first find the minimum element and place the minimum element at the beginning. We repeat the same process for the remaining elements.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b="1" lang="en-GB" sz="1400">
                <a:latin typeface="Garamond"/>
                <a:ea typeface="Garamond"/>
                <a:cs typeface="Garamond"/>
                <a:sym typeface="Garamond"/>
              </a:rPr>
              <a:t>Steps in Heap Sort (MIN-HEAP) </a:t>
            </a:r>
            <a:endParaRPr b="1"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1. Take size &amp; values of unsorted array from user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2. Heapify the Array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3. Call ExtractMin operation to fetch the root of Min-Heap. Heapify the remaining array again.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4. Repeat step 3 till all values extracted.</a:t>
            </a:r>
            <a:endParaRPr/>
          </a:p>
          <a:p>
            <a:pPr indent="0" lvl="0" marL="0" rtl="0" algn="l">
              <a:spcBef>
                <a:spcPts val="280"/>
              </a:spcBef>
              <a:spcAft>
                <a:spcPts val="0"/>
              </a:spcAft>
              <a:buClr>
                <a:schemeClr val="dk1"/>
              </a:buClr>
              <a:buSzPts val="1400"/>
              <a:buNone/>
            </a:pPr>
            <a:r>
              <a:rPr b="1" lang="en-GB" sz="1400">
                <a:latin typeface="Garamond"/>
                <a:ea typeface="Garamond"/>
                <a:cs typeface="Garamond"/>
                <a:sym typeface="Garamond"/>
              </a:rPr>
              <a:t>Example</a:t>
            </a:r>
            <a:endParaRPr b="1"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1. Take size &amp; Input from User - size = 5, harr[5] ={7,4,3,9,8)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2. Heapify the Array - harr[] = {3,4,7,9,8}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3. Call ExtractMin() - returns - 3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	Heapify the Array - harr[] - {4, 8, 7,9}</a:t>
            </a:r>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 Call ExtractMin() - return - 4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	Heapify the Array - harr[] - {7,8,9}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Call ExtractMin() - return - 7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	Heapify the Array - harr() - {8,9}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Call ExtractMin() - return - 8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	Heapify the Array - harr() - {9}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Call ExtractMin() - return - 9 </a:t>
            </a:r>
            <a:endParaRPr sz="1400">
              <a:latin typeface="Garamond"/>
              <a:ea typeface="Garamond"/>
              <a:cs typeface="Garamond"/>
              <a:sym typeface="Garamond"/>
            </a:endParaRPr>
          </a:p>
          <a:p>
            <a:pPr indent="0" lvl="0" marL="0" rtl="0" algn="l">
              <a:spcBef>
                <a:spcPts val="280"/>
              </a:spcBef>
              <a:spcAft>
                <a:spcPts val="0"/>
              </a:spcAft>
              <a:buClr>
                <a:schemeClr val="dk1"/>
              </a:buClr>
              <a:buSzPts val="1400"/>
              <a:buNone/>
            </a:pPr>
            <a:r>
              <a:rPr lang="en-GB" sz="1400">
                <a:latin typeface="Garamond"/>
                <a:ea typeface="Garamond"/>
                <a:cs typeface="Garamond"/>
                <a:sym typeface="Garamond"/>
              </a:rPr>
              <a:t>Sorted Array Order - {3,4,7,8,9}</a:t>
            </a:r>
            <a:endParaRPr sz="1400">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74638"/>
            <a:ext cx="8229600" cy="1173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Heap Sort Algorithm</a:t>
            </a:r>
            <a:endParaRPr b="1">
              <a:solidFill>
                <a:srgbClr val="FF0000"/>
              </a:solidFill>
              <a:latin typeface="Garamond"/>
              <a:ea typeface="Garamond"/>
              <a:cs typeface="Garamond"/>
              <a:sym typeface="Garamond"/>
            </a:endParaRPr>
          </a:p>
        </p:txBody>
      </p:sp>
      <p:sp>
        <p:nvSpPr>
          <p:cNvPr id="191" name="Google Shape;191;p13"/>
          <p:cNvSpPr txBox="1"/>
          <p:nvPr>
            <p:ph idx="1" type="body"/>
          </p:nvPr>
        </p:nvSpPr>
        <p:spPr>
          <a:xfrm>
            <a:off x="457200" y="1600200"/>
            <a:ext cx="82296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700"/>
              <a:buNone/>
            </a:pPr>
            <a:r>
              <a:rPr lang="en-GB" sz="1700">
                <a:latin typeface="Garamond"/>
                <a:ea typeface="Garamond"/>
                <a:cs typeface="Garamond"/>
                <a:sym typeface="Garamond"/>
              </a:rPr>
              <a:t>void heapSort(){</a:t>
            </a:r>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int temp[capacity]</a:t>
            </a:r>
            <a:endParaRPr/>
          </a:p>
          <a:p>
            <a:pPr indent="0" lvl="1" marL="400050" rtl="0" algn="l">
              <a:spcBef>
                <a:spcPts val="320"/>
              </a:spcBef>
              <a:spcAft>
                <a:spcPts val="0"/>
              </a:spcAft>
              <a:buClr>
                <a:schemeClr val="dk1"/>
              </a:buClr>
              <a:buSzPts val="1600"/>
              <a:buNone/>
            </a:pPr>
            <a:r>
              <a:rPr lang="en-GB" sz="1600">
                <a:latin typeface="Garamond"/>
                <a:ea typeface="Garamond"/>
                <a:cs typeface="Garamond"/>
                <a:sym typeface="Garamond"/>
              </a:rPr>
              <a:t>for(j=0 to j&lt;capacity) {</a:t>
            </a:r>
            <a:endParaRPr sz="1600">
              <a:latin typeface="Garamond"/>
              <a:ea typeface="Garamond"/>
              <a:cs typeface="Garamond"/>
              <a:sym typeface="Garamond"/>
            </a:endParaRPr>
          </a:p>
          <a:p>
            <a:pPr indent="0" lvl="1" marL="400050" rtl="0" algn="l">
              <a:spcBef>
                <a:spcPts val="320"/>
              </a:spcBef>
              <a:spcAft>
                <a:spcPts val="0"/>
              </a:spcAft>
              <a:buClr>
                <a:schemeClr val="dk1"/>
              </a:buClr>
              <a:buSzPts val="1600"/>
              <a:buNone/>
            </a:pPr>
            <a:r>
              <a:rPr lang="en-GB" sz="1600">
                <a:latin typeface="Garamond"/>
                <a:ea typeface="Garamond"/>
                <a:cs typeface="Garamond"/>
                <a:sym typeface="Garamond"/>
              </a:rPr>
              <a:t>	temp[j]=extractMin()</a:t>
            </a:r>
            <a:endParaRPr/>
          </a:p>
          <a:p>
            <a:pPr indent="0" lvl="1" marL="400050" rtl="0" algn="l">
              <a:spcBef>
                <a:spcPts val="320"/>
              </a:spcBef>
              <a:spcAft>
                <a:spcPts val="0"/>
              </a:spcAft>
              <a:buClr>
                <a:schemeClr val="dk1"/>
              </a:buClr>
              <a:buSzPts val="1600"/>
              <a:buNone/>
            </a:pPr>
            <a:r>
              <a:rPr lang="en-GB" sz="1600">
                <a:latin typeface="Garamond"/>
                <a:ea typeface="Garamond"/>
                <a:cs typeface="Garamond"/>
                <a:sym typeface="Garamond"/>
              </a:rPr>
              <a:t>	print(temp[j])</a:t>
            </a:r>
            <a:endParaRPr/>
          </a:p>
          <a:p>
            <a:pPr indent="0" lvl="1" marL="400050" rtl="0" algn="l">
              <a:spcBef>
                <a:spcPts val="320"/>
              </a:spcBef>
              <a:spcAft>
                <a:spcPts val="0"/>
              </a:spcAft>
              <a:buClr>
                <a:schemeClr val="dk1"/>
              </a:buClr>
              <a:buSzPts val="1600"/>
              <a:buNone/>
            </a:pPr>
            <a:r>
              <a:rPr lang="en-GB" sz="1600">
                <a:latin typeface="Garamond"/>
                <a:ea typeface="Garamond"/>
                <a:cs typeface="Garamond"/>
                <a:sym typeface="Garamond"/>
              </a:rPr>
              <a:t>}</a:t>
            </a:r>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a:t>
            </a:r>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 int main(){ </a:t>
            </a:r>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MinHeap obj(s) // size of heap array </a:t>
            </a:r>
            <a:endParaRPr sz="1700">
              <a:latin typeface="Garamond"/>
              <a:ea typeface="Garamond"/>
              <a:cs typeface="Garamond"/>
              <a:sym typeface="Garamond"/>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obj.getUnsortedArray ( )//get input array from user </a:t>
            </a:r>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obj.printArray ( )//print the unsorted array </a:t>
            </a:r>
            <a:endParaRPr sz="1700">
              <a:latin typeface="Garamond"/>
              <a:ea typeface="Garamond"/>
              <a:cs typeface="Garamond"/>
              <a:sym typeface="Garamond"/>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for(int i=s/2-1;i&gt;=0; i--) //heapify all nodes </a:t>
            </a:r>
            <a:endParaRPr sz="1700">
              <a:latin typeface="Garamond"/>
              <a:ea typeface="Garamond"/>
              <a:cs typeface="Garamond"/>
              <a:sym typeface="Garamond"/>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	obj.MinHeapify(i) from bottom to top 5. </a:t>
            </a:r>
            <a:endParaRPr sz="1700">
              <a:latin typeface="Garamond"/>
              <a:ea typeface="Garamond"/>
              <a:cs typeface="Garamond"/>
              <a:sym typeface="Garamond"/>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obj.heapSort(//perform heapsort &amp; print sorted array</a:t>
            </a:r>
            <a:endParaRPr/>
          </a:p>
          <a:p>
            <a:pPr indent="0" lvl="0" marL="0" rtl="0" algn="l">
              <a:spcBef>
                <a:spcPts val="340"/>
              </a:spcBef>
              <a:spcAft>
                <a:spcPts val="0"/>
              </a:spcAft>
              <a:buClr>
                <a:schemeClr val="dk1"/>
              </a:buClr>
              <a:buSzPts val="1700"/>
              <a:buNone/>
            </a:pPr>
            <a:r>
              <a:rPr lang="en-GB" sz="1700">
                <a:latin typeface="Garamond"/>
                <a:ea typeface="Garamond"/>
                <a:cs typeface="Garamond"/>
                <a:sym typeface="Garamond"/>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Heap Sort Complexity</a:t>
            </a:r>
            <a:endParaRPr b="1">
              <a:solidFill>
                <a:srgbClr val="FF0000"/>
              </a:solidFill>
              <a:latin typeface="Garamond"/>
              <a:ea typeface="Garamond"/>
              <a:cs typeface="Garamond"/>
              <a:sym typeface="Garamond"/>
            </a:endParaRPr>
          </a:p>
        </p:txBody>
      </p:sp>
      <p:sp>
        <p:nvSpPr>
          <p:cNvPr id="197" name="Google Shape;19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a:latin typeface="Garamond"/>
              <a:ea typeface="Garamond"/>
              <a:cs typeface="Garamond"/>
              <a:sym typeface="Garamond"/>
            </a:endParaRPr>
          </a:p>
          <a:p>
            <a:pPr indent="-139700" lvl="0" marL="342900" rtl="0" algn="l">
              <a:spcBef>
                <a:spcPts val="640"/>
              </a:spcBef>
              <a:spcAft>
                <a:spcPts val="0"/>
              </a:spcAft>
              <a:buClr>
                <a:schemeClr val="dk1"/>
              </a:buClr>
              <a:buSzPts val="3200"/>
              <a:buNone/>
            </a:pPr>
            <a:r>
              <a:t/>
            </a:r>
            <a:endParaRPr>
              <a:latin typeface="Garamond"/>
              <a:ea typeface="Garamond"/>
              <a:cs typeface="Garamond"/>
              <a:sym typeface="Garamond"/>
            </a:endParaRPr>
          </a:p>
          <a:p>
            <a:pPr indent="-139700" lvl="0" marL="342900" rtl="0" algn="l">
              <a:spcBef>
                <a:spcPts val="640"/>
              </a:spcBef>
              <a:spcAft>
                <a:spcPts val="0"/>
              </a:spcAft>
              <a:buClr>
                <a:schemeClr val="dk1"/>
              </a:buClr>
              <a:buSzPts val="3200"/>
              <a:buNone/>
            </a:pPr>
            <a:r>
              <a:t/>
            </a:r>
            <a:endParaRPr>
              <a:latin typeface="Garamond"/>
              <a:ea typeface="Garamond"/>
              <a:cs typeface="Garamond"/>
              <a:sym typeface="Garamond"/>
            </a:endParaRPr>
          </a:p>
          <a:p>
            <a:pPr indent="-139700" lvl="0" marL="342900" rtl="0" algn="l">
              <a:spcBef>
                <a:spcPts val="640"/>
              </a:spcBef>
              <a:spcAft>
                <a:spcPts val="0"/>
              </a:spcAft>
              <a:buClr>
                <a:schemeClr val="dk1"/>
              </a:buClr>
              <a:buSzPts val="3200"/>
              <a:buNone/>
            </a:pPr>
            <a:r>
              <a:t/>
            </a:r>
            <a:endParaRPr>
              <a:latin typeface="Garamond"/>
              <a:ea typeface="Garamond"/>
              <a:cs typeface="Garamond"/>
              <a:sym typeface="Garamond"/>
            </a:endParaRPr>
          </a:p>
          <a:p>
            <a:pPr indent="-139700" lvl="0" marL="342900" rtl="0" algn="l">
              <a:spcBef>
                <a:spcPts val="640"/>
              </a:spcBef>
              <a:spcAft>
                <a:spcPts val="0"/>
              </a:spcAft>
              <a:buClr>
                <a:schemeClr val="dk1"/>
              </a:buClr>
              <a:buSzPts val="3200"/>
              <a:buNone/>
            </a:pPr>
            <a:r>
              <a:t/>
            </a:r>
            <a:endParaRPr>
              <a:latin typeface="Garamond"/>
              <a:ea typeface="Garamond"/>
              <a:cs typeface="Garamond"/>
              <a:sym typeface="Garamond"/>
            </a:endParaRPr>
          </a:p>
          <a:p>
            <a:pPr indent="-139700" lvl="0" marL="342900" rtl="0" algn="l">
              <a:spcBef>
                <a:spcPts val="640"/>
              </a:spcBef>
              <a:spcAft>
                <a:spcPts val="0"/>
              </a:spcAft>
              <a:buClr>
                <a:schemeClr val="dk1"/>
              </a:buClr>
              <a:buSzPts val="3200"/>
              <a:buNone/>
            </a:pPr>
            <a:r>
              <a:t/>
            </a:r>
            <a:endParaRPr>
              <a:latin typeface="Garamond"/>
              <a:ea typeface="Garamond"/>
              <a:cs typeface="Garamond"/>
              <a:sym typeface="Garamond"/>
            </a:endParaRPr>
          </a:p>
          <a:p>
            <a:pPr indent="-139700" lvl="0" marL="342900" rtl="0" algn="l">
              <a:spcBef>
                <a:spcPts val="640"/>
              </a:spcBef>
              <a:spcAft>
                <a:spcPts val="0"/>
              </a:spcAft>
              <a:buClr>
                <a:schemeClr val="dk1"/>
              </a:buClr>
              <a:buSzPts val="3200"/>
              <a:buNone/>
            </a:pPr>
            <a:r>
              <a:t/>
            </a:r>
            <a:endParaRPr>
              <a:latin typeface="Garamond"/>
              <a:ea typeface="Garamond"/>
              <a:cs typeface="Garamond"/>
              <a:sym typeface="Garamond"/>
            </a:endParaRPr>
          </a:p>
          <a:p>
            <a:pPr indent="0" lvl="0" marL="0" rtl="0" algn="l">
              <a:spcBef>
                <a:spcPts val="640"/>
              </a:spcBef>
              <a:spcAft>
                <a:spcPts val="0"/>
              </a:spcAft>
              <a:buClr>
                <a:schemeClr val="dk1"/>
              </a:buClr>
              <a:buSzPts val="3200"/>
              <a:buNone/>
            </a:pPr>
            <a:r>
              <a:rPr lang="en-GB">
                <a:latin typeface="Garamond"/>
                <a:ea typeface="Garamond"/>
                <a:cs typeface="Garamond"/>
                <a:sym typeface="Garamond"/>
              </a:rPr>
              <a:t> </a:t>
            </a:r>
            <a:endParaRPr>
              <a:latin typeface="Garamond"/>
              <a:ea typeface="Garamond"/>
              <a:cs typeface="Garamond"/>
              <a:sym typeface="Garamond"/>
            </a:endParaRPr>
          </a:p>
        </p:txBody>
      </p:sp>
      <p:graphicFrame>
        <p:nvGraphicFramePr>
          <p:cNvPr id="198" name="Google Shape;198;p14"/>
          <p:cNvGraphicFramePr/>
          <p:nvPr/>
        </p:nvGraphicFramePr>
        <p:xfrm>
          <a:off x="457200" y="1752600"/>
          <a:ext cx="3000000" cy="3000000"/>
        </p:xfrm>
        <a:graphic>
          <a:graphicData uri="http://schemas.openxmlformats.org/drawingml/2006/table">
            <a:tbl>
              <a:tblPr>
                <a:noFill/>
                <a:tableStyleId>{C4EF79E5-2CCE-4AB5-91FA-25A01DBA5EA0}</a:tableStyleId>
              </a:tblPr>
              <a:tblGrid>
                <a:gridCol w="4114800"/>
                <a:gridCol w="4114800"/>
              </a:tblGrid>
              <a:tr h="228600">
                <a:tc>
                  <a:txBody>
                    <a:bodyPr/>
                    <a:lstStyle/>
                    <a:p>
                      <a:pPr indent="0" lvl="0" marL="0" marR="0" rtl="0" algn="l">
                        <a:spcBef>
                          <a:spcPts val="0"/>
                        </a:spcBef>
                        <a:spcAft>
                          <a:spcPts val="0"/>
                        </a:spcAft>
                        <a:buNone/>
                      </a:pPr>
                      <a:r>
                        <a:rPr lang="en-GB" sz="1800">
                          <a:latin typeface="Garamond"/>
                          <a:ea typeface="Garamond"/>
                          <a:cs typeface="Garamond"/>
                          <a:sym typeface="Garamond"/>
                        </a:rPr>
                        <a:t>Best</a:t>
                      </a:r>
                      <a:endParaRPr/>
                    </a:p>
                  </a:txBody>
                  <a:tcPr marT="114300" marB="114300" marR="228600" marL="228600" anchor="ctr"/>
                </a:tc>
                <a:tc>
                  <a:txBody>
                    <a:bodyPr/>
                    <a:lstStyle/>
                    <a:p>
                      <a:pPr indent="0" lvl="0" marL="0" marR="0" rtl="0" algn="l">
                        <a:spcBef>
                          <a:spcPts val="0"/>
                        </a:spcBef>
                        <a:spcAft>
                          <a:spcPts val="0"/>
                        </a:spcAft>
                        <a:buNone/>
                      </a:pPr>
                      <a:r>
                        <a:rPr lang="en-GB" sz="1800">
                          <a:latin typeface="Garamond"/>
                          <a:ea typeface="Garamond"/>
                          <a:cs typeface="Garamond"/>
                          <a:sym typeface="Garamond"/>
                        </a:rPr>
                        <a:t>O(nlog n)</a:t>
                      </a:r>
                      <a:endParaRPr/>
                    </a:p>
                  </a:txBody>
                  <a:tcPr marT="114300" marB="114300" marR="228600" marL="228600" anchor="ctr"/>
                </a:tc>
              </a:tr>
              <a:tr h="228600">
                <a:tc>
                  <a:txBody>
                    <a:bodyPr/>
                    <a:lstStyle/>
                    <a:p>
                      <a:pPr indent="0" lvl="0" marL="0" marR="0" rtl="0" algn="l">
                        <a:spcBef>
                          <a:spcPts val="0"/>
                        </a:spcBef>
                        <a:spcAft>
                          <a:spcPts val="0"/>
                        </a:spcAft>
                        <a:buNone/>
                      </a:pPr>
                      <a:r>
                        <a:rPr lang="en-GB" sz="1800">
                          <a:latin typeface="Garamond"/>
                          <a:ea typeface="Garamond"/>
                          <a:cs typeface="Garamond"/>
                          <a:sym typeface="Garamond"/>
                        </a:rPr>
                        <a:t>Worst</a:t>
                      </a:r>
                      <a:endParaRPr/>
                    </a:p>
                  </a:txBody>
                  <a:tcPr marT="114300" marB="114300" marR="228600" marL="228600" anchor="ctr"/>
                </a:tc>
                <a:tc>
                  <a:txBody>
                    <a:bodyPr/>
                    <a:lstStyle/>
                    <a:p>
                      <a:pPr indent="0" lvl="0" marL="0" marR="0" rtl="0" algn="l">
                        <a:spcBef>
                          <a:spcPts val="0"/>
                        </a:spcBef>
                        <a:spcAft>
                          <a:spcPts val="0"/>
                        </a:spcAft>
                        <a:buNone/>
                      </a:pPr>
                      <a:r>
                        <a:rPr lang="en-GB" sz="1800">
                          <a:latin typeface="Garamond"/>
                          <a:ea typeface="Garamond"/>
                          <a:cs typeface="Garamond"/>
                          <a:sym typeface="Garamond"/>
                        </a:rPr>
                        <a:t>O(nlog n)</a:t>
                      </a:r>
                      <a:endParaRPr/>
                    </a:p>
                  </a:txBody>
                  <a:tcPr marT="114300" marB="114300" marR="228600" marL="228600" anchor="ctr"/>
                </a:tc>
              </a:tr>
              <a:tr h="228600">
                <a:tc>
                  <a:txBody>
                    <a:bodyPr/>
                    <a:lstStyle/>
                    <a:p>
                      <a:pPr indent="0" lvl="0" marL="0" marR="0" rtl="0" algn="l">
                        <a:spcBef>
                          <a:spcPts val="0"/>
                        </a:spcBef>
                        <a:spcAft>
                          <a:spcPts val="0"/>
                        </a:spcAft>
                        <a:buNone/>
                      </a:pPr>
                      <a:r>
                        <a:rPr lang="en-GB" sz="1800">
                          <a:latin typeface="Garamond"/>
                          <a:ea typeface="Garamond"/>
                          <a:cs typeface="Garamond"/>
                          <a:sym typeface="Garamond"/>
                        </a:rPr>
                        <a:t>Average</a:t>
                      </a:r>
                      <a:endParaRPr/>
                    </a:p>
                  </a:txBody>
                  <a:tcPr marT="114300" marB="114300" marR="228600" marL="228600" anchor="ctr"/>
                </a:tc>
                <a:tc>
                  <a:txBody>
                    <a:bodyPr/>
                    <a:lstStyle/>
                    <a:p>
                      <a:pPr indent="0" lvl="0" marL="0" marR="0" rtl="0" algn="l">
                        <a:spcBef>
                          <a:spcPts val="0"/>
                        </a:spcBef>
                        <a:spcAft>
                          <a:spcPts val="0"/>
                        </a:spcAft>
                        <a:buNone/>
                      </a:pPr>
                      <a:r>
                        <a:rPr lang="en-GB" sz="1800">
                          <a:latin typeface="Garamond"/>
                          <a:ea typeface="Garamond"/>
                          <a:cs typeface="Garamond"/>
                          <a:sym typeface="Garamond"/>
                        </a:rPr>
                        <a:t>O(nlog n)</a:t>
                      </a:r>
                      <a:endParaRPr/>
                    </a:p>
                  </a:txBody>
                  <a:tcPr marT="114300" marB="114300" marR="228600" marL="228600" anchor="ctr"/>
                </a:tc>
              </a:tr>
              <a:tr h="228600">
                <a:tc>
                  <a:txBody>
                    <a:bodyPr/>
                    <a:lstStyle/>
                    <a:p>
                      <a:pPr indent="0" lvl="0" marL="0" marR="0" rtl="0" algn="l">
                        <a:spcBef>
                          <a:spcPts val="0"/>
                        </a:spcBef>
                        <a:spcAft>
                          <a:spcPts val="0"/>
                        </a:spcAft>
                        <a:buNone/>
                      </a:pPr>
                      <a:r>
                        <a:rPr lang="en-GB" sz="1800">
                          <a:latin typeface="Garamond"/>
                          <a:ea typeface="Garamond"/>
                          <a:cs typeface="Garamond"/>
                          <a:sym typeface="Garamond"/>
                        </a:rPr>
                        <a:t>Space Complexity</a:t>
                      </a:r>
                      <a:endParaRPr b="0" sz="1800">
                        <a:latin typeface="Garamond"/>
                        <a:ea typeface="Garamond"/>
                        <a:cs typeface="Garamond"/>
                        <a:sym typeface="Garamond"/>
                      </a:endParaRPr>
                    </a:p>
                  </a:txBody>
                  <a:tcPr marT="114300" marB="114300" marR="228600" marL="228600" anchor="ctr"/>
                </a:tc>
                <a:tc>
                  <a:txBody>
                    <a:bodyPr/>
                    <a:lstStyle/>
                    <a:p>
                      <a:pPr indent="0" lvl="0" marL="0" marR="0" rtl="0" algn="l">
                        <a:spcBef>
                          <a:spcPts val="0"/>
                        </a:spcBef>
                        <a:spcAft>
                          <a:spcPts val="0"/>
                        </a:spcAft>
                        <a:buNone/>
                      </a:pPr>
                      <a:r>
                        <a:rPr lang="en-GB" sz="1800">
                          <a:latin typeface="Garamond"/>
                          <a:ea typeface="Garamond"/>
                          <a:cs typeface="Garamond"/>
                          <a:sym typeface="Garamond"/>
                        </a:rPr>
                        <a:t>O(1)</a:t>
                      </a:r>
                      <a:endParaRPr/>
                    </a:p>
                  </a:txBody>
                  <a:tcPr marT="114300" marB="114300" marR="228600" marL="228600" anchor="ctr"/>
                </a:tc>
              </a:tr>
              <a:tr h="228600">
                <a:tc>
                  <a:txBody>
                    <a:bodyPr/>
                    <a:lstStyle/>
                    <a:p>
                      <a:pPr indent="0" lvl="0" marL="0" marR="0" rtl="0" algn="l">
                        <a:spcBef>
                          <a:spcPts val="0"/>
                        </a:spcBef>
                        <a:spcAft>
                          <a:spcPts val="0"/>
                        </a:spcAft>
                        <a:buNone/>
                      </a:pPr>
                      <a:r>
                        <a:rPr lang="en-GB" sz="1800">
                          <a:latin typeface="Garamond"/>
                          <a:ea typeface="Garamond"/>
                          <a:cs typeface="Garamond"/>
                          <a:sym typeface="Garamond"/>
                        </a:rPr>
                        <a:t>Stability</a:t>
                      </a:r>
                      <a:endParaRPr b="0" sz="1800">
                        <a:latin typeface="Garamond"/>
                        <a:ea typeface="Garamond"/>
                        <a:cs typeface="Garamond"/>
                        <a:sym typeface="Garamond"/>
                      </a:endParaRPr>
                    </a:p>
                  </a:txBody>
                  <a:tcPr marT="114300" marB="114300" marR="228600" marL="228600" anchor="ctr"/>
                </a:tc>
                <a:tc>
                  <a:txBody>
                    <a:bodyPr/>
                    <a:lstStyle/>
                    <a:p>
                      <a:pPr indent="0" lvl="0" marL="0" marR="0" rtl="0" algn="l">
                        <a:spcBef>
                          <a:spcPts val="0"/>
                        </a:spcBef>
                        <a:spcAft>
                          <a:spcPts val="0"/>
                        </a:spcAft>
                        <a:buNone/>
                      </a:pPr>
                      <a:r>
                        <a:rPr lang="en-GB" sz="1800">
                          <a:latin typeface="Garamond"/>
                          <a:ea typeface="Garamond"/>
                          <a:cs typeface="Garamond"/>
                          <a:sym typeface="Garamond"/>
                        </a:rPr>
                        <a:t>No</a:t>
                      </a:r>
                      <a:endParaRPr/>
                    </a:p>
                  </a:txBody>
                  <a:tcPr marT="114300" marB="114300" marR="228600" marL="22860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Priority Queues</a:t>
            </a:r>
            <a:endParaRPr b="1">
              <a:solidFill>
                <a:srgbClr val="FF0000"/>
              </a:solidFill>
              <a:latin typeface="Garamond"/>
              <a:ea typeface="Garamond"/>
              <a:cs typeface="Garamond"/>
              <a:sym typeface="Garamond"/>
            </a:endParaRPr>
          </a:p>
        </p:txBody>
      </p:sp>
      <p:sp>
        <p:nvSpPr>
          <p:cNvPr id="96" name="Google Shape;9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GB">
                <a:latin typeface="Garamond"/>
                <a:ea typeface="Garamond"/>
                <a:cs typeface="Garamond"/>
                <a:sym typeface="Garamond"/>
              </a:rPr>
              <a:t>A priority queue is a type of queue in which each element in a queue is associated with some priority, and they are served based on their priorities. If the elements have the same priority, they are served based on their order in a queue.</a:t>
            </a:r>
            <a:endParaRPr/>
          </a:p>
          <a:p>
            <a:pPr indent="-342900" lvl="0" marL="342900" rtl="0" algn="l">
              <a:spcBef>
                <a:spcPts val="544"/>
              </a:spcBef>
              <a:spcAft>
                <a:spcPts val="0"/>
              </a:spcAft>
              <a:buClr>
                <a:schemeClr val="dk1"/>
              </a:buClr>
              <a:buSzPct val="100000"/>
              <a:buChar char="•"/>
            </a:pPr>
            <a:r>
              <a:rPr b="1" lang="en-GB">
                <a:latin typeface="Garamond"/>
                <a:ea typeface="Garamond"/>
                <a:cs typeface="Garamond"/>
                <a:sym typeface="Garamond"/>
              </a:rPr>
              <a:t>push():</a:t>
            </a:r>
            <a:r>
              <a:rPr lang="en-GB">
                <a:latin typeface="Garamond"/>
                <a:ea typeface="Garamond"/>
                <a:cs typeface="Garamond"/>
                <a:sym typeface="Garamond"/>
              </a:rPr>
              <a:t> It is used to insert a new element into the Queue.</a:t>
            </a:r>
            <a:endParaRPr/>
          </a:p>
          <a:p>
            <a:pPr indent="-342900" lvl="0" marL="342900" rtl="0" algn="l">
              <a:spcBef>
                <a:spcPts val="544"/>
              </a:spcBef>
              <a:spcAft>
                <a:spcPts val="0"/>
              </a:spcAft>
              <a:buClr>
                <a:schemeClr val="dk1"/>
              </a:buClr>
              <a:buSzPct val="100000"/>
              <a:buChar char="•"/>
            </a:pPr>
            <a:r>
              <a:rPr b="1" lang="en-GB">
                <a:latin typeface="Garamond"/>
                <a:ea typeface="Garamond"/>
                <a:cs typeface="Garamond"/>
                <a:sym typeface="Garamond"/>
              </a:rPr>
              <a:t>pop():</a:t>
            </a:r>
            <a:r>
              <a:rPr lang="en-GB">
                <a:latin typeface="Garamond"/>
                <a:ea typeface="Garamond"/>
                <a:cs typeface="Garamond"/>
                <a:sym typeface="Garamond"/>
              </a:rPr>
              <a:t> It removes the highest priority element from the Queue.</a:t>
            </a:r>
            <a:endParaRPr/>
          </a:p>
          <a:p>
            <a:pPr indent="-342900" lvl="0" marL="342900" rtl="0" algn="l">
              <a:spcBef>
                <a:spcPts val="544"/>
              </a:spcBef>
              <a:spcAft>
                <a:spcPts val="0"/>
              </a:spcAft>
              <a:buClr>
                <a:schemeClr val="dk1"/>
              </a:buClr>
              <a:buSzPct val="100000"/>
              <a:buChar char="•"/>
            </a:pPr>
            <a:r>
              <a:rPr b="1" lang="en-GB">
                <a:latin typeface="Garamond"/>
                <a:ea typeface="Garamond"/>
                <a:cs typeface="Garamond"/>
                <a:sym typeface="Garamond"/>
              </a:rPr>
              <a:t>peep():</a:t>
            </a:r>
            <a:r>
              <a:rPr lang="en-GB">
                <a:latin typeface="Garamond"/>
                <a:ea typeface="Garamond"/>
                <a:cs typeface="Garamond"/>
                <a:sym typeface="Garamond"/>
              </a:rPr>
              <a:t> This function is used to retrieve the highest priority element from the queue without removing it from the queue.</a:t>
            </a:r>
            <a:endParaRPr/>
          </a:p>
          <a:p>
            <a:pPr indent="-170180" lvl="0" marL="342900" rtl="0" algn="l">
              <a:spcBef>
                <a:spcPts val="544"/>
              </a:spcBef>
              <a:spcAft>
                <a:spcPts val="0"/>
              </a:spcAft>
              <a:buClr>
                <a:schemeClr val="dk1"/>
              </a:buClr>
              <a:buSzPct val="100000"/>
              <a:buNone/>
            </a:pPr>
            <a:r>
              <a:t/>
            </a:r>
            <a:endParaRPr>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Priority Queues</a:t>
            </a:r>
            <a:endParaRPr/>
          </a:p>
        </p:txBody>
      </p:sp>
      <p:sp>
        <p:nvSpPr>
          <p:cNvPr id="102" name="Google Shape;102;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GB">
                <a:latin typeface="Garamond"/>
                <a:ea typeface="Garamond"/>
                <a:cs typeface="Garamond"/>
                <a:sym typeface="Garamond"/>
              </a:rPr>
              <a:t>The linked list of priority queue is created in such a way that the highest priority element is always added at the head of the queue. The elements are arranged in a descending order based on their priority so that it takes </a:t>
            </a:r>
            <a:r>
              <a:rPr b="1" lang="en-GB">
                <a:latin typeface="Garamond"/>
                <a:ea typeface="Garamond"/>
                <a:cs typeface="Garamond"/>
                <a:sym typeface="Garamond"/>
              </a:rPr>
              <a:t>O(1)</a:t>
            </a:r>
            <a:r>
              <a:rPr lang="en-GB">
                <a:latin typeface="Garamond"/>
                <a:ea typeface="Garamond"/>
                <a:cs typeface="Garamond"/>
                <a:sym typeface="Garamond"/>
              </a:rPr>
              <a:t> time in deletion. In case of insertion, we need to traverse the whole list in order to find out the suitable position based on their priority; so, this process takes O(N) time.</a:t>
            </a:r>
            <a:endParaRPr/>
          </a:p>
          <a:p>
            <a:pPr indent="-200660" lvl="0" marL="342900" rtl="0" algn="l">
              <a:spcBef>
                <a:spcPts val="448"/>
              </a:spcBef>
              <a:spcAft>
                <a:spcPts val="0"/>
              </a:spcAft>
              <a:buClr>
                <a:schemeClr val="dk1"/>
              </a:buClr>
              <a:buSzPct val="100000"/>
              <a:buNone/>
            </a:pPr>
            <a:r>
              <a:t/>
            </a:r>
            <a:endParaRPr>
              <a:latin typeface="Garamond"/>
              <a:ea typeface="Garamond"/>
              <a:cs typeface="Garamond"/>
              <a:sym typeface="Garamond"/>
            </a:endParaRPr>
          </a:p>
          <a:p>
            <a:pPr indent="-200660" lvl="0" marL="342900" rtl="0" algn="l">
              <a:spcBef>
                <a:spcPts val="448"/>
              </a:spcBef>
              <a:spcAft>
                <a:spcPts val="0"/>
              </a:spcAft>
              <a:buClr>
                <a:schemeClr val="dk1"/>
              </a:buClr>
              <a:buSzPct val="100000"/>
              <a:buNone/>
            </a:pPr>
            <a:r>
              <a:t/>
            </a:r>
            <a:endParaRPr>
              <a:latin typeface="Garamond"/>
              <a:ea typeface="Garamond"/>
              <a:cs typeface="Garamond"/>
              <a:sym typeface="Garamond"/>
            </a:endParaRPr>
          </a:p>
          <a:p>
            <a:pPr indent="-200660" lvl="0" marL="342900" rtl="0" algn="l">
              <a:spcBef>
                <a:spcPts val="448"/>
              </a:spcBef>
              <a:spcAft>
                <a:spcPts val="0"/>
              </a:spcAft>
              <a:buClr>
                <a:schemeClr val="dk1"/>
              </a:buClr>
              <a:buSzPct val="100000"/>
              <a:buNone/>
            </a:pPr>
            <a:r>
              <a:t/>
            </a:r>
            <a:endParaRPr>
              <a:latin typeface="Garamond"/>
              <a:ea typeface="Garamond"/>
              <a:cs typeface="Garamond"/>
              <a:sym typeface="Garamond"/>
            </a:endParaRPr>
          </a:p>
          <a:p>
            <a:pPr indent="-342900" lvl="0" marL="342900" rtl="0" algn="l">
              <a:spcBef>
                <a:spcPts val="434"/>
              </a:spcBef>
              <a:spcAft>
                <a:spcPts val="0"/>
              </a:spcAft>
              <a:buClr>
                <a:schemeClr val="dk1"/>
              </a:buClr>
              <a:buSzPct val="100000"/>
              <a:buChar char="•"/>
            </a:pPr>
            <a:r>
              <a:rPr lang="en-GB" sz="3100">
                <a:latin typeface="Garamond"/>
                <a:ea typeface="Garamond"/>
                <a:cs typeface="Garamond"/>
                <a:sym typeface="Garamond"/>
              </a:rPr>
              <a:t>Insert 55</a:t>
            </a:r>
            <a:endParaRPr/>
          </a:p>
          <a:p>
            <a:pPr indent="-200660" lvl="0" marL="342900" rtl="0" algn="l">
              <a:spcBef>
                <a:spcPts val="448"/>
              </a:spcBef>
              <a:spcAft>
                <a:spcPts val="0"/>
              </a:spcAft>
              <a:buClr>
                <a:schemeClr val="dk1"/>
              </a:buClr>
              <a:buSzPct val="100000"/>
              <a:buNone/>
            </a:pPr>
            <a:r>
              <a:t/>
            </a:r>
            <a:endParaRPr>
              <a:latin typeface="Garamond"/>
              <a:ea typeface="Garamond"/>
              <a:cs typeface="Garamond"/>
              <a:sym typeface="Garamond"/>
            </a:endParaRPr>
          </a:p>
          <a:p>
            <a:pPr indent="-200660" lvl="0" marL="342900" rtl="0" algn="l">
              <a:spcBef>
                <a:spcPts val="448"/>
              </a:spcBef>
              <a:spcAft>
                <a:spcPts val="0"/>
              </a:spcAft>
              <a:buClr>
                <a:schemeClr val="dk1"/>
              </a:buClr>
              <a:buSzPct val="100000"/>
              <a:buNone/>
            </a:pPr>
            <a:r>
              <a:t/>
            </a:r>
            <a:endParaRPr>
              <a:latin typeface="Garamond"/>
              <a:ea typeface="Garamond"/>
              <a:cs typeface="Garamond"/>
              <a:sym typeface="Garamond"/>
            </a:endParaRPr>
          </a:p>
          <a:p>
            <a:pPr indent="0" lvl="0" marL="0" rtl="0" algn="l">
              <a:spcBef>
                <a:spcPts val="448"/>
              </a:spcBef>
              <a:spcAft>
                <a:spcPts val="0"/>
              </a:spcAft>
              <a:buClr>
                <a:schemeClr val="dk1"/>
              </a:buClr>
              <a:buSzPct val="100000"/>
              <a:buNone/>
            </a:pPr>
            <a:r>
              <a:rPr lang="en-GB">
                <a:latin typeface="Garamond"/>
                <a:ea typeface="Garamond"/>
                <a:cs typeface="Garamond"/>
                <a:sym typeface="Garamond"/>
              </a:rPr>
              <a:t>   Head/Front/Rear</a:t>
            </a:r>
            <a:endParaRPr>
              <a:latin typeface="Garamond"/>
              <a:ea typeface="Garamond"/>
              <a:cs typeface="Garamond"/>
              <a:sym typeface="Garamond"/>
            </a:endParaRPr>
          </a:p>
        </p:txBody>
      </p:sp>
      <p:graphicFrame>
        <p:nvGraphicFramePr>
          <p:cNvPr id="103" name="Google Shape;103;p3"/>
          <p:cNvGraphicFramePr/>
          <p:nvPr/>
        </p:nvGraphicFramePr>
        <p:xfrm>
          <a:off x="838200" y="3531555"/>
          <a:ext cx="3000000" cy="3000000"/>
        </p:xfrm>
        <a:graphic>
          <a:graphicData uri="http://schemas.openxmlformats.org/drawingml/2006/table">
            <a:tbl>
              <a:tblPr bandRow="1" firstRow="1">
                <a:noFill/>
                <a:tableStyleId>{B8BDD203-E749-41A6-8A00-82C005506754}</a:tableStyleId>
              </a:tblPr>
              <a:tblGrid>
                <a:gridCol w="447875"/>
                <a:gridCol w="447875"/>
                <a:gridCol w="780625"/>
              </a:tblGrid>
              <a:tr h="370850">
                <a:tc>
                  <a:txBody>
                    <a:bodyPr/>
                    <a:lstStyle/>
                    <a:p>
                      <a:pPr indent="0" lvl="0" marL="0" marR="0" rtl="0" algn="l">
                        <a:spcBef>
                          <a:spcPts val="0"/>
                        </a:spcBef>
                        <a:spcAft>
                          <a:spcPts val="0"/>
                        </a:spcAft>
                        <a:buNone/>
                      </a:pPr>
                      <a:r>
                        <a:rPr lang="en-GB" sz="1800" u="none" cap="none" strike="noStrike"/>
                        <a:t>15</a:t>
                      </a:r>
                      <a:endParaRPr sz="1800"/>
                    </a:p>
                  </a:txBody>
                  <a:tcPr marT="45725" marB="45725" marR="91450" marL="91450"/>
                </a:tc>
                <a:tc>
                  <a:txBody>
                    <a:bodyPr/>
                    <a:lstStyle/>
                    <a:p>
                      <a:pPr indent="0" lvl="0" marL="0" marR="0" rtl="0" algn="l">
                        <a:spcBef>
                          <a:spcPts val="0"/>
                        </a:spcBef>
                        <a:spcAft>
                          <a:spcPts val="0"/>
                        </a:spcAft>
                        <a:buNone/>
                      </a:pPr>
                      <a:r>
                        <a:rPr lang="en-GB" sz="1800"/>
                        <a:t>AC </a:t>
                      </a:r>
                      <a:endParaRPr sz="1800"/>
                    </a:p>
                  </a:txBody>
                  <a:tcPr marT="45725" marB="45725" marR="91450" marL="91450"/>
                </a:tc>
                <a:tc>
                  <a:txBody>
                    <a:bodyPr/>
                    <a:lstStyle/>
                    <a:p>
                      <a:pPr indent="0" lvl="0" marL="0" marR="0" rtl="0" algn="l">
                        <a:spcBef>
                          <a:spcPts val="0"/>
                        </a:spcBef>
                        <a:spcAft>
                          <a:spcPts val="0"/>
                        </a:spcAft>
                        <a:buNone/>
                      </a:pPr>
                      <a:r>
                        <a:rPr lang="en-GB" sz="1800"/>
                        <a:t>Nex</a:t>
                      </a:r>
                      <a:r>
                        <a:rPr lang="en-GB" sz="1800"/>
                        <a:t>t*</a:t>
                      </a:r>
                      <a:endParaRPr sz="1800"/>
                    </a:p>
                  </a:txBody>
                  <a:tcPr marT="45725" marB="45725" marR="91450" marL="91450"/>
                </a:tc>
              </a:tr>
            </a:tbl>
          </a:graphicData>
        </a:graphic>
      </p:graphicFrame>
      <p:graphicFrame>
        <p:nvGraphicFramePr>
          <p:cNvPr id="104" name="Google Shape;104;p3"/>
          <p:cNvGraphicFramePr/>
          <p:nvPr/>
        </p:nvGraphicFramePr>
        <p:xfrm>
          <a:off x="2906973" y="3531555"/>
          <a:ext cx="3000000" cy="3000000"/>
        </p:xfrm>
        <a:graphic>
          <a:graphicData uri="http://schemas.openxmlformats.org/drawingml/2006/table">
            <a:tbl>
              <a:tblPr bandRow="1" firstRow="1">
                <a:noFill/>
                <a:tableStyleId>{B8BDD203-E749-41A6-8A00-82C005506754}</a:tableStyleId>
              </a:tblPr>
              <a:tblGrid>
                <a:gridCol w="447875"/>
                <a:gridCol w="447875"/>
                <a:gridCol w="780625"/>
              </a:tblGrid>
              <a:tr h="370850">
                <a:tc>
                  <a:txBody>
                    <a:bodyPr/>
                    <a:lstStyle/>
                    <a:p>
                      <a:pPr indent="0" lvl="0" marL="0" marR="0" rtl="0" algn="l">
                        <a:spcBef>
                          <a:spcPts val="0"/>
                        </a:spcBef>
                        <a:spcAft>
                          <a:spcPts val="0"/>
                        </a:spcAft>
                        <a:buNone/>
                      </a:pPr>
                      <a:r>
                        <a:rPr lang="en-GB" sz="1800"/>
                        <a:t>25</a:t>
                      </a:r>
                      <a:endParaRPr sz="1800"/>
                    </a:p>
                  </a:txBody>
                  <a:tcPr marT="45725" marB="45725" marR="91450" marL="91450"/>
                </a:tc>
                <a:tc>
                  <a:txBody>
                    <a:bodyPr/>
                    <a:lstStyle/>
                    <a:p>
                      <a:pPr indent="0" lvl="0" marL="0" marR="0" rtl="0" algn="l">
                        <a:spcBef>
                          <a:spcPts val="0"/>
                        </a:spcBef>
                        <a:spcAft>
                          <a:spcPts val="0"/>
                        </a:spcAft>
                        <a:buNone/>
                      </a:pPr>
                      <a:r>
                        <a:rPr lang="en-GB" sz="1800"/>
                        <a:t>Bd</a:t>
                      </a:r>
                      <a:endParaRPr sz="1800"/>
                    </a:p>
                  </a:txBody>
                  <a:tcPr marT="45725" marB="45725" marR="91450" marL="91450"/>
                </a:tc>
                <a:tc>
                  <a:txBody>
                    <a:bodyPr/>
                    <a:lstStyle/>
                    <a:p>
                      <a:pPr indent="0" lvl="0" marL="0" marR="0" rtl="0" algn="l">
                        <a:spcBef>
                          <a:spcPts val="0"/>
                        </a:spcBef>
                        <a:spcAft>
                          <a:spcPts val="0"/>
                        </a:spcAft>
                        <a:buNone/>
                      </a:pPr>
                      <a:r>
                        <a:rPr lang="en-GB" sz="1800"/>
                        <a:t>Nex</a:t>
                      </a:r>
                      <a:r>
                        <a:rPr lang="en-GB" sz="1800"/>
                        <a:t>t*</a:t>
                      </a:r>
                      <a:endParaRPr sz="1800"/>
                    </a:p>
                  </a:txBody>
                  <a:tcPr marT="45725" marB="45725" marR="91450" marL="91450"/>
                </a:tc>
              </a:tr>
            </a:tbl>
          </a:graphicData>
        </a:graphic>
      </p:graphicFrame>
      <p:graphicFrame>
        <p:nvGraphicFramePr>
          <p:cNvPr id="105" name="Google Shape;105;p3"/>
          <p:cNvGraphicFramePr/>
          <p:nvPr/>
        </p:nvGraphicFramePr>
        <p:xfrm>
          <a:off x="4958686" y="3531555"/>
          <a:ext cx="3000000" cy="3000000"/>
        </p:xfrm>
        <a:graphic>
          <a:graphicData uri="http://schemas.openxmlformats.org/drawingml/2006/table">
            <a:tbl>
              <a:tblPr bandRow="1" firstRow="1">
                <a:noFill/>
                <a:tableStyleId>{B8BDD203-E749-41A6-8A00-82C005506754}</a:tableStyleId>
              </a:tblPr>
              <a:tblGrid>
                <a:gridCol w="447875"/>
                <a:gridCol w="447875"/>
                <a:gridCol w="780625"/>
              </a:tblGrid>
              <a:tr h="370850">
                <a:tc>
                  <a:txBody>
                    <a:bodyPr/>
                    <a:lstStyle/>
                    <a:p>
                      <a:pPr indent="0" lvl="0" marL="0" marR="0" rtl="0" algn="l">
                        <a:spcBef>
                          <a:spcPts val="0"/>
                        </a:spcBef>
                        <a:spcAft>
                          <a:spcPts val="0"/>
                        </a:spcAft>
                        <a:buNone/>
                      </a:pPr>
                      <a:r>
                        <a:rPr lang="en-GB" sz="1800"/>
                        <a:t>45</a:t>
                      </a:r>
                      <a:endParaRPr sz="1800"/>
                    </a:p>
                  </a:txBody>
                  <a:tcPr marT="45725" marB="45725" marR="91450" marL="91450"/>
                </a:tc>
                <a:tc>
                  <a:txBody>
                    <a:bodyPr/>
                    <a:lstStyle/>
                    <a:p>
                      <a:pPr indent="0" lvl="0" marL="0" marR="0" rtl="0" algn="l">
                        <a:spcBef>
                          <a:spcPts val="0"/>
                        </a:spcBef>
                        <a:spcAft>
                          <a:spcPts val="0"/>
                        </a:spcAft>
                        <a:buNone/>
                      </a:pPr>
                      <a:r>
                        <a:rPr lang="en-GB" sz="1800"/>
                        <a:t>Ki</a:t>
                      </a:r>
                      <a:endParaRPr sz="1800"/>
                    </a:p>
                  </a:txBody>
                  <a:tcPr marT="45725" marB="45725" marR="91450" marL="91450"/>
                </a:tc>
                <a:tc>
                  <a:txBody>
                    <a:bodyPr/>
                    <a:lstStyle/>
                    <a:p>
                      <a:pPr indent="0" lvl="0" marL="0" marR="0" rtl="0" algn="l">
                        <a:spcBef>
                          <a:spcPts val="0"/>
                        </a:spcBef>
                        <a:spcAft>
                          <a:spcPts val="0"/>
                        </a:spcAft>
                        <a:buNone/>
                      </a:pPr>
                      <a:r>
                        <a:rPr lang="en-GB" sz="1800"/>
                        <a:t>Nex</a:t>
                      </a:r>
                      <a:r>
                        <a:rPr lang="en-GB" sz="1800"/>
                        <a:t>t*</a:t>
                      </a:r>
                      <a:endParaRPr sz="1800"/>
                    </a:p>
                  </a:txBody>
                  <a:tcPr marT="45725" marB="45725" marR="91450" marL="91450"/>
                </a:tc>
              </a:tr>
            </a:tbl>
          </a:graphicData>
        </a:graphic>
      </p:graphicFrame>
      <p:graphicFrame>
        <p:nvGraphicFramePr>
          <p:cNvPr id="106" name="Google Shape;106;p3"/>
          <p:cNvGraphicFramePr/>
          <p:nvPr/>
        </p:nvGraphicFramePr>
        <p:xfrm>
          <a:off x="7010400" y="3531555"/>
          <a:ext cx="3000000" cy="3000000"/>
        </p:xfrm>
        <a:graphic>
          <a:graphicData uri="http://schemas.openxmlformats.org/drawingml/2006/table">
            <a:tbl>
              <a:tblPr bandRow="1" firstRow="1">
                <a:noFill/>
                <a:tableStyleId>{B8BDD203-E749-41A6-8A00-82C005506754}</a:tableStyleId>
              </a:tblPr>
              <a:tblGrid>
                <a:gridCol w="447875"/>
                <a:gridCol w="447875"/>
                <a:gridCol w="780625"/>
              </a:tblGrid>
              <a:tr h="370850">
                <a:tc>
                  <a:txBody>
                    <a:bodyPr/>
                    <a:lstStyle/>
                    <a:p>
                      <a:pPr indent="0" lvl="0" marL="0" marR="0" rtl="0" algn="l">
                        <a:spcBef>
                          <a:spcPts val="0"/>
                        </a:spcBef>
                        <a:spcAft>
                          <a:spcPts val="0"/>
                        </a:spcAft>
                        <a:buNone/>
                      </a:pPr>
                      <a:r>
                        <a:rPr lang="en-GB" sz="1800"/>
                        <a:t>79</a:t>
                      </a:r>
                      <a:endParaRPr sz="1800"/>
                    </a:p>
                  </a:txBody>
                  <a:tcPr marT="45725" marB="45725" marR="91450" marL="91450"/>
                </a:tc>
                <a:tc>
                  <a:txBody>
                    <a:bodyPr/>
                    <a:lstStyle/>
                    <a:p>
                      <a:pPr indent="0" lvl="0" marL="0" marR="0" rtl="0" algn="l">
                        <a:spcBef>
                          <a:spcPts val="0"/>
                        </a:spcBef>
                        <a:spcAft>
                          <a:spcPts val="0"/>
                        </a:spcAft>
                        <a:buNone/>
                      </a:pPr>
                      <a:r>
                        <a:rPr lang="en-GB" sz="1800"/>
                        <a:t>Zx </a:t>
                      </a:r>
                      <a:endParaRPr sz="1800"/>
                    </a:p>
                  </a:txBody>
                  <a:tcPr marT="45725" marB="45725" marR="91450" marL="91450"/>
                </a:tc>
                <a:tc>
                  <a:txBody>
                    <a:bodyPr/>
                    <a:lstStyle/>
                    <a:p>
                      <a:pPr indent="0" lvl="0" marL="0" marR="0" rtl="0" algn="l">
                        <a:spcBef>
                          <a:spcPts val="0"/>
                        </a:spcBef>
                        <a:spcAft>
                          <a:spcPts val="0"/>
                        </a:spcAft>
                        <a:buNone/>
                      </a:pPr>
                      <a:r>
                        <a:rPr lang="en-GB" sz="1800"/>
                        <a:t>Nex</a:t>
                      </a:r>
                      <a:r>
                        <a:rPr lang="en-GB" sz="1800"/>
                        <a:t>t*</a:t>
                      </a:r>
                      <a:endParaRPr sz="1800"/>
                    </a:p>
                  </a:txBody>
                  <a:tcPr marT="45725" marB="45725" marR="91450" marL="91450"/>
                </a:tc>
              </a:tr>
            </a:tbl>
          </a:graphicData>
        </a:graphic>
      </p:graphicFrame>
      <p:cxnSp>
        <p:nvCxnSpPr>
          <p:cNvPr id="107" name="Google Shape;107;p3"/>
          <p:cNvCxnSpPr/>
          <p:nvPr/>
        </p:nvCxnSpPr>
        <p:spPr>
          <a:xfrm>
            <a:off x="2514600" y="3716975"/>
            <a:ext cx="392400" cy="0"/>
          </a:xfrm>
          <a:prstGeom prst="straightConnector1">
            <a:avLst/>
          </a:prstGeom>
          <a:noFill/>
          <a:ln cap="flat" cmpd="sng" w="9525">
            <a:solidFill>
              <a:srgbClr val="4A7DBA"/>
            </a:solidFill>
            <a:prstDash val="solid"/>
            <a:round/>
            <a:headEnd len="sm" w="sm" type="none"/>
            <a:tailEnd len="med" w="med" type="triangle"/>
          </a:ln>
        </p:spPr>
      </p:cxnSp>
      <p:cxnSp>
        <p:nvCxnSpPr>
          <p:cNvPr id="108" name="Google Shape;108;p3"/>
          <p:cNvCxnSpPr/>
          <p:nvPr/>
        </p:nvCxnSpPr>
        <p:spPr>
          <a:xfrm>
            <a:off x="4560627" y="3733800"/>
            <a:ext cx="392373" cy="0"/>
          </a:xfrm>
          <a:prstGeom prst="straightConnector1">
            <a:avLst/>
          </a:prstGeom>
          <a:noFill/>
          <a:ln cap="flat" cmpd="sng" w="9525">
            <a:solidFill>
              <a:srgbClr val="4A7DBA"/>
            </a:solidFill>
            <a:prstDash val="solid"/>
            <a:round/>
            <a:headEnd len="sm" w="sm" type="none"/>
            <a:tailEnd len="med" w="med" type="triangle"/>
          </a:ln>
        </p:spPr>
      </p:cxnSp>
      <p:cxnSp>
        <p:nvCxnSpPr>
          <p:cNvPr id="109" name="Google Shape;109;p3"/>
          <p:cNvCxnSpPr/>
          <p:nvPr/>
        </p:nvCxnSpPr>
        <p:spPr>
          <a:xfrm>
            <a:off x="6629400" y="3733800"/>
            <a:ext cx="392373" cy="0"/>
          </a:xfrm>
          <a:prstGeom prst="straightConnector1">
            <a:avLst/>
          </a:prstGeom>
          <a:noFill/>
          <a:ln cap="flat" cmpd="sng" w="9525">
            <a:solidFill>
              <a:srgbClr val="4A7DBA"/>
            </a:solidFill>
            <a:prstDash val="solid"/>
            <a:round/>
            <a:headEnd len="sm" w="sm" type="none"/>
            <a:tailEnd len="med" w="med" type="triangle"/>
          </a:ln>
        </p:spPr>
      </p:cxnSp>
      <p:graphicFrame>
        <p:nvGraphicFramePr>
          <p:cNvPr id="110" name="Google Shape;110;p3"/>
          <p:cNvGraphicFramePr/>
          <p:nvPr/>
        </p:nvGraphicFramePr>
        <p:xfrm>
          <a:off x="152400" y="4734560"/>
          <a:ext cx="3000000" cy="3000000"/>
        </p:xfrm>
        <a:graphic>
          <a:graphicData uri="http://schemas.openxmlformats.org/drawingml/2006/table">
            <a:tbl>
              <a:tblPr bandRow="1" firstRow="1">
                <a:noFill/>
                <a:tableStyleId>{B8BDD203-E749-41A6-8A00-82C005506754}</a:tableStyleId>
              </a:tblPr>
              <a:tblGrid>
                <a:gridCol w="457200"/>
                <a:gridCol w="457200"/>
                <a:gridCol w="533400"/>
              </a:tblGrid>
              <a:tr h="370850">
                <a:tc>
                  <a:txBody>
                    <a:bodyPr/>
                    <a:lstStyle/>
                    <a:p>
                      <a:pPr indent="0" lvl="0" marL="0" marR="0" rtl="0" algn="l">
                        <a:spcBef>
                          <a:spcPts val="0"/>
                        </a:spcBef>
                        <a:spcAft>
                          <a:spcPts val="0"/>
                        </a:spcAft>
                        <a:buNone/>
                      </a:pPr>
                      <a:r>
                        <a:rPr lang="en-GB" sz="1800"/>
                        <a:t>15</a:t>
                      </a:r>
                      <a:endParaRPr sz="1800"/>
                    </a:p>
                  </a:txBody>
                  <a:tcPr marT="45725" marB="45725" marR="91450" marL="91450"/>
                </a:tc>
                <a:tc>
                  <a:txBody>
                    <a:bodyPr/>
                    <a:lstStyle/>
                    <a:p>
                      <a:pPr indent="0" lvl="0" marL="0" marR="0" rtl="0" algn="l">
                        <a:spcBef>
                          <a:spcPts val="0"/>
                        </a:spcBef>
                        <a:spcAft>
                          <a:spcPts val="0"/>
                        </a:spcAft>
                        <a:buNone/>
                      </a:pPr>
                      <a:r>
                        <a:rPr lang="en-GB" sz="1800"/>
                        <a:t>AC </a:t>
                      </a:r>
                      <a:endParaRPr sz="1800"/>
                    </a:p>
                  </a:txBody>
                  <a:tcPr marT="45725" marB="45725" marR="91450" marL="91450"/>
                </a:tc>
                <a:tc>
                  <a:txBody>
                    <a:bodyPr/>
                    <a:lstStyle/>
                    <a:p>
                      <a:pPr indent="0" lvl="0" marL="0" marR="0" rtl="0" algn="l">
                        <a:spcBef>
                          <a:spcPts val="0"/>
                        </a:spcBef>
                        <a:spcAft>
                          <a:spcPts val="0"/>
                        </a:spcAft>
                        <a:buNone/>
                      </a:pPr>
                      <a:r>
                        <a:rPr lang="en-GB" sz="1800"/>
                        <a:t>N</a:t>
                      </a:r>
                      <a:r>
                        <a:rPr lang="en-GB" sz="1800"/>
                        <a:t>*</a:t>
                      </a:r>
                      <a:endParaRPr sz="1800"/>
                    </a:p>
                  </a:txBody>
                  <a:tcPr marT="45725" marB="45725" marR="91450" marL="91450"/>
                </a:tc>
              </a:tr>
            </a:tbl>
          </a:graphicData>
        </a:graphic>
      </p:graphicFrame>
      <p:graphicFrame>
        <p:nvGraphicFramePr>
          <p:cNvPr id="111" name="Google Shape;111;p3"/>
          <p:cNvGraphicFramePr/>
          <p:nvPr/>
        </p:nvGraphicFramePr>
        <p:xfrm>
          <a:off x="1975514" y="4734560"/>
          <a:ext cx="3000000" cy="3000000"/>
        </p:xfrm>
        <a:graphic>
          <a:graphicData uri="http://schemas.openxmlformats.org/drawingml/2006/table">
            <a:tbl>
              <a:tblPr bandRow="1" firstRow="1">
                <a:noFill/>
                <a:tableStyleId>{B8BDD203-E749-41A6-8A00-82C005506754}</a:tableStyleId>
              </a:tblPr>
              <a:tblGrid>
                <a:gridCol w="450925"/>
                <a:gridCol w="450925"/>
                <a:gridCol w="475450"/>
              </a:tblGrid>
              <a:tr h="370850">
                <a:tc>
                  <a:txBody>
                    <a:bodyPr/>
                    <a:lstStyle/>
                    <a:p>
                      <a:pPr indent="0" lvl="0" marL="0" marR="0" rtl="0" algn="l">
                        <a:spcBef>
                          <a:spcPts val="0"/>
                        </a:spcBef>
                        <a:spcAft>
                          <a:spcPts val="0"/>
                        </a:spcAft>
                        <a:buNone/>
                      </a:pPr>
                      <a:r>
                        <a:rPr lang="en-GB" sz="1800"/>
                        <a:t>25</a:t>
                      </a:r>
                      <a:endParaRPr sz="1800"/>
                    </a:p>
                  </a:txBody>
                  <a:tcPr marT="45725" marB="45725" marR="91450" marL="91450"/>
                </a:tc>
                <a:tc>
                  <a:txBody>
                    <a:bodyPr/>
                    <a:lstStyle/>
                    <a:p>
                      <a:pPr indent="0" lvl="0" marL="0" marR="0" rtl="0" algn="l">
                        <a:spcBef>
                          <a:spcPts val="0"/>
                        </a:spcBef>
                        <a:spcAft>
                          <a:spcPts val="0"/>
                        </a:spcAft>
                        <a:buNone/>
                      </a:pPr>
                      <a:r>
                        <a:rPr lang="en-GB" sz="1800"/>
                        <a:t>Bd</a:t>
                      </a:r>
                      <a:endParaRPr sz="1800"/>
                    </a:p>
                  </a:txBody>
                  <a:tcPr marT="45725" marB="45725" marR="91450" marL="91450"/>
                </a:tc>
                <a:tc>
                  <a:txBody>
                    <a:bodyPr/>
                    <a:lstStyle/>
                    <a:p>
                      <a:pPr indent="0" lvl="0" marL="0" marR="0" rtl="0" algn="l">
                        <a:spcBef>
                          <a:spcPts val="0"/>
                        </a:spcBef>
                        <a:spcAft>
                          <a:spcPts val="0"/>
                        </a:spcAft>
                        <a:buNone/>
                      </a:pPr>
                      <a:r>
                        <a:rPr lang="en-GB" sz="1800"/>
                        <a:t>N*</a:t>
                      </a:r>
                      <a:endParaRPr sz="1800"/>
                    </a:p>
                  </a:txBody>
                  <a:tcPr marT="45725" marB="45725" marR="91450" marL="91450"/>
                </a:tc>
              </a:tr>
            </a:tbl>
          </a:graphicData>
        </a:graphic>
      </p:graphicFrame>
      <p:graphicFrame>
        <p:nvGraphicFramePr>
          <p:cNvPr id="112" name="Google Shape;112;p3"/>
          <p:cNvGraphicFramePr/>
          <p:nvPr/>
        </p:nvGraphicFramePr>
        <p:xfrm>
          <a:off x="3745172" y="4734560"/>
          <a:ext cx="3000000" cy="3000000"/>
        </p:xfrm>
        <a:graphic>
          <a:graphicData uri="http://schemas.openxmlformats.org/drawingml/2006/table">
            <a:tbl>
              <a:tblPr bandRow="1" firstRow="1">
                <a:noFill/>
                <a:tableStyleId>{B8BDD203-E749-41A6-8A00-82C005506754}</a:tableStyleId>
              </a:tblPr>
              <a:tblGrid>
                <a:gridCol w="565300"/>
                <a:gridCol w="564325"/>
                <a:gridCol w="459200"/>
              </a:tblGrid>
              <a:tr h="370850">
                <a:tc>
                  <a:txBody>
                    <a:bodyPr/>
                    <a:lstStyle/>
                    <a:p>
                      <a:pPr indent="0" lvl="0" marL="0" marR="0" rtl="0" algn="l">
                        <a:spcBef>
                          <a:spcPts val="0"/>
                        </a:spcBef>
                        <a:spcAft>
                          <a:spcPts val="0"/>
                        </a:spcAft>
                        <a:buNone/>
                      </a:pPr>
                      <a:r>
                        <a:rPr lang="en-GB" sz="1800"/>
                        <a:t>45</a:t>
                      </a:r>
                      <a:endParaRPr sz="1800"/>
                    </a:p>
                  </a:txBody>
                  <a:tcPr marT="45725" marB="45725" marR="91450" marL="91450"/>
                </a:tc>
                <a:tc>
                  <a:txBody>
                    <a:bodyPr/>
                    <a:lstStyle/>
                    <a:p>
                      <a:pPr indent="0" lvl="0" marL="0" marR="0" rtl="0" algn="l">
                        <a:spcBef>
                          <a:spcPts val="0"/>
                        </a:spcBef>
                        <a:spcAft>
                          <a:spcPts val="0"/>
                        </a:spcAft>
                        <a:buNone/>
                      </a:pPr>
                      <a:r>
                        <a:rPr lang="en-GB" sz="1800"/>
                        <a:t>Ki</a:t>
                      </a:r>
                      <a:endParaRPr sz="1800"/>
                    </a:p>
                  </a:txBody>
                  <a:tcPr marT="45725" marB="45725" marR="91450" marL="91450"/>
                </a:tc>
                <a:tc>
                  <a:txBody>
                    <a:bodyPr/>
                    <a:lstStyle/>
                    <a:p>
                      <a:pPr indent="0" lvl="0" marL="0" marR="0" rtl="0" algn="l">
                        <a:spcBef>
                          <a:spcPts val="0"/>
                        </a:spcBef>
                        <a:spcAft>
                          <a:spcPts val="0"/>
                        </a:spcAft>
                        <a:buNone/>
                      </a:pPr>
                      <a:r>
                        <a:rPr lang="en-GB" sz="1800"/>
                        <a:t>N*</a:t>
                      </a:r>
                      <a:endParaRPr sz="1800"/>
                    </a:p>
                  </a:txBody>
                  <a:tcPr marT="45725" marB="45725" marR="91450" marL="91450"/>
                </a:tc>
              </a:tr>
            </a:tbl>
          </a:graphicData>
        </a:graphic>
      </p:graphicFrame>
      <p:graphicFrame>
        <p:nvGraphicFramePr>
          <p:cNvPr id="113" name="Google Shape;113;p3"/>
          <p:cNvGraphicFramePr/>
          <p:nvPr/>
        </p:nvGraphicFramePr>
        <p:xfrm>
          <a:off x="7696199" y="4724400"/>
          <a:ext cx="3000000" cy="3000000"/>
        </p:xfrm>
        <a:graphic>
          <a:graphicData uri="http://schemas.openxmlformats.org/drawingml/2006/table">
            <a:tbl>
              <a:tblPr bandRow="1" firstRow="1">
                <a:noFill/>
                <a:tableStyleId>{B8BDD203-E749-41A6-8A00-82C005506754}</a:tableStyleId>
              </a:tblPr>
              <a:tblGrid>
                <a:gridCol w="457200"/>
                <a:gridCol w="457200"/>
                <a:gridCol w="533400"/>
              </a:tblGrid>
              <a:tr h="381000">
                <a:tc>
                  <a:txBody>
                    <a:bodyPr/>
                    <a:lstStyle/>
                    <a:p>
                      <a:pPr indent="0" lvl="0" marL="0" marR="0" rtl="0" algn="l">
                        <a:spcBef>
                          <a:spcPts val="0"/>
                        </a:spcBef>
                        <a:spcAft>
                          <a:spcPts val="0"/>
                        </a:spcAft>
                        <a:buNone/>
                      </a:pPr>
                      <a:r>
                        <a:rPr lang="en-GB" sz="1800"/>
                        <a:t>79</a:t>
                      </a:r>
                      <a:endParaRPr sz="1800"/>
                    </a:p>
                  </a:txBody>
                  <a:tcPr marT="45725" marB="45725" marR="91450" marL="91450"/>
                </a:tc>
                <a:tc>
                  <a:txBody>
                    <a:bodyPr/>
                    <a:lstStyle/>
                    <a:p>
                      <a:pPr indent="0" lvl="0" marL="0" marR="0" rtl="0" algn="l">
                        <a:spcBef>
                          <a:spcPts val="0"/>
                        </a:spcBef>
                        <a:spcAft>
                          <a:spcPts val="0"/>
                        </a:spcAft>
                        <a:buNone/>
                      </a:pPr>
                      <a:r>
                        <a:rPr lang="en-GB" sz="1800"/>
                        <a:t>Zx </a:t>
                      </a:r>
                      <a:endParaRPr sz="1800"/>
                    </a:p>
                  </a:txBody>
                  <a:tcPr marT="45725" marB="45725" marR="91450" marL="91450"/>
                </a:tc>
                <a:tc>
                  <a:txBody>
                    <a:bodyPr/>
                    <a:lstStyle/>
                    <a:p>
                      <a:pPr indent="0" lvl="0" marL="0" marR="0" rtl="0" algn="l">
                        <a:spcBef>
                          <a:spcPts val="0"/>
                        </a:spcBef>
                        <a:spcAft>
                          <a:spcPts val="0"/>
                        </a:spcAft>
                        <a:buNone/>
                      </a:pPr>
                      <a:r>
                        <a:rPr lang="en-GB" sz="1800"/>
                        <a:t>N*</a:t>
                      </a:r>
                      <a:endParaRPr sz="1800"/>
                    </a:p>
                  </a:txBody>
                  <a:tcPr marT="45725" marB="45725" marR="91450" marL="91450"/>
                </a:tc>
              </a:tr>
            </a:tbl>
          </a:graphicData>
        </a:graphic>
      </p:graphicFrame>
      <p:cxnSp>
        <p:nvCxnSpPr>
          <p:cNvPr id="114" name="Google Shape;114;p3"/>
          <p:cNvCxnSpPr/>
          <p:nvPr/>
        </p:nvCxnSpPr>
        <p:spPr>
          <a:xfrm>
            <a:off x="1600200" y="4919980"/>
            <a:ext cx="392373" cy="0"/>
          </a:xfrm>
          <a:prstGeom prst="straightConnector1">
            <a:avLst/>
          </a:prstGeom>
          <a:noFill/>
          <a:ln cap="flat" cmpd="sng" w="9525">
            <a:solidFill>
              <a:srgbClr val="4A7DBA"/>
            </a:solidFill>
            <a:prstDash val="solid"/>
            <a:round/>
            <a:headEnd len="sm" w="sm" type="none"/>
            <a:tailEnd len="med" w="med" type="triangle"/>
          </a:ln>
        </p:spPr>
      </p:cxnSp>
      <p:cxnSp>
        <p:nvCxnSpPr>
          <p:cNvPr id="115" name="Google Shape;115;p3"/>
          <p:cNvCxnSpPr/>
          <p:nvPr/>
        </p:nvCxnSpPr>
        <p:spPr>
          <a:xfrm>
            <a:off x="3886200" y="4936805"/>
            <a:ext cx="392373" cy="0"/>
          </a:xfrm>
          <a:prstGeom prst="straightConnector1">
            <a:avLst/>
          </a:prstGeom>
          <a:noFill/>
          <a:ln cap="flat" cmpd="sng" w="9525">
            <a:solidFill>
              <a:srgbClr val="4A7DBA"/>
            </a:solidFill>
            <a:prstDash val="solid"/>
            <a:round/>
            <a:headEnd len="sm" w="sm" type="none"/>
            <a:tailEnd len="med" w="med" type="triangle"/>
          </a:ln>
        </p:spPr>
      </p:cxnSp>
      <p:cxnSp>
        <p:nvCxnSpPr>
          <p:cNvPr id="116" name="Google Shape;116;p3"/>
          <p:cNvCxnSpPr/>
          <p:nvPr/>
        </p:nvCxnSpPr>
        <p:spPr>
          <a:xfrm>
            <a:off x="5334000" y="4936805"/>
            <a:ext cx="392373" cy="0"/>
          </a:xfrm>
          <a:prstGeom prst="straightConnector1">
            <a:avLst/>
          </a:prstGeom>
          <a:noFill/>
          <a:ln cap="flat" cmpd="sng" w="9525">
            <a:solidFill>
              <a:srgbClr val="4A7DBA"/>
            </a:solidFill>
            <a:prstDash val="solid"/>
            <a:round/>
            <a:headEnd len="sm" w="sm" type="none"/>
            <a:tailEnd len="med" w="med" type="triangle"/>
          </a:ln>
        </p:spPr>
      </p:cxnSp>
      <p:graphicFrame>
        <p:nvGraphicFramePr>
          <p:cNvPr id="117" name="Google Shape;117;p3"/>
          <p:cNvGraphicFramePr/>
          <p:nvPr/>
        </p:nvGraphicFramePr>
        <p:xfrm>
          <a:off x="5715000" y="4724400"/>
          <a:ext cx="3000000" cy="3000000"/>
        </p:xfrm>
        <a:graphic>
          <a:graphicData uri="http://schemas.openxmlformats.org/drawingml/2006/table">
            <a:tbl>
              <a:tblPr bandRow="1" firstRow="1">
                <a:noFill/>
                <a:tableStyleId>{B8BDD203-E749-41A6-8A00-82C005506754}</a:tableStyleId>
              </a:tblPr>
              <a:tblGrid>
                <a:gridCol w="565300"/>
                <a:gridCol w="564325"/>
                <a:gridCol w="459200"/>
              </a:tblGrid>
              <a:tr h="370850">
                <a:tc>
                  <a:txBody>
                    <a:bodyPr/>
                    <a:lstStyle/>
                    <a:p>
                      <a:pPr indent="0" lvl="0" marL="0" marR="0" rtl="0" algn="l">
                        <a:spcBef>
                          <a:spcPts val="0"/>
                        </a:spcBef>
                        <a:spcAft>
                          <a:spcPts val="0"/>
                        </a:spcAft>
                        <a:buNone/>
                      </a:pPr>
                      <a:r>
                        <a:rPr lang="en-GB" sz="1800"/>
                        <a:t>55</a:t>
                      </a:r>
                      <a:endParaRPr sz="1800"/>
                    </a:p>
                  </a:txBody>
                  <a:tcPr marT="45725" marB="45725" marR="91450" marL="91450"/>
                </a:tc>
                <a:tc>
                  <a:txBody>
                    <a:bodyPr/>
                    <a:lstStyle/>
                    <a:p>
                      <a:pPr indent="0" lvl="0" marL="0" marR="0" rtl="0" algn="l">
                        <a:spcBef>
                          <a:spcPts val="0"/>
                        </a:spcBef>
                        <a:spcAft>
                          <a:spcPts val="0"/>
                        </a:spcAft>
                        <a:buNone/>
                      </a:pPr>
                      <a:r>
                        <a:rPr lang="en-GB" sz="1800"/>
                        <a:t>Ki</a:t>
                      </a:r>
                      <a:endParaRPr sz="1800"/>
                    </a:p>
                  </a:txBody>
                  <a:tcPr marT="45725" marB="45725" marR="91450" marL="91450"/>
                </a:tc>
                <a:tc>
                  <a:txBody>
                    <a:bodyPr/>
                    <a:lstStyle/>
                    <a:p>
                      <a:pPr indent="0" lvl="0" marL="0" marR="0" rtl="0" algn="l">
                        <a:spcBef>
                          <a:spcPts val="0"/>
                        </a:spcBef>
                        <a:spcAft>
                          <a:spcPts val="0"/>
                        </a:spcAft>
                        <a:buNone/>
                      </a:pPr>
                      <a:r>
                        <a:rPr lang="en-GB" sz="1800"/>
                        <a:t>N*</a:t>
                      </a:r>
                      <a:endParaRPr sz="1800"/>
                    </a:p>
                  </a:txBody>
                  <a:tcPr marT="45725" marB="45725" marR="91450" marL="91450"/>
                </a:tc>
              </a:tr>
            </a:tbl>
          </a:graphicData>
        </a:graphic>
      </p:graphicFrame>
      <p:cxnSp>
        <p:nvCxnSpPr>
          <p:cNvPr id="118" name="Google Shape;118;p3"/>
          <p:cNvCxnSpPr/>
          <p:nvPr/>
        </p:nvCxnSpPr>
        <p:spPr>
          <a:xfrm>
            <a:off x="3352800" y="4953000"/>
            <a:ext cx="392373" cy="0"/>
          </a:xfrm>
          <a:prstGeom prst="straightConnector1">
            <a:avLst/>
          </a:prstGeom>
          <a:noFill/>
          <a:ln cap="flat" cmpd="sng" w="9525">
            <a:solidFill>
              <a:srgbClr val="4A7DBA"/>
            </a:solidFill>
            <a:prstDash val="solid"/>
            <a:round/>
            <a:headEnd len="sm" w="sm" type="none"/>
            <a:tailEnd len="med" w="med" type="triangle"/>
          </a:ln>
        </p:spPr>
      </p:cxnSp>
      <p:cxnSp>
        <p:nvCxnSpPr>
          <p:cNvPr id="119" name="Google Shape;119;p3"/>
          <p:cNvCxnSpPr/>
          <p:nvPr/>
        </p:nvCxnSpPr>
        <p:spPr>
          <a:xfrm>
            <a:off x="7303827" y="4876800"/>
            <a:ext cx="392373" cy="0"/>
          </a:xfrm>
          <a:prstGeom prst="straightConnector1">
            <a:avLst/>
          </a:prstGeom>
          <a:noFill/>
          <a:ln cap="flat" cmpd="sng" w="9525">
            <a:solidFill>
              <a:srgbClr val="4A7DBA"/>
            </a:solidFill>
            <a:prstDash val="solid"/>
            <a:round/>
            <a:headEnd len="sm" w="sm" type="none"/>
            <a:tailEnd len="med" w="med" type="triangle"/>
          </a:ln>
        </p:spPr>
      </p:cxnSp>
      <p:cxnSp>
        <p:nvCxnSpPr>
          <p:cNvPr id="120" name="Google Shape;120;p3"/>
          <p:cNvCxnSpPr/>
          <p:nvPr/>
        </p:nvCxnSpPr>
        <p:spPr>
          <a:xfrm rot="10800000">
            <a:off x="1066800" y="5105400"/>
            <a:ext cx="304800" cy="2286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Heap</a:t>
            </a:r>
            <a:endParaRPr/>
          </a:p>
        </p:txBody>
      </p:sp>
      <p:sp>
        <p:nvSpPr>
          <p:cNvPr id="126" name="Google Shape;126;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GB">
                <a:latin typeface="Garamond"/>
                <a:ea typeface="Garamond"/>
                <a:cs typeface="Garamond"/>
                <a:sym typeface="Garamond"/>
              </a:rPr>
              <a:t>A </a:t>
            </a:r>
            <a:r>
              <a:rPr b="1" lang="en-GB">
                <a:latin typeface="Garamond"/>
                <a:ea typeface="Garamond"/>
                <a:cs typeface="Garamond"/>
                <a:sym typeface="Garamond"/>
              </a:rPr>
              <a:t>Heap</a:t>
            </a:r>
            <a:r>
              <a:rPr lang="en-GB">
                <a:latin typeface="Garamond"/>
                <a:ea typeface="Garamond"/>
                <a:cs typeface="Garamond"/>
                <a:sym typeface="Garamond"/>
              </a:rPr>
              <a:t> is a special </a:t>
            </a:r>
            <a:r>
              <a:rPr b="1" lang="en-GB">
                <a:latin typeface="Garamond"/>
                <a:ea typeface="Garamond"/>
                <a:cs typeface="Garamond"/>
                <a:sym typeface="Garamond"/>
              </a:rPr>
              <a:t>Tree-based data structure</a:t>
            </a:r>
            <a:r>
              <a:rPr lang="en-GB">
                <a:latin typeface="Garamond"/>
                <a:ea typeface="Garamond"/>
                <a:cs typeface="Garamond"/>
                <a:sym typeface="Garamond"/>
              </a:rPr>
              <a:t> in which the tree is a </a:t>
            </a:r>
            <a:r>
              <a:rPr b="1" lang="en-GB">
                <a:latin typeface="Garamond"/>
                <a:ea typeface="Garamond"/>
                <a:cs typeface="Garamond"/>
                <a:sym typeface="Garamond"/>
              </a:rPr>
              <a:t>complete binary tree</a:t>
            </a:r>
            <a:r>
              <a:rPr lang="en-GB">
                <a:latin typeface="Garamond"/>
                <a:ea typeface="Garamond"/>
                <a:cs typeface="Garamond"/>
                <a:sym typeface="Garamond"/>
              </a:rPr>
              <a:t>. It follows the Heap Property</a:t>
            </a:r>
            <a:endParaRPr>
              <a:latin typeface="Garamond"/>
              <a:ea typeface="Garamond"/>
              <a:cs typeface="Garamond"/>
              <a:sym typeface="Garamond"/>
            </a:endParaRPr>
          </a:p>
          <a:p>
            <a:pPr indent="-342900" lvl="0" marL="342900" rtl="0" algn="l">
              <a:spcBef>
                <a:spcPts val="496"/>
              </a:spcBef>
              <a:spcAft>
                <a:spcPts val="0"/>
              </a:spcAft>
              <a:buClr>
                <a:schemeClr val="dk1"/>
              </a:buClr>
              <a:buSzPct val="100000"/>
              <a:buChar char="•"/>
            </a:pPr>
            <a:r>
              <a:rPr b="1" lang="en-GB">
                <a:latin typeface="Garamond"/>
                <a:ea typeface="Garamond"/>
                <a:cs typeface="Garamond"/>
                <a:sym typeface="Garamond"/>
              </a:rPr>
              <a:t>Max-Heap:</a:t>
            </a:r>
            <a:r>
              <a:rPr lang="en-GB">
                <a:latin typeface="Garamond"/>
                <a:ea typeface="Garamond"/>
                <a:cs typeface="Garamond"/>
                <a:sym typeface="Garamond"/>
              </a:rPr>
              <a:t> In a Max-Heap the key present at the root node must be greatest among the keys present at all of it’s children. The same property must be recursively true for all sub-trees in that Binary Tree.</a:t>
            </a:r>
            <a:endParaRPr/>
          </a:p>
          <a:p>
            <a:pPr indent="-342900" lvl="0" marL="342900" rtl="0" algn="l">
              <a:spcBef>
                <a:spcPts val="496"/>
              </a:spcBef>
              <a:spcAft>
                <a:spcPts val="0"/>
              </a:spcAft>
              <a:buClr>
                <a:schemeClr val="dk1"/>
              </a:buClr>
              <a:buSzPct val="100000"/>
              <a:buChar char="•"/>
            </a:pPr>
            <a:r>
              <a:rPr b="1" lang="en-GB">
                <a:latin typeface="Garamond"/>
                <a:ea typeface="Garamond"/>
                <a:cs typeface="Garamond"/>
                <a:sym typeface="Garamond"/>
              </a:rPr>
              <a:t>Min-Heap:</a:t>
            </a:r>
            <a:r>
              <a:rPr lang="en-GB">
                <a:latin typeface="Garamond"/>
                <a:ea typeface="Garamond"/>
                <a:cs typeface="Garamond"/>
                <a:sym typeface="Garamond"/>
              </a:rPr>
              <a:t> In a Min-Heap the key present at the root node must be minimum among the keys present at all of it’s children. The same property must be recursively true for all sub-trees in that Binary Tree.</a:t>
            </a:r>
            <a:endParaRPr/>
          </a:p>
          <a:p>
            <a:pPr indent="-342900" lvl="0" marL="342900" rtl="0" algn="l">
              <a:spcBef>
                <a:spcPts val="496"/>
              </a:spcBef>
              <a:spcAft>
                <a:spcPts val="0"/>
              </a:spcAft>
              <a:buClr>
                <a:schemeClr val="dk1"/>
              </a:buClr>
              <a:buSzPct val="100000"/>
              <a:buChar char="•"/>
            </a:pPr>
            <a:r>
              <a:rPr lang="en-GB">
                <a:latin typeface="Garamond"/>
                <a:ea typeface="Garamond"/>
                <a:cs typeface="Garamond"/>
                <a:sym typeface="Garamond"/>
              </a:rPr>
              <a:t>A heap can be implemented in 2 ways –</a:t>
            </a:r>
            <a:endParaRPr/>
          </a:p>
          <a:p>
            <a:pPr indent="-342900" lvl="0" marL="342900" rtl="0" algn="l">
              <a:spcBef>
                <a:spcPts val="496"/>
              </a:spcBef>
              <a:spcAft>
                <a:spcPts val="0"/>
              </a:spcAft>
              <a:buClr>
                <a:schemeClr val="dk1"/>
              </a:buClr>
              <a:buSzPct val="100000"/>
              <a:buChar char="•"/>
            </a:pPr>
            <a:r>
              <a:rPr b="1" lang="en-GB">
                <a:latin typeface="Garamond"/>
                <a:ea typeface="Garamond"/>
                <a:cs typeface="Garamond"/>
                <a:sym typeface="Garamond"/>
              </a:rPr>
              <a:t>Tree Node Implementation with pointers</a:t>
            </a:r>
            <a:endParaRPr>
              <a:latin typeface="Garamond"/>
              <a:ea typeface="Garamond"/>
              <a:cs typeface="Garamond"/>
              <a:sym typeface="Garamond"/>
            </a:endParaRPr>
          </a:p>
          <a:p>
            <a:pPr indent="-342900" lvl="0" marL="342900" rtl="0" algn="l">
              <a:spcBef>
                <a:spcPts val="496"/>
              </a:spcBef>
              <a:spcAft>
                <a:spcPts val="0"/>
              </a:spcAft>
              <a:buClr>
                <a:schemeClr val="dk1"/>
              </a:buClr>
              <a:buSzPct val="100000"/>
              <a:buChar char="•"/>
            </a:pPr>
            <a:r>
              <a:rPr b="1" lang="en-GB">
                <a:latin typeface="Garamond"/>
                <a:ea typeface="Garamond"/>
                <a:cs typeface="Garamond"/>
                <a:sym typeface="Garamond"/>
              </a:rPr>
              <a:t>Heap as Array Implementation</a:t>
            </a:r>
            <a:endParaRPr>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Heap visualization</a:t>
            </a:r>
            <a:endParaRPr b="1">
              <a:solidFill>
                <a:srgbClr val="FF0000"/>
              </a:solidFill>
              <a:latin typeface="Garamond"/>
              <a:ea typeface="Garamond"/>
              <a:cs typeface="Garamond"/>
              <a:sym typeface="Garamond"/>
            </a:endParaRPr>
          </a:p>
        </p:txBody>
      </p:sp>
      <p:pic>
        <p:nvPicPr>
          <p:cNvPr id="132" name="Google Shape;132;p5"/>
          <p:cNvPicPr preferRelativeResize="0"/>
          <p:nvPr>
            <p:ph idx="1" type="body"/>
          </p:nvPr>
        </p:nvPicPr>
        <p:blipFill rotWithShape="1">
          <a:blip r:embed="rId3">
            <a:alphaModFix/>
          </a:blip>
          <a:srcRect b="0" l="0" r="0" t="0"/>
          <a:stretch/>
        </p:blipFill>
        <p:spPr>
          <a:xfrm>
            <a:off x="464024" y="1765096"/>
            <a:ext cx="8229600" cy="1587704"/>
          </a:xfrm>
          <a:prstGeom prst="rect">
            <a:avLst/>
          </a:prstGeom>
          <a:noFill/>
          <a:ln cap="flat" cmpd="sng" w="9525">
            <a:solidFill>
              <a:schemeClr val="dk1"/>
            </a:solidFill>
            <a:prstDash val="solid"/>
            <a:round/>
            <a:headEnd len="sm" w="sm" type="none"/>
            <a:tailEnd len="sm" w="sm" type="none"/>
          </a:ln>
        </p:spPr>
      </p:pic>
      <p:pic>
        <p:nvPicPr>
          <p:cNvPr id="133" name="Google Shape;133;p5"/>
          <p:cNvPicPr preferRelativeResize="0"/>
          <p:nvPr/>
        </p:nvPicPr>
        <p:blipFill rotWithShape="1">
          <a:blip r:embed="rId4">
            <a:alphaModFix/>
          </a:blip>
          <a:srcRect b="0" l="0" r="0" t="0"/>
          <a:stretch/>
        </p:blipFill>
        <p:spPr>
          <a:xfrm>
            <a:off x="464024" y="3810000"/>
            <a:ext cx="8222776" cy="2552700"/>
          </a:xfrm>
          <a:prstGeom prst="rect">
            <a:avLst/>
          </a:prstGeom>
          <a:noFill/>
          <a:ln cap="flat" cmpd="sng" w="9525">
            <a:solidFill>
              <a:schemeClr val="dk1"/>
            </a:solidFill>
            <a:prstDash val="solid"/>
            <a:round/>
            <a:headEnd len="sm" w="sm" type="none"/>
            <a:tailEnd len="sm" w="sm" type="none"/>
          </a:ln>
        </p:spPr>
      </p:pic>
      <p:sp>
        <p:nvSpPr>
          <p:cNvPr id="134" name="Google Shape;134;p5"/>
          <p:cNvSpPr/>
          <p:nvPr/>
        </p:nvSpPr>
        <p:spPr>
          <a:xfrm>
            <a:off x="464024" y="1307896"/>
            <a:ext cx="1212376" cy="368504"/>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alibri"/>
                <a:ea typeface="Calibri"/>
                <a:cs typeface="Calibri"/>
                <a:sym typeface="Calibri"/>
              </a:rPr>
              <a:t>MAX</a:t>
            </a:r>
            <a:endParaRPr b="1" sz="1800">
              <a:solidFill>
                <a:schemeClr val="dk1"/>
              </a:solidFill>
              <a:latin typeface="Calibri"/>
              <a:ea typeface="Calibri"/>
              <a:cs typeface="Calibri"/>
              <a:sym typeface="Calibri"/>
            </a:endParaRPr>
          </a:p>
        </p:txBody>
      </p:sp>
      <p:sp>
        <p:nvSpPr>
          <p:cNvPr id="135" name="Google Shape;135;p5"/>
          <p:cNvSpPr/>
          <p:nvPr/>
        </p:nvSpPr>
        <p:spPr>
          <a:xfrm>
            <a:off x="464024" y="3441496"/>
            <a:ext cx="1212376" cy="258762"/>
          </a:xfrm>
          <a:prstGeom prst="rect">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a:solidFill>
                  <a:schemeClr val="dk1"/>
                </a:solidFill>
                <a:latin typeface="Calibri"/>
                <a:ea typeface="Calibri"/>
                <a:cs typeface="Calibri"/>
                <a:sym typeface="Calibri"/>
              </a:rPr>
              <a:t>MIN</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Manipulation in Heap </a:t>
            </a:r>
            <a:endParaRPr b="1">
              <a:solidFill>
                <a:srgbClr val="FF0000"/>
              </a:solidFill>
              <a:latin typeface="Garamond"/>
              <a:ea typeface="Garamond"/>
              <a:cs typeface="Garamond"/>
              <a:sym typeface="Garamond"/>
            </a:endParaRPr>
          </a:p>
        </p:txBody>
      </p:sp>
      <p:sp>
        <p:nvSpPr>
          <p:cNvPr id="141" name="Google Shape;14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GB">
                <a:latin typeface="Garamond"/>
                <a:ea typeface="Garamond"/>
                <a:cs typeface="Garamond"/>
                <a:sym typeface="Garamond"/>
              </a:rPr>
              <a:t>Arranging the Heap DS elements in an Array structure (min - heap).</a:t>
            </a:r>
            <a:endParaRPr/>
          </a:p>
          <a:p>
            <a:pPr indent="-342900" lvl="0" marL="342900" rtl="0" algn="l">
              <a:spcBef>
                <a:spcPts val="352"/>
              </a:spcBef>
              <a:spcAft>
                <a:spcPts val="0"/>
              </a:spcAft>
              <a:buClr>
                <a:schemeClr val="dk1"/>
              </a:buClr>
              <a:buSzPct val="100000"/>
              <a:buChar char="•"/>
            </a:pPr>
            <a:r>
              <a:rPr lang="en-GB">
                <a:latin typeface="Garamond"/>
                <a:ea typeface="Garamond"/>
                <a:cs typeface="Garamond"/>
                <a:sym typeface="Garamond"/>
              </a:rPr>
              <a:t>The representation is done as</a:t>
            </a:r>
            <a:endParaRPr/>
          </a:p>
          <a:p>
            <a:pPr indent="-342900" lvl="0" marL="342900" rtl="0" algn="l">
              <a:spcBef>
                <a:spcPts val="352"/>
              </a:spcBef>
              <a:spcAft>
                <a:spcPts val="0"/>
              </a:spcAft>
              <a:buClr>
                <a:schemeClr val="dk1"/>
              </a:buClr>
              <a:buSzPct val="100000"/>
              <a:buChar char="•"/>
            </a:pPr>
            <a:r>
              <a:rPr lang="en-GB">
                <a:latin typeface="Garamond"/>
                <a:ea typeface="Garamond"/>
                <a:cs typeface="Garamond"/>
                <a:sym typeface="Garamond"/>
              </a:rPr>
              <a:t>The root element will be at A [0] </a:t>
            </a:r>
            <a:endParaRPr>
              <a:latin typeface="Garamond"/>
              <a:ea typeface="Garamond"/>
              <a:cs typeface="Garamond"/>
              <a:sym typeface="Garamond"/>
            </a:endParaRPr>
          </a:p>
          <a:p>
            <a:pPr indent="-342900" lvl="0" marL="342900" rtl="0" algn="l">
              <a:spcBef>
                <a:spcPts val="352"/>
              </a:spcBef>
              <a:spcAft>
                <a:spcPts val="0"/>
              </a:spcAft>
              <a:buClr>
                <a:schemeClr val="dk1"/>
              </a:buClr>
              <a:buSzPct val="100000"/>
              <a:buChar char="•"/>
            </a:pPr>
            <a:r>
              <a:rPr lang="en-GB">
                <a:latin typeface="Garamond"/>
                <a:ea typeface="Garamond"/>
                <a:cs typeface="Garamond"/>
                <a:sym typeface="Garamond"/>
              </a:rPr>
              <a:t>Below table shows indexes of other nodes for the ith node i.e., A [i]: </a:t>
            </a:r>
            <a:endParaRPr>
              <a:latin typeface="Garamond"/>
              <a:ea typeface="Garamond"/>
              <a:cs typeface="Garamond"/>
              <a:sym typeface="Garamond"/>
            </a:endParaRPr>
          </a:p>
          <a:p>
            <a:pPr indent="-285750" lvl="1" marL="742950" rtl="0" algn="l">
              <a:spcBef>
                <a:spcPts val="308"/>
              </a:spcBef>
              <a:spcAft>
                <a:spcPts val="0"/>
              </a:spcAft>
              <a:buClr>
                <a:schemeClr val="dk1"/>
              </a:buClr>
              <a:buSzPct val="100000"/>
              <a:buChar char="–"/>
            </a:pPr>
            <a:r>
              <a:rPr lang="en-GB">
                <a:latin typeface="Garamond"/>
                <a:ea typeface="Garamond"/>
                <a:cs typeface="Garamond"/>
                <a:sym typeface="Garamond"/>
              </a:rPr>
              <a:t>A [(i-1)/2] Returns the PARENT node </a:t>
            </a:r>
            <a:endParaRPr>
              <a:latin typeface="Garamond"/>
              <a:ea typeface="Garamond"/>
              <a:cs typeface="Garamond"/>
              <a:sym typeface="Garamond"/>
            </a:endParaRPr>
          </a:p>
          <a:p>
            <a:pPr indent="-285750" lvl="1" marL="742950" rtl="0" algn="l">
              <a:spcBef>
                <a:spcPts val="308"/>
              </a:spcBef>
              <a:spcAft>
                <a:spcPts val="0"/>
              </a:spcAft>
              <a:buClr>
                <a:schemeClr val="dk1"/>
              </a:buClr>
              <a:buSzPct val="100000"/>
              <a:buChar char="–"/>
            </a:pPr>
            <a:r>
              <a:rPr lang="en-GB">
                <a:latin typeface="Garamond"/>
                <a:ea typeface="Garamond"/>
                <a:cs typeface="Garamond"/>
                <a:sym typeface="Garamond"/>
              </a:rPr>
              <a:t>A [(2*i)+1] Returns the LEFT child node 	</a:t>
            </a:r>
            <a:endParaRPr/>
          </a:p>
          <a:p>
            <a:pPr indent="-285750" lvl="1" marL="742950" rtl="0" algn="l">
              <a:spcBef>
                <a:spcPts val="308"/>
              </a:spcBef>
              <a:spcAft>
                <a:spcPts val="0"/>
              </a:spcAft>
              <a:buClr>
                <a:schemeClr val="dk1"/>
              </a:buClr>
              <a:buSzPct val="100000"/>
              <a:buChar char="–"/>
            </a:pPr>
            <a:r>
              <a:rPr lang="en-GB">
                <a:latin typeface="Garamond"/>
                <a:ea typeface="Garamond"/>
                <a:cs typeface="Garamond"/>
                <a:sym typeface="Garamond"/>
              </a:rPr>
              <a:t>A [(2*i)+2] Returns the RIGHT child node</a:t>
            </a:r>
            <a:endParaRPr/>
          </a:p>
          <a:p>
            <a:pPr indent="-187959" lvl="1" marL="742950" rtl="0" algn="l">
              <a:spcBef>
                <a:spcPts val="308"/>
              </a:spcBef>
              <a:spcAft>
                <a:spcPts val="0"/>
              </a:spcAft>
              <a:buClr>
                <a:schemeClr val="dk1"/>
              </a:buClr>
              <a:buSzPct val="100000"/>
              <a:buNone/>
            </a:pPr>
            <a:r>
              <a:t/>
            </a:r>
            <a:endParaRPr>
              <a:latin typeface="Garamond"/>
              <a:ea typeface="Garamond"/>
              <a:cs typeface="Garamond"/>
              <a:sym typeface="Garamond"/>
            </a:endParaRPr>
          </a:p>
          <a:p>
            <a:pPr indent="-187959" lvl="1" marL="742950" rtl="0" algn="l">
              <a:spcBef>
                <a:spcPts val="308"/>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144780" lvl="2" marL="1143000" rtl="0" algn="l">
              <a:spcBef>
                <a:spcPts val="264"/>
              </a:spcBef>
              <a:spcAft>
                <a:spcPts val="0"/>
              </a:spcAft>
              <a:buClr>
                <a:schemeClr val="dk1"/>
              </a:buClr>
              <a:buSzPct val="100000"/>
              <a:buNone/>
            </a:pPr>
            <a:r>
              <a:t/>
            </a:r>
            <a:endParaRPr>
              <a:latin typeface="Garamond"/>
              <a:ea typeface="Garamond"/>
              <a:cs typeface="Garamond"/>
              <a:sym typeface="Garamond"/>
            </a:endParaRPr>
          </a:p>
          <a:p>
            <a:pPr indent="0" lvl="0" marL="0" rtl="0" algn="l">
              <a:spcBef>
                <a:spcPts val="352"/>
              </a:spcBef>
              <a:spcAft>
                <a:spcPts val="0"/>
              </a:spcAft>
              <a:buClr>
                <a:schemeClr val="dk1"/>
              </a:buClr>
              <a:buSzPct val="100000"/>
              <a:buNone/>
            </a:pPr>
            <a:r>
              <a:rPr lang="en-GB">
                <a:latin typeface="Garamond"/>
                <a:ea typeface="Garamond"/>
                <a:cs typeface="Garamond"/>
                <a:sym typeface="Garamond"/>
              </a:rPr>
              <a:t> </a:t>
            </a:r>
            <a:endParaRPr/>
          </a:p>
        </p:txBody>
      </p:sp>
      <p:pic>
        <p:nvPicPr>
          <p:cNvPr id="142" name="Google Shape;142;p6"/>
          <p:cNvPicPr preferRelativeResize="0"/>
          <p:nvPr/>
        </p:nvPicPr>
        <p:blipFill rotWithShape="1">
          <a:blip r:embed="rId3">
            <a:alphaModFix/>
          </a:blip>
          <a:srcRect b="0" l="0" r="0" t="0"/>
          <a:stretch/>
        </p:blipFill>
        <p:spPr>
          <a:xfrm>
            <a:off x="762000" y="3543300"/>
            <a:ext cx="7505700" cy="29337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Functions in Heap </a:t>
            </a:r>
            <a:endParaRPr b="1">
              <a:solidFill>
                <a:srgbClr val="FF0000"/>
              </a:solidFill>
              <a:latin typeface="Garamond"/>
              <a:ea typeface="Garamond"/>
              <a:cs typeface="Garamond"/>
              <a:sym typeface="Garamond"/>
            </a:endParaRPr>
          </a:p>
        </p:txBody>
      </p:sp>
      <p:sp>
        <p:nvSpPr>
          <p:cNvPr id="148" name="Google Shape;148;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700"/>
              <a:buChar char="•"/>
            </a:pPr>
            <a:r>
              <a:rPr lang="en-GB" sz="1700">
                <a:latin typeface="Garamond"/>
                <a:ea typeface="Garamond"/>
                <a:cs typeface="Garamond"/>
                <a:sym typeface="Garamond"/>
              </a:rPr>
              <a:t>Operations using Heap DS</a:t>
            </a:r>
            <a:endParaRPr/>
          </a:p>
          <a:p>
            <a:pPr indent="-342900" lvl="0" marL="342900" rtl="0" algn="l">
              <a:spcBef>
                <a:spcPts val="340"/>
              </a:spcBef>
              <a:spcAft>
                <a:spcPts val="0"/>
              </a:spcAft>
              <a:buClr>
                <a:schemeClr val="dk1"/>
              </a:buClr>
              <a:buSzPts val="1700"/>
              <a:buChar char="•"/>
            </a:pPr>
            <a:r>
              <a:rPr b="1" lang="en-GB" sz="1700">
                <a:latin typeface="Garamond"/>
                <a:ea typeface="Garamond"/>
                <a:cs typeface="Garamond"/>
                <a:sym typeface="Garamond"/>
              </a:rPr>
              <a:t>getmin(): </a:t>
            </a:r>
            <a:r>
              <a:rPr lang="en-GB" sz="1700">
                <a:latin typeface="Garamond"/>
                <a:ea typeface="Garamond"/>
                <a:cs typeface="Garamond"/>
                <a:sym typeface="Garamond"/>
              </a:rPr>
              <a:t>It returns the root element of Min Heap. Time Complexity of this operation is 0(1).</a:t>
            </a:r>
            <a:br>
              <a:rPr lang="en-GB" sz="1700">
                <a:latin typeface="Garamond"/>
                <a:ea typeface="Garamond"/>
                <a:cs typeface="Garamond"/>
                <a:sym typeface="Garamond"/>
              </a:rPr>
            </a:br>
            <a:r>
              <a:rPr b="1" lang="en-GB" sz="1700">
                <a:latin typeface="Garamond"/>
                <a:ea typeface="Garamond"/>
                <a:cs typeface="Garamond"/>
                <a:sym typeface="Garamond"/>
              </a:rPr>
              <a:t>getMax(): </a:t>
            </a:r>
            <a:r>
              <a:rPr lang="en-GB" sz="1700">
                <a:latin typeface="Garamond"/>
                <a:ea typeface="Garamond"/>
                <a:cs typeface="Garamond"/>
                <a:sym typeface="Garamond"/>
              </a:rPr>
              <a:t>It returns the root element of Max Heap. Time Complexity of this operation is 0(1).</a:t>
            </a:r>
            <a:endParaRPr/>
          </a:p>
          <a:p>
            <a:pPr indent="-342900" lvl="0" marL="342900" rtl="0" algn="l">
              <a:spcBef>
                <a:spcPts val="340"/>
              </a:spcBef>
              <a:spcAft>
                <a:spcPts val="0"/>
              </a:spcAft>
              <a:buClr>
                <a:schemeClr val="dk1"/>
              </a:buClr>
              <a:buSzPts val="1700"/>
              <a:buChar char="•"/>
            </a:pPr>
            <a:r>
              <a:rPr b="1" lang="en-GB" sz="1700">
                <a:latin typeface="Garamond"/>
                <a:ea typeface="Garamond"/>
                <a:cs typeface="Garamond"/>
                <a:sym typeface="Garamond"/>
              </a:rPr>
              <a:t>extract Min(): </a:t>
            </a:r>
            <a:r>
              <a:rPr lang="en-GB" sz="1700">
                <a:latin typeface="Garamond"/>
                <a:ea typeface="Garamond"/>
                <a:cs typeface="Garamond"/>
                <a:sym typeface="Garamond"/>
              </a:rPr>
              <a:t>Removes the minimum element from MinHeap. Time Complexity of this Operation is O(Logn) as this operation needs to maintain the heap property (by calling heapify() after removing root.</a:t>
            </a:r>
            <a:endParaRPr/>
          </a:p>
          <a:p>
            <a:pPr indent="-342900" lvl="0" marL="342900" rtl="0" algn="l">
              <a:spcBef>
                <a:spcPts val="340"/>
              </a:spcBef>
              <a:spcAft>
                <a:spcPts val="0"/>
              </a:spcAft>
              <a:buClr>
                <a:schemeClr val="dk1"/>
              </a:buClr>
              <a:buSzPts val="1700"/>
              <a:buChar char="•"/>
            </a:pPr>
            <a:r>
              <a:rPr b="1" lang="en-GB" sz="1700">
                <a:latin typeface="Garamond"/>
                <a:ea typeface="Garamond"/>
                <a:cs typeface="Garamond"/>
                <a:sym typeface="Garamond"/>
              </a:rPr>
              <a:t>insert(): </a:t>
            </a:r>
            <a:r>
              <a:rPr lang="en-GB" sz="1700">
                <a:latin typeface="Garamond"/>
                <a:ea typeface="Garamond"/>
                <a:cs typeface="Garamond"/>
                <a:sym typeface="Garamond"/>
              </a:rPr>
              <a:t>Inserting a new key takes O(Logn) time. We add a new key at the end of the tree. IF new key is greater than its parent, then we don't need to do anything. Otherwise, we need to traverse up to fix the violated heap property</a:t>
            </a:r>
            <a:endParaRPr/>
          </a:p>
          <a:p>
            <a:pPr indent="-342900" lvl="0" marL="342900" rtl="0" algn="l">
              <a:spcBef>
                <a:spcPts val="340"/>
              </a:spcBef>
              <a:spcAft>
                <a:spcPts val="0"/>
              </a:spcAft>
              <a:buClr>
                <a:schemeClr val="dk1"/>
              </a:buClr>
              <a:buSzPts val="1700"/>
              <a:buChar char="•"/>
            </a:pPr>
            <a:r>
              <a:rPr b="1" lang="en-GB" sz="1700">
                <a:latin typeface="Garamond"/>
                <a:ea typeface="Garamond"/>
                <a:cs typeface="Garamond"/>
                <a:sym typeface="Garamond"/>
              </a:rPr>
              <a:t>delete(): </a:t>
            </a:r>
            <a:r>
              <a:rPr lang="en-GB" sz="1700">
                <a:latin typeface="Garamond"/>
                <a:ea typeface="Garamond"/>
                <a:cs typeface="Garamond"/>
                <a:sym typeface="Garamond"/>
              </a:rPr>
              <a:t>Deleting a key also takes O(Logn) time. We replace the key to be deleted with minium infinite by calling decreasekey(). After decreaseKey), the minus infinite value must reach root, so we call extractMin() to remove the key. </a:t>
            </a:r>
            <a:endParaRPr/>
          </a:p>
          <a:p>
            <a:pPr indent="-342900" lvl="0" marL="342900" rtl="0" algn="l">
              <a:spcBef>
                <a:spcPts val="340"/>
              </a:spcBef>
              <a:spcAft>
                <a:spcPts val="0"/>
              </a:spcAft>
              <a:buClr>
                <a:schemeClr val="dk1"/>
              </a:buClr>
              <a:buSzPts val="1700"/>
              <a:buChar char="•"/>
            </a:pPr>
            <a:r>
              <a:rPr b="1" lang="en-GB" sz="1700">
                <a:latin typeface="Garamond"/>
                <a:ea typeface="Garamond"/>
                <a:cs typeface="Garamond"/>
                <a:sym typeface="Garamond"/>
              </a:rPr>
              <a:t>heapify(): </a:t>
            </a:r>
            <a:r>
              <a:rPr lang="en-GB" sz="1700">
                <a:latin typeface="Garamond"/>
                <a:ea typeface="Garamond"/>
                <a:cs typeface="Garamond"/>
                <a:sym typeface="Garamond"/>
              </a:rPr>
              <a:t>Heapify is the process of creating a heap data structure from a binary tree. It is used to create a Min-Heap or a Max-Heap.</a:t>
            </a:r>
            <a:endParaRPr sz="1700">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Garamond"/>
              <a:buNone/>
            </a:pPr>
            <a:r>
              <a:rPr b="1" lang="en-GB">
                <a:solidFill>
                  <a:srgbClr val="FF0000"/>
                </a:solidFill>
                <a:latin typeface="Garamond"/>
                <a:ea typeface="Garamond"/>
                <a:cs typeface="Garamond"/>
                <a:sym typeface="Garamond"/>
              </a:rPr>
              <a:t>Insertion In Heap</a:t>
            </a:r>
            <a:endParaRPr b="1">
              <a:solidFill>
                <a:srgbClr val="FF0000"/>
              </a:solidFill>
              <a:latin typeface="Garamond"/>
              <a:ea typeface="Garamond"/>
              <a:cs typeface="Garamond"/>
              <a:sym typeface="Garamond"/>
            </a:endParaRPr>
          </a:p>
        </p:txBody>
      </p:sp>
      <p:sp>
        <p:nvSpPr>
          <p:cNvPr id="154" name="Google Shape;154;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GB">
                <a:latin typeface="Garamond"/>
                <a:ea typeface="Garamond"/>
                <a:cs typeface="Garamond"/>
                <a:sym typeface="Garamond"/>
              </a:rPr>
              <a:t>void insertKey(int k)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IF heap_size == capacity </a:t>
            </a:r>
            <a:endParaRPr>
              <a:latin typeface="Garamond"/>
              <a:ea typeface="Garamond"/>
              <a:cs typeface="Garamond"/>
              <a:sym typeface="Garamond"/>
            </a:endParaRPr>
          </a:p>
          <a:p>
            <a:pPr indent="-228600" lvl="2" marL="1143000" rtl="0" algn="l">
              <a:spcBef>
                <a:spcPts val="300"/>
              </a:spcBef>
              <a:spcAft>
                <a:spcPts val="0"/>
              </a:spcAft>
              <a:buClr>
                <a:schemeClr val="dk1"/>
              </a:buClr>
              <a:buSzPct val="100000"/>
              <a:buChar char="•"/>
            </a:pPr>
            <a:r>
              <a:rPr lang="en-GB">
                <a:latin typeface="Garamond"/>
                <a:ea typeface="Garamond"/>
                <a:cs typeface="Garamond"/>
                <a:sym typeface="Garamond"/>
              </a:rPr>
              <a:t>THEN 🡪</a:t>
            </a:r>
            <a:endParaRPr>
              <a:latin typeface="Garamond"/>
              <a:ea typeface="Garamond"/>
              <a:cs typeface="Garamond"/>
              <a:sym typeface="Garamond"/>
            </a:endParaRPr>
          </a:p>
          <a:p>
            <a:pPr indent="-228600" lvl="2" marL="1143000" rtl="0" algn="l">
              <a:spcBef>
                <a:spcPts val="300"/>
              </a:spcBef>
              <a:spcAft>
                <a:spcPts val="0"/>
              </a:spcAft>
              <a:buClr>
                <a:schemeClr val="dk1"/>
              </a:buClr>
              <a:buSzPct val="100000"/>
              <a:buChar char="•"/>
            </a:pPr>
            <a:r>
              <a:rPr lang="en-GB">
                <a:latin typeface="Garamond"/>
                <a:ea typeface="Garamond"/>
                <a:cs typeface="Garamond"/>
                <a:sym typeface="Garamond"/>
              </a:rPr>
              <a:t>print("Overflow: Heap full") </a:t>
            </a:r>
            <a:endParaRPr/>
          </a:p>
          <a:p>
            <a:pPr indent="-228600" lvl="2" marL="1143000" rtl="0" algn="l">
              <a:spcBef>
                <a:spcPts val="300"/>
              </a:spcBef>
              <a:spcAft>
                <a:spcPts val="0"/>
              </a:spcAft>
              <a:buClr>
                <a:schemeClr val="dk1"/>
              </a:buClr>
              <a:buSzPct val="100000"/>
              <a:buChar char="•"/>
            </a:pPr>
            <a:r>
              <a:rPr lang="en-GB">
                <a:latin typeface="Garamond"/>
                <a:ea typeface="Garamond"/>
                <a:cs typeface="Garamond"/>
                <a:sym typeface="Garamond"/>
              </a:rPr>
              <a:t>return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heap_size++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i = heap_size - 1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harr[i] =k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WHILE (1!= 0 AND harr[parent(i)] &gt; harr[i])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	swap (harr[i], harr[parent(i)]) </a:t>
            </a:r>
            <a:endParaRPr/>
          </a:p>
          <a:p>
            <a:pPr indent="0" lvl="1" marL="457200" rtl="0" algn="l">
              <a:spcBef>
                <a:spcPts val="350"/>
              </a:spcBef>
              <a:spcAft>
                <a:spcPts val="0"/>
              </a:spcAft>
              <a:buClr>
                <a:schemeClr val="dk1"/>
              </a:buClr>
              <a:buSzPct val="100000"/>
              <a:buNone/>
            </a:pPr>
            <a:r>
              <a:rPr lang="en-GB">
                <a:latin typeface="Garamond"/>
                <a:ea typeface="Garamond"/>
                <a:cs typeface="Garamond"/>
                <a:sym typeface="Garamond"/>
              </a:rPr>
              <a:t>	i = parent(i) // return (i-1)/2 </a:t>
            </a:r>
            <a:endParaRPr>
              <a:latin typeface="Garamond"/>
              <a:ea typeface="Garamond"/>
              <a:cs typeface="Garamond"/>
              <a:sym typeface="Garamond"/>
            </a:endParaRPr>
          </a:p>
          <a:p>
            <a:pPr indent="0" lvl="0" marL="57150" rtl="0" algn="l">
              <a:spcBef>
                <a:spcPts val="400"/>
              </a:spcBef>
              <a:spcAft>
                <a:spcPts val="0"/>
              </a:spcAft>
              <a:buClr>
                <a:schemeClr val="dk1"/>
              </a:buClr>
              <a:buSzPct val="100000"/>
              <a:buNone/>
            </a:pPr>
            <a:r>
              <a:rPr lang="en-GB">
                <a:latin typeface="Garamond"/>
                <a:ea typeface="Garamond"/>
                <a:cs typeface="Garamond"/>
                <a:sym typeface="Garamond"/>
              </a:rPr>
              <a:t>}</a:t>
            </a:r>
            <a:endParaRPr/>
          </a:p>
          <a:p>
            <a:pPr indent="0" lvl="0" marL="57150" rtl="0" algn="l">
              <a:spcBef>
                <a:spcPts val="400"/>
              </a:spcBef>
              <a:spcAft>
                <a:spcPts val="0"/>
              </a:spcAft>
              <a:buClr>
                <a:schemeClr val="dk1"/>
              </a:buClr>
              <a:buSzPct val="100000"/>
              <a:buNone/>
            </a:pPr>
            <a:r>
              <a:rPr lang="en-GB">
                <a:latin typeface="Garamond"/>
                <a:ea typeface="Garamond"/>
                <a:cs typeface="Garamond"/>
                <a:sym typeface="Garamond"/>
              </a:rPr>
              <a:t>int parent(int i) </a:t>
            </a:r>
            <a:endParaRPr>
              <a:latin typeface="Garamond"/>
              <a:ea typeface="Garamond"/>
              <a:cs typeface="Garamond"/>
              <a:sym typeface="Garamond"/>
            </a:endParaRPr>
          </a:p>
          <a:p>
            <a:pPr indent="0" lvl="0" marL="57150" rtl="0" algn="l">
              <a:spcBef>
                <a:spcPts val="400"/>
              </a:spcBef>
              <a:spcAft>
                <a:spcPts val="0"/>
              </a:spcAft>
              <a:buClr>
                <a:schemeClr val="dk1"/>
              </a:buClr>
              <a:buSzPct val="100000"/>
              <a:buNone/>
            </a:pPr>
            <a:r>
              <a:rPr lang="en-GB">
                <a:latin typeface="Garamond"/>
                <a:ea typeface="Garamond"/>
                <a:cs typeface="Garamond"/>
                <a:sym typeface="Garamond"/>
              </a:rPr>
              <a:t>{</a:t>
            </a:r>
            <a:endParaRPr/>
          </a:p>
          <a:p>
            <a:pPr indent="0" lvl="0" marL="57150" rtl="0" algn="l">
              <a:spcBef>
                <a:spcPts val="400"/>
              </a:spcBef>
              <a:spcAft>
                <a:spcPts val="0"/>
              </a:spcAft>
              <a:buClr>
                <a:schemeClr val="dk1"/>
              </a:buClr>
              <a:buSzPct val="100000"/>
              <a:buNone/>
            </a:pPr>
            <a:r>
              <a:rPr lang="en-GB">
                <a:latin typeface="Garamond"/>
                <a:ea typeface="Garamond"/>
                <a:cs typeface="Garamond"/>
                <a:sym typeface="Garamond"/>
              </a:rPr>
              <a:t>return (i-1)/2</a:t>
            </a:r>
            <a:endParaRPr/>
          </a:p>
          <a:p>
            <a:pPr indent="0" lvl="0" marL="57150" rtl="0" algn="l">
              <a:spcBef>
                <a:spcPts val="400"/>
              </a:spcBef>
              <a:spcAft>
                <a:spcPts val="0"/>
              </a:spcAft>
              <a:buClr>
                <a:schemeClr val="dk1"/>
              </a:buClr>
              <a:buSzPct val="100000"/>
              <a:buNone/>
            </a:pPr>
            <a:r>
              <a:rPr lang="en-GB">
                <a:latin typeface="Garamond"/>
                <a:ea typeface="Garamond"/>
                <a:cs typeface="Garamond"/>
                <a:sym typeface="Garamond"/>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676633" y="4876800"/>
            <a:ext cx="4038600" cy="18288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700"/>
              <a:buFont typeface="Garamond"/>
              <a:buNone/>
            </a:pPr>
            <a:r>
              <a:rPr lang="en-GB" sz="1700">
                <a:latin typeface="Garamond"/>
                <a:ea typeface="Garamond"/>
                <a:cs typeface="Garamond"/>
                <a:sym typeface="Garamond"/>
              </a:rPr>
              <a:t>int parent(int i){ return (i-1)/2 }</a:t>
            </a:r>
            <a:br>
              <a:rPr lang="en-GB" sz="1700">
                <a:latin typeface="Garamond"/>
                <a:ea typeface="Garamond"/>
                <a:cs typeface="Garamond"/>
                <a:sym typeface="Garamond"/>
              </a:rPr>
            </a:br>
            <a:r>
              <a:rPr lang="en-GB" sz="1700">
                <a:latin typeface="Garamond"/>
                <a:ea typeface="Garamond"/>
                <a:cs typeface="Garamond"/>
                <a:sym typeface="Garamond"/>
              </a:rPr>
              <a:t>int left(int i) { return (2*i+1) }</a:t>
            </a:r>
            <a:br>
              <a:rPr lang="en-GB" sz="1700">
                <a:latin typeface="Garamond"/>
                <a:ea typeface="Garamond"/>
                <a:cs typeface="Garamond"/>
                <a:sym typeface="Garamond"/>
              </a:rPr>
            </a:br>
            <a:r>
              <a:rPr lang="en-GB" sz="1700">
                <a:latin typeface="Garamond"/>
                <a:ea typeface="Garamond"/>
                <a:cs typeface="Garamond"/>
                <a:sym typeface="Garamond"/>
              </a:rPr>
              <a:t>int right(int i) { return (2*i+2) }</a:t>
            </a:r>
            <a:br>
              <a:rPr lang="en-GB" sz="1700">
                <a:latin typeface="Garamond"/>
                <a:ea typeface="Garamond"/>
                <a:cs typeface="Garamond"/>
                <a:sym typeface="Garamond"/>
              </a:rPr>
            </a:br>
            <a:r>
              <a:rPr lang="en-GB" sz="1700">
                <a:latin typeface="Garamond"/>
                <a:ea typeface="Garamond"/>
                <a:cs typeface="Garamond"/>
                <a:sym typeface="Garamond"/>
              </a:rPr>
              <a:t>void swap(int &amp;x, int &amp;y){</a:t>
            </a:r>
            <a:br>
              <a:rPr lang="en-GB" sz="1700">
                <a:latin typeface="Garamond"/>
                <a:ea typeface="Garamond"/>
                <a:cs typeface="Garamond"/>
                <a:sym typeface="Garamond"/>
              </a:rPr>
            </a:br>
            <a:r>
              <a:rPr lang="en-GB" sz="1700">
                <a:latin typeface="Garamond"/>
                <a:ea typeface="Garamond"/>
                <a:cs typeface="Garamond"/>
                <a:sym typeface="Garamond"/>
              </a:rPr>
              <a:t>temp = x </a:t>
            </a:r>
            <a:br>
              <a:rPr lang="en-GB" sz="1700">
                <a:latin typeface="Garamond"/>
                <a:ea typeface="Garamond"/>
                <a:cs typeface="Garamond"/>
                <a:sym typeface="Garamond"/>
              </a:rPr>
            </a:br>
            <a:r>
              <a:rPr lang="en-GB" sz="1700">
                <a:latin typeface="Garamond"/>
                <a:ea typeface="Garamond"/>
                <a:cs typeface="Garamond"/>
                <a:sym typeface="Garamond"/>
              </a:rPr>
              <a:t>x=y </a:t>
            </a:r>
            <a:br>
              <a:rPr lang="en-GB" sz="1700">
                <a:latin typeface="Garamond"/>
                <a:ea typeface="Garamond"/>
                <a:cs typeface="Garamond"/>
                <a:sym typeface="Garamond"/>
              </a:rPr>
            </a:br>
            <a:r>
              <a:rPr lang="en-GB" sz="1700">
                <a:latin typeface="Garamond"/>
                <a:ea typeface="Garamond"/>
                <a:cs typeface="Garamond"/>
                <a:sym typeface="Garamond"/>
              </a:rPr>
              <a:t>y=temp}</a:t>
            </a:r>
            <a:endParaRPr b="1" sz="1700">
              <a:latin typeface="Garamond"/>
              <a:ea typeface="Garamond"/>
              <a:cs typeface="Garamond"/>
              <a:sym typeface="Garamond"/>
            </a:endParaRPr>
          </a:p>
        </p:txBody>
      </p:sp>
      <p:sp>
        <p:nvSpPr>
          <p:cNvPr id="160" name="Google Shape;160;p9"/>
          <p:cNvSpPr txBox="1"/>
          <p:nvPr>
            <p:ph idx="1" type="body"/>
          </p:nvPr>
        </p:nvSpPr>
        <p:spPr>
          <a:xfrm>
            <a:off x="457200" y="1219200"/>
            <a:ext cx="4038600" cy="5486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GB">
                <a:latin typeface="Garamond"/>
                <a:ea typeface="Garamond"/>
                <a:cs typeface="Garamond"/>
                <a:sym typeface="Garamond"/>
              </a:rPr>
              <a:t>int extractMin() {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IF heap_size &lt;=0 </a:t>
            </a:r>
            <a:endParaRPr>
              <a:latin typeface="Garamond"/>
              <a:ea typeface="Garamond"/>
              <a:cs typeface="Garamond"/>
              <a:sym typeface="Garamond"/>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	</a:t>
            </a:r>
            <a:r>
              <a:rPr lang="en-GB" sz="2300">
                <a:latin typeface="Garamond"/>
                <a:ea typeface="Garamond"/>
                <a:cs typeface="Garamond"/>
                <a:sym typeface="Garamond"/>
              </a:rPr>
              <a:t>THEN-&gt; return INT_MAX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IF heap_size == 1 THEN 	heap_size--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	return harr[0]</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root = harr[0]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harr[0]= harr[heap_size-1]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heap_size--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MinHeapify(0) </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return root</a:t>
            </a:r>
            <a:endParaRPr/>
          </a:p>
          <a:p>
            <a:pPr indent="0" lvl="0" marL="0" rtl="0" algn="l">
              <a:spcBef>
                <a:spcPts val="544"/>
              </a:spcBef>
              <a:spcAft>
                <a:spcPts val="0"/>
              </a:spcAft>
              <a:buClr>
                <a:schemeClr val="dk1"/>
              </a:buClr>
              <a:buSzPct val="100000"/>
              <a:buNone/>
            </a:pPr>
            <a:r>
              <a:rPr lang="en-GB">
                <a:latin typeface="Garamond"/>
                <a:ea typeface="Garamond"/>
                <a:cs typeface="Garamond"/>
                <a:sym typeface="Garamond"/>
              </a:rPr>
              <a:t>}</a:t>
            </a:r>
            <a:endParaRPr>
              <a:latin typeface="Garamond"/>
              <a:ea typeface="Garamond"/>
              <a:cs typeface="Garamond"/>
              <a:sym typeface="Garamond"/>
            </a:endParaRPr>
          </a:p>
        </p:txBody>
      </p:sp>
      <p:sp>
        <p:nvSpPr>
          <p:cNvPr id="161" name="Google Shape;161;p9"/>
          <p:cNvSpPr txBox="1"/>
          <p:nvPr/>
        </p:nvSpPr>
        <p:spPr>
          <a:xfrm>
            <a:off x="485633" y="152400"/>
            <a:ext cx="8229600" cy="9906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4400"/>
              <a:buFont typeface="Garamond"/>
              <a:buNone/>
            </a:pPr>
            <a:r>
              <a:rPr b="1" lang="en-GB" sz="4400">
                <a:solidFill>
                  <a:srgbClr val="FF0000"/>
                </a:solidFill>
                <a:latin typeface="Garamond"/>
                <a:ea typeface="Garamond"/>
                <a:cs typeface="Garamond"/>
                <a:sym typeface="Garamond"/>
              </a:rPr>
              <a:t>Extract Min &amp; Heapify </a:t>
            </a:r>
            <a:endParaRPr b="1" sz="4400">
              <a:solidFill>
                <a:srgbClr val="FF0000"/>
              </a:solidFill>
              <a:latin typeface="Garamond"/>
              <a:ea typeface="Garamond"/>
              <a:cs typeface="Garamond"/>
              <a:sym typeface="Garamond"/>
            </a:endParaRPr>
          </a:p>
        </p:txBody>
      </p:sp>
      <p:sp>
        <p:nvSpPr>
          <p:cNvPr id="162" name="Google Shape;162;p9"/>
          <p:cNvSpPr txBox="1"/>
          <p:nvPr/>
        </p:nvSpPr>
        <p:spPr>
          <a:xfrm>
            <a:off x="4676633" y="1219200"/>
            <a:ext cx="4038600" cy="3581400"/>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void MinHeapify(int i) {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l=left(i)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r=right(i)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smallest =i </a:t>
            </a:r>
            <a:endParaRPr sz="18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IF l&lt;heap_size AND harr[l] &lt;harr[i] </a:t>
            </a:r>
            <a:endParaRPr sz="18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	THEN 🡪 smallest =1 </a:t>
            </a:r>
            <a:endParaRPr/>
          </a:p>
          <a:p>
            <a:pPr indent="0" lvl="0" marL="0" marR="0" rtl="0" algn="l">
              <a:spcBef>
                <a:spcPts val="0"/>
              </a:spcBef>
              <a:spcAft>
                <a:spcPts val="0"/>
              </a:spcAft>
              <a:buClr>
                <a:schemeClr val="dk1"/>
              </a:buClr>
              <a:buSzPts val="1600"/>
              <a:buFont typeface="Garamond"/>
              <a:buNone/>
            </a:pPr>
            <a:r>
              <a:rPr lang="en-GB" sz="1600">
                <a:solidFill>
                  <a:schemeClr val="dk1"/>
                </a:solidFill>
                <a:latin typeface="Garamond"/>
                <a:ea typeface="Garamond"/>
                <a:cs typeface="Garamond"/>
                <a:sym typeface="Garamond"/>
              </a:rPr>
              <a:t>IF r &lt;heap_size AND harr[r] &lt;harr[smallest] </a:t>
            </a:r>
            <a:endParaRPr sz="16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	THEN 🡪 smallest =r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IF smallest != I THEN 🡪 </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	swap(harr[i], harr[smallest]) 	MinHeapify(smallest)</a:t>
            </a:r>
            <a:endParaRPr/>
          </a:p>
          <a:p>
            <a:pPr indent="0" lvl="0" marL="0" marR="0" rtl="0" algn="l">
              <a:spcBef>
                <a:spcPts val="0"/>
              </a:spcBef>
              <a:spcAft>
                <a:spcPts val="0"/>
              </a:spcAft>
              <a:buClr>
                <a:schemeClr val="dk1"/>
              </a:buClr>
              <a:buSzPts val="1800"/>
              <a:buFont typeface="Garamond"/>
              <a:buNone/>
            </a:pPr>
            <a:r>
              <a:rPr lang="en-GB" sz="1800">
                <a:solidFill>
                  <a:schemeClr val="dk1"/>
                </a:solidFill>
                <a:latin typeface="Garamond"/>
                <a:ea typeface="Garamond"/>
                <a:cs typeface="Garamond"/>
                <a:sym typeface="Garamond"/>
              </a:rPr>
              <a:t>}</a:t>
            </a:r>
            <a:endParaRPr b="1" sz="180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Syed Zain-Ul-Hassan</dc:creator>
</cp:coreProperties>
</file>