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43"/>
  </p:notesMasterIdLst>
  <p:sldIdLst>
    <p:sldId id="272" r:id="rId2"/>
    <p:sldId id="320" r:id="rId3"/>
    <p:sldId id="318" r:id="rId4"/>
    <p:sldId id="257" r:id="rId5"/>
    <p:sldId id="259" r:id="rId6"/>
    <p:sldId id="300" r:id="rId7"/>
    <p:sldId id="319" r:id="rId8"/>
    <p:sldId id="321" r:id="rId9"/>
    <p:sldId id="322" r:id="rId10"/>
    <p:sldId id="323" r:id="rId11"/>
    <p:sldId id="307" r:id="rId12"/>
    <p:sldId id="258" r:id="rId13"/>
    <p:sldId id="325" r:id="rId14"/>
    <p:sldId id="326" r:id="rId15"/>
    <p:sldId id="327" r:id="rId16"/>
    <p:sldId id="329" r:id="rId17"/>
    <p:sldId id="328" r:id="rId18"/>
    <p:sldId id="309" r:id="rId19"/>
    <p:sldId id="330" r:id="rId20"/>
    <p:sldId id="331" r:id="rId21"/>
    <p:sldId id="311" r:id="rId22"/>
    <p:sldId id="332" r:id="rId23"/>
    <p:sldId id="342" r:id="rId24"/>
    <p:sldId id="343" r:id="rId25"/>
    <p:sldId id="333" r:id="rId26"/>
    <p:sldId id="334" r:id="rId27"/>
    <p:sldId id="337" r:id="rId28"/>
    <p:sldId id="344" r:id="rId29"/>
    <p:sldId id="345" r:id="rId30"/>
    <p:sldId id="346" r:id="rId31"/>
    <p:sldId id="313" r:id="rId32"/>
    <p:sldId id="314" r:id="rId33"/>
    <p:sldId id="338" r:id="rId34"/>
    <p:sldId id="339" r:id="rId35"/>
    <p:sldId id="286" r:id="rId36"/>
    <p:sldId id="341" r:id="rId37"/>
    <p:sldId id="287" r:id="rId38"/>
    <p:sldId id="288" r:id="rId39"/>
    <p:sldId id="291" r:id="rId40"/>
    <p:sldId id="340" r:id="rId41"/>
    <p:sldId id="31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1" autoAdjust="0"/>
    <p:restoredTop sz="94434" autoAdjust="0"/>
  </p:normalViewPr>
  <p:slideViewPr>
    <p:cSldViewPr>
      <p:cViewPr varScale="1">
        <p:scale>
          <a:sx n="74" d="100"/>
          <a:sy n="74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 /><Relationship Id="rId2" Type="http://schemas.openxmlformats.org/officeDocument/2006/relationships/image" Target="../media/image48.wmf" /><Relationship Id="rId1" Type="http://schemas.openxmlformats.org/officeDocument/2006/relationships/image" Target="../media/image47.wmf" /><Relationship Id="rId6" Type="http://schemas.openxmlformats.org/officeDocument/2006/relationships/image" Target="../media/image52.wmf" /><Relationship Id="rId5" Type="http://schemas.openxmlformats.org/officeDocument/2006/relationships/image" Target="../media/image51.wmf" /><Relationship Id="rId4" Type="http://schemas.openxmlformats.org/officeDocument/2006/relationships/image" Target="../media/image50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 /><Relationship Id="rId2" Type="http://schemas.openxmlformats.org/officeDocument/2006/relationships/image" Target="../media/image48.wmf" /><Relationship Id="rId1" Type="http://schemas.openxmlformats.org/officeDocument/2006/relationships/image" Target="../media/image47.wmf" /><Relationship Id="rId4" Type="http://schemas.openxmlformats.org/officeDocument/2006/relationships/image" Target="../media/image49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 /><Relationship Id="rId7" Type="http://schemas.openxmlformats.org/officeDocument/2006/relationships/image" Target="../media/image70.wmf" /><Relationship Id="rId2" Type="http://schemas.openxmlformats.org/officeDocument/2006/relationships/image" Target="../media/image67.wmf" /><Relationship Id="rId1" Type="http://schemas.openxmlformats.org/officeDocument/2006/relationships/image" Target="../media/image66.wmf" /><Relationship Id="rId6" Type="http://schemas.openxmlformats.org/officeDocument/2006/relationships/image" Target="../media/image69.wmf" /><Relationship Id="rId5" Type="http://schemas.openxmlformats.org/officeDocument/2006/relationships/image" Target="../media/image68.wmf" /><Relationship Id="rId4" Type="http://schemas.openxmlformats.org/officeDocument/2006/relationships/image" Target="../media/image48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 /><Relationship Id="rId2" Type="http://schemas.openxmlformats.org/officeDocument/2006/relationships/image" Target="../media/image72.wmf" /><Relationship Id="rId1" Type="http://schemas.openxmlformats.org/officeDocument/2006/relationships/image" Target="../media/image71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 /><Relationship Id="rId2" Type="http://schemas.openxmlformats.org/officeDocument/2006/relationships/image" Target="../media/image77.wmf" /><Relationship Id="rId1" Type="http://schemas.openxmlformats.org/officeDocument/2006/relationships/image" Target="../media/image76.wmf" /><Relationship Id="rId4" Type="http://schemas.openxmlformats.org/officeDocument/2006/relationships/image" Target="../media/image78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2B00C-29BB-47ED-9B10-DA6F677E7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3BFB8-6320-4BBA-833C-2F24346230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6051F0-FF5E-4AE0-AF50-56E909D669D7}" type="datetimeFigureOut">
              <a:rPr lang="en-US"/>
              <a:pPr>
                <a:defRPr/>
              </a:pPr>
              <a:t>9/20/2021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16B35E-927F-4926-A733-69FD5775B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03136C3-6DD2-4314-8E58-191451C1D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014A-8E9E-4493-9703-D581B0DFD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DC03-33A0-46A5-8792-2DCAE72D4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18B3D2-75CC-44B1-9AAE-77A0FE9F6B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F486AF3-53B0-4456-B16B-24F86CA6B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4F67CA-9732-41EA-B96F-52AB6612C17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06DC5F9-7F63-4DB5-8D12-F15A92752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C084D17-4C1F-4622-BC45-41816ED5F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A940304-F7EE-4EB2-8BE0-EE0710967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4B564D-A6D2-4B26-9C41-0C507D704FC5}" type="slidenum">
              <a:rPr lang="en-US" altLang="en-US">
                <a:ea typeface="MS PGothic" panose="020B0600070205080204" pitchFamily="34" charset="-128"/>
              </a:rPr>
              <a:pPr/>
              <a:t>39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3A96ADA-739A-457D-A129-FE819315D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0414335-CF98-4F09-A07E-E6BA2E64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239E370-D61D-407A-8EE3-08F49F1BD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8C1331-012E-41CF-8744-7081D1AB87A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5BAF9D8-DF88-401B-B035-CD7E3ED2D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7A519D7-787E-439C-A284-6FA69DEA2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7D5E19A-223E-49FA-8745-654952CE9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7DD089-28C3-43E3-9BF7-E7DB519B084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E378AA2-F07C-4E72-A3B8-8020AA57C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559A0B4-F96D-4D2E-9CB9-C3AF3399A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l-GR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6CEA921-8024-401A-ACF3-17EBEEFEE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010E66-9307-4627-8590-54EA536684B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C7B4005-715E-4D0C-9560-578AD8755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4242D52-7A38-42E1-996A-440F954C1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l-GR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7841025-9E46-4870-A668-323470767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914B18-5FD0-4538-A231-7A04B193ECC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09B5F9A-E3AC-4262-AC28-D19CC688A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5856D15-DBC7-41A2-A2FD-05A7144A8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l-GR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E5EECDB-A5A9-46BF-849C-33EB270F62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C37265-F640-4E04-9EF9-B92DB28F2159}" type="slidenum">
              <a:rPr lang="en-US" altLang="en-US">
                <a:ea typeface="MS PGothic" panose="020B0600070205080204" pitchFamily="34" charset="-128"/>
              </a:rPr>
              <a:pPr/>
              <a:t>35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DB845C5-F4BC-455C-9368-0589EBBE8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99A4C5D-0442-4A47-9910-DE349771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D5A883F-63D1-4573-8BE9-8FF829880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B03D60-75EA-48FD-A6DF-FEAACA437C64}" type="slidenum">
              <a:rPr lang="en-US" altLang="en-US">
                <a:ea typeface="MS PGothic" panose="020B0600070205080204" pitchFamily="34" charset="-128"/>
              </a:rPr>
              <a:pPr/>
              <a:t>36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C0DBE60-19BF-43FE-AF05-406805568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7AF2249-68F0-447A-AA3C-855443F47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EC45514-2F43-43F5-891E-FE5F17C32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3C8144-D1BE-47D2-B959-785623A3B2BD}" type="slidenum">
              <a:rPr lang="en-US" altLang="en-US">
                <a:ea typeface="MS PGothic" panose="020B0600070205080204" pitchFamily="34" charset="-128"/>
              </a:rPr>
              <a:pPr/>
              <a:t>37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8B8A6B0-1726-4BB7-8139-DF3E5E5C1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083C300-E3B4-4866-888A-217D3D639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5C286FA-F96C-418F-8BF5-8AD51C048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00357E-6464-4631-A629-F111ADAECEB1}" type="slidenum">
              <a:rPr lang="en-US" altLang="en-US">
                <a:ea typeface="MS PGothic" panose="020B0600070205080204" pitchFamily="34" charset="-128"/>
              </a:rPr>
              <a:pPr/>
              <a:t>38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206EFF4-02F4-4C64-B005-852404712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6FCC820-A339-4B69-AB3D-91FABB1D7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C91F6-6E38-4CB1-BBB6-C73AF3F1E0F8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12883-1B7E-4045-8007-AA068E228A3B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736AD3-ABF2-4684-B8FE-D0C410593052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76A19B-5004-4D0F-ADA2-3790A7DC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BEE1-9742-434B-955D-BFB083AA3EDA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FACF1A-025C-4091-A4DD-6828FE08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7137C1-F363-48DA-AA81-2626EB50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736BE-2286-4F62-A335-75031BAE8D4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5739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FCF5-EE65-444F-A4FA-A0DC178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E8B7-3772-43FC-8B0A-B9EB0A57FB27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7202-4F91-4987-8A22-48635F1F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CF52-5839-431B-9154-66A8735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24C7E-F177-4969-AEF1-E7C8BEDD8210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678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FA7659-2A01-4C16-9E99-4BE2F3947E89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1AFC7-55F3-4D92-B034-9CFAB30DF3D1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5781442-C95D-4D59-A321-05F64507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A8C81-0ED7-46F1-8331-487FA1CE5BB8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80F161-A0AC-44E9-88F5-57A68607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E4435E-2B40-4C4B-9A9F-0042E395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41145-A6B2-4ACF-96E2-9DBEDB73F29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5651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557C25-7B48-441F-A018-09E2F576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8F421F-6ED3-4CA8-95D9-7BAB89C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D4AE7D-E9D9-4292-9A24-9D473AE8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5815765-4B3C-44CC-AC45-79F69AD10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50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A387-542C-4317-9C22-CC62530A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06736-B54B-4030-A755-8BF6CD005810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A5C9-0E51-4931-A53F-CEAE972A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3F53-3E07-43C0-9409-0E1F17D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15BA1-7534-469A-89E7-5BEDF8F60B5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63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24C7F6-D677-43A0-A894-9BCEECB818E7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5C43A-B42D-407F-8208-B7B1FDFF6FC6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9A214-15DF-4178-A09F-591D959ACE87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73BC53A-34AB-465E-A904-CE971156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5530F-81BD-48DE-82A6-C0C1310C14DD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277C53-A2EB-49C7-8091-0FC7D9E5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CAB2DF-3EBC-4101-AA2C-C49F956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E5799-C2B8-4781-B723-7C9E9605A0DA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7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3AB1AE-DD68-41EC-BB55-2194B0C3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10D25-114A-4686-B1F8-79DCC49867D2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A07D70-A6C2-4901-9FF2-A088E44A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1C1802-754D-43C3-844F-02B1CBC5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8D8E8-605E-4849-BC54-E361118A0F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15610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D55239-8BAA-47A2-84BB-760F4103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FB92-09A5-4B4D-8377-E01B1B6B9A57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8B8DF4C-E52B-443E-913F-E906241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5E26B8-2840-41DE-A047-C499C556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46620-C4B4-4C52-B84D-74956C5F7427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60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C2B2722-00A2-46E5-B4F4-E3F9F49A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984B9-3673-4E61-A833-9E6CAB18BB2B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C4D757-4950-43C1-BA1E-45C7FD3B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1947BA-3005-4537-98D5-BE2DF827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235C1-F945-4BE0-AF87-6E9FE97C20D0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980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F8190-B4B1-4420-84DE-6344B6F6A2A6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68699-9D69-4CD7-AD68-4713F7CB5BB0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0D5EBA9-F728-488E-B61B-9C1B49BE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DBEA-4163-4ADD-9FA3-7B8744B7689C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22187DD-5106-412C-9CB9-E3427B0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7F64249-8B4C-4197-BBB4-F8B5180B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D585E-29F8-4F39-B2AA-9854A91E027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6257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15C92-5788-4013-89F0-8C093B65BDAC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4BAA2-8666-48EA-A568-2CFF8B3D4396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C3A176-181A-4CFA-B015-9F0BCC9D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9D5DB22-CB8A-46E0-99E8-84DA73BA9016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CDDC641-F0BE-451C-A484-C1DC1992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A785620-E115-417B-A5D7-CDB1DA26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6FE17-554C-486A-97FB-BF146A55171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93803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5D2AE4-D51F-4A8C-A129-B0B8BAA0DCFB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B4C70-ED2D-44AD-8C40-803CD979C66C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FBBC83E-7A2F-455C-8F0F-3CDD96D7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1F99D-394A-4C7B-9437-660614BAC4E0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E352AD3-7477-4251-B97F-1E1732C5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028CD3C-8174-45E2-AB3B-4AC6B5FA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00E25-A256-4EBC-8B32-325712084FB7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1595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CA3472-81DB-4D10-A4E9-E04FD453AE21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F1F8D-839D-4CEA-8D97-A2434B52B946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1B20D-F02F-43A4-AE9F-E9A114CB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DAACC8B7-5FE6-49BC-9543-A58626D70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CD90-3CDF-44A0-BD95-F9B0C90F7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EB2365-FE29-4371-8F5D-CBFEA9C48230}" type="datetimeFigureOut">
              <a:rPr lang="en-US"/>
              <a:pPr>
                <a:defRPr/>
              </a:pPr>
              <a:t>9/20/2021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9B95-D307-4EB7-A88A-F9EFCE11A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D0DD-34EF-4DEC-BCB1-57D4E19C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BE13D1F5-A0D3-4727-8434-F5D50613E344}" type="slidenum">
              <a:rPr lang="en-IE" altLang="en-US"/>
              <a:pPr/>
              <a:t>‹#›</a:t>
            </a:fld>
            <a:endParaRPr lang="en-IE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0936F-9065-4C4F-9154-6634439E5548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1" r:id="rId2"/>
    <p:sldLayoutId id="2147484047" r:id="rId3"/>
    <p:sldLayoutId id="2147484042" r:id="rId4"/>
    <p:sldLayoutId id="2147484043" r:id="rId5"/>
    <p:sldLayoutId id="2147484044" r:id="rId6"/>
    <p:sldLayoutId id="2147484048" r:id="rId7"/>
    <p:sldLayoutId id="2147484049" r:id="rId8"/>
    <p:sldLayoutId id="2147484050" r:id="rId9"/>
    <p:sldLayoutId id="2147484045" r:id="rId10"/>
    <p:sldLayoutId id="2147484051" r:id="rId11"/>
    <p:sldLayoutId id="2147484052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7" Type="http://schemas.openxmlformats.org/officeDocument/2006/relationships/image" Target="../media/image20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1.png" /><Relationship Id="rId4" Type="http://schemas.openxmlformats.org/officeDocument/2006/relationships/image" Target="../media/image40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 /><Relationship Id="rId13" Type="http://schemas.openxmlformats.org/officeDocument/2006/relationships/image" Target="../media/image51.wmf" /><Relationship Id="rId3" Type="http://schemas.openxmlformats.org/officeDocument/2006/relationships/notesSlide" Target="../notesSlides/notesSlide1.xml" /><Relationship Id="rId7" Type="http://schemas.openxmlformats.org/officeDocument/2006/relationships/image" Target="../media/image48.wmf" /><Relationship Id="rId12" Type="http://schemas.openxmlformats.org/officeDocument/2006/relationships/oleObject" Target="../embeddings/oleObject5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11" Type="http://schemas.openxmlformats.org/officeDocument/2006/relationships/image" Target="../media/image50.wmf" /><Relationship Id="rId5" Type="http://schemas.openxmlformats.org/officeDocument/2006/relationships/image" Target="../media/image47.wmf" /><Relationship Id="rId15" Type="http://schemas.openxmlformats.org/officeDocument/2006/relationships/image" Target="../media/image52.wmf" /><Relationship Id="rId10" Type="http://schemas.openxmlformats.org/officeDocument/2006/relationships/oleObject" Target="../embeddings/oleObject4.bin" /><Relationship Id="rId4" Type="http://schemas.openxmlformats.org/officeDocument/2006/relationships/oleObject" Target="../embeddings/oleObject1.bin" /><Relationship Id="rId9" Type="http://schemas.openxmlformats.org/officeDocument/2006/relationships/image" Target="../media/image49.wmf" /><Relationship Id="rId14" Type="http://schemas.openxmlformats.org/officeDocument/2006/relationships/oleObject" Target="../embeddings/oleObject6.bin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 /><Relationship Id="rId3" Type="http://schemas.openxmlformats.org/officeDocument/2006/relationships/notesSlide" Target="../notesSlides/notesSlide2.xml" /><Relationship Id="rId7" Type="http://schemas.openxmlformats.org/officeDocument/2006/relationships/image" Target="../media/image48.wmf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8.bin" /><Relationship Id="rId11" Type="http://schemas.openxmlformats.org/officeDocument/2006/relationships/image" Target="../media/image49.wmf" /><Relationship Id="rId5" Type="http://schemas.openxmlformats.org/officeDocument/2006/relationships/image" Target="../media/image47.wmf" /><Relationship Id="rId10" Type="http://schemas.openxmlformats.org/officeDocument/2006/relationships/oleObject" Target="../embeddings/oleObject10.bin" /><Relationship Id="rId4" Type="http://schemas.openxmlformats.org/officeDocument/2006/relationships/oleObject" Target="../embeddings/oleObject7.bin" /><Relationship Id="rId9" Type="http://schemas.openxmlformats.org/officeDocument/2006/relationships/image" Target="../media/image50.wm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 /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7.png" /><Relationship Id="rId5" Type="http://schemas.openxmlformats.org/officeDocument/2006/relationships/image" Target="../media/image56.png" /><Relationship Id="rId4" Type="http://schemas.openxmlformats.org/officeDocument/2006/relationships/image" Target="../media/image55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 /><Relationship Id="rId2" Type="http://schemas.openxmlformats.org/officeDocument/2006/relationships/image" Target="../media/image5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1.png" /><Relationship Id="rId4" Type="http://schemas.openxmlformats.org/officeDocument/2006/relationships/image" Target="../media/image60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 /><Relationship Id="rId2" Type="http://schemas.openxmlformats.org/officeDocument/2006/relationships/image" Target="../media/image6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5.png" /><Relationship Id="rId4" Type="http://schemas.openxmlformats.org/officeDocument/2006/relationships/image" Target="../media/image64.png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 /><Relationship Id="rId13" Type="http://schemas.openxmlformats.org/officeDocument/2006/relationships/image" Target="../media/image68.wmf" /><Relationship Id="rId3" Type="http://schemas.openxmlformats.org/officeDocument/2006/relationships/notesSlide" Target="../notesSlides/notesSlide3.xml" /><Relationship Id="rId7" Type="http://schemas.openxmlformats.org/officeDocument/2006/relationships/image" Target="../media/image67.wmf" /><Relationship Id="rId12" Type="http://schemas.openxmlformats.org/officeDocument/2006/relationships/oleObject" Target="../embeddings/oleObject15.bin" /><Relationship Id="rId17" Type="http://schemas.openxmlformats.org/officeDocument/2006/relationships/image" Target="../media/image70.wmf" /><Relationship Id="rId2" Type="http://schemas.openxmlformats.org/officeDocument/2006/relationships/slideLayout" Target="../slideLayouts/slideLayout12.xml" /><Relationship Id="rId16" Type="http://schemas.openxmlformats.org/officeDocument/2006/relationships/oleObject" Target="../embeddings/oleObject17.bin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12.bin" /><Relationship Id="rId11" Type="http://schemas.openxmlformats.org/officeDocument/2006/relationships/image" Target="../media/image48.wmf" /><Relationship Id="rId5" Type="http://schemas.openxmlformats.org/officeDocument/2006/relationships/image" Target="../media/image66.wmf" /><Relationship Id="rId15" Type="http://schemas.openxmlformats.org/officeDocument/2006/relationships/image" Target="../media/image69.wmf" /><Relationship Id="rId10" Type="http://schemas.openxmlformats.org/officeDocument/2006/relationships/oleObject" Target="../embeddings/oleObject14.bin" /><Relationship Id="rId4" Type="http://schemas.openxmlformats.org/officeDocument/2006/relationships/oleObject" Target="../embeddings/oleObject11.bin" /><Relationship Id="rId9" Type="http://schemas.openxmlformats.org/officeDocument/2006/relationships/image" Target="../media/image47.wmf" /><Relationship Id="rId14" Type="http://schemas.openxmlformats.org/officeDocument/2006/relationships/oleObject" Target="../embeddings/oleObject16.bin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 /><Relationship Id="rId3" Type="http://schemas.openxmlformats.org/officeDocument/2006/relationships/notesSlide" Target="../notesSlides/notesSlide4.xml" /><Relationship Id="rId7" Type="http://schemas.openxmlformats.org/officeDocument/2006/relationships/oleObject" Target="../embeddings/oleObject19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71.wmf" /><Relationship Id="rId11" Type="http://schemas.openxmlformats.org/officeDocument/2006/relationships/image" Target="../media/image73.wmf" /><Relationship Id="rId5" Type="http://schemas.openxmlformats.org/officeDocument/2006/relationships/oleObject" Target="../embeddings/oleObject18.bin" /><Relationship Id="rId10" Type="http://schemas.openxmlformats.org/officeDocument/2006/relationships/oleObject" Target="../embeddings/oleObject20.bin" /><Relationship Id="rId4" Type="http://schemas.openxmlformats.org/officeDocument/2006/relationships/image" Target="../media/image74.jpeg" /><Relationship Id="rId9" Type="http://schemas.openxmlformats.org/officeDocument/2006/relationships/image" Target="../media/image75.jpe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 /><Relationship Id="rId3" Type="http://schemas.openxmlformats.org/officeDocument/2006/relationships/notesSlide" Target="../notesSlides/notesSlide5.xml" /><Relationship Id="rId7" Type="http://schemas.openxmlformats.org/officeDocument/2006/relationships/oleObject" Target="../embeddings/oleObject22.bin" /><Relationship Id="rId12" Type="http://schemas.openxmlformats.org/officeDocument/2006/relationships/image" Target="../media/image78.wmf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76.wmf" /><Relationship Id="rId11" Type="http://schemas.openxmlformats.org/officeDocument/2006/relationships/oleObject" Target="../embeddings/oleObject24.bin" /><Relationship Id="rId5" Type="http://schemas.openxmlformats.org/officeDocument/2006/relationships/oleObject" Target="../embeddings/oleObject21.bin" /><Relationship Id="rId10" Type="http://schemas.openxmlformats.org/officeDocument/2006/relationships/image" Target="../media/image73.wmf" /><Relationship Id="rId4" Type="http://schemas.openxmlformats.org/officeDocument/2006/relationships/image" Target="../media/image79.jpeg" /><Relationship Id="rId9" Type="http://schemas.openxmlformats.org/officeDocument/2006/relationships/oleObject" Target="../embeddings/oleObject23.bin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 /><Relationship Id="rId2" Type="http://schemas.openxmlformats.org/officeDocument/2006/relationships/image" Target="../media/image8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2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 /><Relationship Id="rId2" Type="http://schemas.openxmlformats.org/officeDocument/2006/relationships/image" Target="../media/image83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 /><Relationship Id="rId2" Type="http://schemas.openxmlformats.org/officeDocument/2006/relationships/image" Target="../media/image8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7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 /><Relationship Id="rId2" Type="http://schemas.openxmlformats.org/officeDocument/2006/relationships/image" Target="../media/image8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1.jpe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3.jpe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5.jpe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8.jpeg" /><Relationship Id="rId4" Type="http://schemas.openxmlformats.org/officeDocument/2006/relationships/image" Target="../media/image97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 /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 /><Relationship Id="rId7" Type="http://schemas.openxmlformats.org/officeDocument/2006/relationships/image" Target="../media/image104.png" /><Relationship Id="rId2" Type="http://schemas.openxmlformats.org/officeDocument/2006/relationships/image" Target="../media/image9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3.png" /><Relationship Id="rId5" Type="http://schemas.openxmlformats.org/officeDocument/2006/relationships/image" Target="../media/image102.png" /><Relationship Id="rId4" Type="http://schemas.openxmlformats.org/officeDocument/2006/relationships/image" Target="../media/image101.png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 /><Relationship Id="rId3" Type="http://schemas.openxmlformats.org/officeDocument/2006/relationships/image" Target="../media/image106.png" /><Relationship Id="rId7" Type="http://schemas.openxmlformats.org/officeDocument/2006/relationships/image" Target="../media/image110.png" /><Relationship Id="rId2" Type="http://schemas.openxmlformats.org/officeDocument/2006/relationships/image" Target="../media/image10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9.png" /><Relationship Id="rId5" Type="http://schemas.openxmlformats.org/officeDocument/2006/relationships/image" Target="../media/image108.png" /><Relationship Id="rId4" Type="http://schemas.openxmlformats.org/officeDocument/2006/relationships/image" Target="../media/image107.png" /><Relationship Id="rId9" Type="http://schemas.openxmlformats.org/officeDocument/2006/relationships/image" Target="../media/image11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6FB504-04FE-48D0-B7A2-67F5E1E161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-458788"/>
            <a:ext cx="6946900" cy="34877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i="1" dirty="0">
                <a:latin typeface="Book Antiqua" panose="02040602050305030304" pitchFamily="18" charset="0"/>
              </a:rPr>
              <a:t>Applied Physics    NS (101)</a:t>
            </a:r>
            <a:endParaRPr lang="en-US" sz="6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446882D-0121-4C83-9002-ECBADE5808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76375" y="3028950"/>
            <a:ext cx="7239000" cy="2549525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en-US" dirty="0">
                <a:latin typeface="Book Antiqua" panose="02040602050305030304" pitchFamily="18" charset="0"/>
              </a:rPr>
              <a:t>Lecture   # 2</a:t>
            </a:r>
          </a:p>
          <a:p>
            <a:pPr algn="ctr" eaLnBrk="1" fontAlgn="auto" hangingPunct="1">
              <a:defRPr/>
            </a:pPr>
            <a:r>
              <a:rPr lang="en-US" dirty="0">
                <a:latin typeface="Book Antiqua" panose="02040602050305030304" pitchFamily="18" charset="0"/>
              </a:rPr>
              <a:t>Date:  22</a:t>
            </a:r>
            <a:r>
              <a:rPr lang="en-US" baseline="30000" dirty="0">
                <a:latin typeface="Book Antiqua" panose="02040602050305030304" pitchFamily="18" charset="0"/>
              </a:rPr>
              <a:t>nd</a:t>
            </a:r>
            <a:r>
              <a:rPr lang="en-US" dirty="0">
                <a:latin typeface="Book Antiqua" panose="02040602050305030304" pitchFamily="18" charset="0"/>
              </a:rPr>
              <a:t>  September , 2020</a:t>
            </a:r>
          </a:p>
          <a:p>
            <a:pPr algn="ctr" eaLnBrk="1" fontAlgn="auto" hangingPunct="1">
              <a:defRPr/>
            </a:pPr>
            <a:endParaRPr 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61DFFBD-AC91-4852-9C79-B86AD752E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-242888"/>
            <a:ext cx="8501062" cy="1223963"/>
          </a:xfrm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Properties of Vector Addition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EDEEEAE8-BFE0-40EA-AE0D-7FFA5E3FF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773238"/>
            <a:ext cx="6735762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A6191A62-82A2-4386-8342-23BA0E9B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97200"/>
            <a:ext cx="82184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>
            <a:extLst>
              <a:ext uri="{FF2B5EF4-FFF2-40B4-BE49-F238E27FC236}">
                <a16:creationId xmlns:a16="http://schemas.microsoft.com/office/drawing/2014/main" id="{BC8A6B4C-EB73-49CF-A179-30C84B24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-31750"/>
            <a:ext cx="7543800" cy="10842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Vector Subtraction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4D8649C6-121A-4339-A3F6-24578DBA7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19175"/>
            <a:ext cx="82899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C959C240-5399-472A-BB1E-EDA209F6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2833688"/>
            <a:ext cx="5184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1FF78F6B-8C52-469D-BD09-BBC86361E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273550"/>
            <a:ext cx="3687763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>
            <a:extLst>
              <a:ext uri="{FF2B5EF4-FFF2-40B4-BE49-F238E27FC236}">
                <a16:creationId xmlns:a16="http://schemas.microsoft.com/office/drawing/2014/main" id="{B251C26C-F8B8-44EC-9084-1F5919C57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73425"/>
            <a:ext cx="7832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>
            <a:extLst>
              <a:ext uri="{FF2B5EF4-FFF2-40B4-BE49-F238E27FC236}">
                <a16:creationId xmlns:a16="http://schemas.microsoft.com/office/drawing/2014/main" id="{88EC13FD-2F76-4B7B-903D-996EDB010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948113"/>
            <a:ext cx="34194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7">
            <a:extLst>
              <a:ext uri="{FF2B5EF4-FFF2-40B4-BE49-F238E27FC236}">
                <a16:creationId xmlns:a16="http://schemas.microsoft.com/office/drawing/2014/main" id="{C542E1B6-095D-4360-BD07-108E9AE3C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4244975"/>
            <a:ext cx="216376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>
            <a:extLst>
              <a:ext uri="{FF2B5EF4-FFF2-40B4-BE49-F238E27FC236}">
                <a16:creationId xmlns:a16="http://schemas.microsoft.com/office/drawing/2014/main" id="{6A7BF689-4787-4844-BE28-15D345E3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15888"/>
            <a:ext cx="7543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 Antiqua" panose="02040602050305030304" pitchFamily="18" charset="0"/>
              </a:rPr>
              <a:t>Components of Vectors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5BF58C3B-6FB1-4B7B-A8A3-7C46FB53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88"/>
            <a:ext cx="8636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>
            <a:extLst>
              <a:ext uri="{FF2B5EF4-FFF2-40B4-BE49-F238E27FC236}">
                <a16:creationId xmlns:a16="http://schemas.microsoft.com/office/drawing/2014/main" id="{E9CBE3E1-043E-4621-A49C-F93D5FCEB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565400"/>
            <a:ext cx="362267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>
            <a:extLst>
              <a:ext uri="{FF2B5EF4-FFF2-40B4-BE49-F238E27FC236}">
                <a16:creationId xmlns:a16="http://schemas.microsoft.com/office/drawing/2014/main" id="{53A5F773-FB8B-444B-88DF-BF652A43D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33800"/>
            <a:ext cx="411162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>
            <a:extLst>
              <a:ext uri="{FF2B5EF4-FFF2-40B4-BE49-F238E27FC236}">
                <a16:creationId xmlns:a16="http://schemas.microsoft.com/office/drawing/2014/main" id="{5813A2E8-CA08-46B2-806D-4E01971B4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086100"/>
            <a:ext cx="4975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F46186E8-E8C8-4AF8-8D2E-64024C0A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5538"/>
            <a:ext cx="813593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D62AD8A-8BAC-48A4-ADF5-36D9D86D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15888"/>
            <a:ext cx="7543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 Antiqua" panose="02040602050305030304" pitchFamily="18" charset="0"/>
              </a:rPr>
              <a:t>Components of Vectors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81DBDA1B-8466-4CFC-8807-D85D762B7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960688"/>
            <a:ext cx="46704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>
            <a:extLst>
              <a:ext uri="{FF2B5EF4-FFF2-40B4-BE49-F238E27FC236}">
                <a16:creationId xmlns:a16="http://schemas.microsoft.com/office/drawing/2014/main" id="{7A030EEE-8434-4A69-A39A-6DE5CF746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492375"/>
            <a:ext cx="33623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35E2-9222-48D0-A935-A33A3F36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025" y="34925"/>
            <a:ext cx="7543800" cy="7731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Check points 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AEB65FE0-716A-4674-A179-EFE73332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40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6B7D7C16-A9C5-4452-883C-4AEFA643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341438"/>
            <a:ext cx="9140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2B6B-6198-4465-B158-CF891FA9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396875"/>
            <a:ext cx="7543800" cy="1449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Unit Vector , Adding vector by components </a:t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3524-D0D9-409C-99F4-FF46864D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874838"/>
            <a:ext cx="8321675" cy="4022725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Objectives: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Book Antiqua" panose="02040602050305030304" pitchFamily="18" charset="0"/>
              </a:rPr>
              <a:t>Convert a vector between magnitude-angle and unit vector Notations.</a:t>
            </a: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  <a:defRPr/>
            </a:pPr>
            <a:endParaRPr lang="en-US" dirty="0">
              <a:latin typeface="Book Antiqua" panose="0204060205030503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Book Antiqua" panose="02040602050305030304" pitchFamily="18" charset="0"/>
              </a:rPr>
              <a:t>Add and subtract vectors in magnitude-angle notation and in unit-vector notation.</a:t>
            </a: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  <a:defRPr/>
            </a:pPr>
            <a:endParaRPr lang="en-US" dirty="0">
              <a:latin typeface="Book Antiqua" panose="0204060205030503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Book Antiqua" panose="02040602050305030304" pitchFamily="18" charset="0"/>
              </a:rPr>
              <a:t>Identify that, for a given vector, rotating the coordinate system about the origin can change the vector’s components</a:t>
            </a:r>
          </a:p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but not the vector itself.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D23505-E800-4D32-A320-33394375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88913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Unit Vector</a:t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32134FF9-F00A-4D05-A3C2-9E2C54DD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>
                <a:latin typeface="Book Antiqua" panose="02040602050305030304" pitchFamily="18" charset="0"/>
              </a:rPr>
              <a:t>A </a:t>
            </a:r>
            <a:r>
              <a:rPr lang="en-US" altLang="en-US" b="1">
                <a:latin typeface="Book Antiqua" panose="02040602050305030304" pitchFamily="18" charset="0"/>
              </a:rPr>
              <a:t>unit vector </a:t>
            </a:r>
            <a:r>
              <a:rPr lang="en-US" altLang="en-US">
                <a:latin typeface="Book Antiqua" panose="02040602050305030304" pitchFamily="18" charset="0"/>
              </a:rPr>
              <a:t>is a vector that has a magnitude of exactly 1 and points in a particular</a:t>
            </a:r>
          </a:p>
          <a:p>
            <a:pPr algn="just"/>
            <a:r>
              <a:rPr lang="en-US" altLang="en-US">
                <a:latin typeface="Book Antiqua" panose="02040602050305030304" pitchFamily="18" charset="0"/>
              </a:rPr>
              <a:t>direction. It lacks both dimension and unit. Its sole purpose is to point—that</a:t>
            </a:r>
          </a:p>
          <a:p>
            <a:pPr algn="just"/>
            <a:r>
              <a:rPr lang="en-US" altLang="en-US">
                <a:latin typeface="Book Antiqua" panose="02040602050305030304" pitchFamily="18" charset="0"/>
              </a:rPr>
              <a:t>is, to specify a direction. </a:t>
            </a:r>
          </a:p>
          <a:p>
            <a:pPr algn="just"/>
            <a:r>
              <a:rPr lang="en-US" altLang="en-US">
                <a:latin typeface="Book Antiqua" panose="02040602050305030304" pitchFamily="18" charset="0"/>
              </a:rPr>
              <a:t>The unit vectors in the positive directions of the </a:t>
            </a:r>
            <a:r>
              <a:rPr lang="en-US" altLang="en-US" i="1">
                <a:latin typeface="Book Antiqua" panose="02040602050305030304" pitchFamily="18" charset="0"/>
              </a:rPr>
              <a:t>x</a:t>
            </a:r>
            <a:r>
              <a:rPr lang="en-US" altLang="en-US">
                <a:latin typeface="Book Antiqua" panose="02040602050305030304" pitchFamily="18" charset="0"/>
              </a:rPr>
              <a:t>, </a:t>
            </a:r>
            <a:r>
              <a:rPr lang="en-US" altLang="en-US" i="1">
                <a:latin typeface="Book Antiqua" panose="02040602050305030304" pitchFamily="18" charset="0"/>
              </a:rPr>
              <a:t>y</a:t>
            </a:r>
            <a:r>
              <a:rPr lang="en-US" altLang="en-US">
                <a:latin typeface="Book Antiqua" panose="02040602050305030304" pitchFamily="18" charset="0"/>
              </a:rPr>
              <a:t>, and </a:t>
            </a:r>
            <a:r>
              <a:rPr lang="en-US" altLang="en-US" i="1">
                <a:latin typeface="Book Antiqua" panose="02040602050305030304" pitchFamily="18" charset="0"/>
              </a:rPr>
              <a:t>z </a:t>
            </a:r>
            <a:r>
              <a:rPr lang="en-US" altLang="en-US">
                <a:latin typeface="Book Antiqua" panose="02040602050305030304" pitchFamily="18" charset="0"/>
              </a:rPr>
              <a:t>axes are labeled , , and , where the hat is used instead of an overhead arrow as for other vectors (Fig. 3-13).The arrangement of axes in Fig. 3-13 is said to be a </a:t>
            </a:r>
            <a:r>
              <a:rPr lang="en-US" altLang="en-US" b="1">
                <a:latin typeface="Book Antiqua" panose="02040602050305030304" pitchFamily="18" charset="0"/>
              </a:rPr>
              <a:t>right-handed coordinate system.</a:t>
            </a:r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25604" name="Picture 6">
            <a:extLst>
              <a:ext uri="{FF2B5EF4-FFF2-40B4-BE49-F238E27FC236}">
                <a16:creationId xmlns:a16="http://schemas.microsoft.com/office/drawing/2014/main" id="{5E103F50-8830-46DA-89BB-C3CA030B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063"/>
            <a:ext cx="47529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>
            <a:extLst>
              <a:ext uri="{FF2B5EF4-FFF2-40B4-BE49-F238E27FC236}">
                <a16:creationId xmlns:a16="http://schemas.microsoft.com/office/drawing/2014/main" id="{2E54B759-B724-42BB-9880-EF49502B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040063"/>
            <a:ext cx="5305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FE876AD7-5E6C-46A5-826E-6908A814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48025"/>
            <a:ext cx="6913562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4">
            <a:extLst>
              <a:ext uri="{FF2B5EF4-FFF2-40B4-BE49-F238E27FC236}">
                <a16:creationId xmlns:a16="http://schemas.microsoft.com/office/drawing/2014/main" id="{95CBD3B9-94C9-4CA7-8560-BEF34F9A6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47838"/>
            <a:ext cx="260191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>
            <a:extLst>
              <a:ext uri="{FF2B5EF4-FFF2-40B4-BE49-F238E27FC236}">
                <a16:creationId xmlns:a16="http://schemas.microsoft.com/office/drawing/2014/main" id="{5CBD199C-7EBF-4705-A6F0-E9ACB44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747838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The quantities </a:t>
            </a:r>
            <a:r>
              <a:rPr lang="en-US" altLang="en-US" i="1">
                <a:latin typeface="Book Antiqua" panose="02040602050305030304" pitchFamily="18" charset="0"/>
              </a:rPr>
              <a:t>a</a:t>
            </a:r>
            <a:r>
              <a:rPr lang="en-US" altLang="en-US" sz="800" i="1">
                <a:latin typeface="Book Antiqua" panose="02040602050305030304" pitchFamily="18" charset="0"/>
              </a:rPr>
              <a:t>x </a:t>
            </a:r>
            <a:r>
              <a:rPr lang="en-US" altLang="en-US">
                <a:latin typeface="Book Antiqua" panose="02040602050305030304" pitchFamily="18" charset="0"/>
              </a:rPr>
              <a:t>and </a:t>
            </a:r>
            <a:r>
              <a:rPr lang="en-US" altLang="en-US" i="1">
                <a:latin typeface="Book Antiqua" panose="02040602050305030304" pitchFamily="18" charset="0"/>
              </a:rPr>
              <a:t>a</a:t>
            </a:r>
            <a:r>
              <a:rPr lang="en-US" altLang="en-US" sz="800" i="1">
                <a:latin typeface="Book Antiqua" panose="02040602050305030304" pitchFamily="18" charset="0"/>
              </a:rPr>
              <a:t>y </a:t>
            </a:r>
            <a:r>
              <a:rPr lang="en-US" altLang="en-US">
                <a:latin typeface="Book Antiqua" panose="02040602050305030304" pitchFamily="18" charset="0"/>
              </a:rPr>
              <a:t>are vectors,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called the </a:t>
            </a:r>
            <a:r>
              <a:rPr lang="en-US" altLang="en-US" b="1">
                <a:latin typeface="Book Antiqua" panose="02040602050305030304" pitchFamily="18" charset="0"/>
              </a:rPr>
              <a:t>vector components </a:t>
            </a:r>
            <a:r>
              <a:rPr lang="en-US" altLang="en-US">
                <a:latin typeface="Book Antiqua" panose="02040602050305030304" pitchFamily="18" charset="0"/>
              </a:rPr>
              <a:t>of .The quantities </a:t>
            </a:r>
            <a:r>
              <a:rPr lang="en-US" altLang="en-US" i="1">
                <a:latin typeface="Book Antiqua" panose="02040602050305030304" pitchFamily="18" charset="0"/>
              </a:rPr>
              <a:t>a</a:t>
            </a:r>
            <a:r>
              <a:rPr lang="en-US" altLang="en-US" sz="800" i="1">
                <a:latin typeface="Book Antiqua" panose="02040602050305030304" pitchFamily="18" charset="0"/>
              </a:rPr>
              <a:t>x </a:t>
            </a:r>
            <a:r>
              <a:rPr lang="en-US" altLang="en-US">
                <a:latin typeface="Book Antiqua" panose="02040602050305030304" pitchFamily="18" charset="0"/>
              </a:rPr>
              <a:t>and </a:t>
            </a:r>
            <a:r>
              <a:rPr lang="en-US" altLang="en-US" i="1">
                <a:latin typeface="Book Antiqua" panose="02040602050305030304" pitchFamily="18" charset="0"/>
              </a:rPr>
              <a:t>a</a:t>
            </a:r>
            <a:r>
              <a:rPr lang="en-US" altLang="en-US" sz="800" i="1">
                <a:latin typeface="Book Antiqua" panose="02040602050305030304" pitchFamily="18" charset="0"/>
              </a:rPr>
              <a:t>y </a:t>
            </a:r>
            <a:r>
              <a:rPr lang="en-US" altLang="en-US">
                <a:latin typeface="Book Antiqua" panose="02040602050305030304" pitchFamily="18" charset="0"/>
              </a:rPr>
              <a:t>are scalars, called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the </a:t>
            </a:r>
            <a:r>
              <a:rPr lang="en-US" altLang="en-US" b="1">
                <a:latin typeface="Book Antiqua" panose="02040602050305030304" pitchFamily="18" charset="0"/>
              </a:rPr>
              <a:t>scalar components </a:t>
            </a:r>
            <a:r>
              <a:rPr lang="en-US" altLang="en-US">
                <a:latin typeface="Book Antiqua" panose="02040602050305030304" pitchFamily="18" charset="0"/>
              </a:rPr>
              <a:t>of </a:t>
            </a:r>
            <a:r>
              <a:rPr lang="en-US" altLang="en-US" sz="800">
                <a:latin typeface="Book Antiqua" panose="02040602050305030304" pitchFamily="18" charset="0"/>
              </a:rPr>
              <a:t>:</a:t>
            </a:r>
            <a:r>
              <a:rPr lang="en-US" altLang="en-US" i="1">
                <a:latin typeface="Book Antiqua" panose="02040602050305030304" pitchFamily="18" charset="0"/>
              </a:rPr>
              <a:t>a </a:t>
            </a:r>
            <a:r>
              <a:rPr lang="en-US" altLang="en-US">
                <a:latin typeface="Book Antiqua" panose="02040602050305030304" pitchFamily="18" charset="0"/>
              </a:rPr>
              <a:t>(or, as before, simply its </a:t>
            </a:r>
            <a:r>
              <a:rPr lang="en-US" altLang="en-US" b="1">
                <a:latin typeface="Book Antiqua" panose="02040602050305030304" pitchFamily="18" charset="0"/>
              </a:rPr>
              <a:t>components</a:t>
            </a:r>
            <a:r>
              <a:rPr lang="en-US" altLang="en-US">
                <a:latin typeface="Book Antiqua" panose="02040602050305030304" pitchFamily="18" charset="0"/>
              </a:rPr>
              <a:t>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1E5CC3-B8FE-4AA3-911D-84AAB489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88913"/>
            <a:ext cx="7543800" cy="1449387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Unit Vector</a:t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99AE-3815-4CDB-B6DD-8EC13B86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" y="238125"/>
            <a:ext cx="8366125" cy="6207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>
                <a:latin typeface="Book Antiqua" panose="02040602050305030304" pitchFamily="18" charset="0"/>
              </a:rPr>
              <a:t>ADDING VECTORS BY COMPONENTS</a:t>
            </a:r>
            <a:endParaRPr lang="en-US" sz="36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448FF83-A0A4-464A-A499-6A950AF1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05251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  <a:ea typeface="SimSun" panose="02010600030101010101" pitchFamily="2" charset="-122"/>
              </a:rPr>
              <a:t>We can add vectors geometrically on a sketch or directly on a vector-capable</a:t>
            </a:r>
          </a:p>
          <a:p>
            <a:r>
              <a:rPr lang="en-US" altLang="en-US">
                <a:latin typeface="Book Antiqua" panose="02040602050305030304" pitchFamily="18" charset="0"/>
                <a:ea typeface="SimSun" panose="02010600030101010101" pitchFamily="2" charset="-122"/>
              </a:rPr>
              <a:t>calculator. A third way is to combine their components axis by axis.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7F25E747-85B0-430A-8368-102CF70E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893888"/>
            <a:ext cx="87090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>
            <a:extLst>
              <a:ext uri="{FF2B5EF4-FFF2-40B4-BE49-F238E27FC236}">
                <a16:creationId xmlns:a16="http://schemas.microsoft.com/office/drawing/2014/main" id="{4B7A4826-1287-4B90-A76E-AAF79808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79988"/>
            <a:ext cx="5532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Ten-Roman"/>
              </a:rPr>
              <a:t>To subtract, we add  (a ) and (–b) by components, to</a:t>
            </a:r>
            <a:endParaRPr lang="en-US" altLang="en-US"/>
          </a:p>
        </p:txBody>
      </p:sp>
      <p:pic>
        <p:nvPicPr>
          <p:cNvPr id="27654" name="Picture 5">
            <a:extLst>
              <a:ext uri="{FF2B5EF4-FFF2-40B4-BE49-F238E27FC236}">
                <a16:creationId xmlns:a16="http://schemas.microsoft.com/office/drawing/2014/main" id="{EABC34B2-2DC3-4FE3-897F-C0C435496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349875"/>
            <a:ext cx="50514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4">
            <a:extLst>
              <a:ext uri="{FF2B5EF4-FFF2-40B4-BE49-F238E27FC236}">
                <a16:creationId xmlns:a16="http://schemas.microsoft.com/office/drawing/2014/main" id="{002B2098-5B05-4883-B98A-189B2233A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3716338"/>
            <a:ext cx="3816350" cy="2646362"/>
          </a:xfrm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BCF08459-AB35-4B03-A17B-A169558C4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77041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9EA053-0255-4A42-8269-3F0E73780A5D}"/>
              </a:ext>
            </a:extLst>
          </p:cNvPr>
          <p:cNvSpPr txBox="1">
            <a:spLocks/>
          </p:cNvSpPr>
          <p:nvPr/>
        </p:nvSpPr>
        <p:spPr>
          <a:xfrm>
            <a:off x="1597025" y="34925"/>
            <a:ext cx="7543800" cy="7731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>
                <a:latin typeface="Book Antiqua" panose="02040602050305030304" pitchFamily="18" charset="0"/>
              </a:rPr>
              <a:t>Check points 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C1DA-F68D-438C-8464-78803C13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latin typeface="Book Antiqua" panose="02040602050305030304" pitchFamily="18" charset="0"/>
              </a:rPr>
              <a:t>Vectors </a:t>
            </a:r>
          </a:p>
        </p:txBody>
      </p:sp>
      <p:sp>
        <p:nvSpPr>
          <p:cNvPr id="11267" name="TextBox 4">
            <a:extLst>
              <a:ext uri="{FF2B5EF4-FFF2-40B4-BE49-F238E27FC236}">
                <a16:creationId xmlns:a16="http://schemas.microsoft.com/office/drawing/2014/main" id="{1D3A813A-290A-42E2-9243-983023AA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85105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Vectors and their components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Unit Vector , adding vector by components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Multiplying Vectors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4854-2F8A-44FA-B2D5-B00B2AE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27013"/>
            <a:ext cx="7543800" cy="5762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FB31D6D-535D-4293-8E86-12B226FE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BA157-5346-4F35-B6EF-6F529607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63" y="227013"/>
            <a:ext cx="9401176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2CB42-5CA9-45AD-8B14-ABFC0A55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487988"/>
            <a:ext cx="3800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0550D-9DE7-4B1E-B5FE-EC5DDA2A7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000750"/>
            <a:ext cx="4352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DCBC3-49DB-46EE-B614-AF72335D5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5876925"/>
            <a:ext cx="38004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>
            <a:extLst>
              <a:ext uri="{FF2B5EF4-FFF2-40B4-BE49-F238E27FC236}">
                <a16:creationId xmlns:a16="http://schemas.microsoft.com/office/drawing/2014/main" id="{2AB31F9E-238C-4344-8A89-824607E7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15888"/>
            <a:ext cx="8459787" cy="7524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Book Antiqua" panose="02040602050305030304" pitchFamily="18" charset="0"/>
              </a:rPr>
              <a:t>MULTIPLYING VECTORS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37D1B71D-1C21-4894-AE8A-862B5D5C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22500"/>
            <a:ext cx="78105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D251B02E-3FA0-44D9-AC16-6D63A508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46831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52DBEC99-14F4-4904-A56E-5DC381C38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4652963"/>
            <a:ext cx="770413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l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E051EBB1-4630-4575-9704-C708773A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9063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Book Antiqua" panose="02040602050305030304" pitchFamily="18" charset="0"/>
              </a:rPr>
              <a:t>There are three ways in which vectors can be multiplied, but none is exactly like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the usual algebraic multiplication.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967E7FF-7C31-4D83-B458-2321E3F3346C}"/>
              </a:ext>
            </a:extLst>
          </p:cNvPr>
          <p:cNvSpPr txBox="1">
            <a:spLocks/>
          </p:cNvSpPr>
          <p:nvPr/>
        </p:nvSpPr>
        <p:spPr>
          <a:xfrm>
            <a:off x="395288" y="115888"/>
            <a:ext cx="8459787" cy="7524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>
                <a:latin typeface="Book Antiqua" panose="02040602050305030304" pitchFamily="18" charset="0"/>
              </a:rPr>
              <a:t>MULTIPLYING VECTORS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6">
            <a:extLst>
              <a:ext uri="{FF2B5EF4-FFF2-40B4-BE49-F238E27FC236}">
                <a16:creationId xmlns:a16="http://schemas.microsoft.com/office/drawing/2014/main" id="{62EF1CAA-9E1D-4AF3-B7F7-A22C4FD00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5400"/>
            <a:ext cx="905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>
            <a:extLst>
              <a:ext uri="{FF2B5EF4-FFF2-40B4-BE49-F238E27FC236}">
                <a16:creationId xmlns:a16="http://schemas.microsoft.com/office/drawing/2014/main" id="{A3A26DA0-19A3-466F-840B-CBD81D28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60575"/>
            <a:ext cx="364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Book Antiqua" panose="02040602050305030304" pitchFamily="18" charset="0"/>
              </a:rPr>
              <a:t>Multiplying a Vector by a Scalar</a:t>
            </a: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C01553F2-8705-4AE5-887D-8FC7B868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4289425"/>
            <a:ext cx="366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Book Antiqua" panose="02040602050305030304" pitchFamily="18" charset="0"/>
              </a:rPr>
              <a:t>Multiplying a Vector by a Vector</a:t>
            </a:r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31751" name="Picture 9">
            <a:extLst>
              <a:ext uri="{FF2B5EF4-FFF2-40B4-BE49-F238E27FC236}">
                <a16:creationId xmlns:a16="http://schemas.microsoft.com/office/drawing/2014/main" id="{380D08D0-AB1B-4F83-A88F-1EE754E1B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943475"/>
            <a:ext cx="89550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AutoShape 2">
            <a:extLst>
              <a:ext uri="{FF2B5EF4-FFF2-40B4-BE49-F238E27FC236}">
                <a16:creationId xmlns:a16="http://schemas.microsoft.com/office/drawing/2014/main" id="{5AC498C6-9135-4AD9-A3BA-C4EB93A04539}"/>
              </a:ext>
            </a:extLst>
          </p:cNvPr>
          <p:cNvSpPr>
            <a:spLocks noChangeArrowheads="1"/>
          </p:cNvSpPr>
          <p:nvPr/>
        </p:nvSpPr>
        <p:spPr bwMode="auto">
          <a:xfrm rot="6547354">
            <a:off x="5596732" y="3634581"/>
            <a:ext cx="1936750" cy="20653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17F8C94-9E77-4089-A89D-940F2D2DA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3013" y="255588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Dot Product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892357C-AFC4-46ED-B03B-8AD5447C31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804988"/>
            <a:ext cx="3810000" cy="41148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The dot product says something about how parallel two vectors are.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The dot product (scalar product) of two vectors can be thought of as the projection of one onto the direction of the other.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Components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0BD06A96-6730-4CD6-BF17-5CB950331E1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97613" y="4548188"/>
          <a:ext cx="2270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0BD06A96-6730-4CD6-BF17-5CB950331E1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4548188"/>
                        <a:ext cx="2270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3">
            <a:extLst>
              <a:ext uri="{FF2B5EF4-FFF2-40B4-BE49-F238E27FC236}">
                <a16:creationId xmlns:a16="http://schemas.microsoft.com/office/drawing/2014/main" id="{95AEECCC-413A-4397-910C-83166A47CB9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59475" y="3690938"/>
          <a:ext cx="227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32774" name="Object 13">
                        <a:extLst>
                          <a:ext uri="{FF2B5EF4-FFF2-40B4-BE49-F238E27FC236}">
                            <a16:creationId xmlns:a16="http://schemas.microsoft.com/office/drawing/2014/main" id="{95AEECCC-413A-4397-910C-83166A47CB9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3690938"/>
                        <a:ext cx="2270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2" name="AutoShape 6">
            <a:extLst>
              <a:ext uri="{FF2B5EF4-FFF2-40B4-BE49-F238E27FC236}">
                <a16:creationId xmlns:a16="http://schemas.microsoft.com/office/drawing/2014/main" id="{55CA45C3-2176-4CEE-A316-65EE33EDEE62}"/>
              </a:ext>
            </a:extLst>
          </p:cNvPr>
          <p:cNvSpPr>
            <a:spLocks noChangeArrowheads="1"/>
          </p:cNvSpPr>
          <p:nvPr/>
        </p:nvSpPr>
        <p:spPr bwMode="auto">
          <a:xfrm rot="-1955885">
            <a:off x="4749800" y="2795588"/>
            <a:ext cx="1936750" cy="20653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grpSp>
        <p:nvGrpSpPr>
          <p:cNvPr id="32776" name="Group 7">
            <a:extLst>
              <a:ext uri="{FF2B5EF4-FFF2-40B4-BE49-F238E27FC236}">
                <a16:creationId xmlns:a16="http://schemas.microsoft.com/office/drawing/2014/main" id="{FCA28F41-C7A9-454E-BB96-C2C6ED899791}"/>
              </a:ext>
            </a:extLst>
          </p:cNvPr>
          <p:cNvGrpSpPr>
            <a:grpSpLocks/>
          </p:cNvGrpSpPr>
          <p:nvPr/>
        </p:nvGrpSpPr>
        <p:grpSpPr bwMode="auto">
          <a:xfrm>
            <a:off x="5513388" y="3576638"/>
            <a:ext cx="936625" cy="1522412"/>
            <a:chOff x="4593" y="2434"/>
            <a:chExt cx="590" cy="959"/>
          </a:xfrm>
        </p:grpSpPr>
        <p:sp>
          <p:nvSpPr>
            <p:cNvPr id="32786" name="Line 8">
              <a:extLst>
                <a:ext uri="{FF2B5EF4-FFF2-40B4-BE49-F238E27FC236}">
                  <a16:creationId xmlns:a16="http://schemas.microsoft.com/office/drawing/2014/main" id="{C892AF40-23BA-4795-9E96-35FF50C5B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3" y="2989"/>
              <a:ext cx="590" cy="3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7" name="Line 9">
              <a:extLst>
                <a:ext uri="{FF2B5EF4-FFF2-40B4-BE49-F238E27FC236}">
                  <a16:creationId xmlns:a16="http://schemas.microsoft.com/office/drawing/2014/main" id="{A4606EA2-BE21-4FFF-ABF3-3B028852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434"/>
              <a:ext cx="326" cy="9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13066" name="AutoShape 10">
            <a:extLst>
              <a:ext uri="{FF2B5EF4-FFF2-40B4-BE49-F238E27FC236}">
                <a16:creationId xmlns:a16="http://schemas.microsoft.com/office/drawing/2014/main" id="{18203F68-FF87-40E0-BFC9-C3F718D465D2}"/>
              </a:ext>
            </a:extLst>
          </p:cNvPr>
          <p:cNvSpPr>
            <a:spLocks noChangeArrowheads="1"/>
          </p:cNvSpPr>
          <p:nvPr/>
        </p:nvSpPr>
        <p:spPr bwMode="auto">
          <a:xfrm rot="6540000">
            <a:off x="7339806" y="4344194"/>
            <a:ext cx="549275" cy="1366838"/>
          </a:xfrm>
          <a:prstGeom prst="can">
            <a:avLst>
              <a:gd name="adj" fmla="val 2687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13067" name="Line 11">
            <a:extLst>
              <a:ext uri="{FF2B5EF4-FFF2-40B4-BE49-F238E27FC236}">
                <a16:creationId xmlns:a16="http://schemas.microsoft.com/office/drawing/2014/main" id="{1555D5B8-A368-4B74-8BE2-F1740C7DE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7675" y="4249738"/>
            <a:ext cx="290513" cy="81915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2779" name="Object 12">
            <a:extLst>
              <a:ext uri="{FF2B5EF4-FFF2-40B4-BE49-F238E27FC236}">
                <a16:creationId xmlns:a16="http://schemas.microsoft.com/office/drawing/2014/main" id="{CDA866F8-62E7-47C5-889B-1BBE0D67E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4518025"/>
          <a:ext cx="1736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1155700" imgH="508000" progId="Equation.3">
                  <p:embed/>
                </p:oleObj>
              </mc:Choice>
              <mc:Fallback>
                <p:oleObj name="Equation" r:id="rId8" imgW="1155700" imgH="508000" progId="Equation.3">
                  <p:embed/>
                  <p:pic>
                    <p:nvPicPr>
                      <p:cNvPr id="32779" name="Object 12">
                        <a:extLst>
                          <a:ext uri="{FF2B5EF4-FFF2-40B4-BE49-F238E27FC236}">
                            <a16:creationId xmlns:a16="http://schemas.microsoft.com/office/drawing/2014/main" id="{CDA866F8-62E7-47C5-889B-1BBE0D67E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518025"/>
                        <a:ext cx="1736725" cy="763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4">
            <a:extLst>
              <a:ext uri="{FF2B5EF4-FFF2-40B4-BE49-F238E27FC236}">
                <a16:creationId xmlns:a16="http://schemas.microsoft.com/office/drawing/2014/main" id="{026B563D-D374-42AC-B8B4-20BDC95F0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5680075"/>
          <a:ext cx="25050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1662978" imgH="266584" progId="Equation.3">
                  <p:embed/>
                </p:oleObj>
              </mc:Choice>
              <mc:Fallback>
                <p:oleObj name="Equation" r:id="rId10" imgW="1662978" imgH="266584" progId="Equation.3">
                  <p:embed/>
                  <p:pic>
                    <p:nvPicPr>
                      <p:cNvPr id="32780" name="Object 14">
                        <a:extLst>
                          <a:ext uri="{FF2B5EF4-FFF2-40B4-BE49-F238E27FC236}">
                            <a16:creationId xmlns:a16="http://schemas.microsoft.com/office/drawing/2014/main" id="{026B563D-D374-42AC-B8B4-20BDC95F0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680075"/>
                        <a:ext cx="2505075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15">
            <a:extLst>
              <a:ext uri="{FF2B5EF4-FFF2-40B4-BE49-F238E27FC236}">
                <a16:creationId xmlns:a16="http://schemas.microsoft.com/office/drawing/2014/main" id="{6E00A2F9-87DF-4320-91CD-559CBCD14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4495800"/>
            <a:ext cx="350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813072" name="AutoShape 16">
            <a:extLst>
              <a:ext uri="{FF2B5EF4-FFF2-40B4-BE49-F238E27FC236}">
                <a16:creationId xmlns:a16="http://schemas.microsoft.com/office/drawing/2014/main" id="{A2C042B5-A9EA-4BC9-B24B-3DE8E9D2E561}"/>
              </a:ext>
            </a:extLst>
          </p:cNvPr>
          <p:cNvSpPr>
            <a:spLocks noChangeArrowheads="1"/>
          </p:cNvSpPr>
          <p:nvPr/>
        </p:nvSpPr>
        <p:spPr bwMode="auto">
          <a:xfrm rot="-1980000">
            <a:off x="4854575" y="2228850"/>
            <a:ext cx="549275" cy="1366838"/>
          </a:xfrm>
          <a:prstGeom prst="can">
            <a:avLst>
              <a:gd name="adj" fmla="val 2687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13073" name="Line 17">
            <a:extLst>
              <a:ext uri="{FF2B5EF4-FFF2-40B4-BE49-F238E27FC236}">
                <a16:creationId xmlns:a16="http://schemas.microsoft.com/office/drawing/2014/main" id="{96020407-4464-47A8-AC95-B213CFBCB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7200" y="4383088"/>
            <a:ext cx="1014413" cy="695325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3074" name="Object 18">
            <a:extLst>
              <a:ext uri="{FF2B5EF4-FFF2-40B4-BE49-F238E27FC236}">
                <a16:creationId xmlns:a16="http://schemas.microsoft.com/office/drawing/2014/main" id="{E549CB8C-9B2A-4989-A997-45B989174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6913" y="4337050"/>
          <a:ext cx="1025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2" imgW="685800" imgH="203200" progId="Equation.3">
                  <p:embed/>
                </p:oleObj>
              </mc:Choice>
              <mc:Fallback>
                <p:oleObj name="Equation" r:id="rId12" imgW="685800" imgH="203200" progId="Equation.3">
                  <p:embed/>
                  <p:pic>
                    <p:nvPicPr>
                      <p:cNvPr id="813074" name="Object 18">
                        <a:extLst>
                          <a:ext uri="{FF2B5EF4-FFF2-40B4-BE49-F238E27FC236}">
                            <a16:creationId xmlns:a16="http://schemas.microsoft.com/office/drawing/2014/main" id="{E549CB8C-9B2A-4989-A997-45B989174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4337050"/>
                        <a:ext cx="1025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5" name="Object 19">
            <a:extLst>
              <a:ext uri="{FF2B5EF4-FFF2-40B4-BE49-F238E27FC236}">
                <a16:creationId xmlns:a16="http://schemas.microsoft.com/office/drawing/2014/main" id="{28D84459-228F-44CA-A677-C13189E4C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4933950"/>
          <a:ext cx="10271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4" imgW="685800" imgH="203200" progId="Equation.3">
                  <p:embed/>
                </p:oleObj>
              </mc:Choice>
              <mc:Fallback>
                <p:oleObj name="Equation" r:id="rId14" imgW="685800" imgH="203200" progId="Equation.3">
                  <p:embed/>
                  <p:pic>
                    <p:nvPicPr>
                      <p:cNvPr id="813075" name="Object 19">
                        <a:extLst>
                          <a:ext uri="{FF2B5EF4-FFF2-40B4-BE49-F238E27FC236}">
                            <a16:creationId xmlns:a16="http://schemas.microsoft.com/office/drawing/2014/main" id="{28D84459-228F-44CA-A677-C13189E4C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4933950"/>
                        <a:ext cx="10271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 animBg="1"/>
      <p:bldP spid="813058" grpId="1" animBg="1"/>
      <p:bldP spid="813062" grpId="0" animBg="1"/>
      <p:bldP spid="813062" grpId="1" animBg="1"/>
      <p:bldP spid="813066" grpId="0" animBg="1"/>
      <p:bldP spid="813066" grpId="1" animBg="1"/>
      <p:bldP spid="8130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AutoShape 2">
            <a:extLst>
              <a:ext uri="{FF2B5EF4-FFF2-40B4-BE49-F238E27FC236}">
                <a16:creationId xmlns:a16="http://schemas.microsoft.com/office/drawing/2014/main" id="{4C45BAA8-0230-48DA-BE24-641925D065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44332" y="4002881"/>
            <a:ext cx="1936750" cy="20653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B849AD5-E5F1-4451-BB63-46BF2E805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77788"/>
            <a:ext cx="856773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Projection of a Vector: Dot Product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C643F74-23D9-4A9B-AE5A-F54DAE327A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The dot product says something about how parallel two vectors are.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The dot product (scalar product) of two vectors can be thought of as the projection of one onto the direction of the other.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Components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1598D231-A86E-4A6B-A893-2C011318F00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83313" y="5157788"/>
          <a:ext cx="2270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1598D231-A86E-4A6B-A893-2C011318F00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157788"/>
                        <a:ext cx="2270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9">
            <a:extLst>
              <a:ext uri="{FF2B5EF4-FFF2-40B4-BE49-F238E27FC236}">
                <a16:creationId xmlns:a16="http://schemas.microsoft.com/office/drawing/2014/main" id="{C1813372-170B-4CC8-91B2-C783C1879DC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10175" y="3614738"/>
          <a:ext cx="227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34822" name="Object 9">
                        <a:extLst>
                          <a:ext uri="{FF2B5EF4-FFF2-40B4-BE49-F238E27FC236}">
                            <a16:creationId xmlns:a16="http://schemas.microsoft.com/office/drawing/2014/main" id="{C1813372-170B-4CC8-91B2-C783C1879DC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3614738"/>
                        <a:ext cx="2270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Line 6">
            <a:extLst>
              <a:ext uri="{FF2B5EF4-FFF2-40B4-BE49-F238E27FC236}">
                <a16:creationId xmlns:a16="http://schemas.microsoft.com/office/drawing/2014/main" id="{75BDBD82-187C-472B-8BA8-489088B54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3388" y="5087938"/>
            <a:ext cx="923925" cy="4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4" name="Line 7">
            <a:extLst>
              <a:ext uri="{FF2B5EF4-FFF2-40B4-BE49-F238E27FC236}">
                <a16:creationId xmlns:a16="http://schemas.microsoft.com/office/drawing/2014/main" id="{B40582D7-AA1A-4A14-AB7F-BCD5ADC23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1800" y="3589338"/>
            <a:ext cx="3175" cy="15097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5112" name="AutoShape 8">
            <a:extLst>
              <a:ext uri="{FF2B5EF4-FFF2-40B4-BE49-F238E27FC236}">
                <a16:creationId xmlns:a16="http://schemas.microsoft.com/office/drawing/2014/main" id="{68912E11-377C-411E-9CB3-C02BDD607C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63606" y="4344194"/>
            <a:ext cx="549275" cy="1366838"/>
          </a:xfrm>
          <a:prstGeom prst="can">
            <a:avLst>
              <a:gd name="adj" fmla="val 2687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7CBAE3A2-F401-4687-8C80-C830AA951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5826125"/>
          <a:ext cx="25050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1662978" imgH="266584" progId="Equation.3">
                  <p:embed/>
                </p:oleObj>
              </mc:Choice>
              <mc:Fallback>
                <p:oleObj name="Equation" r:id="rId8" imgW="1662978" imgH="266584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7CBAE3A2-F401-4687-8C80-C830AA951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826125"/>
                        <a:ext cx="2505075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>
            <a:extLst>
              <a:ext uri="{FF2B5EF4-FFF2-40B4-BE49-F238E27FC236}">
                <a16:creationId xmlns:a16="http://schemas.microsoft.com/office/drawing/2014/main" id="{C6760675-073B-47DE-AD5E-EBA681F2D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4686300"/>
            <a:ext cx="63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ymbol" panose="05050102010706020507" pitchFamily="18" charset="2"/>
              </a:rPr>
              <a:t>p/2</a:t>
            </a:r>
          </a:p>
        </p:txBody>
      </p:sp>
      <p:sp>
        <p:nvSpPr>
          <p:cNvPr id="815116" name="Oval 12">
            <a:extLst>
              <a:ext uri="{FF2B5EF4-FFF2-40B4-BE49-F238E27FC236}">
                <a16:creationId xmlns:a16="http://schemas.microsoft.com/office/drawing/2014/main" id="{E2057BC9-705C-42F0-B58E-7617B471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5003800"/>
            <a:ext cx="88900" cy="165100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15117" name="Text Box 13">
            <a:extLst>
              <a:ext uri="{FF2B5EF4-FFF2-40B4-BE49-F238E27FC236}">
                <a16:creationId xmlns:a16="http://schemas.microsoft.com/office/drawing/2014/main" id="{BFF72D68-573F-4BB8-83E0-5F6B5997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367665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  <a:latin typeface="Verdana" panose="020B0604030504040204" pitchFamily="34" charset="0"/>
              </a:rPr>
              <a:t>Projection is zero</a:t>
            </a:r>
          </a:p>
        </p:txBody>
      </p:sp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41A38738-0196-4A82-A1B6-0B4953AA7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5003800"/>
          <a:ext cx="1736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0" imgW="1155700" imgH="508000" progId="Equation.3">
                  <p:embed/>
                </p:oleObj>
              </mc:Choice>
              <mc:Fallback>
                <p:oleObj name="Equation" r:id="rId10" imgW="1155700" imgH="508000" progId="Equation.3">
                  <p:embed/>
                  <p:pic>
                    <p:nvPicPr>
                      <p:cNvPr id="34830" name="Object 14">
                        <a:extLst>
                          <a:ext uri="{FF2B5EF4-FFF2-40B4-BE49-F238E27FC236}">
                            <a16:creationId xmlns:a16="http://schemas.microsoft.com/office/drawing/2014/main" id="{41A38738-0196-4A82-A1B6-0B4953AA7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003800"/>
                        <a:ext cx="1736725" cy="763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6" grpId="0" animBg="1"/>
      <p:bldP spid="815106" grpId="1" animBg="1"/>
      <p:bldP spid="815112" grpId="0" animBg="1"/>
      <p:bldP spid="815112" grpId="1" animBg="1"/>
      <p:bldP spid="815116" grpId="0" animBg="1"/>
      <p:bldP spid="815116" grpId="1" animBg="1"/>
      <p:bldP spid="815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8F94-8092-4BA7-A29A-D5F035A2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558800"/>
            <a:ext cx="7543800" cy="692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Book Antiqua" panose="02040602050305030304" pitchFamily="18" charset="0"/>
              </a:rPr>
              <a:t>The Scalar Product</a:t>
            </a:r>
            <a:br>
              <a:rPr lang="en-US" b="1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1807D52E-D30D-4760-AF23-4410F128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84275"/>
            <a:ext cx="8713788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>
            <a:extLst>
              <a:ext uri="{FF2B5EF4-FFF2-40B4-BE49-F238E27FC236}">
                <a16:creationId xmlns:a16="http://schemas.microsoft.com/office/drawing/2014/main" id="{9C7B2AD2-1ED9-4289-A420-3FBB612B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524125"/>
            <a:ext cx="84963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>
            <a:extLst>
              <a:ext uri="{FF2B5EF4-FFF2-40B4-BE49-F238E27FC236}">
                <a16:creationId xmlns:a16="http://schemas.microsoft.com/office/drawing/2014/main" id="{4E07B55E-7931-4DD2-8B9D-533B698D5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27749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8">
            <a:extLst>
              <a:ext uri="{FF2B5EF4-FFF2-40B4-BE49-F238E27FC236}">
                <a16:creationId xmlns:a16="http://schemas.microsoft.com/office/drawing/2014/main" id="{7A6F1334-FE68-4B53-BC8D-013502136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446713"/>
            <a:ext cx="291782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9">
            <a:extLst>
              <a:ext uri="{FF2B5EF4-FFF2-40B4-BE49-F238E27FC236}">
                <a16:creationId xmlns:a16="http://schemas.microsoft.com/office/drawing/2014/main" id="{43E58F8C-E2B1-4FF6-8732-9A46E85FA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3573463"/>
            <a:ext cx="467995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A96E-604C-4F2F-BF4E-9EB98BAE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558800"/>
            <a:ext cx="7543800" cy="692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Book Antiqua" panose="02040602050305030304" pitchFamily="18" charset="0"/>
              </a:rPr>
              <a:t>The Scalar Product</a:t>
            </a:r>
            <a:br>
              <a:rPr lang="en-US" b="1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37891" name="Picture 6">
            <a:extLst>
              <a:ext uri="{FF2B5EF4-FFF2-40B4-BE49-F238E27FC236}">
                <a16:creationId xmlns:a16="http://schemas.microsoft.com/office/drawing/2014/main" id="{424875ED-A749-48E8-8B79-DFC6A645C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81075"/>
            <a:ext cx="91376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2">
            <a:extLst>
              <a:ext uri="{FF2B5EF4-FFF2-40B4-BE49-F238E27FC236}">
                <a16:creationId xmlns:a16="http://schemas.microsoft.com/office/drawing/2014/main" id="{7E0F7188-F660-4EB4-9E3F-9590DC5EE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535363"/>
            <a:ext cx="9118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>
            <a:extLst>
              <a:ext uri="{FF2B5EF4-FFF2-40B4-BE49-F238E27FC236}">
                <a16:creationId xmlns:a16="http://schemas.microsoft.com/office/drawing/2014/main" id="{264496DD-B23F-48FD-B860-4CB4F510A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4741863"/>
            <a:ext cx="8088313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>
            <a:extLst>
              <a:ext uri="{FF2B5EF4-FFF2-40B4-BE49-F238E27FC236}">
                <a16:creationId xmlns:a16="http://schemas.microsoft.com/office/drawing/2014/main" id="{03F8284E-D257-4DEB-B7B0-15911CA8E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759450"/>
            <a:ext cx="35925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083E45E-1A6F-47BE-9F10-A9231806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-31750"/>
            <a:ext cx="7543800" cy="8683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Book Antiqua" panose="02040602050305030304" pitchFamily="18" charset="0"/>
              </a:rPr>
              <a:t>The Vector Product</a:t>
            </a:r>
            <a:endParaRPr lang="en-IE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5" name="Picture 1">
            <a:extLst>
              <a:ext uri="{FF2B5EF4-FFF2-40B4-BE49-F238E27FC236}">
                <a16:creationId xmlns:a16="http://schemas.microsoft.com/office/drawing/2014/main" id="{7102CCBE-9FE0-49DF-BB0F-F774852D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2">
            <a:extLst>
              <a:ext uri="{FF2B5EF4-FFF2-40B4-BE49-F238E27FC236}">
                <a16:creationId xmlns:a16="http://schemas.microsoft.com/office/drawing/2014/main" id="{2FFCA8EC-A018-46C7-B386-D160238C1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205038"/>
            <a:ext cx="89439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>
            <a:extLst>
              <a:ext uri="{FF2B5EF4-FFF2-40B4-BE49-F238E27FC236}">
                <a16:creationId xmlns:a16="http://schemas.microsoft.com/office/drawing/2014/main" id="{6BAD4418-B342-4C62-9C30-1684A92BC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5938838"/>
            <a:ext cx="888365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2E10C608-B3EF-4A7C-B449-86CA602F9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3640138"/>
            <a:ext cx="888047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B1DC2550-E5A6-47ED-9F44-E2CC3A124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Vector Product 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A37C958B-1A83-4C13-807C-3242F4A6F7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0213" y="1843088"/>
            <a:ext cx="6007100" cy="41783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The cross product of two vectors says something about how perpendicular they are.  </a:t>
            </a:r>
          </a:p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Magnitude: 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  <a:sym typeface="Symbol" panose="05050102010706020507" pitchFamily="18" charset="2"/>
              </a:rPr>
              <a:t> is smaller angle between the vectors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  <a:sym typeface="Symbol" panose="05050102010706020507" pitchFamily="18" charset="2"/>
              </a:rPr>
              <a:t>Cross product of any parallel vectors = zero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  <a:sym typeface="Symbol" panose="05050102010706020507" pitchFamily="18" charset="2"/>
              </a:rPr>
              <a:t>Cross product is maximum for perpendicular vectors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  <a:sym typeface="Symbol" panose="05050102010706020507" pitchFamily="18" charset="2"/>
              </a:rPr>
              <a:t>Cross products of Cartesian unit vectors: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9940" name="Object 10">
            <a:extLst>
              <a:ext uri="{FF2B5EF4-FFF2-40B4-BE49-F238E27FC236}">
                <a16:creationId xmlns:a16="http://schemas.microsoft.com/office/drawing/2014/main" id="{1AE808FE-D738-4602-B674-02298D5AD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8088" y="2620963"/>
          <a:ext cx="2060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39940" name="Object 10">
                        <a:extLst>
                          <a:ext uri="{FF2B5EF4-FFF2-40B4-BE49-F238E27FC236}">
                            <a16:creationId xmlns:a16="http://schemas.microsoft.com/office/drawing/2014/main" id="{1AE808FE-D738-4602-B674-02298D5AD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620963"/>
                        <a:ext cx="2060575" cy="6477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1">
            <a:extLst>
              <a:ext uri="{FF2B5EF4-FFF2-40B4-BE49-F238E27FC236}">
                <a16:creationId xmlns:a16="http://schemas.microsoft.com/office/drawing/2014/main" id="{A871B034-E78E-440A-9A3E-2A6EAF006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0" y="593725"/>
          <a:ext cx="1558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634725" imgH="279279" progId="Equation.3">
                  <p:embed/>
                </p:oleObj>
              </mc:Choice>
              <mc:Fallback>
                <p:oleObj name="Equation" r:id="rId6" imgW="634725" imgH="279279" progId="Equation.3">
                  <p:embed/>
                  <p:pic>
                    <p:nvPicPr>
                      <p:cNvPr id="39941" name="Object 31">
                        <a:extLst>
                          <a:ext uri="{FF2B5EF4-FFF2-40B4-BE49-F238E27FC236}">
                            <a16:creationId xmlns:a16="http://schemas.microsoft.com/office/drawing/2014/main" id="{A871B034-E78E-440A-9A3E-2A6EAF006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93725"/>
                        <a:ext cx="1558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2" name="Group 58">
            <a:extLst>
              <a:ext uri="{FF2B5EF4-FFF2-40B4-BE49-F238E27FC236}">
                <a16:creationId xmlns:a16="http://schemas.microsoft.com/office/drawing/2014/main" id="{E5587BF8-1F39-4A66-A2BA-F94BF5A65752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1122363"/>
            <a:ext cx="2019300" cy="1820862"/>
            <a:chOff x="3815" y="2131"/>
            <a:chExt cx="1272" cy="1147"/>
          </a:xfrm>
        </p:grpSpPr>
        <p:graphicFrame>
          <p:nvGraphicFramePr>
            <p:cNvPr id="39967" name="Object 6">
              <a:extLst>
                <a:ext uri="{FF2B5EF4-FFF2-40B4-BE49-F238E27FC236}">
                  <a16:creationId xmlns:a16="http://schemas.microsoft.com/office/drawing/2014/main" id="{0A339C23-9BAC-4C0C-9614-6559768D5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3" y="2745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8" imgW="152268" imgH="203024" progId="Equation.3">
                    <p:embed/>
                  </p:oleObj>
                </mc:Choice>
                <mc:Fallback>
                  <p:oleObj name="Equation" r:id="rId8" imgW="152268" imgH="203024" progId="Equation.3">
                    <p:embed/>
                    <p:pic>
                      <p:nvPicPr>
                        <p:cNvPr id="39967" name="Object 6">
                          <a:extLst>
                            <a:ext uri="{FF2B5EF4-FFF2-40B4-BE49-F238E27FC236}">
                              <a16:creationId xmlns:a16="http://schemas.microsoft.com/office/drawing/2014/main" id="{0A339C23-9BAC-4C0C-9614-6559768D54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2745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8" name="Object 11">
              <a:extLst>
                <a:ext uri="{FF2B5EF4-FFF2-40B4-BE49-F238E27FC236}">
                  <a16:creationId xmlns:a16="http://schemas.microsoft.com/office/drawing/2014/main" id="{0A51BF26-24B8-4444-A360-3CE631825E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2205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10" imgW="152268" imgH="203024" progId="Equation.3">
                    <p:embed/>
                  </p:oleObj>
                </mc:Choice>
                <mc:Fallback>
                  <p:oleObj name="Equation" r:id="rId10" imgW="152268" imgH="203024" progId="Equation.3">
                    <p:embed/>
                    <p:pic>
                      <p:nvPicPr>
                        <p:cNvPr id="39968" name="Object 11">
                          <a:extLst>
                            <a:ext uri="{FF2B5EF4-FFF2-40B4-BE49-F238E27FC236}">
                              <a16:creationId xmlns:a16="http://schemas.microsoft.com/office/drawing/2014/main" id="{0A51BF26-24B8-4444-A360-3CE631825E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2205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9" name="Text Box 13">
              <a:extLst>
                <a:ext uri="{FF2B5EF4-FFF2-40B4-BE49-F238E27FC236}">
                  <a16:creationId xmlns:a16="http://schemas.microsoft.com/office/drawing/2014/main" id="{AFDDBA29-D70D-4C29-9BF7-002907CB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71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</a:p>
          </p:txBody>
        </p:sp>
        <p:grpSp>
          <p:nvGrpSpPr>
            <p:cNvPr id="39970" name="Group 18">
              <a:extLst>
                <a:ext uri="{FF2B5EF4-FFF2-40B4-BE49-F238E27FC236}">
                  <a16:creationId xmlns:a16="http://schemas.microsoft.com/office/drawing/2014/main" id="{728FE9A9-DB89-431D-89B0-07D128203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6" y="3008"/>
              <a:ext cx="931" cy="270"/>
              <a:chOff x="3420" y="3128"/>
              <a:chExt cx="931" cy="270"/>
            </a:xfrm>
          </p:grpSpPr>
          <p:grpSp>
            <p:nvGrpSpPr>
              <p:cNvPr id="39980" name="Group 19">
                <a:extLst>
                  <a:ext uri="{FF2B5EF4-FFF2-40B4-BE49-F238E27FC236}">
                    <a16:creationId xmlns:a16="http://schemas.microsoft.com/office/drawing/2014/main" id="{9DE8A79F-0E2A-46F3-940C-8BB6188B7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3128"/>
                <a:ext cx="511" cy="198"/>
                <a:chOff x="3420" y="3128"/>
                <a:chExt cx="469" cy="180"/>
              </a:xfrm>
            </p:grpSpPr>
            <p:sp>
              <p:nvSpPr>
                <p:cNvPr id="39982" name="Line 20">
                  <a:extLst>
                    <a:ext uri="{FF2B5EF4-FFF2-40B4-BE49-F238E27FC236}">
                      <a16:creationId xmlns:a16="http://schemas.microsoft.com/office/drawing/2014/main" id="{BB2625A6-3DA1-4356-9F57-29731EAF4B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5" y="3194"/>
                  <a:ext cx="414" cy="114"/>
                </a:xfrm>
                <a:prstGeom prst="line">
                  <a:avLst/>
                </a:prstGeom>
                <a:noFill/>
                <a:ln w="5715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983" name="Group 21">
                  <a:extLst>
                    <a:ext uri="{FF2B5EF4-FFF2-40B4-BE49-F238E27FC236}">
                      <a16:creationId xmlns:a16="http://schemas.microsoft.com/office/drawing/2014/main" id="{717BFF5C-392C-4FAA-953C-C9ABDFAD39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3128"/>
                  <a:ext cx="122" cy="128"/>
                  <a:chOff x="3144" y="2936"/>
                  <a:chExt cx="122" cy="128"/>
                </a:xfrm>
              </p:grpSpPr>
              <p:sp>
                <p:nvSpPr>
                  <p:cNvPr id="39984" name="AutoShape 22">
                    <a:extLst>
                      <a:ext uri="{FF2B5EF4-FFF2-40B4-BE49-F238E27FC236}">
                        <a16:creationId xmlns:a16="http://schemas.microsoft.com/office/drawing/2014/main" id="{CF6B9C8C-AF84-4AB9-8891-70EB1E5DED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4" y="2936"/>
                    <a:ext cx="122" cy="12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87 w 21600"/>
                      <a:gd name="T25" fmla="*/ 3206 h 21600"/>
                      <a:gd name="T26" fmla="*/ 18413 w 21600"/>
                      <a:gd name="T27" fmla="*/ 18394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5400" y="10800"/>
                        </a:moveTo>
                        <a:cubicBezTo>
                          <a:pt x="5400" y="13782"/>
                          <a:pt x="7818" y="16200"/>
                          <a:pt x="10800" y="16200"/>
                        </a:cubicBezTo>
                        <a:cubicBezTo>
                          <a:pt x="13782" y="16200"/>
                          <a:pt x="16200" y="13782"/>
                          <a:pt x="16200" y="10800"/>
                        </a:cubicBezTo>
                        <a:cubicBezTo>
                          <a:pt x="16200" y="7818"/>
                          <a:pt x="13782" y="5400"/>
                          <a:pt x="10800" y="5400"/>
                        </a:cubicBezTo>
                        <a:cubicBezTo>
                          <a:pt x="7818" y="5400"/>
                          <a:pt x="5400" y="7818"/>
                          <a:pt x="5400" y="108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algn="ctr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985" name="Oval 23">
                    <a:extLst>
                      <a:ext uri="{FF2B5EF4-FFF2-40B4-BE49-F238E27FC236}">
                        <a16:creationId xmlns:a16="http://schemas.microsoft.com/office/drawing/2014/main" id="{23CE937D-3896-4AA0-A949-766FF39F24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77" y="2973"/>
                    <a:ext cx="56" cy="56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algn="ctr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latin typeface="Verdana" panose="020B0604030504040204" pitchFamily="34" charset="0"/>
                    </a:endParaRPr>
                  </a:p>
                </p:txBody>
              </p:sp>
            </p:grpSp>
          </p:grpSp>
          <p:graphicFrame>
            <p:nvGraphicFramePr>
              <p:cNvPr id="39981" name="Object 24">
                <a:extLst>
                  <a:ext uri="{FF2B5EF4-FFF2-40B4-BE49-F238E27FC236}">
                    <a16:creationId xmlns:a16="http://schemas.microsoft.com/office/drawing/2014/main" id="{7B9C15B3-163C-4413-B7C1-D24A8ED225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9" y="3195"/>
              <a:ext cx="43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Equation" r:id="rId12" imgW="457002" imgH="215806" progId="Equation.3">
                      <p:embed/>
                    </p:oleObj>
                  </mc:Choice>
                  <mc:Fallback>
                    <p:oleObj name="Equation" r:id="rId12" imgW="457002" imgH="215806" progId="Equation.3">
                      <p:embed/>
                      <p:pic>
                        <p:nvPicPr>
                          <p:cNvPr id="39981" name="Object 24">
                            <a:extLst>
                              <a:ext uri="{FF2B5EF4-FFF2-40B4-BE49-F238E27FC236}">
                                <a16:creationId xmlns:a16="http://schemas.microsoft.com/office/drawing/2014/main" id="{7B9C15B3-163C-4413-B7C1-D24A8ED225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195"/>
                            <a:ext cx="43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71" name="Group 32">
              <a:extLst>
                <a:ext uri="{FF2B5EF4-FFF2-40B4-BE49-F238E27FC236}">
                  <a16:creationId xmlns:a16="http://schemas.microsoft.com/office/drawing/2014/main" id="{70171CC3-2744-4F7E-A8B0-FFB732B4D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2131"/>
              <a:ext cx="590" cy="959"/>
              <a:chOff x="4593" y="2434"/>
              <a:chExt cx="590" cy="959"/>
            </a:xfrm>
          </p:grpSpPr>
          <p:sp>
            <p:nvSpPr>
              <p:cNvPr id="39978" name="Line 33">
                <a:extLst>
                  <a:ext uri="{FF2B5EF4-FFF2-40B4-BE49-F238E27FC236}">
                    <a16:creationId xmlns:a16="http://schemas.microsoft.com/office/drawing/2014/main" id="{C3BEA9B0-3EF7-41D4-A17B-A3536A2DE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3" y="2989"/>
                <a:ext cx="590" cy="39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Line 34">
                <a:extLst>
                  <a:ext uri="{FF2B5EF4-FFF2-40B4-BE49-F238E27FC236}">
                    <a16:creationId xmlns:a16="http://schemas.microsoft.com/office/drawing/2014/main" id="{4BDDA2BB-7E99-4119-B2CE-C155FEE60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4" y="2434"/>
                <a:ext cx="326" cy="95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972" name="Group 35">
              <a:extLst>
                <a:ext uri="{FF2B5EF4-FFF2-40B4-BE49-F238E27FC236}">
                  <a16:creationId xmlns:a16="http://schemas.microsoft.com/office/drawing/2014/main" id="{736B31DB-81DA-44F5-BE20-ADF4F4764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5" y="2259"/>
              <a:ext cx="474" cy="890"/>
              <a:chOff x="3079" y="2379"/>
              <a:chExt cx="474" cy="890"/>
            </a:xfrm>
          </p:grpSpPr>
          <p:sp>
            <p:nvSpPr>
              <p:cNvPr id="39973" name="Line 36">
                <a:extLst>
                  <a:ext uri="{FF2B5EF4-FFF2-40B4-BE49-F238E27FC236}">
                    <a16:creationId xmlns:a16="http://schemas.microsoft.com/office/drawing/2014/main" id="{624C661B-B595-406A-8FFF-3F113CC9B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7" y="2614"/>
                <a:ext cx="381" cy="587"/>
              </a:xfrm>
              <a:prstGeom prst="line">
                <a:avLst/>
              </a:prstGeom>
              <a:noFill/>
              <a:ln w="57150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9974" name="Group 37">
                <a:extLst>
                  <a:ext uri="{FF2B5EF4-FFF2-40B4-BE49-F238E27FC236}">
                    <a16:creationId xmlns:a16="http://schemas.microsoft.com/office/drawing/2014/main" id="{9EE220FB-35DA-433F-B894-5F174C449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3128"/>
                <a:ext cx="133" cy="141"/>
                <a:chOff x="3144" y="2936"/>
                <a:chExt cx="122" cy="128"/>
              </a:xfrm>
            </p:grpSpPr>
            <p:sp>
              <p:nvSpPr>
                <p:cNvPr id="39976" name="AutoShape 38">
                  <a:extLst>
                    <a:ext uri="{FF2B5EF4-FFF2-40B4-BE49-F238E27FC236}">
                      <a16:creationId xmlns:a16="http://schemas.microsoft.com/office/drawing/2014/main" id="{6CBDA884-F60C-43FC-A649-CD2FF86DD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4" y="2936"/>
                  <a:ext cx="122" cy="1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87 w 21600"/>
                    <a:gd name="T25" fmla="*/ 3206 h 21600"/>
                    <a:gd name="T26" fmla="*/ 18413 w 21600"/>
                    <a:gd name="T27" fmla="*/ 18394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977" name="Oval 39">
                  <a:extLst>
                    <a:ext uri="{FF2B5EF4-FFF2-40B4-BE49-F238E27FC236}">
                      <a16:creationId xmlns:a16="http://schemas.microsoft.com/office/drawing/2014/main" id="{9A8470A0-0A0E-4676-BA60-AEA5B1B3F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7" y="2973"/>
                  <a:ext cx="56" cy="56"/>
                </a:xfrm>
                <a:prstGeom prst="ellipse">
                  <a:avLst/>
                </a:prstGeom>
                <a:solidFill>
                  <a:schemeClr val="bg2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>
                    <a:latin typeface="Verdana" panose="020B0604030504040204" pitchFamily="34" charset="0"/>
                  </a:endParaRPr>
                </a:p>
              </p:txBody>
            </p:sp>
          </p:grpSp>
          <p:graphicFrame>
            <p:nvGraphicFramePr>
              <p:cNvPr id="39975" name="Object 40">
                <a:extLst>
                  <a:ext uri="{FF2B5EF4-FFF2-40B4-BE49-F238E27FC236}">
                    <a16:creationId xmlns:a16="http://schemas.microsoft.com/office/drawing/2014/main" id="{042742FE-8C6B-4BA9-9505-E747DC519B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9" y="2379"/>
              <a:ext cx="43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Equation" r:id="rId14" imgW="457002" imgH="215806" progId="Equation.3">
                      <p:embed/>
                    </p:oleObj>
                  </mc:Choice>
                  <mc:Fallback>
                    <p:oleObj name="Equation" r:id="rId14" imgW="457002" imgH="215806" progId="Equation.3">
                      <p:embed/>
                      <p:pic>
                        <p:nvPicPr>
                          <p:cNvPr id="39975" name="Object 40">
                            <a:extLst>
                              <a:ext uri="{FF2B5EF4-FFF2-40B4-BE49-F238E27FC236}">
                                <a16:creationId xmlns:a16="http://schemas.microsoft.com/office/drawing/2014/main" id="{042742FE-8C6B-4BA9-9505-E747DC519B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9" y="2379"/>
                            <a:ext cx="43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9943" name="Object 59">
            <a:extLst>
              <a:ext uri="{FF2B5EF4-FFF2-40B4-BE49-F238E27FC236}">
                <a16:creationId xmlns:a16="http://schemas.microsoft.com/office/drawing/2014/main" id="{97A1973C-97DE-4FF3-B89D-CFF60EF19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8" y="5286375"/>
          <a:ext cx="30051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6" imgW="1803400" imgH="508000" progId="Equation.3">
                  <p:embed/>
                </p:oleObj>
              </mc:Choice>
              <mc:Fallback>
                <p:oleObj name="Equation" r:id="rId16" imgW="1803400" imgH="508000" progId="Equation.3">
                  <p:embed/>
                  <p:pic>
                    <p:nvPicPr>
                      <p:cNvPr id="39943" name="Object 59">
                        <a:extLst>
                          <a:ext uri="{FF2B5EF4-FFF2-40B4-BE49-F238E27FC236}">
                            <a16:creationId xmlns:a16="http://schemas.microsoft.com/office/drawing/2014/main" id="{97A1973C-97DE-4FF3-B89D-CFF60EF19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286375"/>
                        <a:ext cx="3005137" cy="846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4" name="Group 60">
            <a:extLst>
              <a:ext uri="{FF2B5EF4-FFF2-40B4-BE49-F238E27FC236}">
                <a16:creationId xmlns:a16="http://schemas.microsoft.com/office/drawing/2014/main" id="{090AD0D2-CFE9-4682-94BC-2E8FD095E06E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3017838"/>
            <a:ext cx="1992312" cy="1611312"/>
            <a:chOff x="465" y="2477"/>
            <a:chExt cx="1521" cy="1319"/>
          </a:xfrm>
        </p:grpSpPr>
        <p:grpSp>
          <p:nvGrpSpPr>
            <p:cNvPr id="39954" name="Group 61">
              <a:extLst>
                <a:ext uri="{FF2B5EF4-FFF2-40B4-BE49-F238E27FC236}">
                  <a16:creationId xmlns:a16="http://schemas.microsoft.com/office/drawing/2014/main" id="{9EE74D37-E0C9-4524-A462-54635AD54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" y="2477"/>
              <a:ext cx="1521" cy="1319"/>
              <a:chOff x="465" y="2477"/>
              <a:chExt cx="1521" cy="1319"/>
            </a:xfrm>
          </p:grpSpPr>
          <p:sp>
            <p:nvSpPr>
              <p:cNvPr id="39956" name="Line 62">
                <a:extLst>
                  <a:ext uri="{FF2B5EF4-FFF2-40B4-BE49-F238E27FC236}">
                    <a16:creationId xmlns:a16="http://schemas.microsoft.com/office/drawing/2014/main" id="{0FFDA1C7-00A4-49FE-AE88-EAC38FF8A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7" y="2556"/>
                <a:ext cx="0" cy="1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57" name="Line 63">
                <a:extLst>
                  <a:ext uri="{FF2B5EF4-FFF2-40B4-BE49-F238E27FC236}">
                    <a16:creationId xmlns:a16="http://schemas.microsoft.com/office/drawing/2014/main" id="{3431CFC3-A33A-4C83-B227-471D9AA45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" y="3234"/>
                <a:ext cx="13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58" name="Text Box 64">
                <a:extLst>
                  <a:ext uri="{FF2B5EF4-FFF2-40B4-BE49-F238E27FC236}">
                    <a16:creationId xmlns:a16="http://schemas.microsoft.com/office/drawing/2014/main" id="{E09EF6EB-5E74-4560-89E9-B26AAE8FA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" y="2477"/>
                <a:ext cx="21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i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9959" name="Text Box 65">
                <a:extLst>
                  <a:ext uri="{FF2B5EF4-FFF2-40B4-BE49-F238E27FC236}">
                    <a16:creationId xmlns:a16="http://schemas.microsoft.com/office/drawing/2014/main" id="{755119C2-359A-4D0E-8F9B-73AEC8A69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" y="3180"/>
                <a:ext cx="21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i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9960" name="Line 66">
                <a:extLst>
                  <a:ext uri="{FF2B5EF4-FFF2-40B4-BE49-F238E27FC236}">
                    <a16:creationId xmlns:a16="http://schemas.microsoft.com/office/drawing/2014/main" id="{38C80F14-BE67-46B8-B623-19FFDB0E9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6" y="2808"/>
                <a:ext cx="1016" cy="896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1" name="Text Box 67">
                <a:extLst>
                  <a:ext uri="{FF2B5EF4-FFF2-40B4-BE49-F238E27FC236}">
                    <a16:creationId xmlns:a16="http://schemas.microsoft.com/office/drawing/2014/main" id="{A1A689CE-F79E-434E-A31B-24CEA16F9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" y="3477"/>
                <a:ext cx="20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i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en-US" i="1">
                  <a:solidFill>
                    <a:schemeClr val="bg2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39962" name="Line 68">
                <a:extLst>
                  <a:ext uri="{FF2B5EF4-FFF2-40B4-BE49-F238E27FC236}">
                    <a16:creationId xmlns:a16="http://schemas.microsoft.com/office/drawing/2014/main" id="{5629B0C4-AB41-42A5-918F-CC05FD426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32"/>
                <a:ext cx="20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3" name="Line 69">
                <a:extLst>
                  <a:ext uri="{FF2B5EF4-FFF2-40B4-BE49-F238E27FC236}">
                    <a16:creationId xmlns:a16="http://schemas.microsoft.com/office/drawing/2014/main" id="{F7182411-3E88-4CC3-AB8B-66D5E4754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0" y="3232"/>
                <a:ext cx="144" cy="12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4" name="Text Box 70">
                <a:extLst>
                  <a:ext uri="{FF2B5EF4-FFF2-40B4-BE49-F238E27FC236}">
                    <a16:creationId xmlns:a16="http://schemas.microsoft.com/office/drawing/2014/main" id="{92A71867-B2EE-4B9D-B3AB-BD9E22020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004"/>
                <a:ext cx="189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39965" name="Text Box 71">
                <a:extLst>
                  <a:ext uri="{FF2B5EF4-FFF2-40B4-BE49-F238E27FC236}">
                    <a16:creationId xmlns:a16="http://schemas.microsoft.com/office/drawing/2014/main" id="{D4A07F92-92B1-4D51-9DAD-79DFBD31E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0" y="2942"/>
                <a:ext cx="18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39966" name="Text Box 72">
                <a:extLst>
                  <a:ext uri="{FF2B5EF4-FFF2-40B4-BE49-F238E27FC236}">
                    <a16:creationId xmlns:a16="http://schemas.microsoft.com/office/drawing/2014/main" id="{7B7EBBC7-D628-4B1D-85FF-94668624B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333"/>
                <a:ext cx="21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k</a:t>
                </a:r>
              </a:p>
            </p:txBody>
          </p:sp>
        </p:grpSp>
        <p:sp>
          <p:nvSpPr>
            <p:cNvPr id="39955" name="Line 73">
              <a:extLst>
                <a:ext uri="{FF2B5EF4-FFF2-40B4-BE49-F238E27FC236}">
                  <a16:creationId xmlns:a16="http://schemas.microsoft.com/office/drawing/2014/main" id="{2E24AA30-DA1B-4290-94B2-E6EA6472D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4" y="3048"/>
              <a:ext cx="0" cy="18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45" name="Group 74">
            <a:extLst>
              <a:ext uri="{FF2B5EF4-FFF2-40B4-BE49-F238E27FC236}">
                <a16:creationId xmlns:a16="http://schemas.microsoft.com/office/drawing/2014/main" id="{E5815765-2184-4025-B793-694A5DE2F0D4}"/>
              </a:ext>
            </a:extLst>
          </p:cNvPr>
          <p:cNvGrpSpPr>
            <a:grpSpLocks/>
          </p:cNvGrpSpPr>
          <p:nvPr/>
        </p:nvGrpSpPr>
        <p:grpSpPr bwMode="auto">
          <a:xfrm>
            <a:off x="6556375" y="4772025"/>
            <a:ext cx="1574800" cy="1333500"/>
            <a:chOff x="1696" y="3384"/>
            <a:chExt cx="992" cy="840"/>
          </a:xfrm>
        </p:grpSpPr>
        <p:grpSp>
          <p:nvGrpSpPr>
            <p:cNvPr id="39946" name="Group 75">
              <a:extLst>
                <a:ext uri="{FF2B5EF4-FFF2-40B4-BE49-F238E27FC236}">
                  <a16:creationId xmlns:a16="http://schemas.microsoft.com/office/drawing/2014/main" id="{3926B725-0E00-40EA-8E58-8F370D09E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3387"/>
              <a:ext cx="778" cy="770"/>
              <a:chOff x="2346" y="3267"/>
              <a:chExt cx="778" cy="770"/>
            </a:xfrm>
          </p:grpSpPr>
          <p:sp>
            <p:nvSpPr>
              <p:cNvPr id="39948" name="Text Box 76">
                <a:extLst>
                  <a:ext uri="{FF2B5EF4-FFF2-40B4-BE49-F238E27FC236}">
                    <a16:creationId xmlns:a16="http://schemas.microsoft.com/office/drawing/2014/main" id="{D5063205-BACA-4C69-B4FA-E10D6C9D717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645" y="3267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b="1"/>
                  <a:t>i</a:t>
                </a:r>
              </a:p>
            </p:txBody>
          </p:sp>
          <p:sp>
            <p:nvSpPr>
              <p:cNvPr id="39949" name="Text Box 77">
                <a:extLst>
                  <a:ext uri="{FF2B5EF4-FFF2-40B4-BE49-F238E27FC236}">
                    <a16:creationId xmlns:a16="http://schemas.microsoft.com/office/drawing/2014/main" id="{A30BE125-D484-434C-BF20-F0DFBCF92D8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01" y="369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b="1"/>
                  <a:t>k</a:t>
                </a:r>
              </a:p>
            </p:txBody>
          </p:sp>
          <p:sp>
            <p:nvSpPr>
              <p:cNvPr id="39950" name="Text Box 78">
                <a:extLst>
                  <a:ext uri="{FF2B5EF4-FFF2-40B4-BE49-F238E27FC236}">
                    <a16:creationId xmlns:a16="http://schemas.microsoft.com/office/drawing/2014/main" id="{2C769A7E-3F8C-411E-A5BE-3DCCC44F371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46" y="3695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b="1"/>
                  <a:t>j</a:t>
                </a:r>
              </a:p>
            </p:txBody>
          </p:sp>
          <p:sp>
            <p:nvSpPr>
              <p:cNvPr id="39951" name="Arc 79">
                <a:extLst>
                  <a:ext uri="{FF2B5EF4-FFF2-40B4-BE49-F238E27FC236}">
                    <a16:creationId xmlns:a16="http://schemas.microsoft.com/office/drawing/2014/main" id="{CC4BF22F-615F-4B60-A420-143EE2B4D4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2431" y="3438"/>
                <a:ext cx="214" cy="2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Arc 80">
                <a:extLst>
                  <a:ext uri="{FF2B5EF4-FFF2-40B4-BE49-F238E27FC236}">
                    <a16:creationId xmlns:a16="http://schemas.microsoft.com/office/drawing/2014/main" id="{626244A0-BE48-425E-BB9D-31822AB970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568218" flipH="1">
                <a:off x="2816" y="3438"/>
                <a:ext cx="214" cy="2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Arc 81">
                <a:extLst>
                  <a:ext uri="{FF2B5EF4-FFF2-40B4-BE49-F238E27FC236}">
                    <a16:creationId xmlns:a16="http://schemas.microsoft.com/office/drawing/2014/main" id="{11EE5F5B-45B3-4E60-A57C-C15D8F263E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820013" flipH="1">
                <a:off x="2602" y="3780"/>
                <a:ext cx="214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7" name="Rectangle 82">
              <a:extLst>
                <a:ext uri="{FF2B5EF4-FFF2-40B4-BE49-F238E27FC236}">
                  <a16:creationId xmlns:a16="http://schemas.microsoft.com/office/drawing/2014/main" id="{4EF211A2-A687-4B15-9242-314E10A0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3384"/>
              <a:ext cx="992" cy="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25542850-6C6D-4082-80C8-52574B3E9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0950" y="2413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Vector  Product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2606C8CC-193A-4A50-8684-46B19C4DBE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3940175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</a:rPr>
              <a:t>Direction: C perpendicular to both A and B (right-hand rule)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</a:rPr>
              <a:t>Place A and B tail to tail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</a:rPr>
              <a:t>Right hand, not left hand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</a:rPr>
              <a:t>Four fingers are pointed along </a:t>
            </a:r>
            <a:r>
              <a:rPr lang="en-US" altLang="en-US">
                <a:solidFill>
                  <a:srgbClr val="FF0000"/>
                </a:solidFill>
                <a:latin typeface="Book Antiqua" panose="02040602050305030304" pitchFamily="18" charset="0"/>
              </a:rPr>
              <a:t>the first vector</a:t>
            </a:r>
            <a:r>
              <a:rPr lang="en-US" altLang="en-US">
                <a:latin typeface="Book Antiqua" panose="02040602050305030304" pitchFamily="18" charset="0"/>
              </a:rPr>
              <a:t> A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</a:rPr>
              <a:t>“sweep” from </a:t>
            </a:r>
            <a:r>
              <a:rPr lang="en-US" altLang="en-US">
                <a:solidFill>
                  <a:srgbClr val="FF0000"/>
                </a:solidFill>
                <a:latin typeface="Book Antiqua" panose="02040602050305030304" pitchFamily="18" charset="0"/>
              </a:rPr>
              <a:t>first vector A into second vector B</a:t>
            </a:r>
            <a:r>
              <a:rPr lang="en-US" altLang="en-US">
                <a:latin typeface="Book Antiqua" panose="02040602050305030304" pitchFamily="18" charset="0"/>
              </a:rPr>
              <a:t> through the smaller angle between them</a:t>
            </a:r>
          </a:p>
          <a:p>
            <a:pPr lvl="1" eaLnBrk="1" hangingPunct="1"/>
            <a:r>
              <a:rPr lang="en-US" altLang="en-US">
                <a:latin typeface="Book Antiqua" panose="02040602050305030304" pitchFamily="18" charset="0"/>
              </a:rPr>
              <a:t>Your outstretched thumb points the direction</a:t>
            </a:r>
          </a:p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41988" name="Picture 33" descr="1102">
            <a:extLst>
              <a:ext uri="{FF2B5EF4-FFF2-40B4-BE49-F238E27FC236}">
                <a16:creationId xmlns:a16="http://schemas.microsoft.com/office/drawing/2014/main" id="{6F1ADF1E-A814-4069-928B-AC4A8034E67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4075" y="1458913"/>
            <a:ext cx="4278313" cy="2452687"/>
          </a:xfrm>
          <a:noFill/>
        </p:spPr>
      </p:pic>
      <p:graphicFrame>
        <p:nvGraphicFramePr>
          <p:cNvPr id="41989" name="Object 34">
            <a:extLst>
              <a:ext uri="{FF2B5EF4-FFF2-40B4-BE49-F238E27FC236}">
                <a16:creationId xmlns:a16="http://schemas.microsoft.com/office/drawing/2014/main" id="{FCE82546-CD22-4A36-A7CB-A0FB2BD157B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6213" y="4262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5" imgW="926698" imgH="215806" progId="Equation.3">
                  <p:embed/>
                </p:oleObj>
              </mc:Choice>
              <mc:Fallback>
                <p:oleObj name="Equation" r:id="rId5" imgW="926698" imgH="215806" progId="Equation.3">
                  <p:embed/>
                  <p:pic>
                    <p:nvPicPr>
                      <p:cNvPr id="41989" name="Object 34">
                        <a:extLst>
                          <a:ext uri="{FF2B5EF4-FFF2-40B4-BE49-F238E27FC236}">
                            <a16:creationId xmlns:a16="http://schemas.microsoft.com/office/drawing/2014/main" id="{FCE82546-CD22-4A36-A7CB-A0FB2BD157B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262438"/>
                        <a:ext cx="1854200" cy="431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5">
            <a:extLst>
              <a:ext uri="{FF2B5EF4-FFF2-40B4-BE49-F238E27FC236}">
                <a16:creationId xmlns:a16="http://schemas.microsoft.com/office/drawing/2014/main" id="{2BE7262E-5E8A-419D-BCDF-1669400D9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7863" y="6238875"/>
          <a:ext cx="1946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7" imgW="926698" imgH="215806" progId="Equation.3">
                  <p:embed/>
                </p:oleObj>
              </mc:Choice>
              <mc:Fallback>
                <p:oleObj name="Equation" r:id="rId7" imgW="926698" imgH="215806" progId="Equation.3">
                  <p:embed/>
                  <p:pic>
                    <p:nvPicPr>
                      <p:cNvPr id="41990" name="Object 15">
                        <a:extLst>
                          <a:ext uri="{FF2B5EF4-FFF2-40B4-BE49-F238E27FC236}">
                            <a16:creationId xmlns:a16="http://schemas.microsoft.com/office/drawing/2014/main" id="{2BE7262E-5E8A-419D-BCDF-1669400D9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6238875"/>
                        <a:ext cx="1946275" cy="450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2245" name="Picture 37" descr="F03_20">
            <a:extLst>
              <a:ext uri="{FF2B5EF4-FFF2-40B4-BE49-F238E27FC236}">
                <a16:creationId xmlns:a16="http://schemas.microsoft.com/office/drawing/2014/main" id="{B9648220-72AA-4ED8-9901-6B4E2ACD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3797300"/>
            <a:ext cx="11430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2246" name="Object 38">
            <a:extLst>
              <a:ext uri="{FF2B5EF4-FFF2-40B4-BE49-F238E27FC236}">
                <a16:creationId xmlns:a16="http://schemas.microsoft.com/office/drawing/2014/main" id="{F3BFD8A8-BDA3-45CE-89A9-B24B6FE78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363" y="5257800"/>
          <a:ext cx="1993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10" imgW="952087" imgH="203112" progId="Equation.3">
                  <p:embed/>
                </p:oleObj>
              </mc:Choice>
              <mc:Fallback>
                <p:oleObj name="Equation" r:id="rId10" imgW="952087" imgH="203112" progId="Equation.3">
                  <p:embed/>
                  <p:pic>
                    <p:nvPicPr>
                      <p:cNvPr id="862246" name="Object 38">
                        <a:extLst>
                          <a:ext uri="{FF2B5EF4-FFF2-40B4-BE49-F238E27FC236}">
                            <a16:creationId xmlns:a16="http://schemas.microsoft.com/office/drawing/2014/main" id="{F3BFD8A8-BDA3-45CE-89A9-B24B6FE78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5257800"/>
                        <a:ext cx="1993900" cy="4254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50195"/>
                        </a:srgbClr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16ED-A921-410B-A949-3DCB1D82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5888"/>
            <a:ext cx="8321675" cy="1449387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latin typeface="Book Antiqua" panose="02040602050305030304" pitchFamily="18" charset="0"/>
              </a:rPr>
              <a:t>    VECTORS AND THEIR COMPONENTS</a:t>
            </a:r>
            <a:br>
              <a:rPr lang="en-US" sz="3200" b="1" dirty="0">
                <a:latin typeface="Book Antiqua" panose="02040602050305030304" pitchFamily="18" charset="0"/>
              </a:rPr>
            </a:br>
            <a:br>
              <a:rPr lang="en-US" sz="3200" b="1" dirty="0">
                <a:latin typeface="Book Antiqua" panose="02040602050305030304" pitchFamily="18" charset="0"/>
              </a:rPr>
            </a:br>
            <a:r>
              <a:rPr lang="en-US" sz="3200" b="1" dirty="0">
                <a:latin typeface="Book Antiqua" panose="02040602050305030304" pitchFamily="18" charset="0"/>
              </a:rPr>
              <a:t>Objectives: 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8529785-0EAD-4BAE-86B2-01F3C7D3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276475"/>
            <a:ext cx="8321675" cy="402272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</a:rPr>
              <a:t>Add vectors by drawing them in head-to-tail arrangements, applying the commutative and associative laws.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</a:rPr>
              <a:t>Subtract a vector from a second one.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</a:rPr>
              <a:t>Calculate the components of a vector on a given coordinate system, showing them in a drawing.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</a:rPr>
              <a:t>Given the components of a vector, draw the vector and determine its magnitude and orientation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C280BE10-3631-46A3-98E9-69BFB04D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-117475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Vector Product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37E66104-13D8-4BAA-8BD8-67A313F995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06500"/>
            <a:ext cx="4902200" cy="4648200"/>
          </a:xfrm>
        </p:spPr>
        <p:txBody>
          <a:bodyPr rtlCol="0">
            <a:normAutofit lnSpcReduction="10000"/>
          </a:bodyPr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The quantity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ABsin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 is the area of the parallelogram formed by A and B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The direction of C is perpendicular to the plane formed by A and B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Cross product is not commutative</a:t>
            </a: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The distributive law</a:t>
            </a: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The derivative of cross product</a:t>
            </a:r>
          </a:p>
          <a:p>
            <a:pPr marL="91440" indent="-91440" eaLnBrk="1" fontAlgn="auto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     obeys the chain rule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Calculate cross product</a:t>
            </a: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pPr marL="91440" indent="-91440" eaLnBrk="1" fontAlgn="auto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4036" name="Picture 5" descr="1102">
            <a:extLst>
              <a:ext uri="{FF2B5EF4-FFF2-40B4-BE49-F238E27FC236}">
                <a16:creationId xmlns:a16="http://schemas.microsoft.com/office/drawing/2014/main" id="{CF935BA3-0663-4B5E-9791-AFCB6C0C24F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1950" y="1103313"/>
            <a:ext cx="3702050" cy="2122487"/>
          </a:xfrm>
          <a:noFill/>
        </p:spPr>
      </p:pic>
      <p:graphicFrame>
        <p:nvGraphicFramePr>
          <p:cNvPr id="44037" name="Object 7">
            <a:extLst>
              <a:ext uri="{FF2B5EF4-FFF2-40B4-BE49-F238E27FC236}">
                <a16:creationId xmlns:a16="http://schemas.microsoft.com/office/drawing/2014/main" id="{6D3B2049-66AB-44D3-AD39-3BB33E88C59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86288" y="4195763"/>
          <a:ext cx="3149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5" imgW="1651000" imgH="241300" progId="Equation.3">
                  <p:embed/>
                </p:oleObj>
              </mc:Choice>
              <mc:Fallback>
                <p:oleObj name="Equation" r:id="rId5" imgW="1651000" imgH="241300" progId="Equation.3">
                  <p:embed/>
                  <p:pic>
                    <p:nvPicPr>
                      <p:cNvPr id="44037" name="Object 7">
                        <a:extLst>
                          <a:ext uri="{FF2B5EF4-FFF2-40B4-BE49-F238E27FC236}">
                            <a16:creationId xmlns:a16="http://schemas.microsoft.com/office/drawing/2014/main" id="{6D3B2049-66AB-44D3-AD39-3BB33E88C59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195763"/>
                        <a:ext cx="3149600" cy="4603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215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6509AE77-3146-4D8C-86E8-2EC0CFFFB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5" y="4954588"/>
          <a:ext cx="36528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7" imgW="1739900" imgH="419100" progId="Equation.3">
                  <p:embed/>
                </p:oleObj>
              </mc:Choice>
              <mc:Fallback>
                <p:oleObj name="Equation" r:id="rId7" imgW="1739900" imgH="4191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6509AE77-3146-4D8C-86E8-2EC0CFFFB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4954588"/>
                        <a:ext cx="3652838" cy="8763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7058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9">
            <a:extLst>
              <a:ext uri="{FF2B5EF4-FFF2-40B4-BE49-F238E27FC236}">
                <a16:creationId xmlns:a16="http://schemas.microsoft.com/office/drawing/2014/main" id="{12A93ED7-4E93-44F3-95CA-43EDF7229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3394075"/>
          <a:ext cx="1993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9" imgW="952087" imgH="203112" progId="Equation.3">
                  <p:embed/>
                </p:oleObj>
              </mc:Choice>
              <mc:Fallback>
                <p:oleObj name="Equation" r:id="rId9" imgW="952087" imgH="203112" progId="Equation.3">
                  <p:embed/>
                  <p:pic>
                    <p:nvPicPr>
                      <p:cNvPr id="44039" name="Object 9">
                        <a:extLst>
                          <a:ext uri="{FF2B5EF4-FFF2-40B4-BE49-F238E27FC236}">
                            <a16:creationId xmlns:a16="http://schemas.microsoft.com/office/drawing/2014/main" id="{12A93ED7-4E93-44F3-95CA-43EDF7229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394075"/>
                        <a:ext cx="1993900" cy="4254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1">
            <a:extLst>
              <a:ext uri="{FF2B5EF4-FFF2-40B4-BE49-F238E27FC236}">
                <a16:creationId xmlns:a16="http://schemas.microsoft.com/office/drawing/2014/main" id="{CA622CEE-243D-442C-A779-07E46CE8F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6299200"/>
          <a:ext cx="6769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1" imgW="3581400" imgH="266700" progId="Equation.3">
                  <p:embed/>
                </p:oleObj>
              </mc:Choice>
              <mc:Fallback>
                <p:oleObj name="Equation" r:id="rId11" imgW="3581400" imgH="266700" progId="Equation.3">
                  <p:embed/>
                  <p:pic>
                    <p:nvPicPr>
                      <p:cNvPr id="44040" name="Object 11">
                        <a:extLst>
                          <a:ext uri="{FF2B5EF4-FFF2-40B4-BE49-F238E27FC236}">
                            <a16:creationId xmlns:a16="http://schemas.microsoft.com/office/drawing/2014/main" id="{CA622CEE-243D-442C-A779-07E46CE8F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6299200"/>
                        <a:ext cx="6769100" cy="5016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392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>
            <a:extLst>
              <a:ext uri="{FF2B5EF4-FFF2-40B4-BE49-F238E27FC236}">
                <a16:creationId xmlns:a16="http://schemas.microsoft.com/office/drawing/2014/main" id="{A5732E09-2F7B-4E12-848E-4AB62C999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76866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>
            <a:extLst>
              <a:ext uri="{FF2B5EF4-FFF2-40B4-BE49-F238E27FC236}">
                <a16:creationId xmlns:a16="http://schemas.microsoft.com/office/drawing/2014/main" id="{15CD5D7A-2AD1-403F-BFAD-1A1EDC73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573463"/>
            <a:ext cx="73247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1">
            <a:extLst>
              <a:ext uri="{FF2B5EF4-FFF2-40B4-BE49-F238E27FC236}">
                <a16:creationId xmlns:a16="http://schemas.microsoft.com/office/drawing/2014/main" id="{6A0A5EA8-8D64-4765-A5F5-8A20DAA23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554663"/>
            <a:ext cx="561657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0887-6807-459E-AA4B-ECC9AAFB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0EE13A8-7E6A-4664-8D9B-3A0E85F2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6145BEB7-A9A7-42FE-812C-9DF993B0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0"/>
            <a:ext cx="75469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>
            <a:extLst>
              <a:ext uri="{FF2B5EF4-FFF2-40B4-BE49-F238E27FC236}">
                <a16:creationId xmlns:a16="http://schemas.microsoft.com/office/drawing/2014/main" id="{8B9347DA-4297-4423-A51E-153B306E6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543425"/>
            <a:ext cx="75946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FB17-2AE0-4690-8189-10865B4B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651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Commutative property 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816B7C54-E742-487A-9B54-22A568E7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65625"/>
            <a:ext cx="482441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>
            <a:extLst>
              <a:ext uri="{FF2B5EF4-FFF2-40B4-BE49-F238E27FC236}">
                <a16:creationId xmlns:a16="http://schemas.microsoft.com/office/drawing/2014/main" id="{DD005F18-2D91-4195-9095-4EA27562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883285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>
            <a:extLst>
              <a:ext uri="{FF2B5EF4-FFF2-40B4-BE49-F238E27FC236}">
                <a16:creationId xmlns:a16="http://schemas.microsoft.com/office/drawing/2014/main" id="{2CD84980-BC47-42D5-A39D-3F802EBEE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24250"/>
            <a:ext cx="7778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97C9842D-F1AE-482E-A22D-37FC7779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875"/>
            <a:ext cx="89281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5F5C9F-6CB6-4B7C-A358-6F0FF589C5EE}"/>
              </a:ext>
            </a:extLst>
          </p:cNvPr>
          <p:cNvSpPr txBox="1">
            <a:spLocks/>
          </p:cNvSpPr>
          <p:nvPr/>
        </p:nvSpPr>
        <p:spPr>
          <a:xfrm>
            <a:off x="107950" y="134938"/>
            <a:ext cx="9032875" cy="773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Book Antiqua" panose="02040602050305030304" pitchFamily="18" charset="0"/>
              </a:rPr>
              <a:t>Check points </a:t>
            </a:r>
          </a:p>
        </p:txBody>
      </p:sp>
      <p:pic>
        <p:nvPicPr>
          <p:cNvPr id="49156" name="Picture 1">
            <a:extLst>
              <a:ext uri="{FF2B5EF4-FFF2-40B4-BE49-F238E27FC236}">
                <a16:creationId xmlns:a16="http://schemas.microsoft.com/office/drawing/2014/main" id="{BC78A767-211A-4FA9-825E-2632C67D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84538"/>
            <a:ext cx="88503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B97E2A8-C06B-41BE-B411-1049BB6D5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2413" cy="10414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E61705AA-4425-4457-B406-8405DC403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3" y="412750"/>
            <a:ext cx="8915400" cy="558800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>
                <a:solidFill>
                  <a:schemeClr val="bg1"/>
                </a:solidFill>
              </a:rPr>
              <a:t>Example: Finding the Components of an Acceleration Vector</a:t>
            </a:r>
          </a:p>
        </p:txBody>
      </p:sp>
      <p:pic>
        <p:nvPicPr>
          <p:cNvPr id="50180" name="Picture 10" descr="03_14_Figure">
            <a:extLst>
              <a:ext uri="{FF2B5EF4-FFF2-40B4-BE49-F238E27FC236}">
                <a16:creationId xmlns:a16="http://schemas.microsoft.com/office/drawing/2014/main" id="{3E603E4F-3A39-489C-A4E7-5B4E14301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3"/>
          <a:stretch>
            <a:fillRect/>
          </a:stretch>
        </p:blipFill>
        <p:spPr bwMode="auto">
          <a:xfrm>
            <a:off x="1258888" y="2205038"/>
            <a:ext cx="5761037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787466-335E-4322-9419-D83619B9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2413" cy="10414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B0D53C10-E14C-4674-AE3A-B34995C60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3" y="412750"/>
            <a:ext cx="8915400" cy="558800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>
                <a:solidFill>
                  <a:schemeClr val="bg1"/>
                </a:solidFill>
              </a:rPr>
              <a:t>Example: Finding the Components of an Acceleration Vector</a:t>
            </a:r>
          </a:p>
        </p:txBody>
      </p:sp>
      <p:pic>
        <p:nvPicPr>
          <p:cNvPr id="52228" name="Picture 10" descr="03_14_Figure">
            <a:extLst>
              <a:ext uri="{FF2B5EF4-FFF2-40B4-BE49-F238E27FC236}">
                <a16:creationId xmlns:a16="http://schemas.microsoft.com/office/drawing/2014/main" id="{66536389-0CCE-4070-A43E-3E9D4B5E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3"/>
          <a:stretch>
            <a:fillRect/>
          </a:stretch>
        </p:blipFill>
        <p:spPr bwMode="auto">
          <a:xfrm>
            <a:off x="5591175" y="1824038"/>
            <a:ext cx="34766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1" descr="CH3_PPT_Slide_3-42">
            <a:extLst>
              <a:ext uri="{FF2B5EF4-FFF2-40B4-BE49-F238E27FC236}">
                <a16:creationId xmlns:a16="http://schemas.microsoft.com/office/drawing/2014/main" id="{064CA3B7-EFD8-44AA-852C-583A2951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824038"/>
            <a:ext cx="570865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A95708FD-5F17-4733-ABBC-97C76825E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50800"/>
            <a:ext cx="8915400" cy="558800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Finding the Direction of Motion</a:t>
            </a:r>
          </a:p>
        </p:txBody>
      </p:sp>
      <p:pic>
        <p:nvPicPr>
          <p:cNvPr id="54275" name="Picture 9" descr="CH3_PPT_Slide_3-43">
            <a:extLst>
              <a:ext uri="{FF2B5EF4-FFF2-40B4-BE49-F238E27FC236}">
                <a16:creationId xmlns:a16="http://schemas.microsoft.com/office/drawing/2014/main" id="{60B3F7AE-9B1C-4DF5-93AF-79C38535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981075"/>
            <a:ext cx="854868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10" descr="03_15_Figure">
            <a:extLst>
              <a:ext uri="{FF2B5EF4-FFF2-40B4-BE49-F238E27FC236}">
                <a16:creationId xmlns:a16="http://schemas.microsoft.com/office/drawing/2014/main" id="{92D05B50-9502-4066-9777-B59A3C97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"/>
          <a:stretch>
            <a:fillRect/>
          </a:stretch>
        </p:blipFill>
        <p:spPr bwMode="auto">
          <a:xfrm>
            <a:off x="2101850" y="2667000"/>
            <a:ext cx="4938713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A8D2FBC-2F9B-45E1-A810-ACC5B9464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50800"/>
            <a:ext cx="8915400" cy="558800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Finding the Direction of Motion</a:t>
            </a:r>
          </a:p>
        </p:txBody>
      </p:sp>
      <p:pic>
        <p:nvPicPr>
          <p:cNvPr id="56323" name="Picture 8" descr="03_16_Figure">
            <a:extLst>
              <a:ext uri="{FF2B5EF4-FFF2-40B4-BE49-F238E27FC236}">
                <a16:creationId xmlns:a16="http://schemas.microsoft.com/office/drawing/2014/main" id="{9BB8404C-55A9-4E83-BC3F-2AB27E20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4"/>
          <a:stretch>
            <a:fillRect/>
          </a:stretch>
        </p:blipFill>
        <p:spPr bwMode="auto">
          <a:xfrm>
            <a:off x="5613400" y="1905000"/>
            <a:ext cx="3378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 descr="CH3_PPT_Slide_3-44">
            <a:extLst>
              <a:ext uri="{FF2B5EF4-FFF2-40B4-BE49-F238E27FC236}">
                <a16:creationId xmlns:a16="http://schemas.microsoft.com/office/drawing/2014/main" id="{A386D911-C278-4978-84D3-94F8270C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977900"/>
            <a:ext cx="508317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E168E1D-6D61-4959-88D5-3182EC8E6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5400"/>
            <a:ext cx="7772400" cy="558800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200">
                <a:solidFill>
                  <a:schemeClr val="bg1"/>
                </a:solidFill>
              </a:rPr>
              <a:t>Example 3.5 Run Rabbit Run!</a:t>
            </a:r>
          </a:p>
        </p:txBody>
      </p:sp>
      <p:pic>
        <p:nvPicPr>
          <p:cNvPr id="53252" name="Picture 7" descr="CH3_PPT_Slide_3-50">
            <a:extLst>
              <a:ext uri="{FF2B5EF4-FFF2-40B4-BE49-F238E27FC236}">
                <a16:creationId xmlns:a16="http://schemas.microsoft.com/office/drawing/2014/main" id="{B0C2E087-1E49-417F-9BFF-472018E2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19238"/>
            <a:ext cx="502920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8" descr="03_19_Figure">
            <a:extLst>
              <a:ext uri="{FF2B5EF4-FFF2-40B4-BE49-F238E27FC236}">
                <a16:creationId xmlns:a16="http://schemas.microsoft.com/office/drawing/2014/main" id="{4B104E27-9544-433A-886B-2D01D047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"/>
          <a:stretch>
            <a:fillRect/>
          </a:stretch>
        </p:blipFill>
        <p:spPr bwMode="auto">
          <a:xfrm>
            <a:off x="5305425" y="2319338"/>
            <a:ext cx="360997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H3_PPT_Slide_3-49">
            <a:extLst>
              <a:ext uri="{FF2B5EF4-FFF2-40B4-BE49-F238E27FC236}">
                <a16:creationId xmlns:a16="http://schemas.microsoft.com/office/drawing/2014/main" id="{6A1D71F5-056F-48AE-93FA-D2A59ACC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>
            <a:extLst>
              <a:ext uri="{FF2B5EF4-FFF2-40B4-BE49-F238E27FC236}">
                <a16:creationId xmlns:a16="http://schemas.microsoft.com/office/drawing/2014/main" id="{FC935FAC-5E06-4737-A62D-822C055E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30200"/>
            <a:ext cx="7704138" cy="9175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Scalars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7092B84-9A6E-4551-9EFB-6CD1123D898C}"/>
              </a:ext>
            </a:extLst>
          </p:cNvPr>
          <p:cNvSpPr txBox="1">
            <a:spLocks/>
          </p:cNvSpPr>
          <p:nvPr/>
        </p:nvSpPr>
        <p:spPr bwMode="auto">
          <a:xfrm>
            <a:off x="339725" y="3411538"/>
            <a:ext cx="5500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IE" altLang="en-US" sz="2700">
                <a:latin typeface="Lucida Sans Unicode" panose="020B0602030504020204" pitchFamily="34" charset="0"/>
              </a:rPr>
              <a:t>Examples of Scalar Quantities: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Length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Area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Volume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Time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Mass</a:t>
            </a:r>
          </a:p>
        </p:txBody>
      </p:sp>
      <p:pic>
        <p:nvPicPr>
          <p:cNvPr id="1027" name="Picture 3" descr="C:\Users\john.oconnor\AppData\Local\Microsoft\Windows\Temporary Internet Files\Content.IE5\972UXNC8\MCj04242140000[1].wmf">
            <a:extLst>
              <a:ext uri="{FF2B5EF4-FFF2-40B4-BE49-F238E27FC236}">
                <a16:creationId xmlns:a16="http://schemas.microsoft.com/office/drawing/2014/main" id="{84B2885D-2A5E-4078-AA1D-B1589D5A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857625"/>
            <a:ext cx="11874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Program Files\Microsoft Office\MEDIA\CAGCAT10\j0300840.wmf">
            <a:extLst>
              <a:ext uri="{FF2B5EF4-FFF2-40B4-BE49-F238E27FC236}">
                <a16:creationId xmlns:a16="http://schemas.microsoft.com/office/drawing/2014/main" id="{64A1F085-5D69-422F-8E39-15F71C4C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143375"/>
            <a:ext cx="1814512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2D2556B-35A4-4524-A19B-5F4FFCA0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500438"/>
            <a:ext cx="857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Content Placeholder 2">
            <a:extLst>
              <a:ext uri="{FF2B5EF4-FFF2-40B4-BE49-F238E27FC236}">
                <a16:creationId xmlns:a16="http://schemas.microsoft.com/office/drawing/2014/main" id="{86108171-8BEC-476A-8D85-4FA25E75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50" y="1887538"/>
            <a:ext cx="8807450" cy="1577975"/>
          </a:xfrm>
        </p:spPr>
        <p:txBody>
          <a:bodyPr/>
          <a:lstStyle/>
          <a:p>
            <a:r>
              <a:rPr lang="en-US" altLang="en-US">
                <a:latin typeface="Book Antiqua" panose="02040602050305030304" pitchFamily="18" charset="0"/>
              </a:rPr>
              <a:t>Not all physical quantities involve a direction. Temperature, pressure, energy, mass, and time, for example, do not “point” in the spatial sense. We call such quantities </a:t>
            </a:r>
            <a:r>
              <a:rPr lang="en-US" altLang="en-US" b="1">
                <a:latin typeface="Book Antiqua" panose="02040602050305030304" pitchFamily="18" charset="0"/>
              </a:rPr>
              <a:t>scalars, </a:t>
            </a:r>
            <a:r>
              <a:rPr lang="en-US" altLang="en-US">
                <a:latin typeface="Book Antiqua" panose="02040602050305030304" pitchFamily="18" charset="0"/>
              </a:rPr>
              <a:t>and we deal with them by the rules of ordinary algebra. A single value, with a sign (as in a temperature of 40°F), specifies a scalar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C71C-5237-4AA9-BA6E-762433EC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3" y="269875"/>
            <a:ext cx="7543800" cy="5191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Book Antiqua" panose="02040602050305030304" pitchFamily="18" charset="0"/>
              </a:rPr>
              <a:t>Examples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B3CBB-F198-4875-8F00-D6AE23DC9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795588"/>
            <a:ext cx="67087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BCC60-37D9-4B92-AFA6-659C0FED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140200"/>
            <a:ext cx="25590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EB9A8-6A9B-422E-A4B2-8C7D06D6A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893763"/>
            <a:ext cx="59007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>
            <a:extLst>
              <a:ext uri="{FF2B5EF4-FFF2-40B4-BE49-F238E27FC236}">
                <a16:creationId xmlns:a16="http://schemas.microsoft.com/office/drawing/2014/main" id="{DEFED51A-9129-41AD-A829-56FB6AA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927100"/>
            <a:ext cx="13525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>
            <a:extLst>
              <a:ext uri="{FF2B5EF4-FFF2-40B4-BE49-F238E27FC236}">
                <a16:creationId xmlns:a16="http://schemas.microsoft.com/office/drawing/2014/main" id="{F9D67953-0224-4042-BEA5-D72E431D4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893763"/>
            <a:ext cx="571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04CB2-5905-4AD6-B5F5-FE92649E3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1776413"/>
            <a:ext cx="17668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8D4125-E6A1-490D-8C0B-E544194F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60338"/>
            <a:ext cx="7313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91F1B-85A5-454A-8ED5-4EC347F6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101725"/>
            <a:ext cx="6540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592A4-7051-4B03-939F-B98988377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03438"/>
            <a:ext cx="80740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2569E-8DFC-4AE2-A43E-509702054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3543300"/>
            <a:ext cx="2143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F13E0-DBBC-4E70-A572-F799F12D0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364038"/>
            <a:ext cx="5589588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78952-8FDE-4D76-82EC-CC203C74A0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4797425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82137-3664-4CE5-88A0-919187A80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349875"/>
            <a:ext cx="11191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1C3EE5-32F9-4531-87E4-F4AACFAAD1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311775"/>
            <a:ext cx="13239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>
            <a:extLst>
              <a:ext uri="{FF2B5EF4-FFF2-40B4-BE49-F238E27FC236}">
                <a16:creationId xmlns:a16="http://schemas.microsoft.com/office/drawing/2014/main" id="{0644A69F-CB1C-46DC-A154-2B611A05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141288"/>
            <a:ext cx="7702550" cy="10429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C3A3F92-55C0-491A-AAB9-2A6C6F716A19}"/>
              </a:ext>
            </a:extLst>
          </p:cNvPr>
          <p:cNvSpPr txBox="1">
            <a:spLocks/>
          </p:cNvSpPr>
          <p:nvPr/>
        </p:nvSpPr>
        <p:spPr bwMode="auto">
          <a:xfrm>
            <a:off x="354013" y="3644900"/>
            <a:ext cx="55022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IE" altLang="en-US" sz="2700">
                <a:latin typeface="Lucida Sans Unicode" panose="020B0602030504020204" pitchFamily="34" charset="0"/>
              </a:rPr>
              <a:t>Examples of Vector Quantities: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Displacement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Velocity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Acceleration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IE" altLang="en-US" sz="2700">
                <a:latin typeface="Lucida Sans Unicode" panose="020B0602030504020204" pitchFamily="34" charset="0"/>
              </a:rPr>
              <a:t>Force</a:t>
            </a:r>
          </a:p>
        </p:txBody>
      </p:sp>
      <p:pic>
        <p:nvPicPr>
          <p:cNvPr id="2050" name="Picture 2" descr="http://www.emeraldtiger.com/general/images/roadsign.gif">
            <a:extLst>
              <a:ext uri="{FF2B5EF4-FFF2-40B4-BE49-F238E27FC236}">
                <a16:creationId xmlns:a16="http://schemas.microsoft.com/office/drawing/2014/main" id="{551FE8AD-4C83-4B3B-B7CE-EDDBB863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2887663"/>
            <a:ext cx="28098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D6A6A78-24E3-4499-8642-E4E20CB2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786313"/>
            <a:ext cx="2605088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48FFE-3206-4C85-B3A2-BE6CCAF8EFFC}"/>
              </a:ext>
            </a:extLst>
          </p:cNvPr>
          <p:cNvCxnSpPr/>
          <p:nvPr/>
        </p:nvCxnSpPr>
        <p:spPr>
          <a:xfrm rot="10800000">
            <a:off x="3643313" y="5786438"/>
            <a:ext cx="100012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Rectangle 4">
            <a:extLst>
              <a:ext uri="{FF2B5EF4-FFF2-40B4-BE49-F238E27FC236}">
                <a16:creationId xmlns:a16="http://schemas.microsoft.com/office/drawing/2014/main" id="{C933155A-2A42-450B-92B9-209811CD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700213"/>
            <a:ext cx="84963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A </a:t>
            </a:r>
            <a:r>
              <a:rPr lang="en-US" altLang="en-US" b="1"/>
              <a:t>vector </a:t>
            </a:r>
            <a:r>
              <a:rPr lang="en-US" altLang="en-US"/>
              <a:t>has magnitude as well as direction, and vectors follow certain</a:t>
            </a:r>
          </a:p>
          <a:p>
            <a:r>
              <a:rPr lang="en-US" altLang="en-US"/>
              <a:t>(vector) rules of combination, which we examine in this chapter. A </a:t>
            </a:r>
            <a:r>
              <a:rPr lang="en-US" altLang="en-US" b="1"/>
              <a:t>vector</a:t>
            </a:r>
          </a:p>
          <a:p>
            <a:r>
              <a:rPr lang="en-US" altLang="en-US" b="1"/>
              <a:t>quantity </a:t>
            </a:r>
            <a:r>
              <a:rPr lang="en-US" altLang="en-US"/>
              <a:t>is a quantity that has both a magnitude and a direction and thus can be represented with a vector. 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A02-C355-426C-B8FE-A958E5DF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716B58E-6952-49E5-8661-F8FBEC7F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AB94F00B-96F8-458B-9DD3-ED28DAF6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6250"/>
            <a:ext cx="8583612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8F5C582B-767E-40FB-ADC9-E801D5B5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0938"/>
            <a:ext cx="7543800" cy="4022725"/>
          </a:xfrm>
        </p:spPr>
        <p:txBody>
          <a:bodyPr/>
          <a:lstStyle/>
          <a:p>
            <a:r>
              <a:rPr lang="en-US" altLang="en-US"/>
              <a:t>The simplest vector quantity is displacement, or change of position. A vector that represents a displacement is called, reasonably, a </a:t>
            </a:r>
            <a:r>
              <a:rPr lang="en-US" altLang="en-US" b="1"/>
              <a:t>displacement vector.</a:t>
            </a:r>
            <a:endParaRPr lang="en-US" alt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4248023-C25A-4B26-B627-DD023DAC72C8}"/>
              </a:ext>
            </a:extLst>
          </p:cNvPr>
          <p:cNvSpPr txBox="1">
            <a:spLocks/>
          </p:cNvSpPr>
          <p:nvPr/>
        </p:nvSpPr>
        <p:spPr>
          <a:xfrm>
            <a:off x="792163" y="141288"/>
            <a:ext cx="7702550" cy="10429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IE" b="1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Vectors</a:t>
            </a:r>
            <a:endParaRPr lang="en-IE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08DD847-FA10-48A3-B8A6-A1D6D07A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133600"/>
            <a:ext cx="257651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F79BC1EB-E604-4639-83C8-A9083237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2492375"/>
            <a:ext cx="6672262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4CA-F6E0-4F21-96C7-F9D319CE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620713"/>
            <a:ext cx="7543800" cy="836612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latin typeface="Book Antiqua" panose="02040602050305030304" pitchFamily="18" charset="0"/>
              </a:rPr>
              <a:t>Adding Vectors Geometrically</a:t>
            </a:r>
            <a:endParaRPr lang="en-US" sz="4000" dirty="0">
              <a:latin typeface="Book Antiqua" panose="02040602050305030304" pitchFamily="18" charset="0"/>
            </a:endParaRP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14CC32ED-5074-476B-8B17-88B89300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1844675"/>
            <a:ext cx="300355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>
            <a:extLst>
              <a:ext uri="{FF2B5EF4-FFF2-40B4-BE49-F238E27FC236}">
                <a16:creationId xmlns:a16="http://schemas.microsoft.com/office/drawing/2014/main" id="{AA374C98-B1B3-4460-B83A-5DD07EB2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44675"/>
            <a:ext cx="59610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Ten-Roman"/>
              </a:rPr>
              <a:t>Suppose that, as in the vector diagram of Fig. 3-2</a:t>
            </a:r>
            <a:r>
              <a:rPr lang="en-US" altLang="en-US" i="1">
                <a:latin typeface="TimesTen-Italic"/>
              </a:rPr>
              <a:t>a</a:t>
            </a:r>
            <a:r>
              <a:rPr lang="en-US" altLang="en-US">
                <a:latin typeface="TimesTen-Roman"/>
              </a:rPr>
              <a:t>, a particle moves from </a:t>
            </a:r>
            <a:r>
              <a:rPr lang="en-US" altLang="en-US" i="1">
                <a:latin typeface="TimesTen-Italic"/>
              </a:rPr>
              <a:t>A </a:t>
            </a:r>
            <a:r>
              <a:rPr lang="en-US" altLang="en-US">
                <a:latin typeface="TimesTen-Roman"/>
              </a:rPr>
              <a:t>to </a:t>
            </a:r>
            <a:r>
              <a:rPr lang="en-US" altLang="en-US" i="1">
                <a:latin typeface="TimesTen-Italic"/>
              </a:rPr>
              <a:t>B </a:t>
            </a:r>
            <a:r>
              <a:rPr lang="en-US" altLang="en-US">
                <a:latin typeface="TimesTen-Roman"/>
              </a:rPr>
              <a:t>and then later from </a:t>
            </a:r>
            <a:r>
              <a:rPr lang="en-US" altLang="en-US" i="1">
                <a:latin typeface="TimesTen-Italic"/>
              </a:rPr>
              <a:t>B </a:t>
            </a:r>
            <a:r>
              <a:rPr lang="en-US" altLang="en-US">
                <a:latin typeface="TimesTen-Roman"/>
              </a:rPr>
              <a:t>to </a:t>
            </a:r>
            <a:r>
              <a:rPr lang="en-US" altLang="en-US" i="1">
                <a:latin typeface="TimesTen-Italic"/>
              </a:rPr>
              <a:t>C</a:t>
            </a:r>
            <a:r>
              <a:rPr lang="en-US" altLang="en-US">
                <a:latin typeface="TimesTen-Roman"/>
              </a:rPr>
              <a:t>.We can represent its overall displacement (no matter what its actual path) with two successive displacement vectors, </a:t>
            </a:r>
            <a:r>
              <a:rPr lang="en-US" altLang="en-US" i="1">
                <a:latin typeface="TimesTen-Italic"/>
              </a:rPr>
              <a:t>AB </a:t>
            </a:r>
            <a:r>
              <a:rPr lang="en-US" altLang="en-US">
                <a:latin typeface="TimesTen-Roman"/>
              </a:rPr>
              <a:t>and </a:t>
            </a:r>
            <a:r>
              <a:rPr lang="en-US" altLang="en-US" i="1">
                <a:latin typeface="TimesTen-Italic"/>
              </a:rPr>
              <a:t>BC</a:t>
            </a:r>
            <a:r>
              <a:rPr lang="en-US" altLang="en-US">
                <a:latin typeface="TimesTen-Roman"/>
              </a:rPr>
              <a:t>.</a:t>
            </a:r>
          </a:p>
          <a:p>
            <a:r>
              <a:rPr lang="en-US" altLang="en-US">
                <a:latin typeface="TimesTen-Roman"/>
              </a:rPr>
              <a:t>The </a:t>
            </a:r>
            <a:r>
              <a:rPr lang="en-US" altLang="en-US" i="1">
                <a:latin typeface="TimesTen-Italic"/>
              </a:rPr>
              <a:t>net </a:t>
            </a:r>
            <a:r>
              <a:rPr lang="en-US" altLang="en-US">
                <a:latin typeface="TimesTen-Roman"/>
              </a:rPr>
              <a:t>displacement of these two displacements is a single displacement from </a:t>
            </a:r>
            <a:r>
              <a:rPr lang="en-US" altLang="en-US" i="1">
                <a:latin typeface="TimesTen-Italic"/>
              </a:rPr>
              <a:t>A </a:t>
            </a:r>
            <a:r>
              <a:rPr lang="en-US" altLang="en-US">
                <a:latin typeface="TimesTen-Roman"/>
              </a:rPr>
              <a:t>to </a:t>
            </a:r>
            <a:r>
              <a:rPr lang="en-US" altLang="en-US" i="1">
                <a:latin typeface="TimesTen-Italic"/>
              </a:rPr>
              <a:t>C</a:t>
            </a:r>
            <a:r>
              <a:rPr lang="en-US" altLang="en-US">
                <a:latin typeface="TimesTen-Roman"/>
              </a:rPr>
              <a:t>.We call </a:t>
            </a:r>
            <a:r>
              <a:rPr lang="en-US" altLang="en-US" i="1">
                <a:latin typeface="TimesTen-Italic"/>
              </a:rPr>
              <a:t>AC </a:t>
            </a:r>
            <a:r>
              <a:rPr lang="en-US" altLang="en-US">
                <a:latin typeface="TimesTen-Roman"/>
              </a:rPr>
              <a:t>the </a:t>
            </a:r>
            <a:r>
              <a:rPr lang="en-US" altLang="en-US" b="1">
                <a:latin typeface="TimesTen-Bold"/>
              </a:rPr>
              <a:t>vector sum </a:t>
            </a:r>
            <a:r>
              <a:rPr lang="en-US" altLang="en-US">
                <a:latin typeface="TimesTen-Roman"/>
              </a:rPr>
              <a:t>(or </a:t>
            </a:r>
            <a:r>
              <a:rPr lang="en-US" altLang="en-US" b="1">
                <a:latin typeface="TimesTen-Bold"/>
              </a:rPr>
              <a:t>resultant</a:t>
            </a:r>
            <a:r>
              <a:rPr lang="en-US" altLang="en-US">
                <a:latin typeface="TimesTen-Roman"/>
              </a:rPr>
              <a:t>) of the vectors </a:t>
            </a:r>
            <a:r>
              <a:rPr lang="en-US" altLang="en-US" i="1">
                <a:latin typeface="TimesTen-Italic"/>
              </a:rPr>
              <a:t>AB </a:t>
            </a:r>
            <a:r>
              <a:rPr lang="en-US" altLang="en-US">
                <a:latin typeface="TimesTen-Roman"/>
              </a:rPr>
              <a:t>and </a:t>
            </a:r>
            <a:r>
              <a:rPr lang="en-US" altLang="en-US" i="1">
                <a:latin typeface="TimesTen-Italic"/>
              </a:rPr>
              <a:t>BC</a:t>
            </a:r>
            <a:r>
              <a:rPr lang="en-US" altLang="en-US">
                <a:latin typeface="TimesTen-Roman"/>
              </a:rPr>
              <a:t>. This sum is not the usual algebraic sum.</a:t>
            </a:r>
            <a:endParaRPr lang="en-US" altLang="en-US"/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372655AF-CDCE-4FC1-8786-2E295EFE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4581525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TimesTen-Roman"/>
              </a:rPr>
              <a:t>We can represent the relation among the three vectors in Fig. 3-2</a:t>
            </a:r>
            <a:r>
              <a:rPr lang="en-US" altLang="en-US" i="1">
                <a:latin typeface="TimesTen-Italic"/>
              </a:rPr>
              <a:t>b </a:t>
            </a:r>
            <a:r>
              <a:rPr lang="en-US" altLang="en-US">
                <a:latin typeface="TimesTen-Roman"/>
              </a:rPr>
              <a:t>with the</a:t>
            </a:r>
          </a:p>
          <a:p>
            <a:r>
              <a:rPr lang="en-US" altLang="en-US" i="1">
                <a:latin typeface="TimesTen-Italic"/>
              </a:rPr>
              <a:t>vector equation</a:t>
            </a:r>
            <a:endParaRPr lang="en-US" altLang="en-US"/>
          </a:p>
        </p:txBody>
      </p:sp>
      <p:pic>
        <p:nvPicPr>
          <p:cNvPr id="17414" name="Picture 7">
            <a:extLst>
              <a:ext uri="{FF2B5EF4-FFF2-40B4-BE49-F238E27FC236}">
                <a16:creationId xmlns:a16="http://schemas.microsoft.com/office/drawing/2014/main" id="{146B7F99-ED82-4AA1-8575-5BB97430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289550"/>
            <a:ext cx="25479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745E137-995E-4750-BE5F-F6CCC8BD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5" y="1412875"/>
            <a:ext cx="7543800" cy="4022725"/>
          </a:xfrm>
        </p:spPr>
        <p:txBody>
          <a:bodyPr/>
          <a:lstStyle/>
          <a:p>
            <a:r>
              <a:rPr lang="en-US" altLang="en-US">
                <a:latin typeface="Book Antiqua" panose="02040602050305030304" pitchFamily="18" charset="0"/>
              </a:rPr>
              <a:t>Vector addition, defined in this way, has two important properties. 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1. Commutative Law  </a:t>
            </a:r>
          </a:p>
          <a:p>
            <a:r>
              <a:rPr lang="en-US" altLang="en-US">
                <a:latin typeface="Book Antiqua" panose="02040602050305030304" pitchFamily="18" charset="0"/>
              </a:rPr>
              <a:t>2. Associative Law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3359BD5-C086-4541-9A01-10956AB73FBD}"/>
              </a:ext>
            </a:extLst>
          </p:cNvPr>
          <p:cNvSpPr txBox="1">
            <a:spLocks/>
          </p:cNvSpPr>
          <p:nvPr/>
        </p:nvSpPr>
        <p:spPr>
          <a:xfrm>
            <a:off x="461963" y="-131763"/>
            <a:ext cx="8228012" cy="14493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Properties of Vector Addition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9063ED81-541A-4F05-A60A-6B73F4395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492375"/>
            <a:ext cx="364648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2E299AA0-6B12-48F7-B80E-6C6EDDF41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456113"/>
            <a:ext cx="4806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16956</TotalTime>
  <Words>1014</Words>
  <Application>Microsoft Office PowerPoint</Application>
  <PresentationFormat>On-screen Show (4:3)</PresentationFormat>
  <Paragraphs>144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Retrospect</vt:lpstr>
      <vt:lpstr>Applied Physics    NS (101)</vt:lpstr>
      <vt:lpstr>Vectors </vt:lpstr>
      <vt:lpstr>    VECTORS AND THEIR COMPONENTS  Objectives: </vt:lpstr>
      <vt:lpstr>Scalars</vt:lpstr>
      <vt:lpstr>Vectors</vt:lpstr>
      <vt:lpstr>PowerPoint Presentation</vt:lpstr>
      <vt:lpstr>PowerPoint Presentation</vt:lpstr>
      <vt:lpstr>Adding Vectors Geometrically</vt:lpstr>
      <vt:lpstr>PowerPoint Presentation</vt:lpstr>
      <vt:lpstr>Properties of Vector Addition</vt:lpstr>
      <vt:lpstr>Vector Subtraction</vt:lpstr>
      <vt:lpstr>Components of Vectors</vt:lpstr>
      <vt:lpstr>Components of Vectors</vt:lpstr>
      <vt:lpstr>Check points </vt:lpstr>
      <vt:lpstr>Unit Vector , Adding vector by components  </vt:lpstr>
      <vt:lpstr>Unit Vector </vt:lpstr>
      <vt:lpstr>Unit Vector </vt:lpstr>
      <vt:lpstr>ADDING VECTORS BY COMPONENTS</vt:lpstr>
      <vt:lpstr>PowerPoint Presentation</vt:lpstr>
      <vt:lpstr>Example </vt:lpstr>
      <vt:lpstr>MULTIPLYING VECTORS</vt:lpstr>
      <vt:lpstr>PowerPoint Presentation</vt:lpstr>
      <vt:lpstr>Dot Product</vt:lpstr>
      <vt:lpstr>Projection of a Vector: Dot Product</vt:lpstr>
      <vt:lpstr>The Scalar Product </vt:lpstr>
      <vt:lpstr>The Scalar Product </vt:lpstr>
      <vt:lpstr>The Vector Product</vt:lpstr>
      <vt:lpstr>Vector Product </vt:lpstr>
      <vt:lpstr>Vector  Product</vt:lpstr>
      <vt:lpstr>Vector Product</vt:lpstr>
      <vt:lpstr>PowerPoint Presentation</vt:lpstr>
      <vt:lpstr>PowerPoint Presentation</vt:lpstr>
      <vt:lpstr>Commutative property </vt:lpstr>
      <vt:lpstr>PowerPoint Presentation</vt:lpstr>
      <vt:lpstr>Example: Finding the Components of an Acceleration Vector</vt:lpstr>
      <vt:lpstr>Example: Finding the Components of an Acceleration Vector</vt:lpstr>
      <vt:lpstr>Example Finding the Direction of Motion</vt:lpstr>
      <vt:lpstr>Example Finding the Direction of Motion</vt:lpstr>
      <vt:lpstr>Example 3.5 Run Rabbit Run!</vt:lpstr>
      <vt:lpstr>Examples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&amp; Scalars</dc:title>
  <dc:creator>john.oconnor</dc:creator>
  <cp:lastModifiedBy>Unknown User</cp:lastModifiedBy>
  <cp:revision>165</cp:revision>
  <dcterms:created xsi:type="dcterms:W3CDTF">2008-02-14T16:55:10Z</dcterms:created>
  <dcterms:modified xsi:type="dcterms:W3CDTF">2021-09-20T16:57:34Z</dcterms:modified>
</cp:coreProperties>
</file>