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321" r:id="rId3"/>
    <p:sldId id="370" r:id="rId4"/>
    <p:sldId id="303" r:id="rId5"/>
    <p:sldId id="300" r:id="rId6"/>
    <p:sldId id="301" r:id="rId7"/>
    <p:sldId id="373" r:id="rId8"/>
    <p:sldId id="374" r:id="rId9"/>
    <p:sldId id="375" r:id="rId10"/>
    <p:sldId id="376" r:id="rId11"/>
    <p:sldId id="377" r:id="rId12"/>
    <p:sldId id="378" r:id="rId13"/>
    <p:sldId id="304" r:id="rId14"/>
    <p:sldId id="305" r:id="rId15"/>
    <p:sldId id="306" r:id="rId16"/>
    <p:sldId id="308" r:id="rId17"/>
    <p:sldId id="307" r:id="rId18"/>
    <p:sldId id="309" r:id="rId19"/>
    <p:sldId id="310" r:id="rId20"/>
    <p:sldId id="312" r:id="rId21"/>
    <p:sldId id="311" r:id="rId22"/>
    <p:sldId id="313" r:id="rId23"/>
    <p:sldId id="314" r:id="rId24"/>
    <p:sldId id="371" r:id="rId25"/>
    <p:sldId id="372" r:id="rId26"/>
    <p:sldId id="379" r:id="rId27"/>
    <p:sldId id="380" r:id="rId28"/>
    <p:sldId id="349" r:id="rId29"/>
    <p:sldId id="340" r:id="rId30"/>
    <p:sldId id="35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51" r:id="rId39"/>
    <p:sldId id="352" r:id="rId40"/>
    <p:sldId id="353" r:id="rId41"/>
    <p:sldId id="365" r:id="rId42"/>
    <p:sldId id="354" r:id="rId43"/>
    <p:sldId id="363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4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66" r:id="rId64"/>
    <p:sldId id="367" r:id="rId65"/>
    <p:sldId id="368" r:id="rId66"/>
    <p:sldId id="369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30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2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95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19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0951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5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58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5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0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1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6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7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2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47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7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B384-0B12-4AF4-8624-D6451CA369C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1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B384-0B12-4AF4-8624-D6451CA369C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215C1C-E9E7-4C0F-BF95-F3B466B88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4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5725" y="1944710"/>
            <a:ext cx="8915399" cy="2262781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Python for Physics 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1939" y="4880411"/>
            <a:ext cx="8915399" cy="112628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By </a:t>
            </a:r>
          </a:p>
          <a:p>
            <a:r>
              <a:rPr lang="en-US" sz="2400" b="1" dirty="0" err="1" smtClean="0"/>
              <a:t>Rabia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Tabassum</a:t>
            </a:r>
            <a:endParaRPr lang="en-US" sz="2400" b="1" dirty="0" smtClean="0"/>
          </a:p>
          <a:p>
            <a:r>
              <a:rPr lang="en-US" sz="2400" b="1" dirty="0" smtClean="0"/>
              <a:t>Assistant Professor </a:t>
            </a:r>
          </a:p>
          <a:p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7" y="423930"/>
            <a:ext cx="10978666" cy="15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814" y="461962"/>
            <a:ext cx="5495279" cy="462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888" y="1879061"/>
            <a:ext cx="3600997" cy="491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7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671" y="3258355"/>
            <a:ext cx="7082624" cy="33432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671" y="267169"/>
            <a:ext cx="7082624" cy="299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3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667" y="352156"/>
            <a:ext cx="7039847" cy="633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2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3501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Python </a:t>
            </a:r>
            <a:endParaRPr lang="en-US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73" y="1450884"/>
            <a:ext cx="9878139" cy="4653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84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67" y="772732"/>
            <a:ext cx="984947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132" y="357590"/>
            <a:ext cx="8746880" cy="609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68" y="624110"/>
            <a:ext cx="8917749" cy="57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294" y="373173"/>
            <a:ext cx="10485207" cy="597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864" y="225916"/>
            <a:ext cx="9088058" cy="617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04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91" y="-1"/>
            <a:ext cx="9271046" cy="4971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391" y="4971244"/>
            <a:ext cx="8240736" cy="168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68" y="685006"/>
            <a:ext cx="8915400" cy="5432458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 </a:t>
            </a:r>
            <a:r>
              <a:rPr lang="en-US" sz="8600" b="1" i="1" dirty="0" smtClean="0"/>
              <a:t>Key topics Covered </a:t>
            </a:r>
          </a:p>
          <a:p>
            <a:pPr marL="0" lvl="0" indent="0">
              <a:buNone/>
            </a:pPr>
            <a:endParaRPr lang="en-US" sz="8600" b="1" i="1" dirty="0" smtClean="0"/>
          </a:p>
          <a:p>
            <a:pPr lvl="0"/>
            <a:r>
              <a:rPr lang="en-US" sz="6200" dirty="0" smtClean="0"/>
              <a:t>Introduction </a:t>
            </a:r>
            <a:r>
              <a:rPr lang="en-US" sz="6200" dirty="0"/>
              <a:t>to Jupiter Notebook .</a:t>
            </a:r>
          </a:p>
          <a:p>
            <a:pPr lvl="0"/>
            <a:r>
              <a:rPr lang="en-US" sz="6200" dirty="0"/>
              <a:t>Introduction to Basics of Python.</a:t>
            </a:r>
          </a:p>
          <a:p>
            <a:pPr lvl="0"/>
            <a:r>
              <a:rPr lang="en-US" sz="6200" dirty="0"/>
              <a:t>Python libraries ( </a:t>
            </a:r>
            <a:r>
              <a:rPr lang="en-US" sz="6200" dirty="0" err="1"/>
              <a:t>Numpy</a:t>
            </a:r>
            <a:r>
              <a:rPr lang="en-US" sz="6200" dirty="0"/>
              <a:t> and </a:t>
            </a:r>
            <a:r>
              <a:rPr lang="en-US" sz="6200" dirty="0" err="1"/>
              <a:t>Matplotlib</a:t>
            </a:r>
            <a:r>
              <a:rPr lang="en-US" sz="6200" dirty="0"/>
              <a:t>)</a:t>
            </a:r>
          </a:p>
          <a:p>
            <a:pPr lvl="0"/>
            <a:r>
              <a:rPr lang="en-US" sz="6200" dirty="0"/>
              <a:t>Programming the main topics of Physics: </a:t>
            </a:r>
          </a:p>
          <a:p>
            <a:pPr lvl="3"/>
            <a:r>
              <a:rPr lang="en-US" sz="6200" dirty="0" smtClean="0"/>
              <a:t>Vectors  </a:t>
            </a:r>
            <a:endParaRPr lang="en-US" sz="6200" dirty="0"/>
          </a:p>
          <a:p>
            <a:pPr lvl="3"/>
            <a:r>
              <a:rPr lang="en-US" sz="6200" dirty="0"/>
              <a:t>Motion  &amp; Free Fall Motion</a:t>
            </a:r>
          </a:p>
          <a:p>
            <a:pPr lvl="3"/>
            <a:r>
              <a:rPr lang="en-US" sz="6200" dirty="0"/>
              <a:t>Projectile motion</a:t>
            </a:r>
          </a:p>
          <a:p>
            <a:pPr lvl="3"/>
            <a:r>
              <a:rPr lang="en-US" sz="6200" dirty="0"/>
              <a:t>Simple Harmonic Motion &amp; Damped Oscillation</a:t>
            </a:r>
          </a:p>
          <a:p>
            <a:pPr lvl="3"/>
            <a:r>
              <a:rPr lang="en-US" sz="6200" dirty="0"/>
              <a:t>Circular Motion &amp;SHM</a:t>
            </a:r>
          </a:p>
          <a:p>
            <a:pPr lvl="3"/>
            <a:r>
              <a:rPr lang="en-US" sz="6200" dirty="0"/>
              <a:t>Wave Motion </a:t>
            </a:r>
          </a:p>
          <a:p>
            <a:pPr lvl="3"/>
            <a:r>
              <a:rPr lang="en-US" sz="6200" dirty="0"/>
              <a:t>Electrostatics Force and Field </a:t>
            </a:r>
          </a:p>
          <a:p>
            <a:pPr lvl="3"/>
            <a:r>
              <a:rPr lang="en-US" sz="6200" dirty="0"/>
              <a:t>Gravitational Field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12" y="624110"/>
            <a:ext cx="9333371" cy="52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4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63" y="263501"/>
            <a:ext cx="9313633" cy="406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463" y="4327301"/>
            <a:ext cx="6669714" cy="242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91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398" y="932189"/>
            <a:ext cx="6314472" cy="5045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2243788"/>
            <a:ext cx="5175754" cy="312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369" y="53151"/>
            <a:ext cx="9972243" cy="5945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369" y="5914272"/>
            <a:ext cx="6840494" cy="88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97" y="798490"/>
            <a:ext cx="8181372" cy="465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30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861" y="528636"/>
            <a:ext cx="8646756" cy="61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2534" y="146037"/>
            <a:ext cx="1053921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Book Antiqua" panose="02040602050305030304" pitchFamily="18" charset="0"/>
              </a:rPr>
              <a:t>Numerical Python, or "</a:t>
            </a:r>
            <a:r>
              <a:rPr lang="en-US" sz="4400" b="1" dirty="0" err="1" smtClean="0">
                <a:solidFill>
                  <a:srgbClr val="000000"/>
                </a:solidFill>
                <a:latin typeface="Book Antiqua" panose="02040602050305030304" pitchFamily="18" charset="0"/>
              </a:rPr>
              <a:t>Numpy</a:t>
            </a:r>
            <a:r>
              <a:rPr lang="en-US" sz="4400" b="1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“</a:t>
            </a:r>
          </a:p>
          <a:p>
            <a:r>
              <a:rPr lang="en-US" sz="4400" b="1" dirty="0">
                <a:latin typeface="Book Antiqua" panose="02040602050305030304" pitchFamily="18" charset="0"/>
              </a:rPr>
              <a:t/>
            </a:r>
            <a:br>
              <a:rPr lang="en-US" sz="4400" b="1" dirty="0">
                <a:latin typeface="Book Antiqua" panose="0204060205030503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Numerical Python, or "</a:t>
            </a:r>
            <a:r>
              <a:rPr lang="en-US" sz="24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" for short, is a foundational package on which many of the most common data science packages are built. </a:t>
            </a:r>
            <a:r>
              <a:rPr lang="en-US" sz="24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provides us with high performance multi-dimensional arrays which we can use as vectors or matrices.</a:t>
            </a:r>
          </a:p>
          <a:p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The key features of </a:t>
            </a:r>
            <a:r>
              <a:rPr lang="en-US" sz="24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ndarrays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: n-dimensional arrays of the same data type which are fast and space-efficient. There are a number of built-in methods for </a:t>
            </a:r>
            <a:r>
              <a:rPr lang="en-US" sz="24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ndarrays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which allow for rapid processing of data without using loops (e.g., compute the mean).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Broadcasting: a useful tool which defines implicit behavior between multi-dimensional arrays of different sizes.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Vectorization: enables numeric operations on </a:t>
            </a:r>
            <a:r>
              <a:rPr lang="en-US" sz="24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ndarrays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Input/Output: simplifies reading and writing of data from/to file.</a:t>
            </a:r>
            <a:endParaRPr lang="en-US" sz="2400" b="0" i="0" dirty="0">
              <a:solidFill>
                <a:srgbClr val="000000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549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618" y="45668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Book Antiqua" panose="02040602050305030304" pitchFamily="18" charset="0"/>
              </a:rPr>
              <a:t>Matplotlib</a:t>
            </a:r>
            <a:r>
              <a:rPr lang="en-US" b="1" dirty="0" smtClean="0">
                <a:latin typeface="Book Antiqua" panose="02040602050305030304" pitchFamily="18" charset="0"/>
              </a:rPr>
              <a:t>  </a:t>
            </a:r>
            <a:br>
              <a:rPr lang="en-US" b="1" dirty="0" smtClean="0">
                <a:latin typeface="Book Antiqua" panose="02040602050305030304" pitchFamily="18" charset="0"/>
              </a:rPr>
            </a:br>
            <a:r>
              <a:rPr lang="en-US" b="1" dirty="0" smtClean="0">
                <a:latin typeface="Book Antiqua" panose="02040602050305030304" pitchFamily="18" charset="0"/>
              </a:rPr>
              <a:t>Exploring  Data </a:t>
            </a:r>
            <a:r>
              <a:rPr lang="en-US" b="1" dirty="0">
                <a:latin typeface="Book Antiqua" panose="02040602050305030304" pitchFamily="18" charset="0"/>
              </a:rPr>
              <a:t>Visualization</a:t>
            </a:r>
            <a:r>
              <a:rPr lang="en-US" b="1" dirty="0">
                <a:latin typeface="Book Antiqua" panose="02040602050305030304" pitchFamily="18" charset="0"/>
              </a:rPr>
              <a:t/>
            </a:r>
            <a:br>
              <a:rPr lang="en-US" b="1" dirty="0">
                <a:latin typeface="Book Antiqua" panose="02040602050305030304" pitchFamily="18" charset="0"/>
              </a:rPr>
            </a:b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33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0350" y="2079423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Book Antiqua" panose="02040602050305030304" pitchFamily="18" charset="0"/>
              </a:rPr>
              <a:t>Python for Physics </a:t>
            </a:r>
            <a:endParaRPr lang="en-US" sz="66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7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882" y="2440032"/>
            <a:ext cx="5292659" cy="128089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Book Antiqua" panose="02040602050305030304" pitchFamily="18" charset="0"/>
              </a:rPr>
              <a:t>Vectors </a:t>
            </a:r>
            <a:endParaRPr lang="en-US" sz="66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3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570" y="903947"/>
            <a:ext cx="10491430" cy="1543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Book Antiqua" panose="02040602050305030304" pitchFamily="18" charset="0"/>
              </a:rPr>
              <a:t>Python is a widely used general-purpose high level programming language, designed by Guido van Rossum in 1991</a:t>
            </a:r>
            <a:r>
              <a:rPr lang="en-US" sz="3200" dirty="0" smtClean="0">
                <a:latin typeface="Book Antiqua" panose="02040602050305030304" pitchFamily="18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68298" y="925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Book Antiqua" panose="02040602050305030304" pitchFamily="18" charset="0"/>
              </a:rPr>
              <a:t>What is Python </a:t>
            </a:r>
            <a:endParaRPr lang="en-US" sz="4800" dirty="0">
              <a:latin typeface="Book Antiqua" panose="0204060205030503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0570" y="2966877"/>
            <a:ext cx="1022370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Book Antiqua" panose="02040602050305030304" pitchFamily="18" charset="0"/>
              </a:rPr>
              <a:t>Python has several advantages over other programming languages. They are: </a:t>
            </a:r>
            <a:endParaRPr lang="en-US" sz="3200" dirty="0" smtClean="0">
              <a:latin typeface="Book Antiqua" panose="02040602050305030304" pitchFamily="18" charset="0"/>
            </a:endParaRPr>
          </a:p>
          <a:p>
            <a:pPr marL="571500" indent="-571500">
              <a:buAutoNum type="romanLcPeriod"/>
            </a:pPr>
            <a:r>
              <a:rPr lang="en-US" sz="3200" dirty="0" smtClean="0">
                <a:latin typeface="Book Antiqua" panose="02040602050305030304" pitchFamily="18" charset="0"/>
              </a:rPr>
              <a:t>Code </a:t>
            </a:r>
            <a:r>
              <a:rPr lang="en-US" sz="3200" dirty="0">
                <a:latin typeface="Book Antiqua" panose="02040602050305030304" pitchFamily="18" charset="0"/>
              </a:rPr>
              <a:t>readability </a:t>
            </a:r>
            <a:endParaRPr lang="en-US" sz="3200" dirty="0" smtClean="0">
              <a:latin typeface="Book Antiqua" panose="02040602050305030304" pitchFamily="18" charset="0"/>
            </a:endParaRPr>
          </a:p>
          <a:p>
            <a:pPr marL="571500" indent="-571500">
              <a:buAutoNum type="romanLcPeriod"/>
            </a:pPr>
            <a:r>
              <a:rPr lang="en-US" sz="3200" dirty="0" smtClean="0">
                <a:latin typeface="Book Antiqua" panose="02040602050305030304" pitchFamily="18" charset="0"/>
              </a:rPr>
              <a:t>Easy </a:t>
            </a:r>
            <a:r>
              <a:rPr lang="en-US" sz="3200" dirty="0">
                <a:latin typeface="Book Antiqua" panose="02040602050305030304" pitchFamily="18" charset="0"/>
              </a:rPr>
              <a:t>syntax </a:t>
            </a:r>
            <a:endParaRPr lang="en-US" sz="3200" dirty="0" smtClean="0">
              <a:latin typeface="Book Antiqua" panose="02040602050305030304" pitchFamily="18" charset="0"/>
            </a:endParaRPr>
          </a:p>
          <a:p>
            <a:pPr marL="571500" indent="-571500">
              <a:buAutoNum type="romanLcPeriod"/>
            </a:pPr>
            <a:r>
              <a:rPr lang="en-US" sz="3200" dirty="0" smtClean="0">
                <a:latin typeface="Book Antiqua" panose="02040602050305030304" pitchFamily="18" charset="0"/>
              </a:rPr>
              <a:t>English </a:t>
            </a:r>
            <a:r>
              <a:rPr lang="en-US" sz="3200" dirty="0">
                <a:latin typeface="Book Antiqua" panose="02040602050305030304" pitchFamily="18" charset="0"/>
              </a:rPr>
              <a:t>like keywords </a:t>
            </a:r>
            <a:endParaRPr lang="en-US" sz="3200" dirty="0" smtClean="0">
              <a:latin typeface="Book Antiqua" panose="02040602050305030304" pitchFamily="18" charset="0"/>
            </a:endParaRPr>
          </a:p>
          <a:p>
            <a:pPr marL="571500" indent="-571500">
              <a:buAutoNum type="romanLcPeriod"/>
            </a:pPr>
            <a:r>
              <a:rPr lang="en-US" sz="3200" dirty="0" smtClean="0">
                <a:latin typeface="Book Antiqua" panose="02040602050305030304" pitchFamily="18" charset="0"/>
              </a:rPr>
              <a:t>Concise </a:t>
            </a:r>
            <a:r>
              <a:rPr lang="en-US" sz="3200" dirty="0">
                <a:latin typeface="Book Antiqua" panose="02040602050305030304" pitchFamily="18" charset="0"/>
              </a:rPr>
              <a:t>programs </a:t>
            </a:r>
            <a:endParaRPr lang="en-US" sz="3200" dirty="0" smtClean="0">
              <a:latin typeface="Book Antiqua" panose="02040602050305030304" pitchFamily="18" charset="0"/>
            </a:endParaRPr>
          </a:p>
          <a:p>
            <a:pPr marL="571500" indent="-571500">
              <a:buAutoNum type="romanLcPeriod"/>
            </a:pPr>
            <a:r>
              <a:rPr lang="en-US" sz="3200" dirty="0" smtClean="0">
                <a:latin typeface="Book Antiqua" panose="02040602050305030304" pitchFamily="18" charset="0"/>
              </a:rPr>
              <a:t>Automatic </a:t>
            </a:r>
            <a:r>
              <a:rPr lang="en-US" sz="3200" dirty="0">
                <a:latin typeface="Book Antiqua" panose="02040602050305030304" pitchFamily="18" charset="0"/>
              </a:rPr>
              <a:t>Memory languages </a:t>
            </a:r>
            <a:endParaRPr lang="en-US" sz="3200" dirty="0" smtClean="0">
              <a:latin typeface="Book Antiqua" panose="02040602050305030304" pitchFamily="18" charset="0"/>
            </a:endParaRPr>
          </a:p>
          <a:p>
            <a:pPr marL="571500" indent="-571500">
              <a:buAutoNum type="romanLcPeriod"/>
            </a:pPr>
            <a:r>
              <a:rPr lang="en-US" sz="3200" dirty="0" smtClean="0">
                <a:latin typeface="Book Antiqua" panose="02040602050305030304" pitchFamily="18" charset="0"/>
              </a:rPr>
              <a:t>Free </a:t>
            </a:r>
            <a:r>
              <a:rPr lang="en-US" sz="3200" dirty="0">
                <a:latin typeface="Book Antiqua" panose="02040602050305030304" pitchFamily="18" charset="0"/>
              </a:rPr>
              <a:t>and open source software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61167" y="218483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latin typeface="Book Antiqua" panose="02040602050305030304" pitchFamily="18" charset="0"/>
              </a:rPr>
              <a:t>Why Python </a:t>
            </a:r>
            <a:endParaRPr lang="en-US" sz="4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8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3076588"/>
            <a:ext cx="39147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5193247"/>
            <a:ext cx="2608262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4166513"/>
            <a:ext cx="3262313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00" y="5132720"/>
            <a:ext cx="40290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068526"/>
            <a:ext cx="34385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370271" y="263502"/>
            <a:ext cx="529265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b="1" dirty="0" smtClean="0">
                <a:latin typeface="Book Antiqua" panose="02040602050305030304" pitchFamily="18" charset="0"/>
              </a:rPr>
              <a:t>Vectors </a:t>
            </a:r>
            <a:endParaRPr lang="en-US" sz="6600" b="1" dirty="0"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3181" y="821420"/>
            <a:ext cx="3649433" cy="288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27" y="242183"/>
            <a:ext cx="5390247" cy="3325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050" y="1557183"/>
            <a:ext cx="7275562" cy="52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49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71" y="624109"/>
            <a:ext cx="9308695" cy="423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80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58" y="381335"/>
            <a:ext cx="8632982" cy="448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2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317" y="82834"/>
            <a:ext cx="8911687" cy="1280890"/>
          </a:xfrm>
        </p:spPr>
        <p:txBody>
          <a:bodyPr/>
          <a:lstStyle/>
          <a:p>
            <a:r>
              <a:rPr lang="en-US" b="1" dirty="0" smtClean="0">
                <a:latin typeface="Book Antiqua" panose="02040602050305030304" pitchFamily="18" charset="0"/>
              </a:rPr>
              <a:t>Draw Two vectors 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8" y="1645722"/>
            <a:ext cx="7747326" cy="4753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592" y="3106011"/>
            <a:ext cx="40957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60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108" y="37421"/>
            <a:ext cx="8911687" cy="1280890"/>
          </a:xfrm>
        </p:spPr>
        <p:txBody>
          <a:bodyPr/>
          <a:lstStyle/>
          <a:p>
            <a:r>
              <a:rPr lang="en-US" b="1" dirty="0" smtClean="0">
                <a:latin typeface="Book Antiqua" panose="02040602050305030304" pitchFamily="18" charset="0"/>
              </a:rPr>
              <a:t>Resultant Vector </a:t>
            </a:r>
            <a:endParaRPr lang="en-US" b="1" dirty="0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70" y="677866"/>
            <a:ext cx="7380668" cy="5479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670" y="6101121"/>
            <a:ext cx="2230998" cy="69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03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68" y="2494766"/>
            <a:ext cx="5226733" cy="41813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85" y="34344"/>
            <a:ext cx="11812215" cy="24524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331" y="2486830"/>
            <a:ext cx="6042281" cy="437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7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283" y="112962"/>
            <a:ext cx="10839718" cy="1280890"/>
          </a:xfrm>
        </p:spPr>
        <p:txBody>
          <a:bodyPr/>
          <a:lstStyle/>
          <a:p>
            <a:r>
              <a:rPr lang="en-US" b="1" dirty="0" smtClean="0">
                <a:latin typeface="Book Antiqua" panose="02040602050305030304" pitchFamily="18" charset="0"/>
              </a:rPr>
              <a:t>Function for finding angle from X, Y , and Z axes 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960" y="917334"/>
            <a:ext cx="7882425" cy="59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80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80462"/>
            <a:ext cx="1166825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6200" b="1" dirty="0">
                <a:latin typeface="Book Antiqua" panose="02040602050305030304" pitchFamily="18" charset="0"/>
              </a:rPr>
              <a:t>Motion  &amp; Free Fall Motion</a:t>
            </a:r>
            <a:endParaRPr lang="en-US" sz="6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65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076" y="289259"/>
            <a:ext cx="9811536" cy="613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5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42" y="2401394"/>
            <a:ext cx="3154250" cy="2095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8" y="4384522"/>
            <a:ext cx="4099038" cy="2098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001" y="4648102"/>
            <a:ext cx="5229225" cy="196215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16091" y="2168205"/>
            <a:ext cx="8911687" cy="1280890"/>
          </a:xfrm>
        </p:spPr>
        <p:txBody>
          <a:bodyPr/>
          <a:lstStyle/>
          <a:p>
            <a:r>
              <a:rPr lang="en-US" dirty="0" smtClean="0"/>
              <a:t>Python comparing with C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001" y="176953"/>
            <a:ext cx="10198169" cy="121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678" y="360608"/>
            <a:ext cx="8449815" cy="62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69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89" y="885891"/>
            <a:ext cx="8645782" cy="384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91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84" y="103031"/>
            <a:ext cx="3915051" cy="20586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92" y="2062385"/>
            <a:ext cx="6559573" cy="4780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912" y="719360"/>
            <a:ext cx="4038600" cy="2686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912" y="3619635"/>
            <a:ext cx="40671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80462"/>
            <a:ext cx="1166825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6200" b="1" dirty="0" smtClean="0">
                <a:latin typeface="Book Antiqua" panose="02040602050305030304" pitchFamily="18" charset="0"/>
              </a:rPr>
              <a:t>Projectile Motion </a:t>
            </a:r>
            <a:endParaRPr lang="en-US" sz="6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522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49" y="28575"/>
            <a:ext cx="9801896" cy="227674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800" y="1583028"/>
            <a:ext cx="6742604" cy="527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70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78" y="406779"/>
            <a:ext cx="9777434" cy="550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59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36" y="401256"/>
            <a:ext cx="9064135" cy="57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850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50" y="283498"/>
            <a:ext cx="8419810" cy="657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601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1" y="0"/>
            <a:ext cx="6863801" cy="3914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165" y="2991789"/>
            <a:ext cx="5770583" cy="37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78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855" y="-1"/>
            <a:ext cx="8439486" cy="686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2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02" y="179233"/>
            <a:ext cx="10198169" cy="1263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402" y="1725770"/>
            <a:ext cx="9930829" cy="46113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77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824" y="452638"/>
            <a:ext cx="9676788" cy="512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371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80462"/>
            <a:ext cx="1166825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6200" b="1" dirty="0" smtClean="0">
                <a:latin typeface="Book Antiqua" panose="02040602050305030304" pitchFamily="18" charset="0"/>
              </a:rPr>
              <a:t>Waves and Oscillations  </a:t>
            </a:r>
            <a:endParaRPr lang="en-US" sz="6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853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01" y="0"/>
            <a:ext cx="6642481" cy="3676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487" y="2640970"/>
            <a:ext cx="6838682" cy="421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5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51" y="624110"/>
            <a:ext cx="6617941" cy="5990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779" y="1667457"/>
            <a:ext cx="4713299" cy="326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082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44" y="161255"/>
            <a:ext cx="6837708" cy="6484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3" y="1307138"/>
            <a:ext cx="5616969" cy="39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323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5" y="886496"/>
            <a:ext cx="8489725" cy="493475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11338" y="785968"/>
            <a:ext cx="5150104" cy="345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428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98" y="150253"/>
            <a:ext cx="5725389" cy="39666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32" y="2636448"/>
            <a:ext cx="5216421" cy="35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097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9" y="453168"/>
            <a:ext cx="7647891" cy="4361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172" y="2634126"/>
            <a:ext cx="4919851" cy="33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37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03" y="256773"/>
            <a:ext cx="7242667" cy="5190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2133600"/>
            <a:ext cx="4968562" cy="328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140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80" y="675445"/>
            <a:ext cx="6928834" cy="53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1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497" y="518653"/>
            <a:ext cx="8911687" cy="1280890"/>
          </a:xfrm>
        </p:spPr>
        <p:txBody>
          <a:bodyPr/>
          <a:lstStyle/>
          <a:p>
            <a:r>
              <a:rPr lang="en-US" b="1" i="1" dirty="0" smtClean="0"/>
              <a:t>Introduction to Jupiter Notebook</a:t>
            </a:r>
            <a:endParaRPr lang="en-US" b="1" i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878C08F-7418-4E2D-BEC8-9A1656F9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697" y="1799543"/>
            <a:ext cx="10529774" cy="37118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The </a:t>
            </a:r>
            <a:r>
              <a:rPr lang="en-US" sz="2400" dirty="0" err="1"/>
              <a:t>Jupyter</a:t>
            </a:r>
            <a:r>
              <a:rPr lang="en-US" sz="2400" dirty="0"/>
              <a:t> Notebook is an open-source web application that allows </a:t>
            </a:r>
            <a:r>
              <a:rPr lang="en-US" sz="2400" dirty="0" smtClean="0"/>
              <a:t>us</a:t>
            </a:r>
            <a:r>
              <a:rPr lang="en-US" sz="2400" dirty="0" smtClean="0"/>
              <a:t> </a:t>
            </a:r>
            <a:r>
              <a:rPr lang="en-US" sz="2400" dirty="0"/>
              <a:t>to create and share documents that contain live code, equations, visualizations and narrative </a:t>
            </a:r>
            <a:r>
              <a:rPr lang="en-US" sz="2400" dirty="0" smtClean="0"/>
              <a:t>text</a:t>
            </a:r>
            <a:r>
              <a:rPr lang="en-US" sz="2400" dirty="0" smtClean="0"/>
              <a:t>. Uses </a:t>
            </a:r>
            <a:r>
              <a:rPr lang="en-US" sz="2400" dirty="0"/>
              <a:t>include: data cleaning and transformation, numerical simulation, statistical modeling, data visualization, machine learning, and much more</a:t>
            </a:r>
            <a:r>
              <a:rPr lang="en-US" sz="2400" dirty="0" smtClean="0"/>
              <a:t>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da-DK" sz="2400" dirty="0"/>
              <a:t>A single document that combines explanations with executable code and its output — an ideal way to provide:</a:t>
            </a:r>
          </a:p>
          <a:p>
            <a:pPr lvl="1" algn="just">
              <a:spcBef>
                <a:spcPts val="1200"/>
              </a:spcBef>
            </a:pPr>
            <a:r>
              <a:rPr lang="da-DK" sz="2400" dirty="0"/>
              <a:t>reproducible research results</a:t>
            </a:r>
          </a:p>
          <a:p>
            <a:pPr lvl="1" algn="just">
              <a:spcBef>
                <a:spcPts val="1200"/>
              </a:spcBef>
            </a:pPr>
            <a:r>
              <a:rPr lang="da-DK" sz="2400" dirty="0"/>
              <a:t>documentation of processes</a:t>
            </a:r>
          </a:p>
          <a:p>
            <a:pPr lvl="1" algn="just">
              <a:spcBef>
                <a:spcPts val="1200"/>
              </a:spcBef>
            </a:pPr>
            <a:r>
              <a:rPr lang="da-DK" sz="2400" dirty="0"/>
              <a:t>instructions</a:t>
            </a:r>
          </a:p>
          <a:p>
            <a:pPr lvl="1" algn="just">
              <a:spcBef>
                <a:spcPts val="1200"/>
              </a:spcBef>
            </a:pPr>
            <a:r>
              <a:rPr lang="da-DK" sz="2400" dirty="0"/>
              <a:t>tutorials and training materials 	of all shapes and </a:t>
            </a:r>
            <a:r>
              <a:rPr lang="da-DK" sz="2400" dirty="0" smtClean="0"/>
              <a:t>sizes</a:t>
            </a:r>
            <a:endParaRPr lang="da-DK" sz="2400" dirty="0"/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62" y="0"/>
            <a:ext cx="2320410" cy="16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5" y="3214546"/>
            <a:ext cx="5191125" cy="3647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97" y="304799"/>
            <a:ext cx="7758330" cy="47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786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91" y="206397"/>
            <a:ext cx="7764640" cy="387620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7179" y="2880507"/>
            <a:ext cx="6384572" cy="32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72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41" y="455656"/>
            <a:ext cx="9064927" cy="6022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589" y="3599199"/>
            <a:ext cx="55435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799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80462"/>
            <a:ext cx="1166825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6200" b="1" dirty="0" smtClean="0">
                <a:latin typeface="Book Antiqua" panose="02040602050305030304" pitchFamily="18" charset="0"/>
              </a:rPr>
              <a:t>Gravitational Force </a:t>
            </a:r>
            <a:endParaRPr lang="en-US" sz="6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1678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13" y="5176511"/>
            <a:ext cx="7268314" cy="825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413" y="6047388"/>
            <a:ext cx="4953000" cy="534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413" y="322777"/>
            <a:ext cx="9889364" cy="49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852" y="409307"/>
            <a:ext cx="9466435" cy="49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7" y="412124"/>
            <a:ext cx="8074299" cy="598867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73889" y="1905000"/>
            <a:ext cx="4818111" cy="3215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12" y="1595705"/>
            <a:ext cx="7289665" cy="44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2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469" y="359082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Book Antiqua" panose="02040602050305030304" pitchFamily="18" charset="0"/>
              </a:rPr>
              <a:t>Markdown </a:t>
            </a:r>
            <a:endParaRPr lang="en-US" sz="4400" b="1" dirty="0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28" y="1529594"/>
            <a:ext cx="9036676" cy="3247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469" y="4891449"/>
            <a:ext cx="3743325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342" y="3073450"/>
            <a:ext cx="4258862" cy="363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154" y="94244"/>
            <a:ext cx="9737457" cy="678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1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53" y="115910"/>
            <a:ext cx="8439452" cy="5334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55" y="2266815"/>
            <a:ext cx="6078729" cy="445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940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16663</TotalTime>
  <Words>255</Words>
  <Application>Microsoft Office PowerPoint</Application>
  <PresentationFormat>Widescreen</PresentationFormat>
  <Paragraphs>59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Book Antiqua</vt:lpstr>
      <vt:lpstr>Century Gothic</vt:lpstr>
      <vt:lpstr>Wingdings 3</vt:lpstr>
      <vt:lpstr>Wisp</vt:lpstr>
      <vt:lpstr>Python for Physics </vt:lpstr>
      <vt:lpstr>PowerPoint Presentation</vt:lpstr>
      <vt:lpstr>What is Python </vt:lpstr>
      <vt:lpstr>Python comparing with C</vt:lpstr>
      <vt:lpstr>PowerPoint Presentation</vt:lpstr>
      <vt:lpstr>Introduction to Jupiter Notebook</vt:lpstr>
      <vt:lpstr>Markdown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Python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Matplotlib   Exploring  Data Visualization </vt:lpstr>
      <vt:lpstr>Python for Physics </vt:lpstr>
      <vt:lpstr>Vectors </vt:lpstr>
      <vt:lpstr>PowerPoint Presentation</vt:lpstr>
      <vt:lpstr>PowerPoint Presentation</vt:lpstr>
      <vt:lpstr>PowerPoint Presentation</vt:lpstr>
      <vt:lpstr>PowerPoint Presentation</vt:lpstr>
      <vt:lpstr>Draw Two vectors </vt:lpstr>
      <vt:lpstr>Resultant Vector </vt:lpstr>
      <vt:lpstr>PowerPoint Presentation</vt:lpstr>
      <vt:lpstr>Function for finding angle from X, Y , and Z axes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54</cp:revision>
  <dcterms:created xsi:type="dcterms:W3CDTF">2019-10-23T06:23:59Z</dcterms:created>
  <dcterms:modified xsi:type="dcterms:W3CDTF">2019-11-25T08:30:02Z</dcterms:modified>
</cp:coreProperties>
</file>