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0" r:id="rId2"/>
    <p:sldMasterId id="2147483672" r:id="rId3"/>
    <p:sldMasterId id="2147483706" r:id="rId4"/>
  </p:sldMasterIdLst>
  <p:notesMasterIdLst>
    <p:notesMasterId r:id="rId25"/>
  </p:notesMasterIdLst>
  <p:sldIdLst>
    <p:sldId id="256" r:id="rId5"/>
    <p:sldId id="259" r:id="rId6"/>
    <p:sldId id="261" r:id="rId7"/>
    <p:sldId id="262" r:id="rId8"/>
    <p:sldId id="263" r:id="rId9"/>
    <p:sldId id="264" r:id="rId10"/>
    <p:sldId id="260" r:id="rId11"/>
    <p:sldId id="281" r:id="rId12"/>
    <p:sldId id="282" r:id="rId13"/>
    <p:sldId id="266" r:id="rId14"/>
    <p:sldId id="267" r:id="rId15"/>
    <p:sldId id="268" r:id="rId16"/>
    <p:sldId id="269" r:id="rId17"/>
    <p:sldId id="270" r:id="rId18"/>
    <p:sldId id="283" r:id="rId19"/>
    <p:sldId id="284" r:id="rId20"/>
    <p:sldId id="285" r:id="rId21"/>
    <p:sldId id="271" r:id="rId22"/>
    <p:sldId id="286" r:id="rId23"/>
    <p:sldId id="275"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BB371C-9522-4BE0-9189-D7FCA0E99C2E}" v="8" dt="2021-10-29T20:46:05.3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75EAD69-277F-47DB-BB48-A24E1F3BC11E}" type="slidenum">
              <a:rPr lang="en-US"/>
              <a:pPr/>
              <a:t>‹#›</a:t>
            </a:fld>
            <a:endParaRPr lang="en-US"/>
          </a:p>
        </p:txBody>
      </p:sp>
    </p:spTree>
    <p:extLst>
      <p:ext uri="{BB962C8B-B14F-4D97-AF65-F5344CB8AC3E}">
        <p14:creationId xmlns:p14="http://schemas.microsoft.com/office/powerpoint/2010/main" val="241406977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a:t>
            </a:fld>
            <a:endParaRPr lang="en-US"/>
          </a:p>
        </p:txBody>
      </p:sp>
    </p:spTree>
    <p:extLst>
      <p:ext uri="{BB962C8B-B14F-4D97-AF65-F5344CB8AC3E}">
        <p14:creationId xmlns:p14="http://schemas.microsoft.com/office/powerpoint/2010/main" val="1381354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12</a:t>
            </a:fld>
            <a:endParaRPr lang="en-US"/>
          </a:p>
        </p:txBody>
      </p:sp>
    </p:spTree>
    <p:extLst>
      <p:ext uri="{BB962C8B-B14F-4D97-AF65-F5344CB8AC3E}">
        <p14:creationId xmlns:p14="http://schemas.microsoft.com/office/powerpoint/2010/main" val="1468717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13</a:t>
            </a:fld>
            <a:endParaRPr lang="en-US"/>
          </a:p>
        </p:txBody>
      </p:sp>
    </p:spTree>
    <p:extLst>
      <p:ext uri="{BB962C8B-B14F-4D97-AF65-F5344CB8AC3E}">
        <p14:creationId xmlns:p14="http://schemas.microsoft.com/office/powerpoint/2010/main" val="114761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14</a:t>
            </a:fld>
            <a:endParaRPr lang="en-US"/>
          </a:p>
        </p:txBody>
      </p:sp>
    </p:spTree>
    <p:extLst>
      <p:ext uri="{BB962C8B-B14F-4D97-AF65-F5344CB8AC3E}">
        <p14:creationId xmlns:p14="http://schemas.microsoft.com/office/powerpoint/2010/main" val="1356400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18</a:t>
            </a:fld>
            <a:endParaRPr lang="en-US"/>
          </a:p>
        </p:txBody>
      </p:sp>
    </p:spTree>
    <p:extLst>
      <p:ext uri="{BB962C8B-B14F-4D97-AF65-F5344CB8AC3E}">
        <p14:creationId xmlns:p14="http://schemas.microsoft.com/office/powerpoint/2010/main" val="1796271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20</a:t>
            </a:fld>
            <a:endParaRPr lang="en-US"/>
          </a:p>
        </p:txBody>
      </p:sp>
    </p:spTree>
    <p:extLst>
      <p:ext uri="{BB962C8B-B14F-4D97-AF65-F5344CB8AC3E}">
        <p14:creationId xmlns:p14="http://schemas.microsoft.com/office/powerpoint/2010/main" val="4210502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2</a:t>
            </a:fld>
            <a:endParaRPr lang="en-US"/>
          </a:p>
        </p:txBody>
      </p:sp>
    </p:spTree>
    <p:extLst>
      <p:ext uri="{BB962C8B-B14F-4D97-AF65-F5344CB8AC3E}">
        <p14:creationId xmlns:p14="http://schemas.microsoft.com/office/powerpoint/2010/main" val="234255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3</a:t>
            </a:fld>
            <a:endParaRPr lang="en-US"/>
          </a:p>
        </p:txBody>
      </p:sp>
    </p:spTree>
    <p:extLst>
      <p:ext uri="{BB962C8B-B14F-4D97-AF65-F5344CB8AC3E}">
        <p14:creationId xmlns:p14="http://schemas.microsoft.com/office/powerpoint/2010/main" val="3159255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4</a:t>
            </a:fld>
            <a:endParaRPr lang="en-US"/>
          </a:p>
        </p:txBody>
      </p:sp>
    </p:spTree>
    <p:extLst>
      <p:ext uri="{BB962C8B-B14F-4D97-AF65-F5344CB8AC3E}">
        <p14:creationId xmlns:p14="http://schemas.microsoft.com/office/powerpoint/2010/main" val="1224310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5</a:t>
            </a:fld>
            <a:endParaRPr lang="en-US"/>
          </a:p>
        </p:txBody>
      </p:sp>
    </p:spTree>
    <p:extLst>
      <p:ext uri="{BB962C8B-B14F-4D97-AF65-F5344CB8AC3E}">
        <p14:creationId xmlns:p14="http://schemas.microsoft.com/office/powerpoint/2010/main" val="3151593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6</a:t>
            </a:fld>
            <a:endParaRPr lang="en-US"/>
          </a:p>
        </p:txBody>
      </p:sp>
    </p:spTree>
    <p:extLst>
      <p:ext uri="{BB962C8B-B14F-4D97-AF65-F5344CB8AC3E}">
        <p14:creationId xmlns:p14="http://schemas.microsoft.com/office/powerpoint/2010/main" val="1692619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7</a:t>
            </a:fld>
            <a:endParaRPr lang="en-US"/>
          </a:p>
        </p:txBody>
      </p:sp>
    </p:spTree>
    <p:extLst>
      <p:ext uri="{BB962C8B-B14F-4D97-AF65-F5344CB8AC3E}">
        <p14:creationId xmlns:p14="http://schemas.microsoft.com/office/powerpoint/2010/main" val="344243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10</a:t>
            </a:fld>
            <a:endParaRPr lang="en-US"/>
          </a:p>
        </p:txBody>
      </p:sp>
    </p:spTree>
    <p:extLst>
      <p:ext uri="{BB962C8B-B14F-4D97-AF65-F5344CB8AC3E}">
        <p14:creationId xmlns:p14="http://schemas.microsoft.com/office/powerpoint/2010/main" val="3003228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11</a:t>
            </a:fld>
            <a:endParaRPr lang="en-US"/>
          </a:p>
        </p:txBody>
      </p:sp>
    </p:spTree>
    <p:extLst>
      <p:ext uri="{BB962C8B-B14F-4D97-AF65-F5344CB8AC3E}">
        <p14:creationId xmlns:p14="http://schemas.microsoft.com/office/powerpoint/2010/main" val="20113723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r>
              <a:rPr lang="en-US"/>
              <a:t>Click to edit Master title style</a:t>
            </a:r>
          </a:p>
        </p:txBody>
      </p:sp>
      <p:sp>
        <p:nvSpPr>
          <p:cNvPr id="58371"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r>
              <a:rPr lang="en-US"/>
              <a:t>Click to edit Master subtitle style</a:t>
            </a:r>
          </a:p>
        </p:txBody>
      </p:sp>
      <p:sp>
        <p:nvSpPr>
          <p:cNvPr id="58372" name="Rectangle 4"/>
          <p:cNvSpPr>
            <a:spLocks noGrp="1" noChangeArrowheads="1"/>
          </p:cNvSpPr>
          <p:nvPr>
            <p:ph type="dt" sz="half" idx="2"/>
          </p:nvPr>
        </p:nvSpPr>
        <p:spPr/>
        <p:txBody>
          <a:bodyPr/>
          <a:lstStyle>
            <a:lvl1pPr>
              <a:buClrTx/>
              <a:defRPr/>
            </a:lvl1pPr>
          </a:lstStyle>
          <a:p>
            <a:endParaRPr lang="en-US"/>
          </a:p>
        </p:txBody>
      </p:sp>
      <p:sp>
        <p:nvSpPr>
          <p:cNvPr id="58373" name="Rectangle 5"/>
          <p:cNvSpPr>
            <a:spLocks noGrp="1" noChangeArrowheads="1"/>
          </p:cNvSpPr>
          <p:nvPr>
            <p:ph type="ftr" sz="quarter" idx="3"/>
          </p:nvPr>
        </p:nvSpPr>
        <p:spPr/>
        <p:txBody>
          <a:bodyPr/>
          <a:lstStyle>
            <a:lvl1pPr>
              <a:buClrTx/>
              <a:defRPr/>
            </a:lvl1pPr>
          </a:lstStyle>
          <a:p>
            <a:endParaRPr lang="en-US"/>
          </a:p>
        </p:txBody>
      </p:sp>
      <p:sp>
        <p:nvSpPr>
          <p:cNvPr id="58374" name="Rectangle 6"/>
          <p:cNvSpPr>
            <a:spLocks noGrp="1" noChangeArrowheads="1"/>
          </p:cNvSpPr>
          <p:nvPr>
            <p:ph type="sldNum" sz="quarter" idx="4"/>
          </p:nvPr>
        </p:nvSpPr>
        <p:spPr/>
        <p:txBody>
          <a:bodyPr/>
          <a:lstStyle>
            <a:lvl1pPr>
              <a:buClrTx/>
              <a:defRPr/>
            </a:lvl1pPr>
          </a:lstStyle>
          <a:p>
            <a:fld id="{DB5FCDAA-4FD0-4FA4-AA57-07E486AE393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E1E4AF8-0E75-49EE-8D45-991B660F177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9BF1BE-5C48-4F76-918E-A837E059ACFC}"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6553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6554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65541" name="Rectangle 5"/>
          <p:cNvSpPr>
            <a:spLocks noGrp="1" noChangeArrowheads="1"/>
          </p:cNvSpPr>
          <p:nvPr>
            <p:ph type="dt" sz="half" idx="2"/>
          </p:nvPr>
        </p:nvSpPr>
        <p:spPr/>
        <p:txBody>
          <a:bodyPr/>
          <a:lstStyle>
            <a:lvl1pPr>
              <a:buClrTx/>
              <a:defRPr/>
            </a:lvl1pPr>
          </a:lstStyle>
          <a:p>
            <a:endParaRPr lang="en-US"/>
          </a:p>
        </p:txBody>
      </p:sp>
      <p:sp>
        <p:nvSpPr>
          <p:cNvPr id="65542" name="Rectangle 6"/>
          <p:cNvSpPr>
            <a:spLocks noGrp="1" noChangeArrowheads="1"/>
          </p:cNvSpPr>
          <p:nvPr>
            <p:ph type="ftr" sz="quarter" idx="3"/>
          </p:nvPr>
        </p:nvSpPr>
        <p:spPr/>
        <p:txBody>
          <a:bodyPr/>
          <a:lstStyle>
            <a:lvl1pPr>
              <a:buClrTx/>
              <a:defRPr/>
            </a:lvl1pPr>
          </a:lstStyle>
          <a:p>
            <a:endParaRPr lang="en-US"/>
          </a:p>
        </p:txBody>
      </p:sp>
      <p:sp>
        <p:nvSpPr>
          <p:cNvPr id="65543" name="Rectangle 7"/>
          <p:cNvSpPr>
            <a:spLocks noGrp="1" noChangeArrowheads="1"/>
          </p:cNvSpPr>
          <p:nvPr>
            <p:ph type="sldNum" sz="quarter" idx="4"/>
          </p:nvPr>
        </p:nvSpPr>
        <p:spPr/>
        <p:txBody>
          <a:bodyPr/>
          <a:lstStyle>
            <a:lvl1pPr>
              <a:buClrTx/>
              <a:defRPr/>
            </a:lvl1pPr>
          </a:lstStyle>
          <a:p>
            <a:fld id="{B9CD2F5E-094E-4071-8752-D1CF38BC4848}"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226512A-EE24-44AB-A39C-D7E30AF21DEC}"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779FE1-9A55-4877-B1EA-C8280AA11E28}"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F0D6F5A-48C1-42E0-8694-D41E01AAC69C}"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28F9101-DF40-495F-9064-746B57F29224}"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B09540B-333A-43F7-B595-3C920AA858A3}"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2588E56-8DC8-4E6A-86B0-1C1CE3FB9261}"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AA61E35-D048-4EE5-ABA4-596C6CE7554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C111CFD-9894-432D-8A5C-68D22C1D0184}"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E7172FA-9CDD-4615-9B72-6D766C3E1B02}"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EEEB626-3C3E-4BEF-A604-6C3E338D13EE}"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24B5EB2-1A56-480A-94AB-CC9880607336}"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D2F5E-094E-4071-8752-D1CF38BC4848}" type="slidenum">
              <a:rPr lang="en-US" smtClean="0"/>
              <a:pPr/>
              <a:t>‹#›</a:t>
            </a:fld>
            <a:endParaRPr lang="en-US"/>
          </a:p>
        </p:txBody>
      </p:sp>
    </p:spTree>
    <p:extLst>
      <p:ext uri="{BB962C8B-B14F-4D97-AF65-F5344CB8AC3E}">
        <p14:creationId xmlns:p14="http://schemas.microsoft.com/office/powerpoint/2010/main" val="4115103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6512A-EE24-44AB-A39C-D7E30AF21DEC}" type="slidenum">
              <a:rPr lang="en-US" smtClean="0"/>
              <a:pPr/>
              <a:t>‹#›</a:t>
            </a:fld>
            <a:endParaRPr lang="en-US"/>
          </a:p>
        </p:txBody>
      </p:sp>
    </p:spTree>
    <p:extLst>
      <p:ext uri="{BB962C8B-B14F-4D97-AF65-F5344CB8AC3E}">
        <p14:creationId xmlns:p14="http://schemas.microsoft.com/office/powerpoint/2010/main" val="14816258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79FE1-9A55-4877-B1EA-C8280AA11E28}" type="slidenum">
              <a:rPr lang="en-US" smtClean="0"/>
              <a:pPr/>
              <a:t>‹#›</a:t>
            </a:fld>
            <a:endParaRPr lang="en-US"/>
          </a:p>
        </p:txBody>
      </p:sp>
    </p:spTree>
    <p:extLst>
      <p:ext uri="{BB962C8B-B14F-4D97-AF65-F5344CB8AC3E}">
        <p14:creationId xmlns:p14="http://schemas.microsoft.com/office/powerpoint/2010/main" val="31162694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D6F5A-48C1-42E0-8694-D41E01AAC69C}" type="slidenum">
              <a:rPr lang="en-US" smtClean="0"/>
              <a:pPr/>
              <a:t>‹#›</a:t>
            </a:fld>
            <a:endParaRPr lang="en-US"/>
          </a:p>
        </p:txBody>
      </p:sp>
    </p:spTree>
    <p:extLst>
      <p:ext uri="{BB962C8B-B14F-4D97-AF65-F5344CB8AC3E}">
        <p14:creationId xmlns:p14="http://schemas.microsoft.com/office/powerpoint/2010/main" val="9038406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8F9101-DF40-495F-9064-746B57F29224}" type="slidenum">
              <a:rPr lang="en-US" smtClean="0"/>
              <a:pPr/>
              <a:t>‹#›</a:t>
            </a:fld>
            <a:endParaRPr lang="en-US"/>
          </a:p>
        </p:txBody>
      </p:sp>
    </p:spTree>
    <p:extLst>
      <p:ext uri="{BB962C8B-B14F-4D97-AF65-F5344CB8AC3E}">
        <p14:creationId xmlns:p14="http://schemas.microsoft.com/office/powerpoint/2010/main" val="4495811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09540B-333A-43F7-B595-3C920AA858A3}" type="slidenum">
              <a:rPr lang="en-US" smtClean="0"/>
              <a:pPr/>
              <a:t>‹#›</a:t>
            </a:fld>
            <a:endParaRPr lang="en-US"/>
          </a:p>
        </p:txBody>
      </p:sp>
    </p:spTree>
    <p:extLst>
      <p:ext uri="{BB962C8B-B14F-4D97-AF65-F5344CB8AC3E}">
        <p14:creationId xmlns:p14="http://schemas.microsoft.com/office/powerpoint/2010/main" val="13564208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588E56-8DC8-4E6A-86B0-1C1CE3FB9261}" type="slidenum">
              <a:rPr lang="en-US" smtClean="0"/>
              <a:pPr/>
              <a:t>‹#›</a:t>
            </a:fld>
            <a:endParaRPr lang="en-US"/>
          </a:p>
        </p:txBody>
      </p:sp>
    </p:spTree>
    <p:extLst>
      <p:ext uri="{BB962C8B-B14F-4D97-AF65-F5344CB8AC3E}">
        <p14:creationId xmlns:p14="http://schemas.microsoft.com/office/powerpoint/2010/main" val="227832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194E63F-4A6D-42D9-B239-E7FC11E066E2}"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61E35-D048-4EE5-ABA4-596C6CE7554C}" type="slidenum">
              <a:rPr lang="en-US" smtClean="0"/>
              <a:pPr/>
              <a:t>‹#›</a:t>
            </a:fld>
            <a:endParaRPr lang="en-US"/>
          </a:p>
        </p:txBody>
      </p:sp>
    </p:spTree>
    <p:extLst>
      <p:ext uri="{BB962C8B-B14F-4D97-AF65-F5344CB8AC3E}">
        <p14:creationId xmlns:p14="http://schemas.microsoft.com/office/powerpoint/2010/main" val="34509499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7172FA-9CDD-4615-9B72-6D766C3E1B02}" type="slidenum">
              <a:rPr lang="en-US" smtClean="0"/>
              <a:pPr/>
              <a:t>‹#›</a:t>
            </a:fld>
            <a:endParaRPr lang="en-US"/>
          </a:p>
        </p:txBody>
      </p:sp>
    </p:spTree>
    <p:extLst>
      <p:ext uri="{BB962C8B-B14F-4D97-AF65-F5344CB8AC3E}">
        <p14:creationId xmlns:p14="http://schemas.microsoft.com/office/powerpoint/2010/main" val="9348913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Tree>
    <p:extLst>
      <p:ext uri="{BB962C8B-B14F-4D97-AF65-F5344CB8AC3E}">
        <p14:creationId xmlns:p14="http://schemas.microsoft.com/office/powerpoint/2010/main" val="28596623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90547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Tree>
    <p:extLst>
      <p:ext uri="{BB962C8B-B14F-4D97-AF65-F5344CB8AC3E}">
        <p14:creationId xmlns:p14="http://schemas.microsoft.com/office/powerpoint/2010/main" val="21775668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24856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Tree>
    <p:extLst>
      <p:ext uri="{BB962C8B-B14F-4D97-AF65-F5344CB8AC3E}">
        <p14:creationId xmlns:p14="http://schemas.microsoft.com/office/powerpoint/2010/main" val="40191394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EB626-3C3E-4BEF-A604-6C3E338D13EE}" type="slidenum">
              <a:rPr lang="en-US" smtClean="0"/>
              <a:pPr/>
              <a:t>‹#›</a:t>
            </a:fld>
            <a:endParaRPr lang="en-US"/>
          </a:p>
        </p:txBody>
      </p:sp>
    </p:spTree>
    <p:extLst>
      <p:ext uri="{BB962C8B-B14F-4D97-AF65-F5344CB8AC3E}">
        <p14:creationId xmlns:p14="http://schemas.microsoft.com/office/powerpoint/2010/main" val="4976195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B5EB2-1A56-480A-94AB-CC9880607336}" type="slidenum">
              <a:rPr lang="en-US" smtClean="0"/>
              <a:pPr/>
              <a:t>‹#›</a:t>
            </a:fld>
            <a:endParaRPr lang="en-US"/>
          </a:p>
        </p:txBody>
      </p:sp>
    </p:spTree>
    <p:extLst>
      <p:ext uri="{BB962C8B-B14F-4D97-AF65-F5344CB8AC3E}">
        <p14:creationId xmlns:p14="http://schemas.microsoft.com/office/powerpoint/2010/main" val="32947984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FCDAA-4FD0-4FA4-AA57-07E486AE3939}" type="slidenum">
              <a:rPr lang="en-US" smtClean="0"/>
              <a:pPr/>
              <a:t>‹#›</a:t>
            </a:fld>
            <a:endParaRPr lang="en-US"/>
          </a:p>
        </p:txBody>
      </p:sp>
    </p:spTree>
    <p:extLst>
      <p:ext uri="{BB962C8B-B14F-4D97-AF65-F5344CB8AC3E}">
        <p14:creationId xmlns:p14="http://schemas.microsoft.com/office/powerpoint/2010/main" val="1459085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740BE9A-B892-4AF0-A74C-1CA1AFB964FF}" type="slidenum">
              <a:rPr lang="en-US"/>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11CFD-9894-432D-8A5C-68D22C1D0184}" type="slidenum">
              <a:rPr lang="en-US" smtClean="0"/>
              <a:pPr/>
              <a:t>‹#›</a:t>
            </a:fld>
            <a:endParaRPr lang="en-US"/>
          </a:p>
        </p:txBody>
      </p:sp>
    </p:spTree>
    <p:extLst>
      <p:ext uri="{BB962C8B-B14F-4D97-AF65-F5344CB8AC3E}">
        <p14:creationId xmlns:p14="http://schemas.microsoft.com/office/powerpoint/2010/main" val="27151897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4E63F-4A6D-42D9-B239-E7FC11E066E2}" type="slidenum">
              <a:rPr lang="en-US" smtClean="0"/>
              <a:pPr/>
              <a:t>‹#›</a:t>
            </a:fld>
            <a:endParaRPr lang="en-US"/>
          </a:p>
        </p:txBody>
      </p:sp>
    </p:spTree>
    <p:extLst>
      <p:ext uri="{BB962C8B-B14F-4D97-AF65-F5344CB8AC3E}">
        <p14:creationId xmlns:p14="http://schemas.microsoft.com/office/powerpoint/2010/main" val="7613998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40BE9A-B892-4AF0-A74C-1CA1AFB964FF}" type="slidenum">
              <a:rPr lang="en-US" smtClean="0"/>
              <a:pPr/>
              <a:t>‹#›</a:t>
            </a:fld>
            <a:endParaRPr lang="en-US"/>
          </a:p>
        </p:txBody>
      </p:sp>
    </p:spTree>
    <p:extLst>
      <p:ext uri="{BB962C8B-B14F-4D97-AF65-F5344CB8AC3E}">
        <p14:creationId xmlns:p14="http://schemas.microsoft.com/office/powerpoint/2010/main" val="22890733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C67F63-BE8C-4D5B-A5EF-17D425E1DD6D}" type="slidenum">
              <a:rPr lang="en-US" smtClean="0"/>
              <a:pPr/>
              <a:t>‹#›</a:t>
            </a:fld>
            <a:endParaRPr lang="en-US"/>
          </a:p>
        </p:txBody>
      </p:sp>
    </p:spTree>
    <p:extLst>
      <p:ext uri="{BB962C8B-B14F-4D97-AF65-F5344CB8AC3E}">
        <p14:creationId xmlns:p14="http://schemas.microsoft.com/office/powerpoint/2010/main" val="2833596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7F4B50-FE65-40B1-B568-9A15E205813E}" type="slidenum">
              <a:rPr lang="en-US" smtClean="0"/>
              <a:pPr/>
              <a:t>‹#›</a:t>
            </a:fld>
            <a:endParaRPr lang="en-US"/>
          </a:p>
        </p:txBody>
      </p:sp>
    </p:spTree>
    <p:extLst>
      <p:ext uri="{BB962C8B-B14F-4D97-AF65-F5344CB8AC3E}">
        <p14:creationId xmlns:p14="http://schemas.microsoft.com/office/powerpoint/2010/main" val="31523530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F47C1B-F3AE-479F-A545-1FC1ABCAD4D8}" type="slidenum">
              <a:rPr lang="en-US" smtClean="0"/>
              <a:pPr/>
              <a:t>‹#›</a:t>
            </a:fld>
            <a:endParaRPr lang="en-US"/>
          </a:p>
        </p:txBody>
      </p:sp>
    </p:spTree>
    <p:extLst>
      <p:ext uri="{BB962C8B-B14F-4D97-AF65-F5344CB8AC3E}">
        <p14:creationId xmlns:p14="http://schemas.microsoft.com/office/powerpoint/2010/main" val="14545873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80984-DBFD-4E8F-941B-42526F0CBFE9}" type="slidenum">
              <a:rPr lang="en-US" smtClean="0"/>
              <a:pPr/>
              <a:t>‹#›</a:t>
            </a:fld>
            <a:endParaRPr lang="en-US"/>
          </a:p>
        </p:txBody>
      </p:sp>
    </p:spTree>
    <p:extLst>
      <p:ext uri="{BB962C8B-B14F-4D97-AF65-F5344CB8AC3E}">
        <p14:creationId xmlns:p14="http://schemas.microsoft.com/office/powerpoint/2010/main" val="39004151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967E4-B59F-4F4F-954E-8C834CCD4E3A}" type="slidenum">
              <a:rPr lang="en-US" smtClean="0"/>
              <a:pPr/>
              <a:t>‹#›</a:t>
            </a:fld>
            <a:endParaRPr lang="en-US"/>
          </a:p>
        </p:txBody>
      </p:sp>
    </p:spTree>
    <p:extLst>
      <p:ext uri="{BB962C8B-B14F-4D97-AF65-F5344CB8AC3E}">
        <p14:creationId xmlns:p14="http://schemas.microsoft.com/office/powerpoint/2010/main" val="184896908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Tree>
    <p:extLst>
      <p:ext uri="{BB962C8B-B14F-4D97-AF65-F5344CB8AC3E}">
        <p14:creationId xmlns:p14="http://schemas.microsoft.com/office/powerpoint/2010/main" val="22167451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96403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EC67F63-BE8C-4D5B-A5EF-17D425E1DD6D}" type="slidenum">
              <a:rPr lang="en-US"/>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Tree>
    <p:extLst>
      <p:ext uri="{BB962C8B-B14F-4D97-AF65-F5344CB8AC3E}">
        <p14:creationId xmlns:p14="http://schemas.microsoft.com/office/powerpoint/2010/main" val="3920659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6872907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Tree>
    <p:extLst>
      <p:ext uri="{BB962C8B-B14F-4D97-AF65-F5344CB8AC3E}">
        <p14:creationId xmlns:p14="http://schemas.microsoft.com/office/powerpoint/2010/main" val="150530702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E4AF8-0E75-49EE-8D45-991B660F1775}" type="slidenum">
              <a:rPr lang="en-US" smtClean="0"/>
              <a:pPr/>
              <a:t>‹#›</a:t>
            </a:fld>
            <a:endParaRPr lang="en-US"/>
          </a:p>
        </p:txBody>
      </p:sp>
    </p:spTree>
    <p:extLst>
      <p:ext uri="{BB962C8B-B14F-4D97-AF65-F5344CB8AC3E}">
        <p14:creationId xmlns:p14="http://schemas.microsoft.com/office/powerpoint/2010/main" val="2296320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BF1BE-5C48-4F76-918E-A837E059ACFC}" type="slidenum">
              <a:rPr lang="en-US" smtClean="0"/>
              <a:pPr/>
              <a:t>‹#›</a:t>
            </a:fld>
            <a:endParaRPr lang="en-US"/>
          </a:p>
        </p:txBody>
      </p:sp>
    </p:spTree>
    <p:extLst>
      <p:ext uri="{BB962C8B-B14F-4D97-AF65-F5344CB8AC3E}">
        <p14:creationId xmlns:p14="http://schemas.microsoft.com/office/powerpoint/2010/main" val="2870764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E7F4B50-FE65-40B1-B568-9A15E205813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DF47C1B-F3AE-479F-A545-1FC1ABCAD4D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4980984-DBFD-4E8F-941B-42526F0CBFE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FB967E4-B59F-4F4F-954E-8C834CCD4E3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theme" Target="../theme/theme4.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
                <a:schemeClr val="tx1"/>
              </a:buCl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chemeClr val="tx1"/>
              </a:buCl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
                <a:schemeClr val="tx1"/>
              </a:buClr>
              <a:defRPr sz="1400"/>
            </a:lvl1pPr>
          </a:lstStyle>
          <a:p>
            <a:fld id="{57DB7827-758C-4840-9248-60A72E27742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cs typeface="Arial" charset="0"/>
        </a:defRPr>
      </a:lvl2pPr>
      <a:lvl3pPr algn="l" rtl="0" eaLnBrk="1" fontAlgn="base" hangingPunct="1">
        <a:spcBef>
          <a:spcPct val="0"/>
        </a:spcBef>
        <a:spcAft>
          <a:spcPct val="0"/>
        </a:spcAft>
        <a:buClr>
          <a:schemeClr val="tx1"/>
        </a:buClr>
        <a:defRPr sz="3200">
          <a:solidFill>
            <a:schemeClr val="tx1"/>
          </a:solidFill>
          <a:latin typeface="Arial" charset="0"/>
          <a:cs typeface="Arial" charset="0"/>
        </a:defRPr>
      </a:lvl3pPr>
      <a:lvl4pPr algn="l" rtl="0" eaLnBrk="1" fontAlgn="base" hangingPunct="1">
        <a:spcBef>
          <a:spcPct val="0"/>
        </a:spcBef>
        <a:spcAft>
          <a:spcPct val="0"/>
        </a:spcAft>
        <a:buClr>
          <a:schemeClr val="tx1"/>
        </a:buClr>
        <a:defRPr sz="3200">
          <a:solidFill>
            <a:schemeClr val="tx1"/>
          </a:solidFill>
          <a:latin typeface="Arial" charset="0"/>
          <a:cs typeface="Arial" charset="0"/>
        </a:defRPr>
      </a:lvl4pPr>
      <a:lvl5pPr algn="l" rtl="0" eaLnBrk="1" fontAlgn="base" hangingPunct="1">
        <a:spcBef>
          <a:spcPct val="0"/>
        </a:spcBef>
        <a:spcAft>
          <a:spcPct val="0"/>
        </a:spcAft>
        <a:buClr>
          <a:schemeClr val="tx1"/>
        </a:buClr>
        <a:defRPr sz="3200">
          <a:solidFill>
            <a:schemeClr val="tx1"/>
          </a:solidFill>
          <a:latin typeface="Arial" charset="0"/>
          <a:cs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cs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cs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cs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cs typeface="+mn-cs"/>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cs typeface="+mn-cs"/>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cs typeface="+mn-cs"/>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cs typeface="+mn-cs"/>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cs typeface="+mn-cs"/>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cs typeface="+mn-cs"/>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cs typeface="+mn-cs"/>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6451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6451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51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
                <a:schemeClr val="tx1"/>
              </a:buClr>
              <a:defRPr sz="1400"/>
            </a:lvl1pPr>
          </a:lstStyle>
          <a:p>
            <a:endParaRPr lang="en-US"/>
          </a:p>
        </p:txBody>
      </p:sp>
      <p:sp>
        <p:nvSpPr>
          <p:cNvPr id="6451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chemeClr val="tx1"/>
              </a:buClr>
              <a:defRPr sz="1400"/>
            </a:lvl1pPr>
          </a:lstStyle>
          <a:p>
            <a:endParaRPr lang="en-US"/>
          </a:p>
        </p:txBody>
      </p:sp>
      <p:sp>
        <p:nvSpPr>
          <p:cNvPr id="6451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
                <a:schemeClr val="tx1"/>
              </a:buClr>
              <a:defRPr sz="1400"/>
            </a:lvl1pPr>
          </a:lstStyle>
          <a:p>
            <a:fld id="{59420824-9954-4106-AB5D-C3CD4966674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57DB7827-758C-4840-9248-60A72E277422}" type="slidenum">
              <a:rPr lang="en-US" smtClean="0"/>
              <a:pPr/>
              <a:t>‹#›</a:t>
            </a:fld>
            <a:endParaRPr lang="en-US"/>
          </a:p>
        </p:txBody>
      </p:sp>
    </p:spTree>
    <p:extLst>
      <p:ext uri="{BB962C8B-B14F-4D97-AF65-F5344CB8AC3E}">
        <p14:creationId xmlns:p14="http://schemas.microsoft.com/office/powerpoint/2010/main" val="37266499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57DB7827-758C-4840-9248-60A72E277422}" type="slidenum">
              <a:rPr lang="en-US" smtClean="0"/>
              <a:pPr/>
              <a:t>‹#›</a:t>
            </a:fld>
            <a:endParaRPr lang="en-US"/>
          </a:p>
        </p:txBody>
      </p:sp>
    </p:spTree>
    <p:extLst>
      <p:ext uri="{BB962C8B-B14F-4D97-AF65-F5344CB8AC3E}">
        <p14:creationId xmlns:p14="http://schemas.microsoft.com/office/powerpoint/2010/main" val="3282151398"/>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9093" name="Picture 89092" descr="Milky way galaxy with stars and space dust in the universe">
            <a:extLst>
              <a:ext uri="{FF2B5EF4-FFF2-40B4-BE49-F238E27FC236}">
                <a16:creationId xmlns:a16="http://schemas.microsoft.com/office/drawing/2014/main" id="{C45075B5-F5B8-4FD0-A399-B7CD6368C5BB}"/>
              </a:ext>
            </a:extLst>
          </p:cNvPr>
          <p:cNvPicPr>
            <a:picLocks noChangeAspect="1"/>
          </p:cNvPicPr>
          <p:nvPr/>
        </p:nvPicPr>
        <p:blipFill rotWithShape="1">
          <a:blip r:embed="rId3">
            <a:duotone>
              <a:prstClr val="black"/>
              <a:prstClr val="white"/>
            </a:duotone>
          </a:blip>
          <a:srcRect l="27126" r="20785" b="-2"/>
          <a:stretch/>
        </p:blipFill>
        <p:spPr>
          <a:xfrm>
            <a:off x="3789947" y="-1"/>
            <a:ext cx="5351671" cy="6858001"/>
          </a:xfrm>
          <a:custGeom>
            <a:avLst/>
            <a:gdLst/>
            <a:ahLst/>
            <a:cxnLst/>
            <a:rect l="l" t="t" r="r" b="b"/>
            <a:pathLst>
              <a:path w="7135561" h="6858001">
                <a:moveTo>
                  <a:pt x="450267" y="0"/>
                </a:moveTo>
                <a:lnTo>
                  <a:pt x="7135561" y="0"/>
                </a:lnTo>
                <a:lnTo>
                  <a:pt x="7135561" y="6858001"/>
                </a:lnTo>
                <a:lnTo>
                  <a:pt x="98089" y="6858001"/>
                </a:lnTo>
                <a:lnTo>
                  <a:pt x="1873508" y="4521201"/>
                </a:lnTo>
                <a:close/>
                <a:moveTo>
                  <a:pt x="0" y="0"/>
                </a:moveTo>
                <a:lnTo>
                  <a:pt x="450267" y="0"/>
                </a:lnTo>
                <a:lnTo>
                  <a:pt x="0" y="482"/>
                </a:lnTo>
                <a:close/>
              </a:path>
            </a:pathLst>
          </a:custGeom>
        </p:spPr>
      </p:pic>
      <p:sp>
        <p:nvSpPr>
          <p:cNvPr id="89090" name="Rectangle 2"/>
          <p:cNvSpPr>
            <a:spLocks noGrp="1" noChangeArrowheads="1"/>
          </p:cNvSpPr>
          <p:nvPr>
            <p:ph type="ctrTitle"/>
          </p:nvPr>
        </p:nvSpPr>
        <p:spPr>
          <a:xfrm>
            <a:off x="501649" y="1678666"/>
            <a:ext cx="3842636" cy="2369093"/>
          </a:xfrm>
        </p:spPr>
        <p:txBody>
          <a:bodyPr>
            <a:normAutofit/>
          </a:bodyPr>
          <a:lstStyle/>
          <a:p>
            <a:r>
              <a:rPr lang="en-US" sz="4200" b="1" u="sng"/>
              <a:t>Revelation And Its Need</a:t>
            </a:r>
          </a:p>
        </p:txBody>
      </p:sp>
      <p:sp>
        <p:nvSpPr>
          <p:cNvPr id="89091" name="Rectangle 3"/>
          <p:cNvSpPr>
            <a:spLocks noGrp="1" noChangeArrowheads="1"/>
          </p:cNvSpPr>
          <p:nvPr>
            <p:ph type="subTitle" idx="1"/>
          </p:nvPr>
        </p:nvSpPr>
        <p:spPr>
          <a:xfrm>
            <a:off x="508001" y="4050831"/>
            <a:ext cx="3834913" cy="1096901"/>
          </a:xfrm>
        </p:spPr>
        <p:txBody>
          <a:bodyPr>
            <a:normAutofit/>
          </a:bodyPr>
          <a:lstStyle/>
          <a:p>
            <a:r>
              <a:rPr lang="ur-PK" sz="1400" b="1" u="sng">
                <a:latin typeface="noorehira" panose="02000500000000020004" pitchFamily="2" charset="-78"/>
                <a:cs typeface="noorehira" panose="02000500000000020004" pitchFamily="2" charset="-78"/>
              </a:rPr>
              <a:t>وحی اور اسکی ضرورت</a:t>
            </a:r>
            <a:endParaRPr lang="en-US" sz="1400" b="1" u="sng">
              <a:latin typeface="noorehira" panose="02000500000000020004" pitchFamily="2" charset="-78"/>
              <a:cs typeface="noorehira" panose="02000500000000020004" pitchFamily="2" charset="-7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fade">
                                      <p:cBhvr>
                                        <p:cTn id="7" dur="400"/>
                                        <p:tgtEl>
                                          <p:spTgt spid="89091">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89090"/>
                                        </p:tgtEl>
                                        <p:attrNameLst>
                                          <p:attrName>style.visibility</p:attrName>
                                        </p:attrNameLst>
                                      </p:cBhvr>
                                      <p:to>
                                        <p:strVal val="visible"/>
                                      </p:to>
                                    </p:set>
                                    <p:animEffect transition="in" filter="fade">
                                      <p:cBhvr>
                                        <p:cTn id="10" dur="400"/>
                                        <p:tgtEl>
                                          <p:spTgt spid="89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p:bldP spid="8909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Chronology of the Revelation of the Qur’an</a:t>
            </a:r>
          </a:p>
        </p:txBody>
      </p:sp>
      <p:sp>
        <p:nvSpPr>
          <p:cNvPr id="3" name="Content Placeholder 2"/>
          <p:cNvSpPr>
            <a:spLocks noGrp="1"/>
          </p:cNvSpPr>
          <p:nvPr>
            <p:ph idx="1"/>
          </p:nvPr>
        </p:nvSpPr>
        <p:spPr/>
        <p:txBody>
          <a:bodyPr>
            <a:normAutofit/>
          </a:bodyPr>
          <a:lstStyle/>
          <a:p>
            <a:r>
              <a:rPr lang="en-US" dirty="0"/>
              <a:t>The first verse that was revealed was:</a:t>
            </a:r>
          </a:p>
          <a:p>
            <a:endParaRPr lang="en-US" dirty="0"/>
          </a:p>
          <a:p>
            <a:pPr algn="r" rtl="1"/>
            <a:r>
              <a:rPr lang="ar-SA" sz="2800" dirty="0">
                <a:latin typeface="noorehira" panose="02000500000000020004" pitchFamily="2" charset="-78"/>
                <a:cs typeface="noorehira" panose="02000500000000020004" pitchFamily="2" charset="-78"/>
              </a:rPr>
              <a:t>اِقۡرَاۡ بِاسۡمِ رَبِّکَ الَّذِیۡ خَلَقَ ۚ﴿۱﴾</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خَلَقَ الۡاِنۡسَانَ مِنۡ عَلَقٍ ۚ﴿۲﴾</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اِقۡرَاۡ وَ رَبُّکَ الۡاَکۡرَمُ ۙ﴿۳﴾</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الَّذِیۡ عَلَّمَ بِالۡقَلَمِ ۙ﴿۴﴾</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عَلَّمَ الۡاِنۡسَانَ مَا لَمۡ  یَعۡلَمۡ ؕ﴿۵﴾</a:t>
            </a:r>
            <a:r>
              <a:rPr lang="en-US" sz="2800" dirty="0">
                <a:latin typeface="noorehira" panose="02000500000000020004" pitchFamily="2" charset="-78"/>
                <a:cs typeface="noorehira" panose="02000500000000020004" pitchFamily="2" charset="-78"/>
              </a:rPr>
              <a:t> </a:t>
            </a:r>
            <a:endParaRPr lang="en-US" dirty="0"/>
          </a:p>
          <a:p>
            <a:pPr>
              <a:buNone/>
            </a:pPr>
            <a:r>
              <a:rPr lang="en-US" dirty="0"/>
              <a:t>	Recite with the name of your Lord who created. Created man out of a blood-clot. Recite and your Lord is most Generous who taught by the Pen, taught man what he did not know.</a:t>
            </a:r>
          </a:p>
          <a:p>
            <a:endParaRPr lang="ar-SA"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Makki &amp; </a:t>
            </a:r>
            <a:r>
              <a:rPr lang="en-US" dirty="0" err="1"/>
              <a:t>Madani</a:t>
            </a:r>
            <a:r>
              <a:rPr lang="en-US" dirty="0"/>
              <a:t> Verses</a:t>
            </a:r>
          </a:p>
        </p:txBody>
      </p:sp>
      <p:sp>
        <p:nvSpPr>
          <p:cNvPr id="3" name="Content Placeholder 2"/>
          <p:cNvSpPr>
            <a:spLocks noGrp="1"/>
          </p:cNvSpPr>
          <p:nvPr>
            <p:ph idx="1"/>
          </p:nvPr>
        </p:nvSpPr>
        <p:spPr/>
        <p:txBody>
          <a:bodyPr/>
          <a:lstStyle/>
          <a:p>
            <a:r>
              <a:rPr lang="en-US" dirty="0"/>
              <a:t>The verses that were revealed before </a:t>
            </a:r>
            <a:r>
              <a:rPr lang="en-US" dirty="0" err="1"/>
              <a:t>Hijrat</a:t>
            </a:r>
            <a:r>
              <a:rPr lang="en-US" dirty="0"/>
              <a:t> are referred to as Makki verses.</a:t>
            </a:r>
          </a:p>
          <a:p>
            <a:r>
              <a:rPr lang="en-US" dirty="0"/>
              <a:t>The verses that were revealed after </a:t>
            </a:r>
            <a:r>
              <a:rPr lang="en-US" dirty="0" err="1"/>
              <a:t>Hijrat</a:t>
            </a:r>
            <a:r>
              <a:rPr lang="en-US" dirty="0"/>
              <a:t> are referred to as </a:t>
            </a:r>
            <a:r>
              <a:rPr lang="en-US" dirty="0" err="1"/>
              <a:t>Madani</a:t>
            </a:r>
            <a:r>
              <a:rPr lang="en-US" dirty="0"/>
              <a:t> verses</a:t>
            </a:r>
          </a:p>
          <a:p>
            <a:r>
              <a:rPr lang="en-US" dirty="0"/>
              <a:t>Some verses were revealed during </a:t>
            </a:r>
            <a:r>
              <a:rPr lang="en-US" dirty="0" err="1"/>
              <a:t>Hijrat</a:t>
            </a:r>
            <a:r>
              <a:rPr lang="en-US" dirty="0"/>
              <a:t> and are referred to as </a:t>
            </a:r>
            <a:r>
              <a:rPr lang="en-US" dirty="0" err="1"/>
              <a:t>Madani</a:t>
            </a:r>
            <a:r>
              <a:rPr lang="en-US" dirty="0"/>
              <a:t> Verses according to some scholars while others refer to them as Makki.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Makki and Madni Verses</a:t>
            </a:r>
          </a:p>
        </p:txBody>
      </p:sp>
      <p:sp>
        <p:nvSpPr>
          <p:cNvPr id="4" name="Rectangle 51"/>
          <p:cNvSpPr txBox="1">
            <a:spLocks noChangeArrowheads="1"/>
          </p:cNvSpPr>
          <p:nvPr/>
        </p:nvSpPr>
        <p:spPr bwMode="auto">
          <a:xfrm>
            <a:off x="228600" y="1828800"/>
            <a:ext cx="4229100" cy="3657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
                <a:schemeClr val="tx1"/>
              </a:buClr>
              <a:buSzTx/>
              <a:tabLst/>
              <a:defRPr/>
            </a:pPr>
            <a:r>
              <a:rPr kumimoji="0" lang="en-US" sz="2400" b="1" i="0" u="sng"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Makki </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Short verses</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Word </a:t>
            </a:r>
            <a:r>
              <a:rPr kumimoji="0" lang="ar-SA"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يأيها الناس</a:t>
            </a:r>
            <a:endPar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endParaRP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Word </a:t>
            </a:r>
            <a:r>
              <a:rPr kumimoji="0" lang="ar-SA"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كلا</a:t>
            </a: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 has been used 33times in 15 surah in</a:t>
            </a:r>
          </a:p>
          <a:p>
            <a:pPr marL="800100" lvl="1" indent="-342900">
              <a:lnSpc>
                <a:spcPct val="80000"/>
              </a:lnSpc>
              <a:spcBef>
                <a:spcPct val="20000"/>
              </a:spcBef>
              <a:buClr>
                <a:schemeClr val="tx1"/>
              </a:buCl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	last half of Qur’an.</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Mostly Discuss Faith</a:t>
            </a:r>
            <a:r>
              <a:rPr kumimoji="0" lang="en-US" sz="2400" b="0" i="0" u="none" strike="noStrike" kern="0" cap="none" spc="0" normalizeH="0" noProof="0" dirty="0">
                <a:ln>
                  <a:noFill/>
                </a:ln>
                <a:solidFill>
                  <a:schemeClr val="tx1"/>
                </a:solidFill>
                <a:effectLst/>
                <a:uLnTx/>
                <a:uFillTx/>
                <a:latin typeface="AAA GoldenLotus" panose="02000000000000000000" pitchFamily="2" charset="-78"/>
                <a:cs typeface="AAA GoldenLotus" panose="02000000000000000000" pitchFamily="2" charset="-78"/>
              </a:rPr>
              <a:t> and </a:t>
            </a:r>
            <a:r>
              <a:rPr lang="en-US" sz="2400" kern="0" dirty="0">
                <a:latin typeface="AAA GoldenLotus" panose="02000000000000000000" pitchFamily="2" charset="-78"/>
                <a:cs typeface="AAA GoldenLotus" panose="02000000000000000000" pitchFamily="2" charset="-78"/>
              </a:rPr>
              <a:t>actions against idolaters.</a:t>
            </a:r>
            <a:endPar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endParaRP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Verses of Sajdah</a:t>
            </a:r>
          </a:p>
        </p:txBody>
      </p:sp>
      <p:sp>
        <p:nvSpPr>
          <p:cNvPr id="5" name="Rectangle 52"/>
          <p:cNvSpPr txBox="1">
            <a:spLocks noChangeArrowheads="1"/>
          </p:cNvSpPr>
          <p:nvPr/>
        </p:nvSpPr>
        <p:spPr>
          <a:xfrm>
            <a:off x="3898142" y="1828800"/>
            <a:ext cx="4343400" cy="3657600"/>
          </a:xfrm>
          <a:prstGeom prst="rect">
            <a:avLst/>
          </a:prstGeom>
        </p:spPr>
        <p:txBody>
          <a:bodyPr/>
          <a:lstStyle/>
          <a:p>
            <a:pPr marL="342900" marR="0" lvl="0" indent="-342900" algn="l" defTabSz="914400" rtl="0" eaLnBrk="1" fontAlgn="base" latinLnBrk="0" hangingPunct="1">
              <a:lnSpc>
                <a:spcPct val="80000"/>
              </a:lnSpc>
              <a:spcBef>
                <a:spcPct val="20000"/>
              </a:spcBef>
              <a:spcAft>
                <a:spcPct val="0"/>
              </a:spcAft>
              <a:buClr>
                <a:schemeClr val="tx1"/>
              </a:buClr>
              <a:buSzTx/>
              <a:tabLst/>
              <a:defRPr/>
            </a:pPr>
            <a:r>
              <a:rPr kumimoji="0" lang="en-US" sz="2400" b="1" i="0" u="sng"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Madni</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Long verses</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Word </a:t>
            </a:r>
            <a:r>
              <a:rPr kumimoji="0" lang="ar-SA"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يأيها الذين آمنوا</a:t>
            </a:r>
            <a:endPar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endParaRP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Permission of Jihad</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Mostly Discuss deeds</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Mostly discuss actions against hypocrites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Arial Narrow" pitchFamily="34" charset="0"/>
              </a:rPr>
              <a:t>Sabab un Nuzool (Causes of Revelation)</a:t>
            </a:r>
            <a:endParaRPr lang="en-US" dirty="0"/>
          </a:p>
        </p:txBody>
      </p:sp>
      <p:sp>
        <p:nvSpPr>
          <p:cNvPr id="3" name="Content Placeholder 2"/>
          <p:cNvSpPr>
            <a:spLocks noGrp="1"/>
          </p:cNvSpPr>
          <p:nvPr>
            <p:ph idx="1"/>
          </p:nvPr>
        </p:nvSpPr>
        <p:spPr/>
        <p:txBody>
          <a:bodyPr/>
          <a:lstStyle/>
          <a:p>
            <a:pPr marL="533400" indent="-533400">
              <a:buNone/>
            </a:pPr>
            <a:r>
              <a:rPr lang="en-US" dirty="0"/>
              <a:t>The verses of the Qur’an are of two kinds.</a:t>
            </a:r>
          </a:p>
          <a:p>
            <a:pPr marL="533400" indent="-533400">
              <a:buFontTx/>
              <a:buAutoNum type="arabicPeriod"/>
            </a:pPr>
            <a:r>
              <a:rPr lang="en-US" dirty="0"/>
              <a:t>The verses that Allah Almighty revealed on His own, Their revelation was not caused by some particular event or a question asked by someone.</a:t>
            </a:r>
          </a:p>
          <a:p>
            <a:pPr marL="533400" indent="-533400">
              <a:buFontTx/>
              <a:buAutoNum type="arabicPeriod"/>
            </a:pPr>
            <a:r>
              <a:rPr lang="en-US" dirty="0"/>
              <a:t>The verses which were revealed in answer to some question or with reference to some event.</a:t>
            </a:r>
          </a:p>
          <a:p>
            <a:pPr marL="533400" indent="-533400">
              <a:buNone/>
            </a:pPr>
            <a:endParaRPr lang="en-US" dirty="0"/>
          </a:p>
          <a:p>
            <a:pPr marL="0" indent="0">
              <a:buNone/>
            </a:pPr>
            <a:r>
              <a:rPr lang="en-US" dirty="0"/>
              <a:t>This could be termed as the background of these verses. It is called in the terminology of commentators as the Sabab of Nuzul (cause of revelation) or the Shan e Nuzul (the background of revelation).</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234" y="365760"/>
            <a:ext cx="6493079" cy="5675603"/>
          </a:xfrm>
        </p:spPr>
        <p:txBody>
          <a:bodyPr>
            <a:normAutofit/>
          </a:bodyPr>
          <a:lstStyle/>
          <a:p>
            <a:pPr marL="0" indent="0" algn="ctr">
              <a:buNone/>
            </a:pPr>
            <a:endParaRPr lang="en-US" sz="2800" dirty="0"/>
          </a:p>
          <a:p>
            <a:pPr marL="0" indent="0" algn="ctr" rtl="1">
              <a:buNone/>
            </a:pPr>
            <a:endParaRPr lang="en-US" sz="2800" b="1" dirty="0">
              <a:cs typeface="Traditional Arabic" pitchFamily="2" charset="-78"/>
            </a:endParaRPr>
          </a:p>
          <a:p>
            <a:pPr marL="0" indent="0" algn="ctr" rtl="1">
              <a:buNone/>
            </a:pPr>
            <a:r>
              <a:rPr lang="ar-SA" sz="2800" b="1" dirty="0">
                <a:cs typeface="Traditional Arabic" pitchFamily="2" charset="-78"/>
              </a:rPr>
              <a:t>لاتنكحوا المشركت حتى يؤمن ولأمة مؤمنة خير من مشركة ولو أعجبتكم</a:t>
            </a:r>
            <a:endParaRPr lang="en-US" sz="2800" b="1" dirty="0">
              <a:cs typeface="Traditional Arabic" pitchFamily="2" charset="-78"/>
            </a:endParaRPr>
          </a:p>
          <a:p>
            <a:pPr marL="0" indent="0" algn="ctr" rtl="1">
              <a:buNone/>
            </a:pPr>
            <a:endParaRPr lang="ar-SA" sz="2800" b="1" dirty="0">
              <a:cs typeface="Traditional Arabic" pitchFamily="2" charset="-78"/>
            </a:endParaRPr>
          </a:p>
          <a:p>
            <a:pPr marL="0" indent="0" algn="ctr">
              <a:buNone/>
            </a:pPr>
            <a:r>
              <a:rPr lang="en-US" sz="2800" dirty="0">
                <a:latin typeface="Arial Narrow" pitchFamily="34" charset="0"/>
                <a:cs typeface="Traditional Arabic" pitchFamily="2" charset="-78"/>
              </a:rPr>
              <a:t>Do not marry female associators unless they come to believe, and a Muslim slave girl is better than a female associator, even though she is liked by you. (Baqarah: 221)</a:t>
            </a:r>
          </a:p>
          <a:p>
            <a:pPr marL="0" indent="0" algn="ctr">
              <a:buNone/>
            </a:pP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to know the Cause of revelation</a:t>
            </a:r>
          </a:p>
        </p:txBody>
      </p:sp>
      <p:sp>
        <p:nvSpPr>
          <p:cNvPr id="3" name="Content Placeholder 2"/>
          <p:cNvSpPr>
            <a:spLocks noGrp="1"/>
          </p:cNvSpPr>
          <p:nvPr>
            <p:ph idx="1"/>
          </p:nvPr>
        </p:nvSpPr>
        <p:spPr/>
        <p:txBody>
          <a:bodyPr>
            <a:normAutofit lnSpcReduction="10000"/>
          </a:bodyPr>
          <a:lstStyle/>
          <a:p>
            <a:r>
              <a:rPr lang="en-US" dirty="0"/>
              <a:t>We can not understand some verses without the help of </a:t>
            </a:r>
            <a:r>
              <a:rPr lang="en-US" dirty="0" err="1"/>
              <a:t>Sabab</a:t>
            </a:r>
            <a:r>
              <a:rPr lang="en-US" dirty="0"/>
              <a:t> un </a:t>
            </a:r>
            <a:r>
              <a:rPr lang="en-US" dirty="0" err="1"/>
              <a:t>Nuzool</a:t>
            </a:r>
            <a:r>
              <a:rPr lang="en-US" dirty="0"/>
              <a:t> which we know from Hadith e.g.</a:t>
            </a:r>
          </a:p>
          <a:p>
            <a:endParaRPr lang="en-US" dirty="0"/>
          </a:p>
          <a:p>
            <a:pPr marL="514350" indent="-514350" algn="r" rtl="1">
              <a:buFont typeface="+mj-lt"/>
              <a:buAutoNum type="arabicPeriod"/>
            </a:pPr>
            <a:r>
              <a:rPr lang="ar-SA" sz="3200" dirty="0">
                <a:latin typeface="noorehira" panose="02000500000000020004" pitchFamily="2" charset="-78"/>
                <a:cs typeface="noorehira" panose="02000500000000020004" pitchFamily="2" charset="-78"/>
              </a:rPr>
              <a:t>اِنَّ الصَّفَا وَ الۡمَرۡوَۃَ مِنۡ شَعَآئِرِ اللّٰہِ ۚ فَمَنۡ حَجَّ الۡبَیۡتَ اَوِ اعۡتَمَرَ فَلَا جُنَاحَ عَلَیۡہِ اَنۡ یَّطَّوَّفَ بِہِمَا ؕ</a:t>
            </a:r>
            <a:endParaRPr lang="en-US" sz="3200" dirty="0">
              <a:latin typeface="noorehira" panose="02000500000000020004" pitchFamily="2" charset="-78"/>
              <a:cs typeface="noorehira" panose="02000500000000020004" pitchFamily="2" charset="-78"/>
            </a:endParaRPr>
          </a:p>
          <a:p>
            <a:pPr algn="just"/>
            <a:r>
              <a:rPr lang="en-US" dirty="0"/>
              <a:t>Indeed </a:t>
            </a:r>
            <a:r>
              <a:rPr lang="en-US" dirty="0" err="1"/>
              <a:t>Safa</a:t>
            </a:r>
            <a:r>
              <a:rPr lang="en-US" dirty="0"/>
              <a:t> and </a:t>
            </a:r>
            <a:r>
              <a:rPr lang="en-US" dirty="0" err="1"/>
              <a:t>Marwah</a:t>
            </a:r>
            <a:r>
              <a:rPr lang="en-US" dirty="0"/>
              <a:t> are among the marks of Allah. So whoever comes to the House for Hajj or performs </a:t>
            </a:r>
            <a:r>
              <a:rPr lang="en-US" dirty="0" err="1"/>
              <a:t>Umrah</a:t>
            </a:r>
            <a:r>
              <a:rPr lang="en-US" dirty="0"/>
              <a:t>, there is no sin for him if he makes rounds between them; whoever comes up with good on his</a:t>
            </a:r>
            <a:br>
              <a:rPr lang="en-US" dirty="0"/>
            </a:br>
            <a:r>
              <a:rPr lang="en-US" dirty="0"/>
              <a:t>own, then Allah is Appreciating, </a:t>
            </a:r>
            <a:r>
              <a:rPr lang="en-US" dirty="0" err="1"/>
              <a:t>AllKnowing</a:t>
            </a:r>
            <a:endParaRPr lang="en-US"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3669154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to know the Cause of revelation</a:t>
            </a:r>
          </a:p>
        </p:txBody>
      </p:sp>
      <p:sp>
        <p:nvSpPr>
          <p:cNvPr id="3" name="Content Placeholder 2"/>
          <p:cNvSpPr>
            <a:spLocks noGrp="1"/>
          </p:cNvSpPr>
          <p:nvPr>
            <p:ph idx="1"/>
          </p:nvPr>
        </p:nvSpPr>
        <p:spPr/>
        <p:txBody>
          <a:bodyPr>
            <a:normAutofit/>
          </a:bodyPr>
          <a:lstStyle/>
          <a:p>
            <a:pPr marL="742950" indent="-742950" algn="r" rtl="1">
              <a:buFont typeface="+mj-lt"/>
              <a:buAutoNum type="arabicPeriod" startAt="2"/>
            </a:pPr>
            <a:r>
              <a:rPr lang="ar-SA" sz="3000" dirty="0">
                <a:latin typeface="noorehira" panose="02000500000000020004" pitchFamily="2" charset="-78"/>
                <a:cs typeface="noorehira" panose="02000500000000020004" pitchFamily="2" charset="-78"/>
              </a:rPr>
              <a:t>وَ  لِلّٰہِ الۡمَشۡرِقُ وَ الۡمَغۡرِبُ ٭ فَاَیۡنَمَا تُوَلُّوۡا فَثَمَّ وَجۡہُ اللّٰہِ ؕ اِنَّ اللّٰہَ وَاسِعٌ عَلِیۡمٌ ﴿۱۱۵﴾</a:t>
            </a:r>
            <a:endParaRPr lang="en-US" sz="3000" dirty="0">
              <a:latin typeface="noorehira" panose="02000500000000020004" pitchFamily="2" charset="-78"/>
              <a:cs typeface="noorehira" panose="02000500000000020004" pitchFamily="2" charset="-78"/>
            </a:endParaRPr>
          </a:p>
          <a:p>
            <a:pPr marL="0" indent="0" algn="r" rtl="1">
              <a:buNone/>
            </a:pPr>
            <a:endParaRPr lang="en-US" sz="3600" dirty="0">
              <a:latin typeface="noorehira" panose="02000500000000020004" pitchFamily="2" charset="-78"/>
              <a:cs typeface="noorehira" panose="02000500000000020004" pitchFamily="2" charset="-78"/>
            </a:endParaRPr>
          </a:p>
          <a:p>
            <a:pPr marL="0" indent="0" algn="just">
              <a:buNone/>
            </a:pPr>
            <a:r>
              <a:rPr lang="en-US" sz="2800" dirty="0"/>
              <a:t>To Allah belongs the East and the West. So, whichever way you turn, there is the Face of Allah. Indeed, Allah is All-Embracing, All-Knowing.</a:t>
            </a:r>
            <a:endParaRPr lang="en-US" sz="2800"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3686721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to know the Cause of revelation</a:t>
            </a:r>
          </a:p>
        </p:txBody>
      </p:sp>
      <p:sp>
        <p:nvSpPr>
          <p:cNvPr id="3" name="Content Placeholder 2"/>
          <p:cNvSpPr>
            <a:spLocks noGrp="1"/>
          </p:cNvSpPr>
          <p:nvPr>
            <p:ph idx="1"/>
          </p:nvPr>
        </p:nvSpPr>
        <p:spPr/>
        <p:txBody>
          <a:bodyPr>
            <a:normAutofit fontScale="92500" lnSpcReduction="10000"/>
          </a:bodyPr>
          <a:lstStyle/>
          <a:p>
            <a:pPr marL="742950" indent="-742950" algn="r" rtl="1">
              <a:buFont typeface="+mj-lt"/>
              <a:buAutoNum type="arabicPeriod" startAt="3"/>
            </a:pPr>
            <a:r>
              <a:rPr lang="ar-SA" sz="3600" dirty="0">
                <a:latin typeface="noorehira" panose="02000500000000020004" pitchFamily="2" charset="-78"/>
                <a:cs typeface="noorehira" panose="02000500000000020004" pitchFamily="2" charset="-78"/>
              </a:rPr>
              <a:t>لَیۡسَ عَلَی الَّذِیۡنَ اٰمَنُوۡا وَ عَمِلُوا الصّٰلِحٰتِ جُنَاحٌ فِیۡمَا طَعِمُوۡۤا اِذَا مَا اتَّقَوۡا وَّ اٰمَنُوۡا وَ عَمِلُوا الصّٰلِحٰتِ</a:t>
            </a:r>
            <a:r>
              <a:rPr lang="ar-SA" sz="2800" u="sng" dirty="0"/>
              <a:t> </a:t>
            </a:r>
            <a:endParaRPr lang="en-US" sz="2800" u="sng" dirty="0"/>
          </a:p>
          <a:p>
            <a:endParaRPr lang="en-US" sz="2800" dirty="0"/>
          </a:p>
          <a:p>
            <a:r>
              <a:rPr lang="en-US" sz="2800" dirty="0"/>
              <a:t>There is no sin, for those who believe and do good deeds, in what they might have partaken, if</a:t>
            </a:r>
            <a:br>
              <a:rPr lang="en-US" sz="2800" dirty="0"/>
            </a:br>
            <a:r>
              <a:rPr lang="en-US" sz="2800" dirty="0"/>
              <a:t>they fear Allah, and believe, and do good deeds;</a:t>
            </a:r>
          </a:p>
        </p:txBody>
      </p:sp>
    </p:spTree>
    <p:extLst>
      <p:ext uri="{BB962C8B-B14F-4D97-AF65-F5344CB8AC3E}">
        <p14:creationId xmlns:p14="http://schemas.microsoft.com/office/powerpoint/2010/main" val="1895766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49" y="154746"/>
            <a:ext cx="6372663" cy="703384"/>
          </a:xfrm>
        </p:spPr>
        <p:txBody>
          <a:bodyPr>
            <a:normAutofit fontScale="90000"/>
          </a:bodyPr>
          <a:lstStyle/>
          <a:p>
            <a:r>
              <a:rPr lang="en-US" b="1" u="sng" dirty="0"/>
              <a:t>The Seven Dialects of the Quran</a:t>
            </a:r>
          </a:p>
        </p:txBody>
      </p:sp>
      <p:sp>
        <p:nvSpPr>
          <p:cNvPr id="3" name="Content Placeholder 2"/>
          <p:cNvSpPr>
            <a:spLocks noGrp="1"/>
          </p:cNvSpPr>
          <p:nvPr>
            <p:ph idx="1"/>
          </p:nvPr>
        </p:nvSpPr>
        <p:spPr>
          <a:xfrm>
            <a:off x="365760" y="858130"/>
            <a:ext cx="6591553" cy="5183233"/>
          </a:xfrm>
        </p:spPr>
        <p:txBody>
          <a:bodyPr/>
          <a:lstStyle/>
          <a:p>
            <a:pPr marL="0" indent="0" algn="ctr" rtl="1">
              <a:lnSpc>
                <a:spcPct val="90000"/>
              </a:lnSpc>
              <a:buNone/>
            </a:pPr>
            <a:endParaRPr lang="en-US" sz="2800" b="1" dirty="0">
              <a:cs typeface="Traditional Arabic" pitchFamily="2" charset="-78"/>
            </a:endParaRPr>
          </a:p>
          <a:p>
            <a:pPr marL="0" indent="0" algn="ctr" rtl="1">
              <a:lnSpc>
                <a:spcPct val="90000"/>
              </a:lnSpc>
              <a:buNone/>
            </a:pPr>
            <a:r>
              <a:rPr lang="ar-SA" sz="2800" b="1" u="sng" dirty="0">
                <a:latin typeface="KFGQPC Uthman Taha Naskh" panose="02000000000000000000" pitchFamily="2" charset="-78"/>
                <a:cs typeface="KFGQPC Uthman Taha Naskh" panose="02000000000000000000" pitchFamily="2" charset="-78"/>
              </a:rPr>
              <a:t>إن هذا القرآن أنزل على سبعة أحرف فاقرءوا ما تيسر منه</a:t>
            </a:r>
            <a:endParaRPr lang="ar-SA" sz="2800" b="1" u="sng" dirty="0">
              <a:cs typeface="Traditional Arabic" pitchFamily="2" charset="-78"/>
            </a:endParaRPr>
          </a:p>
          <a:p>
            <a:pPr marL="0" indent="0">
              <a:lnSpc>
                <a:spcPct val="90000"/>
              </a:lnSpc>
              <a:buNone/>
            </a:pPr>
            <a:endParaRPr lang="en-US" sz="2400" dirty="0"/>
          </a:p>
          <a:p>
            <a:pPr marL="0" indent="0">
              <a:lnSpc>
                <a:spcPct val="90000"/>
              </a:lnSpc>
              <a:buNone/>
            </a:pPr>
            <a:r>
              <a:rPr lang="en-US" sz="2400" dirty="0"/>
              <a:t>This Qur’an has been revealed covering seven versions, so from out of these, recite in a way that is easy on you.</a:t>
            </a:r>
          </a:p>
          <a:p>
            <a:pPr marL="0" indent="0">
              <a:buNone/>
            </a:pPr>
            <a:endParaRPr lang="en-US" sz="2800" dirty="0"/>
          </a:p>
          <a:p>
            <a:pPr>
              <a:buFont typeface="Wingdings" panose="05000000000000000000" pitchFamily="2" charset="2"/>
              <a:buChar char="Ø"/>
            </a:pPr>
            <a:r>
              <a:rPr lang="en-US" sz="2400" dirty="0"/>
              <a:t>The variations found in different reading of the holly Qur’an are of seven types.</a:t>
            </a:r>
          </a:p>
          <a:p>
            <a:pPr marL="0" indent="0">
              <a:buNone/>
            </a:pPr>
            <a:r>
              <a:rPr lang="en-US" sz="2400"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A924-4FCB-4778-9911-AF3D2C01E6A0}"/>
              </a:ext>
            </a:extLst>
          </p:cNvPr>
          <p:cNvSpPr>
            <a:spLocks noGrp="1"/>
          </p:cNvSpPr>
          <p:nvPr>
            <p:ph type="title"/>
          </p:nvPr>
        </p:nvSpPr>
        <p:spPr>
          <a:xfrm>
            <a:off x="492368" y="239151"/>
            <a:ext cx="6668087" cy="604911"/>
          </a:xfrm>
        </p:spPr>
        <p:txBody>
          <a:bodyPr>
            <a:normAutofit fontScale="90000"/>
          </a:bodyPr>
          <a:lstStyle/>
          <a:p>
            <a:r>
              <a:rPr lang="en-US" b="1" u="sng" dirty="0"/>
              <a:t>Seven Different Types Of Reading</a:t>
            </a:r>
          </a:p>
        </p:txBody>
      </p:sp>
      <p:sp>
        <p:nvSpPr>
          <p:cNvPr id="3" name="Content Placeholder 2">
            <a:extLst>
              <a:ext uri="{FF2B5EF4-FFF2-40B4-BE49-F238E27FC236}">
                <a16:creationId xmlns:a16="http://schemas.microsoft.com/office/drawing/2014/main" id="{DE7708F2-C891-4D1F-BBE4-7FEC0179E652}"/>
              </a:ext>
            </a:extLst>
          </p:cNvPr>
          <p:cNvSpPr>
            <a:spLocks noGrp="1"/>
          </p:cNvSpPr>
          <p:nvPr>
            <p:ph idx="1"/>
          </p:nvPr>
        </p:nvSpPr>
        <p:spPr>
          <a:xfrm>
            <a:off x="267286" y="1083212"/>
            <a:ext cx="7976381" cy="5176911"/>
          </a:xfrm>
        </p:spPr>
        <p:txBody>
          <a:bodyPr>
            <a:normAutofit/>
          </a:bodyPr>
          <a:lstStyle/>
          <a:p>
            <a:pPr algn="l">
              <a:lnSpc>
                <a:spcPct val="150000"/>
              </a:lnSpc>
              <a:buFont typeface="+mj-lt"/>
              <a:buAutoNum type="arabicParenR"/>
            </a:pPr>
            <a:r>
              <a:rPr lang="en-US" sz="2400" dirty="0"/>
              <a:t>Difference in nouns.</a:t>
            </a:r>
          </a:p>
          <a:p>
            <a:pPr>
              <a:lnSpc>
                <a:spcPct val="150000"/>
              </a:lnSpc>
              <a:buFont typeface="+mj-lt"/>
              <a:buAutoNum type="arabicParenR"/>
            </a:pPr>
            <a:r>
              <a:rPr lang="en-US" sz="2400" dirty="0"/>
              <a:t>Difference in Verb.</a:t>
            </a:r>
          </a:p>
          <a:p>
            <a:pPr>
              <a:lnSpc>
                <a:spcPct val="150000"/>
              </a:lnSpc>
              <a:buFont typeface="+mj-lt"/>
              <a:buAutoNum type="arabicParenR"/>
            </a:pPr>
            <a:r>
              <a:rPr lang="en-US" sz="2400" dirty="0"/>
              <a:t>Difference in the placement of diacritical marks.</a:t>
            </a:r>
          </a:p>
          <a:p>
            <a:pPr>
              <a:lnSpc>
                <a:spcPct val="150000"/>
              </a:lnSpc>
              <a:buFont typeface="+mj-lt"/>
              <a:buAutoNum type="arabicParenR"/>
            </a:pPr>
            <a:r>
              <a:rPr lang="en-US" sz="2400" dirty="0"/>
              <a:t>Difference caused by addition and deletion of words.</a:t>
            </a:r>
          </a:p>
          <a:p>
            <a:pPr>
              <a:lnSpc>
                <a:spcPct val="150000"/>
              </a:lnSpc>
              <a:buFont typeface="+mj-lt"/>
              <a:buAutoNum type="arabicParenR"/>
            </a:pPr>
            <a:r>
              <a:rPr lang="en-US" sz="2400" dirty="0"/>
              <a:t>Difference in precedence and succession.</a:t>
            </a:r>
          </a:p>
          <a:p>
            <a:pPr>
              <a:lnSpc>
                <a:spcPct val="150000"/>
              </a:lnSpc>
              <a:buFont typeface="+mj-lt"/>
              <a:buAutoNum type="arabicParenR"/>
            </a:pPr>
            <a:r>
              <a:rPr lang="en-US" sz="2400" dirty="0"/>
              <a:t>Difference caused by transposition.</a:t>
            </a:r>
          </a:p>
          <a:p>
            <a:pPr>
              <a:lnSpc>
                <a:spcPct val="150000"/>
              </a:lnSpc>
              <a:buFont typeface="+mj-lt"/>
              <a:buAutoNum type="arabicParenR"/>
            </a:pPr>
            <a:r>
              <a:rPr lang="en-US" sz="2400" dirty="0"/>
              <a:t>Difference caused by manners of reading. </a:t>
            </a:r>
          </a:p>
        </p:txBody>
      </p:sp>
    </p:spTree>
    <p:extLst>
      <p:ext uri="{BB962C8B-B14F-4D97-AF65-F5344CB8AC3E}">
        <p14:creationId xmlns:p14="http://schemas.microsoft.com/office/powerpoint/2010/main" val="317362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a:t>The Sources of Knowledge</a:t>
            </a:r>
          </a:p>
        </p:txBody>
      </p:sp>
      <p:sp>
        <p:nvSpPr>
          <p:cNvPr id="92163" name="Rectangle 3"/>
          <p:cNvSpPr>
            <a:spLocks noGrp="1" noChangeArrowheads="1"/>
          </p:cNvSpPr>
          <p:nvPr>
            <p:ph idx="1"/>
          </p:nvPr>
        </p:nvSpPr>
        <p:spPr/>
        <p:txBody>
          <a:bodyPr/>
          <a:lstStyle/>
          <a:p>
            <a:pPr>
              <a:buNone/>
            </a:pPr>
            <a:r>
              <a:rPr lang="en-US" b="0" dirty="0"/>
              <a:t>There are Two Sources of Knowledge</a:t>
            </a:r>
          </a:p>
          <a:p>
            <a:pPr lvl="1"/>
            <a:r>
              <a:rPr lang="en-US" b="0" dirty="0"/>
              <a:t>Five Senses</a:t>
            </a:r>
          </a:p>
          <a:p>
            <a:pPr lvl="2"/>
            <a:r>
              <a:rPr lang="en-US" b="0" dirty="0"/>
              <a:t>To See with the Eyes</a:t>
            </a:r>
          </a:p>
          <a:p>
            <a:pPr lvl="2"/>
            <a:r>
              <a:rPr lang="en-US" b="0" dirty="0"/>
              <a:t>To Hear with the Ears</a:t>
            </a:r>
          </a:p>
          <a:p>
            <a:pPr lvl="2"/>
            <a:r>
              <a:rPr lang="en-US" b="0" dirty="0"/>
              <a:t>To Smell with the Nose</a:t>
            </a:r>
          </a:p>
          <a:p>
            <a:pPr lvl="2"/>
            <a:r>
              <a:rPr lang="en-US" b="0" dirty="0"/>
              <a:t>To Taste with the Tongue</a:t>
            </a:r>
          </a:p>
          <a:p>
            <a:pPr lvl="2"/>
            <a:r>
              <a:rPr lang="en-US" b="0" dirty="0"/>
              <a:t>To feel with the Hands and Skin</a:t>
            </a:r>
          </a:p>
          <a:p>
            <a:pPr lvl="1"/>
            <a:r>
              <a:rPr lang="en-US" b="0" dirty="0"/>
              <a:t>Intellect</a:t>
            </a:r>
          </a:p>
          <a:p>
            <a:pPr lvl="2"/>
            <a:r>
              <a:rPr lang="en-US" b="0" dirty="0"/>
              <a:t>To think with the Brain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fade">
                                      <p:cBhvr>
                                        <p:cTn id="7" dur="1000"/>
                                        <p:tgtEl>
                                          <p:spTgt spid="92163">
                                            <p:txEl>
                                              <p:pRg st="0" end="0"/>
                                            </p:txEl>
                                          </p:spTgt>
                                        </p:tgtEl>
                                      </p:cBhvr>
                                    </p:animEffect>
                                    <p:anim calcmode="lin" valueType="num">
                                      <p:cBhvr>
                                        <p:cTn id="8" dur="1000" fill="hold"/>
                                        <p:tgtEl>
                                          <p:spTgt spid="921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21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2163">
                                            <p:txEl>
                                              <p:pRg st="1" end="1"/>
                                            </p:txEl>
                                          </p:spTgt>
                                        </p:tgtEl>
                                        <p:attrNameLst>
                                          <p:attrName>style.visibility</p:attrName>
                                        </p:attrNameLst>
                                      </p:cBhvr>
                                      <p:to>
                                        <p:strVal val="visible"/>
                                      </p:to>
                                    </p:set>
                                    <p:anim calcmode="lin" valueType="num">
                                      <p:cBhvr>
                                        <p:cTn id="14" dur="500" fill="hold"/>
                                        <p:tgtEl>
                                          <p:spTgt spid="9216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9216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9216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2163">
                                            <p:txEl>
                                              <p:pRg st="2" end="2"/>
                                            </p:txEl>
                                          </p:spTgt>
                                        </p:tgtEl>
                                        <p:attrNameLst>
                                          <p:attrName>style.visibility</p:attrName>
                                        </p:attrNameLst>
                                      </p:cBhvr>
                                      <p:to>
                                        <p:strVal val="visible"/>
                                      </p:to>
                                    </p:set>
                                    <p:animEffect transition="in" filter="fade">
                                      <p:cBhvr>
                                        <p:cTn id="21" dur="1000"/>
                                        <p:tgtEl>
                                          <p:spTgt spid="92163">
                                            <p:txEl>
                                              <p:pRg st="2" end="2"/>
                                            </p:txEl>
                                          </p:spTgt>
                                        </p:tgtEl>
                                      </p:cBhvr>
                                    </p:animEffect>
                                    <p:anim calcmode="lin" valueType="num">
                                      <p:cBhvr>
                                        <p:cTn id="22" dur="1000" fill="hold"/>
                                        <p:tgtEl>
                                          <p:spTgt spid="9216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21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2163">
                                            <p:txEl>
                                              <p:pRg st="3" end="3"/>
                                            </p:txEl>
                                          </p:spTgt>
                                        </p:tgtEl>
                                        <p:attrNameLst>
                                          <p:attrName>style.visibility</p:attrName>
                                        </p:attrNameLst>
                                      </p:cBhvr>
                                      <p:to>
                                        <p:strVal val="visible"/>
                                      </p:to>
                                    </p:set>
                                    <p:animEffect transition="in" filter="fade">
                                      <p:cBhvr>
                                        <p:cTn id="28" dur="1000"/>
                                        <p:tgtEl>
                                          <p:spTgt spid="92163">
                                            <p:txEl>
                                              <p:pRg st="3" end="3"/>
                                            </p:txEl>
                                          </p:spTgt>
                                        </p:tgtEl>
                                      </p:cBhvr>
                                    </p:animEffect>
                                    <p:anim calcmode="lin" valueType="num">
                                      <p:cBhvr>
                                        <p:cTn id="29" dur="1000" fill="hold"/>
                                        <p:tgtEl>
                                          <p:spTgt spid="9216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216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2163">
                                            <p:txEl>
                                              <p:pRg st="4" end="4"/>
                                            </p:txEl>
                                          </p:spTgt>
                                        </p:tgtEl>
                                        <p:attrNameLst>
                                          <p:attrName>style.visibility</p:attrName>
                                        </p:attrNameLst>
                                      </p:cBhvr>
                                      <p:to>
                                        <p:strVal val="visible"/>
                                      </p:to>
                                    </p:set>
                                    <p:animEffect transition="in" filter="fade">
                                      <p:cBhvr>
                                        <p:cTn id="35" dur="1000"/>
                                        <p:tgtEl>
                                          <p:spTgt spid="92163">
                                            <p:txEl>
                                              <p:pRg st="4" end="4"/>
                                            </p:txEl>
                                          </p:spTgt>
                                        </p:tgtEl>
                                      </p:cBhvr>
                                    </p:animEffect>
                                    <p:anim calcmode="lin" valueType="num">
                                      <p:cBhvr>
                                        <p:cTn id="36" dur="1000" fill="hold"/>
                                        <p:tgtEl>
                                          <p:spTgt spid="9216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9216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2163">
                                            <p:txEl>
                                              <p:pRg st="5" end="5"/>
                                            </p:txEl>
                                          </p:spTgt>
                                        </p:tgtEl>
                                        <p:attrNameLst>
                                          <p:attrName>style.visibility</p:attrName>
                                        </p:attrNameLst>
                                      </p:cBhvr>
                                      <p:to>
                                        <p:strVal val="visible"/>
                                      </p:to>
                                    </p:set>
                                    <p:animEffect transition="in" filter="fade">
                                      <p:cBhvr>
                                        <p:cTn id="42" dur="1000"/>
                                        <p:tgtEl>
                                          <p:spTgt spid="92163">
                                            <p:txEl>
                                              <p:pRg st="5" end="5"/>
                                            </p:txEl>
                                          </p:spTgt>
                                        </p:tgtEl>
                                      </p:cBhvr>
                                    </p:animEffect>
                                    <p:anim calcmode="lin" valueType="num">
                                      <p:cBhvr>
                                        <p:cTn id="43" dur="1000" fill="hold"/>
                                        <p:tgtEl>
                                          <p:spTgt spid="9216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9216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92163">
                                            <p:txEl>
                                              <p:pRg st="6" end="6"/>
                                            </p:txEl>
                                          </p:spTgt>
                                        </p:tgtEl>
                                        <p:attrNameLst>
                                          <p:attrName>style.visibility</p:attrName>
                                        </p:attrNameLst>
                                      </p:cBhvr>
                                      <p:to>
                                        <p:strVal val="visible"/>
                                      </p:to>
                                    </p:set>
                                    <p:animEffect transition="in" filter="fade">
                                      <p:cBhvr>
                                        <p:cTn id="49" dur="1000"/>
                                        <p:tgtEl>
                                          <p:spTgt spid="92163">
                                            <p:txEl>
                                              <p:pRg st="6" end="6"/>
                                            </p:txEl>
                                          </p:spTgt>
                                        </p:tgtEl>
                                      </p:cBhvr>
                                    </p:animEffect>
                                    <p:anim calcmode="lin" valueType="num">
                                      <p:cBhvr>
                                        <p:cTn id="50" dur="1000" fill="hold"/>
                                        <p:tgtEl>
                                          <p:spTgt spid="9216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9216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92163">
                                            <p:txEl>
                                              <p:pRg st="7" end="7"/>
                                            </p:txEl>
                                          </p:spTgt>
                                        </p:tgtEl>
                                        <p:attrNameLst>
                                          <p:attrName>style.visibility</p:attrName>
                                        </p:attrNameLst>
                                      </p:cBhvr>
                                      <p:to>
                                        <p:strVal val="visible"/>
                                      </p:to>
                                    </p:set>
                                    <p:anim calcmode="lin" valueType="num">
                                      <p:cBhvr>
                                        <p:cTn id="56" dur="500" fill="hold"/>
                                        <p:tgtEl>
                                          <p:spTgt spid="9216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9216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9216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92163">
                                            <p:txEl>
                                              <p:pRg st="8" end="8"/>
                                            </p:txEl>
                                          </p:spTgt>
                                        </p:tgtEl>
                                        <p:attrNameLst>
                                          <p:attrName>style.visibility</p:attrName>
                                        </p:attrNameLst>
                                      </p:cBhvr>
                                      <p:to>
                                        <p:strVal val="visible"/>
                                      </p:to>
                                    </p:set>
                                    <p:animEffect transition="in" filter="fade">
                                      <p:cBhvr>
                                        <p:cTn id="63" dur="1000"/>
                                        <p:tgtEl>
                                          <p:spTgt spid="92163">
                                            <p:txEl>
                                              <p:pRg st="8" end="8"/>
                                            </p:txEl>
                                          </p:spTgt>
                                        </p:tgtEl>
                                      </p:cBhvr>
                                    </p:animEffect>
                                    <p:anim calcmode="lin" valueType="num">
                                      <p:cBhvr>
                                        <p:cTn id="64" dur="1000" fill="hold"/>
                                        <p:tgtEl>
                                          <p:spTgt spid="9216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9216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57" y="253218"/>
            <a:ext cx="6372665" cy="618979"/>
          </a:xfrm>
        </p:spPr>
        <p:txBody>
          <a:bodyPr>
            <a:normAutofit fontScale="90000"/>
          </a:bodyPr>
          <a:lstStyle/>
          <a:p>
            <a:r>
              <a:rPr lang="en-US" b="1" u="sng" dirty="0">
                <a:latin typeface="+mn-lt"/>
              </a:rPr>
              <a:t>Preservation of the Holy Qur’an</a:t>
            </a:r>
            <a:br>
              <a:rPr lang="en-US" b="1" dirty="0">
                <a:latin typeface="Arial Narrow" pitchFamily="34" charset="0"/>
              </a:rPr>
            </a:br>
            <a:r>
              <a:rPr lang="en-US" b="1" dirty="0">
                <a:latin typeface="Arial Narrow" pitchFamily="34" charset="0"/>
              </a:rPr>
              <a:t> </a:t>
            </a:r>
            <a:endParaRPr lang="en-US" dirty="0"/>
          </a:p>
        </p:txBody>
      </p:sp>
      <p:sp>
        <p:nvSpPr>
          <p:cNvPr id="3" name="Content Placeholder 2"/>
          <p:cNvSpPr>
            <a:spLocks noGrp="1"/>
          </p:cNvSpPr>
          <p:nvPr>
            <p:ph idx="1"/>
          </p:nvPr>
        </p:nvSpPr>
        <p:spPr>
          <a:xfrm>
            <a:off x="436098" y="1308294"/>
            <a:ext cx="6521215" cy="4733069"/>
          </a:xfrm>
        </p:spPr>
        <p:txBody>
          <a:bodyPr>
            <a:normAutofit/>
          </a:bodyPr>
          <a:lstStyle/>
          <a:p>
            <a:pPr>
              <a:buFont typeface="Wingdings" panose="05000000000000000000" pitchFamily="2" charset="2"/>
              <a:buChar char="v"/>
            </a:pPr>
            <a:r>
              <a:rPr lang="en-US" sz="2400" b="1" dirty="0"/>
              <a:t>There  are three Phases of preservation.</a:t>
            </a:r>
          </a:p>
          <a:p>
            <a:pPr marL="457200" indent="-457200"/>
            <a:endParaRPr lang="en-US" sz="2400" b="1" dirty="0"/>
          </a:p>
          <a:p>
            <a:pPr marL="457200" indent="-457200"/>
            <a:r>
              <a:rPr lang="en-US" sz="2400" b="1" dirty="0">
                <a:solidFill>
                  <a:srgbClr val="FF0000"/>
                </a:solidFill>
              </a:rPr>
              <a:t>In the days of the Holy Prophet (SW)</a:t>
            </a:r>
            <a:endParaRPr lang="en-US" sz="2400" b="1" dirty="0">
              <a:solidFill>
                <a:srgbClr val="FF0000"/>
              </a:solidFill>
              <a:latin typeface="noorehira" panose="02000500000000020004" pitchFamily="2" charset="-78"/>
              <a:cs typeface="noorehira" panose="02000500000000020004" pitchFamily="2" charset="-78"/>
            </a:endParaRPr>
          </a:p>
          <a:p>
            <a:pPr marL="457200" indent="-457200"/>
            <a:r>
              <a:rPr lang="en-US" sz="2400" b="1" dirty="0">
                <a:solidFill>
                  <a:srgbClr val="FF0000"/>
                </a:solidFill>
              </a:rPr>
              <a:t>In the Khilafat of Abu Bakr Siddique (RA)</a:t>
            </a:r>
          </a:p>
          <a:p>
            <a:pPr marL="457200" indent="-457200"/>
            <a:r>
              <a:rPr lang="en-US" sz="2400" b="1" dirty="0">
                <a:solidFill>
                  <a:srgbClr val="FF0000"/>
                </a:solidFill>
              </a:rPr>
              <a:t>In the Khilafat of Hazrat Usman  (RA)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z="4000" dirty="0"/>
              <a:t>The Jurisdiction of the Five Senses</a:t>
            </a:r>
          </a:p>
        </p:txBody>
      </p:sp>
      <p:sp>
        <p:nvSpPr>
          <p:cNvPr id="65539" name="Rectangle 3"/>
          <p:cNvSpPr>
            <a:spLocks noGrp="1" noChangeArrowheads="1"/>
          </p:cNvSpPr>
          <p:nvPr>
            <p:ph idx="1"/>
          </p:nvPr>
        </p:nvSpPr>
        <p:spPr/>
        <p:txBody>
          <a:bodyPr/>
          <a:lstStyle/>
          <a:p>
            <a:r>
              <a:rPr lang="en-US" b="0" dirty="0"/>
              <a:t>But these all sources can’t answer the given Questions.</a:t>
            </a:r>
          </a:p>
          <a:p>
            <a:r>
              <a:rPr lang="en-US" b="0" dirty="0"/>
              <a:t>We can see through the eyes those things that can be seen but cant think through them.</a:t>
            </a:r>
          </a:p>
          <a:p>
            <a:r>
              <a:rPr lang="en-US" b="0" dirty="0"/>
              <a:t>Since there is a limitation, each source has its own limit and provides its use in this radius of limitation.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z="4000" dirty="0"/>
              <a:t>The Jurisdiction of the Intellect</a:t>
            </a:r>
          </a:p>
        </p:txBody>
      </p:sp>
      <p:sp>
        <p:nvSpPr>
          <p:cNvPr id="66563" name="Rectangle 3"/>
          <p:cNvSpPr>
            <a:spLocks noGrp="1" noChangeArrowheads="1"/>
          </p:cNvSpPr>
          <p:nvPr>
            <p:ph idx="1"/>
          </p:nvPr>
        </p:nvSpPr>
        <p:spPr/>
        <p:txBody>
          <a:bodyPr/>
          <a:lstStyle/>
          <a:p>
            <a:r>
              <a:rPr lang="en-US" b="0" dirty="0"/>
              <a:t>It should however, be noted that just as the jurisdiction of the Five senses is limited in the same way the jurisdiction of intellect is also limited.</a:t>
            </a:r>
          </a:p>
          <a:p>
            <a:r>
              <a:rPr lang="en-US" b="0" dirty="0"/>
              <a:t>The intellect, too helps men to a certain limit, then leaves him helpless in many cases.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fontScale="90000"/>
          </a:bodyPr>
          <a:lstStyle/>
          <a:p>
            <a:r>
              <a:rPr lang="en-US" sz="4000" dirty="0"/>
              <a:t>The Third Source of Knowledge:</a:t>
            </a:r>
            <a:br>
              <a:rPr lang="en-US" sz="4000" dirty="0"/>
            </a:br>
            <a:r>
              <a:rPr lang="en-US" sz="4000" dirty="0"/>
              <a:t>“Divine Revelation”</a:t>
            </a:r>
          </a:p>
        </p:txBody>
      </p:sp>
      <p:sp>
        <p:nvSpPr>
          <p:cNvPr id="67587" name="Rectangle 3"/>
          <p:cNvSpPr>
            <a:spLocks noGrp="1" noChangeArrowheads="1"/>
          </p:cNvSpPr>
          <p:nvPr>
            <p:ph idx="1"/>
          </p:nvPr>
        </p:nvSpPr>
        <p:spPr/>
        <p:txBody>
          <a:bodyPr>
            <a:normAutofit fontScale="92500" lnSpcReduction="20000"/>
          </a:bodyPr>
          <a:lstStyle/>
          <a:p>
            <a:r>
              <a:rPr lang="en-US" sz="2800" b="0" dirty="0"/>
              <a:t>Almighty Allah has granted an another source to man to help and guide him where his Five senses and Intellect leave him helpless.</a:t>
            </a:r>
          </a:p>
          <a:p>
            <a:r>
              <a:rPr lang="en-US" sz="2800" b="0" dirty="0"/>
              <a:t>That source is Divine Revelation, meaning provision of knowledge to men by Allah through heavenly revelation.</a:t>
            </a:r>
          </a:p>
          <a:p>
            <a:r>
              <a:rPr lang="en-US" sz="2800" b="0" dirty="0"/>
              <a:t>This source of knowledge starts from the place where the jurisdiction of the intellect fails.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500188" y="228600"/>
            <a:ext cx="7491412" cy="990600"/>
          </a:xfrm>
        </p:spPr>
        <p:txBody>
          <a:bodyPr/>
          <a:lstStyle/>
          <a:p>
            <a:r>
              <a:rPr lang="en-US" sz="3600" dirty="0">
                <a:latin typeface="Arial" charset="0"/>
              </a:rPr>
              <a:t>The need for Divine Revelation</a:t>
            </a:r>
          </a:p>
        </p:txBody>
      </p:sp>
      <p:sp>
        <p:nvSpPr>
          <p:cNvPr id="68611" name="Rectangle 3"/>
          <p:cNvSpPr>
            <a:spLocks noGrp="1" noChangeArrowheads="1"/>
          </p:cNvSpPr>
          <p:nvPr>
            <p:ph idx="1"/>
          </p:nvPr>
        </p:nvSpPr>
        <p:spPr/>
        <p:txBody>
          <a:bodyPr>
            <a:normAutofit fontScale="92500" lnSpcReduction="20000"/>
          </a:bodyPr>
          <a:lstStyle/>
          <a:p>
            <a:r>
              <a:rPr lang="en-US" sz="2800" b="0" dirty="0"/>
              <a:t>We have not to see how far this claim of Islam holds good in our contemporary world that the intellect can not guide man to acquire knowledge and guidance without any limit and in all circumstances, but the world stands in need of Prophets, Messengers of Allah and Revealed Books.</a:t>
            </a:r>
          </a:p>
          <a:p>
            <a:r>
              <a:rPr lang="en-US" sz="2800" b="0" dirty="0"/>
              <a:t>All answers of our Questions will be given by Wahi Ilahi.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Modes of Descent 	(</a:t>
            </a:r>
            <a:r>
              <a:rPr lang="ar-SA" dirty="0"/>
              <a:t>طرق نزول الوحي</a:t>
            </a:r>
            <a:r>
              <a:rPr lang="en-US" dirty="0"/>
              <a:t>)</a:t>
            </a:r>
          </a:p>
        </p:txBody>
      </p:sp>
      <p:sp>
        <p:nvSpPr>
          <p:cNvPr id="3" name="Content Placeholder 2"/>
          <p:cNvSpPr>
            <a:spLocks noGrp="1"/>
          </p:cNvSpPr>
          <p:nvPr>
            <p:ph idx="1"/>
          </p:nvPr>
        </p:nvSpPr>
        <p:spPr/>
        <p:txBody>
          <a:bodyPr>
            <a:noAutofit/>
          </a:bodyPr>
          <a:lstStyle/>
          <a:p>
            <a:pPr marL="457200" indent="-457200"/>
            <a:r>
              <a:rPr lang="en-US" sz="2000" dirty="0"/>
              <a:t>True dreams</a:t>
            </a:r>
          </a:p>
          <a:p>
            <a:pPr marL="457200" indent="-457200"/>
            <a:r>
              <a:rPr lang="en-US" sz="2000" dirty="0" err="1"/>
              <a:t>Hazrat</a:t>
            </a:r>
            <a:r>
              <a:rPr lang="en-US" sz="2000" dirty="0"/>
              <a:t> </a:t>
            </a:r>
            <a:r>
              <a:rPr lang="en-US" sz="2000" dirty="0" err="1"/>
              <a:t>Jibrael</a:t>
            </a:r>
            <a:r>
              <a:rPr lang="en-US" sz="2000" dirty="0"/>
              <a:t> (AS) would come in forms such as:</a:t>
            </a:r>
          </a:p>
          <a:p>
            <a:pPr marL="857250" lvl="1" indent="-457200"/>
            <a:r>
              <a:rPr lang="en-US" sz="1800" dirty="0"/>
              <a:t>Without appearing he would make words of Allah fall into the Prophet’s (PBUH) heart.</a:t>
            </a:r>
          </a:p>
          <a:p>
            <a:pPr marL="857250" lvl="1" indent="-457200"/>
            <a:r>
              <a:rPr lang="en-US" sz="1800" dirty="0"/>
              <a:t>In Human form.</a:t>
            </a:r>
          </a:p>
          <a:p>
            <a:pPr marL="857250" lvl="1" indent="-457200"/>
            <a:r>
              <a:rPr lang="en-US" sz="1800" dirty="0"/>
              <a:t>As an Angel (Happened thrice in the Prophet’s life)</a:t>
            </a:r>
          </a:p>
          <a:p>
            <a:pPr marL="857250" lvl="1" indent="-457200"/>
            <a:r>
              <a:rPr lang="en-US" sz="1800" dirty="0"/>
              <a:t>A sound (sort of) a Bell was heard, it is called “</a:t>
            </a:r>
            <a:r>
              <a:rPr lang="ar-SA" sz="1800" dirty="0">
                <a:latin typeface="KFGQPC Uthman Taha Naskh" panose="02000000000000000000" pitchFamily="2" charset="-78"/>
                <a:cs typeface="KFGQPC Uthman Taha Naskh" panose="02000000000000000000" pitchFamily="2" charset="-78"/>
              </a:rPr>
              <a:t>صلصلة الجرس</a:t>
            </a:r>
            <a:r>
              <a:rPr lang="en-US" sz="1800" dirty="0"/>
              <a:t>” .</a:t>
            </a:r>
          </a:p>
          <a:p>
            <a:pPr marL="457200" indent="-457200"/>
            <a:r>
              <a:rPr lang="en-US" sz="2000" dirty="0"/>
              <a:t>Direct two way conversation with Allah (</a:t>
            </a:r>
            <a:r>
              <a:rPr lang="en-US" sz="2000" dirty="0" err="1"/>
              <a:t>Mi’rage</a:t>
            </a:r>
            <a:r>
              <a:rPr lang="en-US" sz="2000" dirty="0"/>
              <a:t>)</a:t>
            </a:r>
          </a:p>
          <a:p>
            <a:pPr marL="857250" lvl="1" indent="-457200"/>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9"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9"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revelation took place twice.</a:t>
            </a:r>
            <a:br>
              <a:rPr lang="en-US" dirty="0"/>
            </a:br>
            <a:endParaRPr lang="en-US" dirty="0"/>
          </a:p>
        </p:txBody>
      </p:sp>
      <p:sp>
        <p:nvSpPr>
          <p:cNvPr id="3" name="Content Placeholder 2"/>
          <p:cNvSpPr>
            <a:spLocks noGrp="1"/>
          </p:cNvSpPr>
          <p:nvPr>
            <p:ph idx="1"/>
          </p:nvPr>
        </p:nvSpPr>
        <p:spPr/>
        <p:txBody>
          <a:bodyPr/>
          <a:lstStyle/>
          <a:p>
            <a:r>
              <a:rPr lang="en-US" sz="2800" dirty="0"/>
              <a:t>First from </a:t>
            </a:r>
            <a:r>
              <a:rPr lang="en-US" sz="2800" dirty="0" err="1"/>
              <a:t>Louh</a:t>
            </a:r>
            <a:r>
              <a:rPr lang="en-US" sz="2800" dirty="0"/>
              <a:t>-e-</a:t>
            </a:r>
            <a:r>
              <a:rPr lang="en-US" sz="2800" dirty="0" err="1"/>
              <a:t>Mahfooz</a:t>
            </a:r>
            <a:r>
              <a:rPr lang="en-US" sz="2800" dirty="0"/>
              <a:t> to this sky, it is called “</a:t>
            </a:r>
            <a:r>
              <a:rPr lang="ar-SA" sz="2800" dirty="0">
                <a:latin typeface="AAA GoldenLotus" panose="02000000000000000000" pitchFamily="2" charset="-78"/>
                <a:cs typeface="AAA GoldenLotus" panose="02000000000000000000" pitchFamily="2" charset="-78"/>
              </a:rPr>
              <a:t>إنزال</a:t>
            </a:r>
            <a:r>
              <a:rPr lang="en-US" sz="2800" dirty="0"/>
              <a:t>”, it took placed in “</a:t>
            </a:r>
            <a:r>
              <a:rPr lang="ar-SA" sz="2800" dirty="0">
                <a:latin typeface="AAA GoldenLotus" panose="02000000000000000000" pitchFamily="2" charset="-78"/>
                <a:cs typeface="AAA GoldenLotus" panose="02000000000000000000" pitchFamily="2" charset="-78"/>
              </a:rPr>
              <a:t>ليلة القدر</a:t>
            </a:r>
            <a:r>
              <a:rPr lang="en-US" sz="2800" dirty="0"/>
              <a:t>”</a:t>
            </a:r>
          </a:p>
          <a:p>
            <a:r>
              <a:rPr lang="en-US" sz="2800" dirty="0"/>
              <a:t>Second took placed gradually in 23 years of </a:t>
            </a:r>
            <a:r>
              <a:rPr lang="en-US" sz="2800" dirty="0" err="1"/>
              <a:t>Nubuwwat</a:t>
            </a:r>
            <a:r>
              <a:rPr lang="en-US" sz="2800" dirty="0"/>
              <a:t>, it is called “</a:t>
            </a:r>
            <a:r>
              <a:rPr lang="ar-SA" sz="2800" dirty="0">
                <a:latin typeface="KFGQPC Uthman Taha Naskh" panose="02000000000000000000" pitchFamily="2" charset="-78"/>
                <a:cs typeface="KFGQPC Uthman Taha Naskh" panose="02000000000000000000" pitchFamily="2" charset="-78"/>
              </a:rPr>
              <a:t>تنزيل</a:t>
            </a:r>
            <a:r>
              <a:rPr lang="en-US" sz="2800" dirty="0"/>
              <a:t>”, it started from “</a:t>
            </a:r>
            <a:r>
              <a:rPr lang="ar-SA" sz="2800" dirty="0">
                <a:latin typeface="AAA GoldenLotus" panose="02000000000000000000" pitchFamily="2" charset="-78"/>
                <a:cs typeface="AAA GoldenLotus" panose="02000000000000000000" pitchFamily="2" charset="-78"/>
              </a:rPr>
              <a:t>ليلة القدر</a:t>
            </a:r>
            <a:r>
              <a:rPr lang="en-US" sz="2800" dirty="0"/>
              <a:t>”</a:t>
            </a:r>
          </a:p>
          <a:p>
            <a:pPr marL="0" indent="0">
              <a:buNone/>
            </a:pPr>
            <a:endParaRPr lang="ar-SA" dirty="0"/>
          </a:p>
        </p:txBody>
      </p:sp>
    </p:spTree>
    <p:extLst>
      <p:ext uri="{BB962C8B-B14F-4D97-AF65-F5344CB8AC3E}">
        <p14:creationId xmlns:p14="http://schemas.microsoft.com/office/powerpoint/2010/main" val="4093642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of gradually revelation</a:t>
            </a:r>
          </a:p>
        </p:txBody>
      </p:sp>
      <p:sp>
        <p:nvSpPr>
          <p:cNvPr id="3" name="Content Placeholder 2"/>
          <p:cNvSpPr>
            <a:spLocks noGrp="1"/>
          </p:cNvSpPr>
          <p:nvPr>
            <p:ph idx="1"/>
          </p:nvPr>
        </p:nvSpPr>
        <p:spPr/>
        <p:txBody>
          <a:bodyPr>
            <a:normAutofit fontScale="92500" lnSpcReduction="10000"/>
          </a:bodyPr>
          <a:lstStyle/>
          <a:p>
            <a:pPr algn="r" rtl="1"/>
            <a:r>
              <a:rPr lang="ar-SA" sz="2800" dirty="0">
                <a:latin typeface="noorehira" panose="02000500000000020004" pitchFamily="2" charset="-78"/>
                <a:cs typeface="noorehira" panose="02000500000000020004" pitchFamily="2" charset="-78"/>
              </a:rPr>
              <a:t>و</a:t>
            </a:r>
            <a:r>
              <a:rPr lang="ar-SA" dirty="0">
                <a:latin typeface="noorehira" panose="02000500000000020004" pitchFamily="2" charset="-78"/>
                <a:cs typeface="noorehira" panose="02000500000000020004" pitchFamily="2" charset="-78"/>
              </a:rPr>
              <a:t>َ قَالَ الَّذِیۡنَ کَفَرُوۡا لَوۡ لَا نُزِّلَ عَلَیۡہِ الۡقُرۡاٰنُ جُمۡلَۃً  وَّاحِدَۃً ۚۛ کَذٰلِکَ ۚۛ لِنُثَبِّتَ بِہٖ  فُؤَادَکَ وَ رَتَّلۡنٰہُ تَرۡتِیۡلًا ﴿۳۲﴾</a:t>
            </a:r>
            <a:r>
              <a:rPr lang="en-US" dirty="0">
                <a:latin typeface="noorehira" panose="02000500000000020004" pitchFamily="2" charset="-78"/>
                <a:cs typeface="noorehira" panose="02000500000000020004" pitchFamily="2" charset="-78"/>
              </a:rPr>
              <a:t> </a:t>
            </a:r>
            <a:endParaRPr lang="ar-SA" dirty="0">
              <a:latin typeface="noorehira" panose="02000500000000020004" pitchFamily="2" charset="-78"/>
              <a:cs typeface="noorehira" panose="02000500000000020004" pitchFamily="2" charset="-78"/>
            </a:endParaRPr>
          </a:p>
          <a:p>
            <a:pPr algn="l"/>
            <a:r>
              <a:rPr lang="en-US" sz="2000" dirty="0"/>
              <a:t>Said those who disbelieved, “Why</a:t>
            </a:r>
            <a:r>
              <a:rPr lang="ar-SA" sz="2000" dirty="0"/>
              <a:t> </a:t>
            </a:r>
            <a:r>
              <a:rPr lang="en-US" sz="2000" dirty="0"/>
              <a:t>has the</a:t>
            </a:r>
            <a:r>
              <a:rPr lang="ar-SA" sz="2000" dirty="0"/>
              <a:t> </a:t>
            </a:r>
            <a:r>
              <a:rPr lang="en-US" sz="2000" dirty="0"/>
              <a:t>Qur’an not been revealed to</a:t>
            </a:r>
            <a:r>
              <a:rPr lang="ar-SA" sz="2000" dirty="0"/>
              <a:t> </a:t>
            </a:r>
            <a:r>
              <a:rPr lang="en-US" sz="2000" dirty="0"/>
              <a:t>him all at once?” (It has been sent</a:t>
            </a:r>
            <a:r>
              <a:rPr lang="ar-SA" sz="2000" dirty="0"/>
              <a:t> </a:t>
            </a:r>
            <a:r>
              <a:rPr lang="en-US" sz="2000" dirty="0"/>
              <a:t>down) in this way (i.e. in parts) so that</a:t>
            </a:r>
            <a:r>
              <a:rPr lang="ar-SA" sz="2000" dirty="0"/>
              <a:t> </a:t>
            </a:r>
            <a:r>
              <a:rPr lang="en-US" sz="2000" dirty="0"/>
              <a:t>We make your heart firm, and We</a:t>
            </a:r>
            <a:r>
              <a:rPr lang="ar-SA" sz="2000" dirty="0"/>
              <a:t> </a:t>
            </a:r>
            <a:r>
              <a:rPr lang="en-US" sz="2000" dirty="0"/>
              <a:t>revealed it little by little</a:t>
            </a:r>
            <a:endParaRPr lang="en-US" sz="2000" dirty="0">
              <a:latin typeface="noorehira" panose="02000500000000020004" pitchFamily="2" charset="-78"/>
              <a:cs typeface="noorehira" panose="02000500000000020004" pitchFamily="2" charset="-78"/>
            </a:endParaRPr>
          </a:p>
          <a:p>
            <a:pPr marL="457200" indent="-457200">
              <a:buFont typeface="+mj-lt"/>
              <a:buAutoNum type="arabicPeriod"/>
            </a:pPr>
            <a:endParaRPr lang="en-US" dirty="0">
              <a:cs typeface="AAA GoldenLotus" panose="02000000000000000000" pitchFamily="2" charset="-78"/>
            </a:endParaRPr>
          </a:p>
          <a:p>
            <a:pPr marL="457200" indent="-457200">
              <a:buFont typeface="+mj-lt"/>
              <a:buAutoNum type="arabicPeriod"/>
            </a:pPr>
            <a:r>
              <a:rPr lang="en-US" dirty="0">
                <a:cs typeface="AAA GoldenLotus" panose="02000000000000000000" pitchFamily="2" charset="-78"/>
              </a:rPr>
              <a:t>Encouragement</a:t>
            </a:r>
            <a:endParaRPr lang="ar-SA" dirty="0">
              <a:cs typeface="AAA GoldenLotus" panose="02000000000000000000" pitchFamily="2" charset="-78"/>
            </a:endParaRPr>
          </a:p>
          <a:p>
            <a:pPr marL="457200" indent="-457200">
              <a:buFont typeface="+mj-lt"/>
              <a:buAutoNum type="arabicPeriod"/>
            </a:pPr>
            <a:r>
              <a:rPr lang="en-US" dirty="0"/>
              <a:t>Recitation</a:t>
            </a:r>
          </a:p>
          <a:p>
            <a:pPr marL="457200" indent="-457200">
              <a:buFont typeface="+mj-lt"/>
              <a:buAutoNum type="arabicPeriod"/>
            </a:pPr>
            <a:r>
              <a:rPr lang="en-US" dirty="0">
                <a:cs typeface="AAA GoldenLotus" panose="02000000000000000000" pitchFamily="2" charset="-78"/>
              </a:rPr>
              <a:t>Answer to questions</a:t>
            </a:r>
          </a:p>
          <a:p>
            <a:pPr marL="457200" indent="-457200">
              <a:buFont typeface="+mj-lt"/>
              <a:buAutoNum type="arabicPeriod"/>
            </a:pPr>
            <a:r>
              <a:rPr lang="en-US" dirty="0">
                <a:cs typeface="AAA GoldenLotus" panose="02000000000000000000" pitchFamily="2" charset="-78"/>
              </a:rPr>
              <a:t>Implement the rulings gradually</a:t>
            </a:r>
          </a:p>
        </p:txBody>
      </p:sp>
    </p:spTree>
    <p:extLst>
      <p:ext uri="{BB962C8B-B14F-4D97-AF65-F5344CB8AC3E}">
        <p14:creationId xmlns:p14="http://schemas.microsoft.com/office/powerpoint/2010/main" val="30099862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8.xml><?xml version="1.0" encoding="utf-8"?>
<p:tagLst xmlns:a="http://schemas.openxmlformats.org/drawingml/2006/main" xmlns:r="http://schemas.openxmlformats.org/officeDocument/2006/relationships" xmlns:p="http://schemas.openxmlformats.org/presentationml/2006/main">
  <p:tag name="RNRSTYLE" val="Indezine_TM2_Text"/>
</p:tagLst>
</file>

<file path=ppt/theme/theme1.xml><?xml version="1.0" encoding="utf-8"?>
<a:theme xmlns:a="http://schemas.openxmlformats.org/drawingml/2006/main" name="Islamic Template (17)">
  <a:themeElements>
    <a:clrScheme name="Office Theme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CFF1E3"/>
        </a:lt1>
        <a:dk2>
          <a:srgbClr val="000000"/>
        </a:dk2>
        <a:lt2>
          <a:srgbClr val="B2B2B2"/>
        </a:lt2>
        <a:accent1>
          <a:srgbClr val="BFDFD1"/>
        </a:accent1>
        <a:accent2>
          <a:srgbClr val="35CE91"/>
        </a:accent2>
        <a:accent3>
          <a:srgbClr val="E4F7E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CFF1E3"/>
        </a:lt1>
        <a:dk2>
          <a:srgbClr val="000000"/>
        </a:dk2>
        <a:lt2>
          <a:srgbClr val="B2B2B2"/>
        </a:lt2>
        <a:accent1>
          <a:srgbClr val="FF7E05"/>
        </a:accent1>
        <a:accent2>
          <a:srgbClr val="05FF89"/>
        </a:accent2>
        <a:accent3>
          <a:srgbClr val="E4F7E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CFF1E3"/>
        </a:lt1>
        <a:dk2>
          <a:srgbClr val="000000"/>
        </a:dk2>
        <a:lt2>
          <a:srgbClr val="B2B2B2"/>
        </a:lt2>
        <a:accent1>
          <a:srgbClr val="FFCC00"/>
        </a:accent1>
        <a:accent2>
          <a:srgbClr val="4A05FF"/>
        </a:accent2>
        <a:accent3>
          <a:srgbClr val="E4F7E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B2B2B2"/>
        </a:lt2>
        <a:accent1>
          <a:srgbClr val="BFDFD1"/>
        </a:accent1>
        <a:accent2>
          <a:srgbClr val="35CE91"/>
        </a:accent2>
        <a:accent3>
          <a:srgbClr val="FFFFF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B2B2B2"/>
        </a:lt2>
        <a:accent1>
          <a:srgbClr val="B6FF05"/>
        </a:accent1>
        <a:accent2>
          <a:srgbClr val="059CFF"/>
        </a:accent2>
        <a:accent3>
          <a:srgbClr val="FFFFF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B2B2B2"/>
        </a:lt2>
        <a:accent1>
          <a:srgbClr val="FF7E05"/>
        </a:accent1>
        <a:accent2>
          <a:srgbClr val="05FF89"/>
        </a:accent2>
        <a:accent3>
          <a:srgbClr val="FFFFF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B2B2B2"/>
        </a:lt2>
        <a:accent1>
          <a:srgbClr val="FFCC00"/>
        </a:accent1>
        <a:accent2>
          <a:srgbClr val="4A05FF"/>
        </a:accent2>
        <a:accent3>
          <a:srgbClr val="FFFFF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CFF1E3"/>
        </a:lt1>
        <a:dk2>
          <a:srgbClr val="000000"/>
        </a:dk2>
        <a:lt2>
          <a:srgbClr val="B2B2B2"/>
        </a:lt2>
        <a:accent1>
          <a:srgbClr val="BFDFD1"/>
        </a:accent1>
        <a:accent2>
          <a:srgbClr val="35CE91"/>
        </a:accent2>
        <a:accent3>
          <a:srgbClr val="E4F7E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CFF1E3"/>
        </a:lt1>
        <a:dk2>
          <a:srgbClr val="000000"/>
        </a:dk2>
        <a:lt2>
          <a:srgbClr val="B2B2B2"/>
        </a:lt2>
        <a:accent1>
          <a:srgbClr val="FF7E05"/>
        </a:accent1>
        <a:accent2>
          <a:srgbClr val="05FF89"/>
        </a:accent2>
        <a:accent3>
          <a:srgbClr val="E4F7E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CFF1E3"/>
        </a:lt1>
        <a:dk2>
          <a:srgbClr val="000000"/>
        </a:dk2>
        <a:lt2>
          <a:srgbClr val="B2B2B2"/>
        </a:lt2>
        <a:accent1>
          <a:srgbClr val="FFCC00"/>
        </a:accent1>
        <a:accent2>
          <a:srgbClr val="4A05FF"/>
        </a:accent2>
        <a:accent3>
          <a:srgbClr val="E4F7E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B2B2B2"/>
        </a:lt2>
        <a:accent1>
          <a:srgbClr val="BFDFD1"/>
        </a:accent1>
        <a:accent2>
          <a:srgbClr val="35CE91"/>
        </a:accent2>
        <a:accent3>
          <a:srgbClr val="FFFFF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B2B2B2"/>
        </a:lt2>
        <a:accent1>
          <a:srgbClr val="B6FF05"/>
        </a:accent1>
        <a:accent2>
          <a:srgbClr val="059CFF"/>
        </a:accent2>
        <a:accent3>
          <a:srgbClr val="FFFFF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B2B2B2"/>
        </a:lt2>
        <a:accent1>
          <a:srgbClr val="FF7E05"/>
        </a:accent1>
        <a:accent2>
          <a:srgbClr val="05FF89"/>
        </a:accent2>
        <a:accent3>
          <a:srgbClr val="FFFFF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B2B2B2"/>
        </a:lt2>
        <a:accent1>
          <a:srgbClr val="FFCC00"/>
        </a:accent1>
        <a:accent2>
          <a:srgbClr val="4A05FF"/>
        </a:accent2>
        <a:accent3>
          <a:srgbClr val="FFFFF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1_Face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Islamic Template (17)</Template>
  <TotalTime>0</TotalTime>
  <Words>1262</Words>
  <Application>Microsoft Office PowerPoint</Application>
  <PresentationFormat>On-screen Show (4:3)</PresentationFormat>
  <Paragraphs>128</Paragraphs>
  <Slides>20</Slides>
  <Notes>14</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20</vt:i4>
      </vt:variant>
    </vt:vector>
  </HeadingPairs>
  <TitlesOfParts>
    <vt:vector size="32" baseType="lpstr">
      <vt:lpstr>AAA GoldenLotus</vt:lpstr>
      <vt:lpstr>Arial</vt:lpstr>
      <vt:lpstr>Arial Narrow</vt:lpstr>
      <vt:lpstr>KFGQPC Uthman Taha Naskh</vt:lpstr>
      <vt:lpstr>noorehira</vt:lpstr>
      <vt:lpstr>Trebuchet MS</vt:lpstr>
      <vt:lpstr>Wingdings</vt:lpstr>
      <vt:lpstr>Wingdings 3</vt:lpstr>
      <vt:lpstr>Islamic Template (17)</vt:lpstr>
      <vt:lpstr>1_Default Design</vt:lpstr>
      <vt:lpstr>Facet</vt:lpstr>
      <vt:lpstr>1_Facet</vt:lpstr>
      <vt:lpstr>Revelation And Its Need</vt:lpstr>
      <vt:lpstr>The Sources of Knowledge</vt:lpstr>
      <vt:lpstr>The Jurisdiction of the Five Senses</vt:lpstr>
      <vt:lpstr>The Jurisdiction of the Intellect</vt:lpstr>
      <vt:lpstr>The Third Source of Knowledge: “Divine Revelation”</vt:lpstr>
      <vt:lpstr>The need for Divine Revelation</vt:lpstr>
      <vt:lpstr>The Modes of Descent  (طرق نزول الوحي)</vt:lpstr>
      <vt:lpstr>The revelation took place twice. </vt:lpstr>
      <vt:lpstr>Reasons of gradually revelation</vt:lpstr>
      <vt:lpstr>The Chronology of the Revelation of the Qur’an</vt:lpstr>
      <vt:lpstr>Makki &amp; Madani Verses</vt:lpstr>
      <vt:lpstr>Characteristics of Makki and Madni Verses</vt:lpstr>
      <vt:lpstr>Sabab un Nuzool (Causes of Revelation)</vt:lpstr>
      <vt:lpstr>PowerPoint Presentation</vt:lpstr>
      <vt:lpstr>Importance to know the Cause of revelation</vt:lpstr>
      <vt:lpstr>Importance to know the Cause of revelation</vt:lpstr>
      <vt:lpstr>Importance to know the Cause of revelation</vt:lpstr>
      <vt:lpstr>The Seven Dialects of the Quran</vt:lpstr>
      <vt:lpstr>Seven Different Types Of Reading</vt:lpstr>
      <vt:lpstr>Preservation of the Holy Qur’an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2009-01-14T16:33:14Z</dcterms:created>
  <dcterms:modified xsi:type="dcterms:W3CDTF">2021-10-29T20:46:10Z</dcterms:modified>
</cp:coreProperties>
</file>