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F8AA-8E82-46DD-AC07-7574FF4F034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0246-42CE-4995-AD8C-A5F4717FF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7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F8AA-8E82-46DD-AC07-7574FF4F034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0246-42CE-4995-AD8C-A5F4717FF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9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F8AA-8E82-46DD-AC07-7574FF4F034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0246-42CE-4995-AD8C-A5F4717FF87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5033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F8AA-8E82-46DD-AC07-7574FF4F034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0246-42CE-4995-AD8C-A5F4717FF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3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F8AA-8E82-46DD-AC07-7574FF4F034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0246-42CE-4995-AD8C-A5F4717FF87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75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F8AA-8E82-46DD-AC07-7574FF4F034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0246-42CE-4995-AD8C-A5F4717FF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17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F8AA-8E82-46DD-AC07-7574FF4F034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0246-42CE-4995-AD8C-A5F4717FF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79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F8AA-8E82-46DD-AC07-7574FF4F034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0246-42CE-4995-AD8C-A5F4717FF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8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F8AA-8E82-46DD-AC07-7574FF4F034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0246-42CE-4995-AD8C-A5F4717FF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9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F8AA-8E82-46DD-AC07-7574FF4F034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0246-42CE-4995-AD8C-A5F4717FF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1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F8AA-8E82-46DD-AC07-7574FF4F034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0246-42CE-4995-AD8C-A5F4717FF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0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F8AA-8E82-46DD-AC07-7574FF4F034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0246-42CE-4995-AD8C-A5F4717FF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7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F8AA-8E82-46DD-AC07-7574FF4F034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0246-42CE-4995-AD8C-A5F4717FF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9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F8AA-8E82-46DD-AC07-7574FF4F034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0246-42CE-4995-AD8C-A5F4717FF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2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F8AA-8E82-46DD-AC07-7574FF4F034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0246-42CE-4995-AD8C-A5F4717FF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2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F8AA-8E82-46DD-AC07-7574FF4F034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0246-42CE-4995-AD8C-A5F4717FF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3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2F8AA-8E82-46DD-AC07-7574FF4F034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2C0246-42CE-4995-AD8C-A5F4717FF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4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EC9C-4E0B-4D41-BC72-4C2034C20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15817-75E3-4944-9000-4EBA523B93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38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A286-6205-4357-91BC-1C245A33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63" y="283198"/>
            <a:ext cx="7923328" cy="86974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Written Works of the Second Period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87250-8CB1-45E6-9CA4-387BD6D1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63" y="1272694"/>
            <a:ext cx="8400407" cy="467753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err="1"/>
              <a:t>Muwatta</a:t>
            </a:r>
            <a:r>
              <a:rPr lang="en-US" sz="2600" dirty="0"/>
              <a:t> </a:t>
            </a:r>
            <a:r>
              <a:rPr lang="en-US" sz="2600" dirty="0" err="1"/>
              <a:t>Imaam</a:t>
            </a:r>
            <a:r>
              <a:rPr lang="en-US" sz="2600" dirty="0"/>
              <a:t> </a:t>
            </a:r>
            <a:r>
              <a:rPr lang="en-US" sz="2600" dirty="0" err="1"/>
              <a:t>Maalik</a:t>
            </a:r>
            <a:r>
              <a:rPr lang="en-US" sz="2600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 err="1"/>
              <a:t>Jaami</a:t>
            </a:r>
            <a:r>
              <a:rPr lang="en-US" sz="2600" dirty="0"/>
              <a:t> </a:t>
            </a:r>
            <a:r>
              <a:rPr lang="en-US" sz="2600" dirty="0" err="1"/>
              <a:t>Sufyaan</a:t>
            </a:r>
            <a:r>
              <a:rPr lang="en-US" sz="2600" dirty="0"/>
              <a:t> </a:t>
            </a:r>
            <a:r>
              <a:rPr lang="en-US" sz="2600" dirty="0" err="1"/>
              <a:t>ath-Thawree</a:t>
            </a:r>
            <a:r>
              <a:rPr lang="en-US" sz="2600" dirty="0"/>
              <a:t> (d.161H)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 err="1"/>
              <a:t>Jaami</a:t>
            </a:r>
            <a:r>
              <a:rPr lang="en-US" sz="2600" dirty="0"/>
              <a:t> </a:t>
            </a:r>
            <a:r>
              <a:rPr lang="en-US" sz="2600" dirty="0" err="1"/>
              <a:t>AbdullaahIbn</a:t>
            </a:r>
            <a:r>
              <a:rPr lang="en-US" sz="2600" dirty="0"/>
              <a:t> al-</a:t>
            </a:r>
            <a:r>
              <a:rPr lang="en-US" sz="2600" dirty="0" err="1"/>
              <a:t>Mubaarak</a:t>
            </a:r>
            <a:r>
              <a:rPr lang="en-US" sz="2600" dirty="0"/>
              <a:t> (d.181H)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 err="1"/>
              <a:t>Jaami</a:t>
            </a:r>
            <a:r>
              <a:rPr lang="en-US" sz="2600" dirty="0"/>
              <a:t> </a:t>
            </a:r>
            <a:r>
              <a:rPr lang="en-US" sz="2600" dirty="0" err="1"/>
              <a:t>Imaam</a:t>
            </a:r>
            <a:r>
              <a:rPr lang="en-US" sz="2600" dirty="0"/>
              <a:t> al-</a:t>
            </a:r>
            <a:r>
              <a:rPr lang="en-US" sz="2600" dirty="0" err="1"/>
              <a:t>Awzaa’ee</a:t>
            </a:r>
            <a:r>
              <a:rPr lang="en-US" sz="2600" dirty="0"/>
              <a:t> (d.157H)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 err="1"/>
              <a:t>Jaami</a:t>
            </a:r>
            <a:r>
              <a:rPr lang="en-US" sz="2600" dirty="0"/>
              <a:t> Ibn </a:t>
            </a:r>
            <a:r>
              <a:rPr lang="en-US" sz="2600" dirty="0" err="1"/>
              <a:t>Juraij</a:t>
            </a:r>
            <a:r>
              <a:rPr lang="en-US" sz="2600" dirty="0"/>
              <a:t> (d.150H) </a:t>
            </a:r>
            <a:br>
              <a:rPr lang="en-US" sz="2600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31923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0136-0B1A-4D0D-A8B7-0925F30A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THIRD PERIOD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503A-17EE-4B13-9523-275450A09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98" y="1978991"/>
            <a:ext cx="9566597" cy="3630611"/>
          </a:xfrm>
        </p:spPr>
        <p:txBody>
          <a:bodyPr/>
          <a:lstStyle/>
          <a:p>
            <a:r>
              <a:rPr lang="en-US" sz="2600" dirty="0"/>
              <a:t>This period extended from about half of the second century Hijrah to the end of </a:t>
            </a:r>
            <a:r>
              <a:rPr lang="en-US" sz="2600" dirty="0" err="1"/>
              <a:t>thefourth</a:t>
            </a:r>
            <a:r>
              <a:rPr lang="en-US" sz="2600" dirty="0"/>
              <a:t> century Hijrah. </a:t>
            </a:r>
            <a:br>
              <a:rPr lang="en-US" sz="2600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958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B1C5-84DC-438E-873E-FCC6813D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86" y="385942"/>
            <a:ext cx="6677623" cy="8613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Specificity of this Period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261A3-4BF7-4D5A-9899-F4B4FFDF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86" y="1247333"/>
            <a:ext cx="8596668" cy="38807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1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6E83-8034-4735-904C-44C19071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3" y="304800"/>
            <a:ext cx="8596668" cy="79513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THE FIRST PERIOD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124BF-5367-409C-9410-35A5CED95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3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This era extended from the lifetime of the Messenger of </a:t>
            </a:r>
            <a:r>
              <a:rPr lang="en-US" sz="2800" dirty="0" err="1"/>
              <a:t>Allaah</a:t>
            </a:r>
            <a:r>
              <a:rPr lang="en-US" sz="2800" dirty="0"/>
              <a:t> (</a:t>
            </a:r>
            <a:r>
              <a:rPr lang="en-US" sz="2800" dirty="0" err="1"/>
              <a:t>sal-Allaahu</a:t>
            </a:r>
            <a:r>
              <a:rPr lang="en-US" sz="2800" dirty="0"/>
              <a:t> </a:t>
            </a:r>
            <a:r>
              <a:rPr lang="en-US" sz="2800" dirty="0" err="1"/>
              <a:t>alayhe</a:t>
            </a:r>
            <a:r>
              <a:rPr lang="en-US" sz="2800" dirty="0"/>
              <a:t> </a:t>
            </a:r>
            <a:r>
              <a:rPr lang="en-US" sz="2800" dirty="0" err="1"/>
              <a:t>wa</a:t>
            </a:r>
            <a:r>
              <a:rPr lang="en-US" sz="2800" dirty="0"/>
              <a:t> </a:t>
            </a:r>
            <a:r>
              <a:rPr lang="en-US" sz="2800" dirty="0" err="1"/>
              <a:t>sallam</a:t>
            </a:r>
            <a:r>
              <a:rPr lang="en-US" sz="2800" dirty="0"/>
              <a:t>) up until the first century Hijrah. In this period </a:t>
            </a:r>
            <a:r>
              <a:rPr lang="en-US" sz="2800" dirty="0" err="1"/>
              <a:t>ahaadeeth</a:t>
            </a:r>
            <a:r>
              <a:rPr lang="en-US" sz="2800" dirty="0"/>
              <a:t> were gathered by,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Memorisation</a:t>
            </a:r>
            <a:r>
              <a:rPr lang="en-US" sz="2800" dirty="0"/>
              <a:t>,</a:t>
            </a:r>
          </a:p>
          <a:p>
            <a:r>
              <a:rPr lang="en-US" sz="2800" dirty="0"/>
              <a:t>Teaching </a:t>
            </a:r>
          </a:p>
          <a:p>
            <a:r>
              <a:rPr lang="en-US" sz="2800" dirty="0"/>
              <a:t>Compilations.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details of this are: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2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2798-9576-49B9-8F52-48995F0D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Famous Memorizers of Hadeeth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A660-2AD1-469E-AD67-CEC37E9B1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99" y="1488613"/>
            <a:ext cx="8596668" cy="3880773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Sahaabah</a:t>
            </a:r>
            <a:r>
              <a:rPr lang="en-US" b="1" dirty="0"/>
              <a:t> (Companions) </a:t>
            </a:r>
            <a:r>
              <a:rPr lang="ur-PK" sz="2400" b="1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مکثرون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5E5F29A-AA26-4958-9292-D39A30A22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7890"/>
              </p:ext>
            </p:extLst>
          </p:nvPr>
        </p:nvGraphicFramePr>
        <p:xfrm>
          <a:off x="911667" y="1980562"/>
          <a:ext cx="8150300" cy="3880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575">
                  <a:extLst>
                    <a:ext uri="{9D8B030D-6E8A-4147-A177-3AD203B41FA5}">
                      <a16:colId xmlns:a16="http://schemas.microsoft.com/office/drawing/2014/main" val="339046207"/>
                    </a:ext>
                  </a:extLst>
                </a:gridCol>
                <a:gridCol w="2037575">
                  <a:extLst>
                    <a:ext uri="{9D8B030D-6E8A-4147-A177-3AD203B41FA5}">
                      <a16:colId xmlns:a16="http://schemas.microsoft.com/office/drawing/2014/main" val="3205113467"/>
                    </a:ext>
                  </a:extLst>
                </a:gridCol>
                <a:gridCol w="2037575">
                  <a:extLst>
                    <a:ext uri="{9D8B030D-6E8A-4147-A177-3AD203B41FA5}">
                      <a16:colId xmlns:a16="http://schemas.microsoft.com/office/drawing/2014/main" val="1283438693"/>
                    </a:ext>
                  </a:extLst>
                </a:gridCol>
                <a:gridCol w="2037575">
                  <a:extLst>
                    <a:ext uri="{9D8B030D-6E8A-4147-A177-3AD203B41FA5}">
                      <a16:colId xmlns:a16="http://schemas.microsoft.com/office/drawing/2014/main" val="194343039"/>
                    </a:ext>
                  </a:extLst>
                </a:gridCol>
              </a:tblGrid>
              <a:tr h="485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972449"/>
                  </a:ext>
                </a:extLst>
              </a:tr>
              <a:tr h="485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264065"/>
                  </a:ext>
                </a:extLst>
              </a:tr>
              <a:tr h="4850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05014"/>
                  </a:ext>
                </a:extLst>
              </a:tr>
              <a:tr h="4850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38341"/>
                  </a:ext>
                </a:extLst>
              </a:tr>
              <a:tr h="4850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20169"/>
                  </a:ext>
                </a:extLst>
              </a:tr>
              <a:tr h="4850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300157"/>
                  </a:ext>
                </a:extLst>
              </a:tr>
              <a:tr h="4850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59368"/>
                  </a:ext>
                </a:extLst>
              </a:tr>
              <a:tr h="4850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791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28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0791-7828-4ADB-8AF8-BA6DB8F5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Famous Memorizers of Hadeeth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F7FA-EE67-43FC-A2E3-E2C5512B1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64" y="1270000"/>
            <a:ext cx="9063014" cy="5197061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Sahaabah</a:t>
            </a:r>
            <a:r>
              <a:rPr lang="en-US" b="1" dirty="0"/>
              <a:t> (Companions) </a:t>
            </a:r>
            <a:r>
              <a:rPr lang="ur-PK" sz="2400" b="1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متوسطون</a:t>
            </a:r>
            <a:endParaRPr lang="en-US" sz="2400" b="1" dirty="0"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8DEEE-3070-4AA6-A712-F5AC23E76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29" y="1903298"/>
            <a:ext cx="8187638" cy="39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9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DCC5-0B42-4716-A131-98E7C726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64" y="225287"/>
            <a:ext cx="7088440" cy="874643"/>
          </a:xfrm>
        </p:spPr>
        <p:txBody>
          <a:bodyPr/>
          <a:lstStyle/>
          <a:p>
            <a:r>
              <a:rPr lang="en-US" b="1" dirty="0"/>
              <a:t>Famous Memorizers of Hadeeth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0BB3F-86BC-4262-8853-70F00A027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099930"/>
            <a:ext cx="9554816" cy="5287618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Sahaabah</a:t>
            </a:r>
            <a:r>
              <a:rPr lang="en-US" b="1" dirty="0"/>
              <a:t> (Companions) </a:t>
            </a:r>
            <a:r>
              <a:rPr lang="ur-PK" sz="2400" b="1" dirty="0"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مقلین</a:t>
            </a:r>
          </a:p>
          <a:p>
            <a:endParaRPr lang="en-US" dirty="0"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E237D-3A02-4A56-8CEA-CA5A113D3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29" y="1903298"/>
            <a:ext cx="8187638" cy="39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0A45-15D0-4ECE-A8D7-BF8B6E2A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4" y="291548"/>
            <a:ext cx="7194457" cy="715617"/>
          </a:xfrm>
        </p:spPr>
        <p:txBody>
          <a:bodyPr/>
          <a:lstStyle/>
          <a:p>
            <a:r>
              <a:rPr lang="en-US" b="1" dirty="0"/>
              <a:t>Famous Memorizers of Hadeeth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FBA61-F52F-4461-B74D-21E330DBE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4" y="1113668"/>
            <a:ext cx="9672614" cy="5452784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Taabi’een</a:t>
            </a:r>
            <a:r>
              <a:rPr lang="en-US" b="1" dirty="0"/>
              <a:t> (Successors)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28841-1E32-4165-A3E4-B61EA91EE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29" y="1903298"/>
            <a:ext cx="8187638" cy="39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62E3-3695-4921-9BE4-DB313C47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65" y="202041"/>
            <a:ext cx="8373901" cy="6891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Written Works of the First Period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CFAC2-2CBC-44EC-921C-E46B9EF44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77" y="891154"/>
            <a:ext cx="10030422" cy="5485915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F645F41-E7D7-4B71-980C-3F07003AD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057400"/>
              </p:ext>
            </p:extLst>
          </p:nvPr>
        </p:nvGraphicFramePr>
        <p:xfrm>
          <a:off x="958573" y="1205948"/>
          <a:ext cx="9138031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031">
                  <a:extLst>
                    <a:ext uri="{9D8B030D-6E8A-4147-A177-3AD203B41FA5}">
                      <a16:colId xmlns:a16="http://schemas.microsoft.com/office/drawing/2014/main" val="33435007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4701611"/>
                    </a:ext>
                  </a:extLst>
                </a:gridCol>
              </a:tblGrid>
              <a:tr h="36163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="1" dirty="0" err="1"/>
                        <a:t>Saaheefa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Saadiqaa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57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Saaheefa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Saheehaa</a:t>
                      </a:r>
                      <a:r>
                        <a:rPr lang="en-US" dirty="0"/>
                        <a:t> 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82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Saaheefa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Basheer Ibn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Naheek</a:t>
                      </a:r>
                      <a:r>
                        <a:rPr lang="en-US" dirty="0"/>
                        <a:t> 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72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Musnad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Abu Hurairah</a:t>
                      </a:r>
                      <a:r>
                        <a:rPr lang="en-US" dirty="0"/>
                        <a:t> 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Saaheefa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Alee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/>
                        <a:t>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Final Sermon of the Messenger of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Allaah</a:t>
                      </a:r>
                      <a:r>
                        <a:rPr lang="en-US" dirty="0"/>
                        <a:t> 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96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37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CE03-C8CD-44EE-B98C-5333BCCC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SECOND PERIOD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422D1-69C9-4CB4-95D0-4A4DCC57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11" y="1488613"/>
            <a:ext cx="9407571" cy="4143561"/>
          </a:xfrm>
        </p:spPr>
        <p:txBody>
          <a:bodyPr/>
          <a:lstStyle/>
          <a:p>
            <a:r>
              <a:rPr lang="en-US" sz="2600" dirty="0"/>
              <a:t>The second period started from about half of the second century Hijrah.</a:t>
            </a:r>
          </a:p>
          <a:p>
            <a:r>
              <a:rPr lang="en-US" sz="2600" dirty="0"/>
              <a:t> During this time a major group of the Successors compiled 	earlier works in to the form of books. </a:t>
            </a:r>
            <a:br>
              <a:rPr lang="en-US" sz="2600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5630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0948-DB63-494A-B2F8-B6CE474E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30" y="331304"/>
            <a:ext cx="5180127" cy="86139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Compilers of Hadeeth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6EBE-9065-413F-8B87-A77CA0B4F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30" y="1081594"/>
            <a:ext cx="9261796" cy="54451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Muhammad Ibn </a:t>
            </a:r>
            <a:r>
              <a:rPr lang="en-US" sz="2600" dirty="0" err="1"/>
              <a:t>Shihaab</a:t>
            </a:r>
            <a:r>
              <a:rPr lang="en-US" sz="2600" dirty="0"/>
              <a:t> </a:t>
            </a:r>
            <a:r>
              <a:rPr lang="en-US" sz="2600" dirty="0" err="1"/>
              <a:t>az-Zuhree</a:t>
            </a:r>
            <a:r>
              <a:rPr lang="en-US" sz="2600" dirty="0"/>
              <a:t> (d.124H) (</a:t>
            </a:r>
            <a:r>
              <a:rPr lang="en-US" sz="2600" dirty="0" err="1"/>
              <a:t>rahimahullaah</a:t>
            </a:r>
            <a:r>
              <a:rPr lang="en-US" sz="2600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Abdul </a:t>
            </a:r>
            <a:r>
              <a:rPr lang="en-US" sz="2600" dirty="0" err="1"/>
              <a:t>Maalik</a:t>
            </a:r>
            <a:r>
              <a:rPr lang="en-US" sz="2600" dirty="0"/>
              <a:t> Ibn </a:t>
            </a:r>
            <a:r>
              <a:rPr lang="en-US" sz="2600" dirty="0" err="1"/>
              <a:t>Juraij</a:t>
            </a:r>
            <a:r>
              <a:rPr lang="en-US" sz="2600" dirty="0"/>
              <a:t> (</a:t>
            </a:r>
            <a:r>
              <a:rPr lang="en-US" sz="2600" dirty="0" err="1"/>
              <a:t>rahimahullaah</a:t>
            </a:r>
            <a:r>
              <a:rPr lang="en-US" sz="2600" dirty="0"/>
              <a:t>) (d.150H) in Makkah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err="1"/>
              <a:t>Imaam</a:t>
            </a:r>
            <a:r>
              <a:rPr lang="en-US" sz="2600" dirty="0"/>
              <a:t> al-</a:t>
            </a:r>
            <a:r>
              <a:rPr lang="en-US" sz="2600" dirty="0" err="1"/>
              <a:t>Awzaa’ee</a:t>
            </a:r>
            <a:r>
              <a:rPr lang="en-US" sz="2600" dirty="0"/>
              <a:t> (</a:t>
            </a:r>
            <a:r>
              <a:rPr lang="en-US" sz="2600" dirty="0" err="1"/>
              <a:t>rahimahullaah</a:t>
            </a:r>
            <a:r>
              <a:rPr lang="en-US" sz="2600" dirty="0"/>
              <a:t>) (d.157H) in Shaam (Syria)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 </a:t>
            </a:r>
            <a:r>
              <a:rPr lang="en-US" sz="2600" dirty="0" err="1"/>
              <a:t>Mu’ammar</a:t>
            </a:r>
            <a:r>
              <a:rPr lang="en-US" sz="2600" dirty="0"/>
              <a:t> Ibn </a:t>
            </a:r>
            <a:r>
              <a:rPr lang="en-US" sz="2600" dirty="0" err="1"/>
              <a:t>Raashid</a:t>
            </a:r>
            <a:r>
              <a:rPr lang="en-US" sz="2600" dirty="0"/>
              <a:t> (</a:t>
            </a:r>
            <a:r>
              <a:rPr lang="en-US" sz="2600" dirty="0" err="1"/>
              <a:t>rahimahullaah</a:t>
            </a:r>
            <a:r>
              <a:rPr lang="en-US" sz="2600" dirty="0"/>
              <a:t>) (d.153H) in Yemen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err="1"/>
              <a:t>Imaam</a:t>
            </a:r>
            <a:r>
              <a:rPr lang="en-US" sz="2600" dirty="0"/>
              <a:t> </a:t>
            </a:r>
            <a:r>
              <a:rPr lang="en-US" sz="2600" dirty="0" err="1"/>
              <a:t>Sufyaan</a:t>
            </a:r>
            <a:r>
              <a:rPr lang="en-US" sz="2600" dirty="0"/>
              <a:t> </a:t>
            </a:r>
            <a:r>
              <a:rPr lang="en-US" sz="2600" dirty="0" err="1"/>
              <a:t>ath-Thawree</a:t>
            </a:r>
            <a:r>
              <a:rPr lang="en-US" sz="2600" dirty="0"/>
              <a:t> (</a:t>
            </a:r>
            <a:r>
              <a:rPr lang="en-US" sz="2600" dirty="0" err="1"/>
              <a:t>rahimahullaah</a:t>
            </a:r>
            <a:r>
              <a:rPr lang="en-US" sz="2600" dirty="0"/>
              <a:t>) (d.161H) in </a:t>
            </a:r>
            <a:r>
              <a:rPr lang="en-US" sz="2600" dirty="0" err="1"/>
              <a:t>Koofah</a:t>
            </a:r>
            <a:r>
              <a:rPr lang="en-US" sz="2600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390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280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Jameel Noori Nastaleeq</vt:lpstr>
      <vt:lpstr>Trebuchet MS</vt:lpstr>
      <vt:lpstr>Wingdings</vt:lpstr>
      <vt:lpstr>Wingdings 3</vt:lpstr>
      <vt:lpstr>Facet</vt:lpstr>
      <vt:lpstr>PowerPoint Presentation</vt:lpstr>
      <vt:lpstr>THE FIRST PERIOD  </vt:lpstr>
      <vt:lpstr>Famous Memorizers of Hadeeth</vt:lpstr>
      <vt:lpstr>Famous Memorizers of Hadeeth</vt:lpstr>
      <vt:lpstr>Famous Memorizers of Hadeeth</vt:lpstr>
      <vt:lpstr>Famous Memorizers of Hadeeth</vt:lpstr>
      <vt:lpstr>The Written Works of the First Period  </vt:lpstr>
      <vt:lpstr>THE SECOND PERIOD</vt:lpstr>
      <vt:lpstr>Compilers of Hadeeth  </vt:lpstr>
      <vt:lpstr>The Written Works of the Second Period  </vt:lpstr>
      <vt:lpstr>THE THIRD PERIOD  </vt:lpstr>
      <vt:lpstr>Specificity of this Period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12</cp:revision>
  <dcterms:created xsi:type="dcterms:W3CDTF">2019-09-11T05:08:36Z</dcterms:created>
  <dcterms:modified xsi:type="dcterms:W3CDTF">2019-09-12T09:30:47Z</dcterms:modified>
</cp:coreProperties>
</file>