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5"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i7c8dnjMvlOBqHYZeeku7gwYYA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customschemas.google.com/relationships/presentationmetadata" Target="meta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400"/>
          </a:p>
        </p:txBody>
      </p:sp>
      <p:sp>
        <p:nvSpPr>
          <p:cNvPr id="358" name="Google Shape;35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8" name="Google Shape;38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9" name="Google Shape;38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5" name="Google Shape;39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6" name="Google Shape;39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2" name="Google Shape;40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3" name="Google Shape;40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9" name="Google Shape;40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0" name="Google Shape;41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6" name="Google Shape;4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2" name="Google Shape;3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3" name="Google Shape;32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9" name="Google Shape;3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0" name="Google Shape;33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6" name="Google Shape;3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3" name="Google Shape;34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0" name="Google Shape;35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1" name="Google Shape;35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1"/>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1"/>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3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2"/>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32"/>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3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2"/>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8" name="Google Shape;108;p32"/>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3"/>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3"/>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3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4"/>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34"/>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4"/>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23" name="Google Shape;123;p34"/>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5"/>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5"/>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6"/>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7"/>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7"/>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9"/>
          <p:cNvSpPr txBox="1"/>
          <p:nvPr>
            <p:ph type="ctrTitle"/>
          </p:nvPr>
        </p:nvSpPr>
        <p:spPr>
          <a:xfrm>
            <a:off x="2701925" y="2130425"/>
            <a:ext cx="4800600"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9"/>
          <p:cNvSpPr txBox="1"/>
          <p:nvPr>
            <p:ph idx="1" type="subTitle"/>
          </p:nvPr>
        </p:nvSpPr>
        <p:spPr>
          <a:xfrm>
            <a:off x="2701925" y="3886200"/>
            <a:ext cx="4114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Clr>
                <a:srgbClr val="FFFFFF"/>
              </a:buClr>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52" name="Google Shape;15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0"/>
          <p:cNvSpPr txBox="1"/>
          <p:nvPr>
            <p:ph type="title"/>
          </p:nvPr>
        </p:nvSpPr>
        <p:spPr>
          <a:xfrm>
            <a:off x="2703513" y="274638"/>
            <a:ext cx="631666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0"/>
          <p:cNvSpPr txBox="1"/>
          <p:nvPr>
            <p:ph idx="1" type="body"/>
          </p:nvPr>
        </p:nvSpPr>
        <p:spPr>
          <a:xfrm>
            <a:off x="2693988" y="1600200"/>
            <a:ext cx="6326187"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1" name="Shape 161"/>
        <p:cNvGrpSpPr/>
        <p:nvPr/>
      </p:nvGrpSpPr>
      <p:grpSpPr>
        <a:xfrm>
          <a:off x="0" y="0"/>
          <a:ext cx="0" cy="0"/>
          <a:chOff x="0" y="0"/>
          <a:chExt cx="0" cy="0"/>
        </a:xfrm>
      </p:grpSpPr>
      <p:sp>
        <p:nvSpPr>
          <p:cNvPr id="162" name="Google Shape;162;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164" name="Google Shape;164;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23"/>
          <p:cNvGrpSpPr/>
          <p:nvPr/>
        </p:nvGrpSpPr>
        <p:grpSpPr>
          <a:xfrm>
            <a:off x="-8466" y="-8468"/>
            <a:ext cx="9169804" cy="6874935"/>
            <a:chOff x="-8466" y="-8468"/>
            <a:chExt cx="9169804" cy="6874935"/>
          </a:xfrm>
        </p:grpSpPr>
        <p:cxnSp>
          <p:nvCxnSpPr>
            <p:cNvPr id="33" name="Google Shape;33;p23"/>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34" name="Google Shape;34;p23"/>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35" name="Google Shape;35;p23"/>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3"/>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3"/>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3"/>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9" name="Google Shape;39;p23"/>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3"/>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3"/>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3"/>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3" name="Google Shape;43;p23"/>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5" name="Google Shape;45;p2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42"/>
          <p:cNvSpPr txBox="1"/>
          <p:nvPr>
            <p:ph type="title"/>
          </p:nvPr>
        </p:nvSpPr>
        <p:spPr>
          <a:xfrm>
            <a:off x="2703513" y="274638"/>
            <a:ext cx="631666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2"/>
          <p:cNvSpPr txBox="1"/>
          <p:nvPr>
            <p:ph idx="1" type="body"/>
          </p:nvPr>
        </p:nvSpPr>
        <p:spPr>
          <a:xfrm>
            <a:off x="2693988" y="1600200"/>
            <a:ext cx="30861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170" name="Google Shape;170;p42"/>
          <p:cNvSpPr txBox="1"/>
          <p:nvPr>
            <p:ph idx="2" type="body"/>
          </p:nvPr>
        </p:nvSpPr>
        <p:spPr>
          <a:xfrm>
            <a:off x="5932488" y="1600200"/>
            <a:ext cx="3087687"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171" name="Google Shape;171;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4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77" name="Google Shape;177;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178" name="Google Shape;178;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79" name="Google Shape;179;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180" name="Google Shape;18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44"/>
          <p:cNvSpPr txBox="1"/>
          <p:nvPr>
            <p:ph type="title"/>
          </p:nvPr>
        </p:nvSpPr>
        <p:spPr>
          <a:xfrm>
            <a:off x="2703513" y="274638"/>
            <a:ext cx="631666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 name="Shape 188"/>
        <p:cNvGrpSpPr/>
        <p:nvPr/>
      </p:nvGrpSpPr>
      <p:grpSpPr>
        <a:xfrm>
          <a:off x="0" y="0"/>
          <a:ext cx="0" cy="0"/>
          <a:chOff x="0" y="0"/>
          <a:chExt cx="0" cy="0"/>
        </a:xfrm>
      </p:grpSpPr>
      <p:sp>
        <p:nvSpPr>
          <p:cNvPr id="189" name="Google Shape;189;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2" name="Shape 192"/>
        <p:cNvGrpSpPr/>
        <p:nvPr/>
      </p:nvGrpSpPr>
      <p:grpSpPr>
        <a:xfrm>
          <a:off x="0" y="0"/>
          <a:ext cx="0" cy="0"/>
          <a:chOff x="0" y="0"/>
          <a:chExt cx="0" cy="0"/>
        </a:xfrm>
      </p:grpSpPr>
      <p:sp>
        <p:nvSpPr>
          <p:cNvPr id="193" name="Google Shape;193;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Arial"/>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95" name="Google Shape;195;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96" name="Google Shape;196;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9" name="Shape 199"/>
        <p:cNvGrpSpPr/>
        <p:nvPr/>
      </p:nvGrpSpPr>
      <p:grpSpPr>
        <a:xfrm>
          <a:off x="0" y="0"/>
          <a:ext cx="0" cy="0"/>
          <a:chOff x="0" y="0"/>
          <a:chExt cx="0" cy="0"/>
        </a:xfrm>
      </p:grpSpPr>
      <p:sp>
        <p:nvSpPr>
          <p:cNvPr id="200" name="Google Shape;200;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7"/>
          <p:cNvSpPr/>
          <p:nvPr>
            <p:ph idx="2" type="pic"/>
          </p:nvPr>
        </p:nvSpPr>
        <p:spPr>
          <a:xfrm>
            <a:off x="1792288" y="612775"/>
            <a:ext cx="5486400" cy="4114800"/>
          </a:xfrm>
          <a:prstGeom prst="rect">
            <a:avLst/>
          </a:prstGeom>
          <a:noFill/>
          <a:ln>
            <a:noFill/>
          </a:ln>
        </p:spPr>
      </p:sp>
      <p:sp>
        <p:nvSpPr>
          <p:cNvPr id="202" name="Google Shape;202;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203" name="Google Shape;203;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6" name="Shape 206"/>
        <p:cNvGrpSpPr/>
        <p:nvPr/>
      </p:nvGrpSpPr>
      <p:grpSpPr>
        <a:xfrm>
          <a:off x="0" y="0"/>
          <a:ext cx="0" cy="0"/>
          <a:chOff x="0" y="0"/>
          <a:chExt cx="0" cy="0"/>
        </a:xfrm>
      </p:grpSpPr>
      <p:sp>
        <p:nvSpPr>
          <p:cNvPr id="207" name="Google Shape;207;p48"/>
          <p:cNvSpPr txBox="1"/>
          <p:nvPr>
            <p:ph type="title"/>
          </p:nvPr>
        </p:nvSpPr>
        <p:spPr>
          <a:xfrm>
            <a:off x="2703513" y="274638"/>
            <a:ext cx="6316662"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8"/>
          <p:cNvSpPr txBox="1"/>
          <p:nvPr>
            <p:ph idx="1" type="body"/>
          </p:nvPr>
        </p:nvSpPr>
        <p:spPr>
          <a:xfrm rot="5400000">
            <a:off x="3594100" y="700088"/>
            <a:ext cx="4525963" cy="63261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9" name="Google Shape;20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2" name="Shape 212"/>
        <p:cNvGrpSpPr/>
        <p:nvPr/>
      </p:nvGrpSpPr>
      <p:grpSpPr>
        <a:xfrm>
          <a:off x="0" y="0"/>
          <a:ext cx="0" cy="0"/>
          <a:chOff x="0" y="0"/>
          <a:chExt cx="0" cy="0"/>
        </a:xfrm>
      </p:grpSpPr>
      <p:sp>
        <p:nvSpPr>
          <p:cNvPr id="213" name="Google Shape;213;p49"/>
          <p:cNvSpPr txBox="1"/>
          <p:nvPr>
            <p:ph type="title"/>
          </p:nvPr>
        </p:nvSpPr>
        <p:spPr>
          <a:xfrm rot="5400000">
            <a:off x="5303837" y="2409825"/>
            <a:ext cx="5851525" cy="15811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9"/>
          <p:cNvSpPr txBox="1"/>
          <p:nvPr>
            <p:ph idx="1" type="body"/>
          </p:nvPr>
        </p:nvSpPr>
        <p:spPr>
          <a:xfrm rot="5400000">
            <a:off x="2064544" y="904082"/>
            <a:ext cx="5851525" cy="45926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5" name="Google Shape;215;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225" name="Shape 225"/>
        <p:cNvGrpSpPr/>
        <p:nvPr/>
      </p:nvGrpSpPr>
      <p:grpSpPr>
        <a:xfrm>
          <a:off x="0" y="0"/>
          <a:ext cx="0" cy="0"/>
          <a:chOff x="0" y="0"/>
          <a:chExt cx="0" cy="0"/>
        </a:xfrm>
      </p:grpSpPr>
      <p:sp>
        <p:nvSpPr>
          <p:cNvPr id="226" name="Google Shape;226;p51"/>
          <p:cNvSpPr/>
          <p:nvPr/>
        </p:nvSpPr>
        <p:spPr>
          <a:xfrm>
            <a:off x="136525" y="136525"/>
            <a:ext cx="8866188" cy="6581775"/>
          </a:xfrm>
          <a:prstGeom prst="rect">
            <a:avLst/>
          </a:prstGeom>
          <a:solidFill>
            <a:schemeClr val="dk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51"/>
          <p:cNvSpPr txBox="1"/>
          <p:nvPr>
            <p:ph type="ctrTitle"/>
          </p:nvPr>
        </p:nvSpPr>
        <p:spPr>
          <a:xfrm>
            <a:off x="455613" y="2130425"/>
            <a:ext cx="7313612"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1"/>
          <p:cNvSpPr txBox="1"/>
          <p:nvPr>
            <p:ph idx="1" type="subTitle"/>
          </p:nvPr>
        </p:nvSpPr>
        <p:spPr>
          <a:xfrm>
            <a:off x="455613" y="3886200"/>
            <a:ext cx="7313612"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Clr>
                <a:srgbClr val="FFFFFF"/>
              </a:buClr>
              <a:buSzPts val="24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29" name="Google Shape;229;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2" name="Shape 232"/>
        <p:cNvGrpSpPr/>
        <p:nvPr/>
      </p:nvGrpSpPr>
      <p:grpSpPr>
        <a:xfrm>
          <a:off x="0" y="0"/>
          <a:ext cx="0" cy="0"/>
          <a:chOff x="0" y="0"/>
          <a:chExt cx="0" cy="0"/>
        </a:xfrm>
      </p:grpSpPr>
      <p:sp>
        <p:nvSpPr>
          <p:cNvPr id="233" name="Google Shape;233;p52"/>
          <p:cNvSpPr txBox="1"/>
          <p:nvPr>
            <p:ph type="title"/>
          </p:nvPr>
        </p:nvSpPr>
        <p:spPr>
          <a:xfrm>
            <a:off x="455613" y="274638"/>
            <a:ext cx="822642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2"/>
          <p:cNvSpPr txBox="1"/>
          <p:nvPr>
            <p:ph idx="1" type="body"/>
          </p:nvPr>
        </p:nvSpPr>
        <p:spPr>
          <a:xfrm>
            <a:off x="455613" y="1600200"/>
            <a:ext cx="8226425"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5" name="Google Shape;235;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2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2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8" name="Shape 238"/>
        <p:cNvGrpSpPr/>
        <p:nvPr/>
      </p:nvGrpSpPr>
      <p:grpSpPr>
        <a:xfrm>
          <a:off x="0" y="0"/>
          <a:ext cx="0" cy="0"/>
          <a:chOff x="0" y="0"/>
          <a:chExt cx="0" cy="0"/>
        </a:xfrm>
      </p:grpSpPr>
      <p:sp>
        <p:nvSpPr>
          <p:cNvPr id="239" name="Google Shape;239;p5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1400"/>
              <a:buFont typeface="Arial"/>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41" name="Google Shape;241;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4" name="Shape 244"/>
        <p:cNvGrpSpPr/>
        <p:nvPr/>
      </p:nvGrpSpPr>
      <p:grpSpPr>
        <a:xfrm>
          <a:off x="0" y="0"/>
          <a:ext cx="0" cy="0"/>
          <a:chOff x="0" y="0"/>
          <a:chExt cx="0" cy="0"/>
        </a:xfrm>
      </p:grpSpPr>
      <p:sp>
        <p:nvSpPr>
          <p:cNvPr id="245" name="Google Shape;245;p54"/>
          <p:cNvSpPr txBox="1"/>
          <p:nvPr>
            <p:ph type="title"/>
          </p:nvPr>
        </p:nvSpPr>
        <p:spPr>
          <a:xfrm>
            <a:off x="455613" y="274638"/>
            <a:ext cx="822642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54"/>
          <p:cNvSpPr txBox="1"/>
          <p:nvPr>
            <p:ph idx="1" type="body"/>
          </p:nvPr>
        </p:nvSpPr>
        <p:spPr>
          <a:xfrm>
            <a:off x="455613" y="1600200"/>
            <a:ext cx="4037012"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47" name="Google Shape;247;p54"/>
          <p:cNvSpPr txBox="1"/>
          <p:nvPr>
            <p:ph idx="2" type="body"/>
          </p:nvPr>
        </p:nvSpPr>
        <p:spPr>
          <a:xfrm>
            <a:off x="4645025" y="1600200"/>
            <a:ext cx="4037013"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SzPts val="2400"/>
              <a:buFont typeface="Arial"/>
              <a:buChar char="•"/>
              <a:defRPr sz="2400"/>
            </a:lvl2pPr>
            <a:lvl3pPr indent="-355600" lvl="2" marL="1371600" algn="l">
              <a:spcBef>
                <a:spcPts val="400"/>
              </a:spcBef>
              <a:spcAft>
                <a:spcPts val="0"/>
              </a:spcAft>
              <a:buSzPts val="2000"/>
              <a:buFont typeface="Arial"/>
              <a:buChar char="•"/>
              <a:defRPr sz="2000"/>
            </a:lvl3pPr>
            <a:lvl4pPr indent="-342900" lvl="3" marL="1828800" algn="l">
              <a:spcBef>
                <a:spcPts val="360"/>
              </a:spcBef>
              <a:spcAft>
                <a:spcPts val="0"/>
              </a:spcAft>
              <a:buSzPts val="1800"/>
              <a:buFont typeface="Arial"/>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48" name="Google Shape;248;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1" name="Shape 251"/>
        <p:cNvGrpSpPr/>
        <p:nvPr/>
      </p:nvGrpSpPr>
      <p:grpSpPr>
        <a:xfrm>
          <a:off x="0" y="0"/>
          <a:ext cx="0" cy="0"/>
          <a:chOff x="0" y="0"/>
          <a:chExt cx="0" cy="0"/>
        </a:xfrm>
      </p:grpSpPr>
      <p:sp>
        <p:nvSpPr>
          <p:cNvPr id="252" name="Google Shape;252;p5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5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54" name="Google Shape;254;p5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55" name="Google Shape;255;p5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56" name="Google Shape;256;p5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SzPts val="2000"/>
              <a:buFont typeface="Arial"/>
              <a:buChar char="•"/>
              <a:defRPr sz="2000"/>
            </a:lvl2pPr>
            <a:lvl3pPr indent="-342900" lvl="2" marL="1371600" algn="l">
              <a:spcBef>
                <a:spcPts val="360"/>
              </a:spcBef>
              <a:spcAft>
                <a:spcPts val="0"/>
              </a:spcAft>
              <a:buSzPts val="1800"/>
              <a:buFont typeface="Arial"/>
              <a:buChar char="•"/>
              <a:defRPr sz="1800"/>
            </a:lvl3pPr>
            <a:lvl4pPr indent="-330200" lvl="3" marL="1828800" algn="l">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57" name="Google Shape;257;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0" name="Shape 260"/>
        <p:cNvGrpSpPr/>
        <p:nvPr/>
      </p:nvGrpSpPr>
      <p:grpSpPr>
        <a:xfrm>
          <a:off x="0" y="0"/>
          <a:ext cx="0" cy="0"/>
          <a:chOff x="0" y="0"/>
          <a:chExt cx="0" cy="0"/>
        </a:xfrm>
      </p:grpSpPr>
      <p:sp>
        <p:nvSpPr>
          <p:cNvPr id="261" name="Google Shape;261;p56"/>
          <p:cNvSpPr txBox="1"/>
          <p:nvPr>
            <p:ph type="title"/>
          </p:nvPr>
        </p:nvSpPr>
        <p:spPr>
          <a:xfrm>
            <a:off x="455613" y="274638"/>
            <a:ext cx="822642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5" name="Shape 265"/>
        <p:cNvGrpSpPr/>
        <p:nvPr/>
      </p:nvGrpSpPr>
      <p:grpSpPr>
        <a:xfrm>
          <a:off x="0" y="0"/>
          <a:ext cx="0" cy="0"/>
          <a:chOff x="0" y="0"/>
          <a:chExt cx="0" cy="0"/>
        </a:xfrm>
      </p:grpSpPr>
      <p:sp>
        <p:nvSpPr>
          <p:cNvPr id="266" name="Google Shape;266;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9" name="Shape 269"/>
        <p:cNvGrpSpPr/>
        <p:nvPr/>
      </p:nvGrpSpPr>
      <p:grpSpPr>
        <a:xfrm>
          <a:off x="0" y="0"/>
          <a:ext cx="0" cy="0"/>
          <a:chOff x="0" y="0"/>
          <a:chExt cx="0" cy="0"/>
        </a:xfrm>
      </p:grpSpPr>
      <p:sp>
        <p:nvSpPr>
          <p:cNvPr id="270" name="Google Shape;270;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Arial"/>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272" name="Google Shape;272;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273" name="Google Shape;273;p5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5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5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6" name="Shape 276"/>
        <p:cNvGrpSpPr/>
        <p:nvPr/>
      </p:nvGrpSpPr>
      <p:grpSpPr>
        <a:xfrm>
          <a:off x="0" y="0"/>
          <a:ext cx="0" cy="0"/>
          <a:chOff x="0" y="0"/>
          <a:chExt cx="0" cy="0"/>
        </a:xfrm>
      </p:grpSpPr>
      <p:sp>
        <p:nvSpPr>
          <p:cNvPr id="277" name="Google Shape;277;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59"/>
          <p:cNvSpPr/>
          <p:nvPr>
            <p:ph idx="2" type="pic"/>
          </p:nvPr>
        </p:nvSpPr>
        <p:spPr>
          <a:xfrm>
            <a:off x="1792288" y="612775"/>
            <a:ext cx="5486400" cy="4114800"/>
          </a:xfrm>
          <a:prstGeom prst="rect">
            <a:avLst/>
          </a:prstGeom>
          <a:noFill/>
          <a:ln>
            <a:noFill/>
          </a:ln>
        </p:spPr>
      </p:sp>
      <p:sp>
        <p:nvSpPr>
          <p:cNvPr id="279" name="Google Shape;279;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900"/>
              <a:buFont typeface="Arial"/>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280" name="Google Shape;280;p5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5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5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3" name="Shape 283"/>
        <p:cNvGrpSpPr/>
        <p:nvPr/>
      </p:nvGrpSpPr>
      <p:grpSpPr>
        <a:xfrm>
          <a:off x="0" y="0"/>
          <a:ext cx="0" cy="0"/>
          <a:chOff x="0" y="0"/>
          <a:chExt cx="0" cy="0"/>
        </a:xfrm>
      </p:grpSpPr>
      <p:sp>
        <p:nvSpPr>
          <p:cNvPr id="284" name="Google Shape;284;p60"/>
          <p:cNvSpPr txBox="1"/>
          <p:nvPr>
            <p:ph type="title"/>
          </p:nvPr>
        </p:nvSpPr>
        <p:spPr>
          <a:xfrm>
            <a:off x="455613" y="274638"/>
            <a:ext cx="822642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60"/>
          <p:cNvSpPr txBox="1"/>
          <p:nvPr>
            <p:ph idx="1" type="body"/>
          </p:nvPr>
        </p:nvSpPr>
        <p:spPr>
          <a:xfrm rot="5400000">
            <a:off x="2305844" y="-250031"/>
            <a:ext cx="4525963" cy="8226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6" name="Google Shape;286;p6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6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6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9" name="Shape 289"/>
        <p:cNvGrpSpPr/>
        <p:nvPr/>
      </p:nvGrpSpPr>
      <p:grpSpPr>
        <a:xfrm>
          <a:off x="0" y="0"/>
          <a:ext cx="0" cy="0"/>
          <a:chOff x="0" y="0"/>
          <a:chExt cx="0" cy="0"/>
        </a:xfrm>
      </p:grpSpPr>
      <p:sp>
        <p:nvSpPr>
          <p:cNvPr id="290" name="Google Shape;290;p61"/>
          <p:cNvSpPr txBox="1"/>
          <p:nvPr>
            <p:ph type="title"/>
          </p:nvPr>
        </p:nvSpPr>
        <p:spPr>
          <a:xfrm rot="5400000">
            <a:off x="4728369" y="2172494"/>
            <a:ext cx="5851525" cy="20558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1"/>
          <p:cNvSpPr txBox="1"/>
          <p:nvPr>
            <p:ph idx="1" type="body"/>
          </p:nvPr>
        </p:nvSpPr>
        <p:spPr>
          <a:xfrm rot="5400000">
            <a:off x="538957" y="191295"/>
            <a:ext cx="5851525" cy="6018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2" name="Google Shape;292;p6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6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6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lt1"/>
                </a:solidFill>
                <a:latin typeface="Arial"/>
                <a:ea typeface="Arial"/>
                <a:cs typeface="Arial"/>
                <a:sym typeface="Arial"/>
              </a:defRPr>
            </a:lvl1pPr>
            <a:lvl2pPr indent="0" lvl="1" marL="0" algn="r">
              <a:spcBef>
                <a:spcPts val="0"/>
              </a:spcBef>
              <a:spcAft>
                <a:spcPts val="0"/>
              </a:spcAft>
              <a:buNone/>
              <a:defRPr sz="1400">
                <a:solidFill>
                  <a:schemeClr val="lt1"/>
                </a:solidFill>
                <a:latin typeface="Arial"/>
                <a:ea typeface="Arial"/>
                <a:cs typeface="Arial"/>
                <a:sym typeface="Arial"/>
              </a:defRPr>
            </a:lvl2pPr>
            <a:lvl3pPr indent="0" lvl="2" marL="0" algn="r">
              <a:spcBef>
                <a:spcPts val="0"/>
              </a:spcBef>
              <a:spcAft>
                <a:spcPts val="0"/>
              </a:spcAft>
              <a:buNone/>
              <a:defRPr sz="1400">
                <a:solidFill>
                  <a:schemeClr val="lt1"/>
                </a:solidFill>
                <a:latin typeface="Arial"/>
                <a:ea typeface="Arial"/>
                <a:cs typeface="Arial"/>
                <a:sym typeface="Arial"/>
              </a:defRPr>
            </a:lvl3pPr>
            <a:lvl4pPr indent="0" lvl="3" marL="0" algn="r">
              <a:spcBef>
                <a:spcPts val="0"/>
              </a:spcBef>
              <a:spcAft>
                <a:spcPts val="0"/>
              </a:spcAft>
              <a:buNone/>
              <a:defRPr sz="1400">
                <a:solidFill>
                  <a:schemeClr val="lt1"/>
                </a:solidFill>
                <a:latin typeface="Arial"/>
                <a:ea typeface="Arial"/>
                <a:cs typeface="Arial"/>
                <a:sym typeface="Arial"/>
              </a:defRPr>
            </a:lvl4pPr>
            <a:lvl5pPr indent="0" lvl="4" marL="0" algn="r">
              <a:spcBef>
                <a:spcPts val="0"/>
              </a:spcBef>
              <a:spcAft>
                <a:spcPts val="0"/>
              </a:spcAft>
              <a:buNone/>
              <a:defRPr sz="1400">
                <a:solidFill>
                  <a:schemeClr val="lt1"/>
                </a:solidFill>
                <a:latin typeface="Arial"/>
                <a:ea typeface="Arial"/>
                <a:cs typeface="Arial"/>
                <a:sym typeface="Arial"/>
              </a:defRPr>
            </a:lvl5pPr>
            <a:lvl6pPr indent="0" lvl="5" marL="0" algn="r">
              <a:spcBef>
                <a:spcPts val="0"/>
              </a:spcBef>
              <a:spcAft>
                <a:spcPts val="0"/>
              </a:spcAft>
              <a:buNone/>
              <a:defRPr sz="1400">
                <a:solidFill>
                  <a:schemeClr val="lt1"/>
                </a:solidFill>
                <a:latin typeface="Arial"/>
                <a:ea typeface="Arial"/>
                <a:cs typeface="Arial"/>
                <a:sym typeface="Arial"/>
              </a:defRPr>
            </a:lvl6pPr>
            <a:lvl7pPr indent="0" lvl="6" marL="0" algn="r">
              <a:spcBef>
                <a:spcPts val="0"/>
              </a:spcBef>
              <a:spcAft>
                <a:spcPts val="0"/>
              </a:spcAft>
              <a:buNone/>
              <a:defRPr sz="1400">
                <a:solidFill>
                  <a:schemeClr val="lt1"/>
                </a:solidFill>
                <a:latin typeface="Arial"/>
                <a:ea typeface="Arial"/>
                <a:cs typeface="Arial"/>
                <a:sym typeface="Arial"/>
              </a:defRPr>
            </a:lvl7pPr>
            <a:lvl8pPr indent="0" lvl="7" marL="0" algn="r">
              <a:spcBef>
                <a:spcPts val="0"/>
              </a:spcBef>
              <a:spcAft>
                <a:spcPts val="0"/>
              </a:spcAft>
              <a:buNone/>
              <a:defRPr sz="1400">
                <a:solidFill>
                  <a:schemeClr val="lt1"/>
                </a:solidFill>
                <a:latin typeface="Arial"/>
                <a:ea typeface="Arial"/>
                <a:cs typeface="Arial"/>
                <a:sym typeface="Arial"/>
              </a:defRPr>
            </a:lvl8pPr>
            <a:lvl9pPr indent="0" lvl="8" marL="0" algn="r">
              <a:spcBef>
                <a:spcPts val="0"/>
              </a:spcBef>
              <a:spcAft>
                <a:spcPts val="0"/>
              </a:spcAft>
              <a:buNone/>
              <a:defRPr sz="14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5"/>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2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6"/>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3" name="Google Shape;63;p26"/>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4" name="Google Shape;64;p2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27"/>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7"/>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7"/>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2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9"/>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4" name="Google Shape;84;p2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30"/>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p:nvPr>
            <p:ph idx="2" type="pic"/>
          </p:nvPr>
        </p:nvSpPr>
        <p:spPr>
          <a:xfrm>
            <a:off x="609599" y="609600"/>
            <a:ext cx="6347714" cy="3845718"/>
          </a:xfrm>
          <a:prstGeom prst="rect">
            <a:avLst/>
          </a:prstGeom>
          <a:noFill/>
          <a:ln>
            <a:noFill/>
          </a:ln>
        </p:spPr>
      </p:sp>
      <p:sp>
        <p:nvSpPr>
          <p:cNvPr id="90" name="Google Shape;90;p30"/>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4.xml"/><Relationship Id="rId12" Type="http://schemas.openxmlformats.org/officeDocument/2006/relationships/slideLayout" Target="../slideLayouts/slideLayout27.xml"/><Relationship Id="rId1" Type="http://schemas.openxmlformats.org/officeDocument/2006/relationships/image" Target="../media/image2.jp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theme" Target="../theme/theme1.xml"/><Relationship Id="rId12" Type="http://schemas.openxmlformats.org/officeDocument/2006/relationships/slideLayout" Target="../slideLayouts/slideLayout38.xml"/><Relationship Id="rId1" Type="http://schemas.openxmlformats.org/officeDocument/2006/relationships/image" Target="../media/image2.jpg"/><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8467" y="-8468"/>
            <a:ext cx="9169805" cy="6874935"/>
            <a:chOff x="-8467" y="-8468"/>
            <a:chExt cx="9169805" cy="6874935"/>
          </a:xfrm>
        </p:grpSpPr>
        <p:sp>
          <p:nvSpPr>
            <p:cNvPr id="11" name="Google Shape;11;p21"/>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1"/>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13" name="Google Shape;13;p21"/>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4" name="Google Shape;14;p21"/>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21"/>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1"/>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1"/>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2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2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2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chemeClr val="accent1"/>
                </a:solidFill>
                <a:latin typeface="Arial"/>
                <a:ea typeface="Arial"/>
                <a:cs typeface="Arial"/>
                <a:sym typeface="Arial"/>
              </a:defRPr>
            </a:lvl1pPr>
            <a:lvl2pPr indent="0" lvl="1" marL="0" marR="0" rtl="0" algn="r">
              <a:spcBef>
                <a:spcPts val="0"/>
              </a:spcBef>
              <a:spcAft>
                <a:spcPts val="0"/>
              </a:spcAft>
              <a:buNone/>
              <a:defRPr b="0" i="0" sz="900" u="none" cap="none" strike="noStrike">
                <a:solidFill>
                  <a:schemeClr val="accent1"/>
                </a:solidFill>
                <a:latin typeface="Arial"/>
                <a:ea typeface="Arial"/>
                <a:cs typeface="Arial"/>
                <a:sym typeface="Arial"/>
              </a:defRPr>
            </a:lvl2pPr>
            <a:lvl3pPr indent="0" lvl="2" marL="0" marR="0" rtl="0" algn="r">
              <a:spcBef>
                <a:spcPts val="0"/>
              </a:spcBef>
              <a:spcAft>
                <a:spcPts val="0"/>
              </a:spcAft>
              <a:buNone/>
              <a:defRPr b="0" i="0" sz="900" u="none" cap="none" strike="noStrike">
                <a:solidFill>
                  <a:schemeClr val="accent1"/>
                </a:solidFill>
                <a:latin typeface="Arial"/>
                <a:ea typeface="Arial"/>
                <a:cs typeface="Arial"/>
                <a:sym typeface="Arial"/>
              </a:defRPr>
            </a:lvl3pPr>
            <a:lvl4pPr indent="0" lvl="3" marL="0" marR="0" rtl="0" algn="r">
              <a:spcBef>
                <a:spcPts val="0"/>
              </a:spcBef>
              <a:spcAft>
                <a:spcPts val="0"/>
              </a:spcAft>
              <a:buNone/>
              <a:defRPr b="0" i="0" sz="900" u="none" cap="none" strike="noStrike">
                <a:solidFill>
                  <a:schemeClr val="accent1"/>
                </a:solidFill>
                <a:latin typeface="Arial"/>
                <a:ea typeface="Arial"/>
                <a:cs typeface="Arial"/>
                <a:sym typeface="Arial"/>
              </a:defRPr>
            </a:lvl4pPr>
            <a:lvl5pPr indent="0" lvl="4" marL="0" marR="0" rtl="0" algn="r">
              <a:spcBef>
                <a:spcPts val="0"/>
              </a:spcBef>
              <a:spcAft>
                <a:spcPts val="0"/>
              </a:spcAft>
              <a:buNone/>
              <a:defRPr b="0" i="0" sz="900" u="none" cap="none" strike="noStrike">
                <a:solidFill>
                  <a:schemeClr val="accent1"/>
                </a:solidFill>
                <a:latin typeface="Arial"/>
                <a:ea typeface="Arial"/>
                <a:cs typeface="Arial"/>
                <a:sym typeface="Arial"/>
              </a:defRPr>
            </a:lvl5pPr>
            <a:lvl6pPr indent="0" lvl="5" marL="0" marR="0" rtl="0" algn="r">
              <a:spcBef>
                <a:spcPts val="0"/>
              </a:spcBef>
              <a:spcAft>
                <a:spcPts val="0"/>
              </a:spcAft>
              <a:buNone/>
              <a:defRPr b="0" i="0" sz="900" u="none" cap="none" strike="noStrike">
                <a:solidFill>
                  <a:schemeClr val="accent1"/>
                </a:solidFill>
                <a:latin typeface="Arial"/>
                <a:ea typeface="Arial"/>
                <a:cs typeface="Arial"/>
                <a:sym typeface="Arial"/>
              </a:defRPr>
            </a:lvl6pPr>
            <a:lvl7pPr indent="0" lvl="6" marL="0" marR="0" rtl="0" algn="r">
              <a:spcBef>
                <a:spcPts val="0"/>
              </a:spcBef>
              <a:spcAft>
                <a:spcPts val="0"/>
              </a:spcAft>
              <a:buNone/>
              <a:defRPr b="0" i="0" sz="900" u="none" cap="none" strike="noStrike">
                <a:solidFill>
                  <a:schemeClr val="accent1"/>
                </a:solidFill>
                <a:latin typeface="Arial"/>
                <a:ea typeface="Arial"/>
                <a:cs typeface="Arial"/>
                <a:sym typeface="Arial"/>
              </a:defRPr>
            </a:lvl7pPr>
            <a:lvl8pPr indent="0" lvl="7" marL="0" marR="0" rtl="0" algn="r">
              <a:spcBef>
                <a:spcPts val="0"/>
              </a:spcBef>
              <a:spcAft>
                <a:spcPts val="0"/>
              </a:spcAft>
              <a:buNone/>
              <a:defRPr b="0" i="0" sz="900" u="none" cap="none" strike="noStrike">
                <a:solidFill>
                  <a:schemeClr val="accent1"/>
                </a:solidFill>
                <a:latin typeface="Arial"/>
                <a:ea typeface="Arial"/>
                <a:cs typeface="Arial"/>
                <a:sym typeface="Arial"/>
              </a:defRPr>
            </a:lvl8pPr>
            <a:lvl9pPr indent="0" lvl="8" marL="0" marR="0" rtl="0" algn="r">
              <a:spcBef>
                <a:spcPts val="0"/>
              </a:spcBef>
              <a:spcAft>
                <a:spcPts val="0"/>
              </a:spcAft>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3" name="Shape 143"/>
        <p:cNvGrpSpPr/>
        <p:nvPr/>
      </p:nvGrpSpPr>
      <p:grpSpPr>
        <a:xfrm>
          <a:off x="0" y="0"/>
          <a:ext cx="0" cy="0"/>
          <a:chOff x="0" y="0"/>
          <a:chExt cx="0" cy="0"/>
        </a:xfrm>
      </p:grpSpPr>
      <p:sp>
        <p:nvSpPr>
          <p:cNvPr id="144" name="Google Shape;144;p38"/>
          <p:cNvSpPr txBox="1"/>
          <p:nvPr>
            <p:ph type="title"/>
          </p:nvPr>
        </p:nvSpPr>
        <p:spPr>
          <a:xfrm>
            <a:off x="2703513" y="274638"/>
            <a:ext cx="6316662"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lt1"/>
                </a:solidFill>
                <a:latin typeface="Arial"/>
                <a:ea typeface="Arial"/>
                <a:cs typeface="Arial"/>
                <a:sym typeface="Arial"/>
              </a:defRPr>
            </a:lvl9pPr>
          </a:lstStyle>
          <a:p/>
        </p:txBody>
      </p:sp>
      <p:sp>
        <p:nvSpPr>
          <p:cNvPr id="145" name="Google Shape;145;p38"/>
          <p:cNvSpPr txBox="1"/>
          <p:nvPr>
            <p:ph idx="1" type="body"/>
          </p:nvPr>
        </p:nvSpPr>
        <p:spPr>
          <a:xfrm>
            <a:off x="2693988" y="1600200"/>
            <a:ext cx="6326187"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146" name="Google Shape;146;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7" name="Google Shape;147;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8" name="Google Shape;148;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8" name="Shape 218"/>
        <p:cNvGrpSpPr/>
        <p:nvPr/>
      </p:nvGrpSpPr>
      <p:grpSpPr>
        <a:xfrm>
          <a:off x="0" y="0"/>
          <a:ext cx="0" cy="0"/>
          <a:chOff x="0" y="0"/>
          <a:chExt cx="0" cy="0"/>
        </a:xfrm>
      </p:grpSpPr>
      <p:sp>
        <p:nvSpPr>
          <p:cNvPr id="219" name="Google Shape;219;p50"/>
          <p:cNvSpPr/>
          <p:nvPr/>
        </p:nvSpPr>
        <p:spPr>
          <a:xfrm>
            <a:off x="136525" y="136525"/>
            <a:ext cx="8866188" cy="6581775"/>
          </a:xfrm>
          <a:prstGeom prst="rect">
            <a:avLst/>
          </a:prstGeom>
          <a:solidFill>
            <a:schemeClr val="dk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50"/>
          <p:cNvSpPr txBox="1"/>
          <p:nvPr>
            <p:ph type="title"/>
          </p:nvPr>
        </p:nvSpPr>
        <p:spPr>
          <a:xfrm>
            <a:off x="455613" y="274638"/>
            <a:ext cx="8226425"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lt1"/>
                </a:solidFill>
                <a:latin typeface="Arial"/>
                <a:ea typeface="Arial"/>
                <a:cs typeface="Arial"/>
                <a:sym typeface="Arial"/>
              </a:defRPr>
            </a:lvl9pPr>
          </a:lstStyle>
          <a:p/>
        </p:txBody>
      </p:sp>
      <p:sp>
        <p:nvSpPr>
          <p:cNvPr id="221" name="Google Shape;221;p50"/>
          <p:cNvSpPr txBox="1"/>
          <p:nvPr>
            <p:ph idx="1" type="body"/>
          </p:nvPr>
        </p:nvSpPr>
        <p:spPr>
          <a:xfrm>
            <a:off x="455613" y="1600200"/>
            <a:ext cx="8226425"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222" name="Google Shape;222;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3" name="Google Shape;223;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4" name="Google Shape;224;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u="none">
                <a:solidFill>
                  <a:schemeClr val="lt1"/>
                </a:solidFill>
                <a:latin typeface="Arial"/>
                <a:ea typeface="Arial"/>
                <a:cs typeface="Arial"/>
                <a:sym typeface="Arial"/>
              </a:defRPr>
            </a:lvl1pPr>
            <a:lvl2pPr indent="0" lvl="1" marL="0" marR="0" rtl="0" algn="r">
              <a:spcBef>
                <a:spcPts val="0"/>
              </a:spcBef>
              <a:spcAft>
                <a:spcPts val="0"/>
              </a:spcAft>
              <a:buNone/>
              <a:defRPr b="0" sz="1400" u="none">
                <a:solidFill>
                  <a:schemeClr val="lt1"/>
                </a:solidFill>
                <a:latin typeface="Arial"/>
                <a:ea typeface="Arial"/>
                <a:cs typeface="Arial"/>
                <a:sym typeface="Arial"/>
              </a:defRPr>
            </a:lvl2pPr>
            <a:lvl3pPr indent="0" lvl="2" marL="0" marR="0" rtl="0" algn="r">
              <a:spcBef>
                <a:spcPts val="0"/>
              </a:spcBef>
              <a:spcAft>
                <a:spcPts val="0"/>
              </a:spcAft>
              <a:buNone/>
              <a:defRPr b="0" sz="1400" u="none">
                <a:solidFill>
                  <a:schemeClr val="lt1"/>
                </a:solidFill>
                <a:latin typeface="Arial"/>
                <a:ea typeface="Arial"/>
                <a:cs typeface="Arial"/>
                <a:sym typeface="Arial"/>
              </a:defRPr>
            </a:lvl3pPr>
            <a:lvl4pPr indent="0" lvl="3" marL="0" marR="0" rtl="0" algn="r">
              <a:spcBef>
                <a:spcPts val="0"/>
              </a:spcBef>
              <a:spcAft>
                <a:spcPts val="0"/>
              </a:spcAft>
              <a:buNone/>
              <a:defRPr b="0" sz="1400" u="none">
                <a:solidFill>
                  <a:schemeClr val="lt1"/>
                </a:solidFill>
                <a:latin typeface="Arial"/>
                <a:ea typeface="Arial"/>
                <a:cs typeface="Arial"/>
                <a:sym typeface="Arial"/>
              </a:defRPr>
            </a:lvl4pPr>
            <a:lvl5pPr indent="0" lvl="4" marL="0" marR="0" rtl="0" algn="r">
              <a:spcBef>
                <a:spcPts val="0"/>
              </a:spcBef>
              <a:spcAft>
                <a:spcPts val="0"/>
              </a:spcAft>
              <a:buNone/>
              <a:defRPr b="0" sz="1400" u="none">
                <a:solidFill>
                  <a:schemeClr val="lt1"/>
                </a:solidFill>
                <a:latin typeface="Arial"/>
                <a:ea typeface="Arial"/>
                <a:cs typeface="Arial"/>
                <a:sym typeface="Arial"/>
              </a:defRPr>
            </a:lvl5pPr>
            <a:lvl6pPr indent="0" lvl="5" marL="0" marR="0" rtl="0" algn="r">
              <a:spcBef>
                <a:spcPts val="0"/>
              </a:spcBef>
              <a:spcAft>
                <a:spcPts val="0"/>
              </a:spcAft>
              <a:buNone/>
              <a:defRPr b="0" sz="1400" u="none">
                <a:solidFill>
                  <a:schemeClr val="lt1"/>
                </a:solidFill>
                <a:latin typeface="Arial"/>
                <a:ea typeface="Arial"/>
                <a:cs typeface="Arial"/>
                <a:sym typeface="Arial"/>
              </a:defRPr>
            </a:lvl6pPr>
            <a:lvl7pPr indent="0" lvl="6" marL="0" marR="0" rtl="0" algn="r">
              <a:spcBef>
                <a:spcPts val="0"/>
              </a:spcBef>
              <a:spcAft>
                <a:spcPts val="0"/>
              </a:spcAft>
              <a:buNone/>
              <a:defRPr b="0" sz="1400" u="none">
                <a:solidFill>
                  <a:schemeClr val="lt1"/>
                </a:solidFill>
                <a:latin typeface="Arial"/>
                <a:ea typeface="Arial"/>
                <a:cs typeface="Arial"/>
                <a:sym typeface="Arial"/>
              </a:defRPr>
            </a:lvl7pPr>
            <a:lvl8pPr indent="0" lvl="7" marL="0" marR="0" rtl="0" algn="r">
              <a:spcBef>
                <a:spcPts val="0"/>
              </a:spcBef>
              <a:spcAft>
                <a:spcPts val="0"/>
              </a:spcAft>
              <a:buNone/>
              <a:defRPr b="0" sz="1400" u="none">
                <a:solidFill>
                  <a:schemeClr val="lt1"/>
                </a:solidFill>
                <a:latin typeface="Arial"/>
                <a:ea typeface="Arial"/>
                <a:cs typeface="Arial"/>
                <a:sym typeface="Arial"/>
              </a:defRPr>
            </a:lvl8pPr>
            <a:lvl9pPr indent="0" lvl="8" marL="0" marR="0" rtl="0" algn="r">
              <a:spcBef>
                <a:spcPts val="0"/>
              </a:spcBef>
              <a:spcAft>
                <a:spcPts val="0"/>
              </a:spcAft>
              <a:buNone/>
              <a:defRPr b="0" sz="14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
          <p:cNvSpPr txBox="1"/>
          <p:nvPr>
            <p:ph type="title"/>
          </p:nvPr>
        </p:nvSpPr>
        <p:spPr>
          <a:xfrm>
            <a:off x="152400" y="2743200"/>
            <a:ext cx="7848600" cy="2286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br>
              <a:rPr b="1" i="1" lang="en-US" sz="4400" u="sng"/>
            </a:br>
            <a:r>
              <a:rPr b="1" i="1" lang="en-US" sz="4800" u="sng"/>
              <a:t>Personality Development</a:t>
            </a:r>
            <a:endParaRPr b="1" i="1" sz="44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0"/>
          <p:cNvSpPr txBox="1"/>
          <p:nvPr>
            <p:ph type="title"/>
          </p:nvPr>
        </p:nvSpPr>
        <p:spPr>
          <a:xfrm>
            <a:off x="304801" y="381000"/>
            <a:ext cx="6705599" cy="6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Seventh Characteristic</a:t>
            </a:r>
            <a:endParaRPr/>
          </a:p>
        </p:txBody>
      </p:sp>
      <p:sp>
        <p:nvSpPr>
          <p:cNvPr id="361" name="Google Shape;361;p10"/>
          <p:cNvSpPr txBox="1"/>
          <p:nvPr>
            <p:ph idx="1" type="body"/>
          </p:nvPr>
        </p:nvSpPr>
        <p:spPr>
          <a:xfrm>
            <a:off x="319586" y="1524000"/>
            <a:ext cx="7224214" cy="41910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2880"/>
              <a:buNone/>
            </a:pPr>
            <a:r>
              <a:rPr lang="en-US" sz="3600">
                <a:latin typeface="Arial"/>
                <a:ea typeface="Arial"/>
                <a:cs typeface="Arial"/>
                <a:sym typeface="Arial"/>
              </a:rPr>
              <a:t>ولايقتلون النفس التي حرم الله إلا بالحق</a:t>
            </a:r>
            <a:endParaRPr sz="3600">
              <a:latin typeface="Arial"/>
              <a:ea typeface="Arial"/>
              <a:cs typeface="Arial"/>
              <a:sym typeface="Arial"/>
            </a:endParaRPr>
          </a:p>
          <a:p>
            <a:pPr indent="0" lvl="0" marL="0" rtl="0" algn="ctr">
              <a:lnSpc>
                <a:spcPct val="80000"/>
              </a:lnSpc>
              <a:spcBef>
                <a:spcPts val="1000"/>
              </a:spcBef>
              <a:spcAft>
                <a:spcPts val="0"/>
              </a:spcAft>
              <a:buSzPts val="2880"/>
              <a:buNone/>
            </a:pPr>
            <a:r>
              <a:t/>
            </a:r>
            <a:endParaRPr sz="3600">
              <a:latin typeface="Arial"/>
              <a:ea typeface="Arial"/>
              <a:cs typeface="Arial"/>
              <a:sym typeface="Arial"/>
            </a:endParaRPr>
          </a:p>
          <a:p>
            <a:pPr indent="0" lvl="0" marL="0" rtl="0" algn="ctr">
              <a:lnSpc>
                <a:spcPct val="80000"/>
              </a:lnSpc>
              <a:spcBef>
                <a:spcPts val="1000"/>
              </a:spcBef>
              <a:spcAft>
                <a:spcPts val="0"/>
              </a:spcAft>
              <a:buSzPts val="2080"/>
              <a:buNone/>
            </a:pPr>
            <a:r>
              <a:rPr lang="en-US" sz="2600"/>
              <a:t>(The servants of the Rahman (the All-Merciful, Allah)</a:t>
            </a:r>
            <a:endParaRPr/>
          </a:p>
          <a:p>
            <a:pPr indent="0" lvl="0" marL="0" rtl="0" algn="ctr">
              <a:lnSpc>
                <a:spcPct val="80000"/>
              </a:lnSpc>
              <a:spcBef>
                <a:spcPts val="1000"/>
              </a:spcBef>
              <a:spcAft>
                <a:spcPts val="0"/>
              </a:spcAft>
              <a:buSzPts val="2240"/>
              <a:buNone/>
            </a:pPr>
            <a:r>
              <a:rPr b="1" lang="en-US" sz="2800"/>
              <a:t>(Are those)</a:t>
            </a:r>
            <a:endParaRPr b="1"/>
          </a:p>
          <a:p>
            <a:pPr indent="0" lvl="0" marL="0" rtl="0" algn="ctr">
              <a:spcBef>
                <a:spcPts val="1000"/>
              </a:spcBef>
              <a:spcAft>
                <a:spcPts val="0"/>
              </a:spcAft>
              <a:buSzPts val="2240"/>
              <a:buNone/>
            </a:pPr>
            <a:r>
              <a:rPr b="1" lang="en-US" sz="2800"/>
              <a:t>And </a:t>
            </a:r>
            <a:r>
              <a:rPr b="1" lang="en-US" sz="2800" u="sng"/>
              <a:t>do not kill a person </a:t>
            </a:r>
            <a:r>
              <a:rPr b="1" lang="en-US" sz="2800"/>
              <a:t>whom Allah has given sanctity, except rightfully, </a:t>
            </a:r>
            <a:endParaRPr sz="20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
          <p:cNvSpPr txBox="1"/>
          <p:nvPr>
            <p:ph type="title"/>
          </p:nvPr>
        </p:nvSpPr>
        <p:spPr>
          <a:xfrm>
            <a:off x="609599" y="457200"/>
            <a:ext cx="5791201" cy="838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 Eighth Characteristic</a:t>
            </a:r>
            <a:endParaRPr/>
          </a:p>
        </p:txBody>
      </p:sp>
      <p:sp>
        <p:nvSpPr>
          <p:cNvPr id="367" name="Google Shape;367;p11"/>
          <p:cNvSpPr txBox="1"/>
          <p:nvPr>
            <p:ph idx="1" type="body"/>
          </p:nvPr>
        </p:nvSpPr>
        <p:spPr>
          <a:xfrm>
            <a:off x="645992" y="1600200"/>
            <a:ext cx="6347714" cy="388077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640"/>
              <a:buNone/>
            </a:pPr>
            <a:r>
              <a:rPr lang="en-US" sz="3300">
                <a:latin typeface="Arial"/>
                <a:ea typeface="Arial"/>
                <a:cs typeface="Arial"/>
                <a:sym typeface="Arial"/>
              </a:rPr>
              <a:t>ولايزنون</a:t>
            </a:r>
            <a:endParaRPr sz="3300">
              <a:latin typeface="Arial"/>
              <a:ea typeface="Arial"/>
              <a:cs typeface="Arial"/>
              <a:sym typeface="Arial"/>
            </a:endParaRPr>
          </a:p>
          <a:p>
            <a:pPr indent="0" lvl="0" marL="0" rtl="0" algn="ctr">
              <a:spcBef>
                <a:spcPts val="1000"/>
              </a:spcBef>
              <a:spcAft>
                <a:spcPts val="0"/>
              </a:spcAft>
              <a:buSzPts val="2240"/>
              <a:buNone/>
            </a:pPr>
            <a:r>
              <a:rPr lang="en-US" sz="2800"/>
              <a:t>(The servants of the Rahman (the All-Merciful, Allah)</a:t>
            </a:r>
            <a:endParaRPr/>
          </a:p>
          <a:p>
            <a:pPr indent="0" lvl="0" marL="0" rtl="0" algn="ctr">
              <a:spcBef>
                <a:spcPts val="1000"/>
              </a:spcBef>
              <a:spcAft>
                <a:spcPts val="0"/>
              </a:spcAft>
              <a:buSzPts val="2240"/>
              <a:buNone/>
            </a:pPr>
            <a:r>
              <a:rPr b="1" lang="en-US" sz="2800"/>
              <a:t>(Are those)</a:t>
            </a:r>
            <a:endParaRPr/>
          </a:p>
          <a:p>
            <a:pPr indent="0" lvl="0" marL="0" rtl="0" algn="ctr">
              <a:spcBef>
                <a:spcPts val="1000"/>
              </a:spcBef>
              <a:spcAft>
                <a:spcPts val="0"/>
              </a:spcAft>
              <a:buSzPts val="2240"/>
              <a:buNone/>
            </a:pPr>
            <a:r>
              <a:rPr b="1" lang="en-US" sz="2800" u="sng"/>
              <a:t>Who doesn’t commit Adultery.</a:t>
            </a:r>
            <a:endParaRPr/>
          </a:p>
          <a:p>
            <a:pPr indent="0" lvl="0" marL="0" rtl="0" algn="ctr">
              <a:spcBef>
                <a:spcPts val="1000"/>
              </a:spcBef>
              <a:spcAft>
                <a:spcPts val="0"/>
              </a:spcAft>
              <a:buSzPts val="2240"/>
              <a:buNone/>
            </a:pPr>
            <a:r>
              <a:t/>
            </a:r>
            <a:endParaRPr b="1" sz="2800"/>
          </a:p>
          <a:p>
            <a:pPr indent="0" lvl="0" marL="0" rtl="0" algn="ctr">
              <a:spcBef>
                <a:spcPts val="1000"/>
              </a:spcBef>
              <a:spcAft>
                <a:spcPts val="0"/>
              </a:spcAft>
              <a:buSzPts val="2640"/>
              <a:buNone/>
            </a:pPr>
            <a:r>
              <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2"/>
          <p:cNvSpPr txBox="1"/>
          <p:nvPr>
            <p:ph type="title"/>
          </p:nvPr>
        </p:nvSpPr>
        <p:spPr>
          <a:xfrm>
            <a:off x="304800" y="304800"/>
            <a:ext cx="6553199" cy="762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Punishment of above three sins </a:t>
            </a:r>
            <a:endParaRPr/>
          </a:p>
        </p:txBody>
      </p:sp>
      <p:sp>
        <p:nvSpPr>
          <p:cNvPr id="373" name="Google Shape;373;p12"/>
          <p:cNvSpPr txBox="1"/>
          <p:nvPr>
            <p:ph idx="1" type="body"/>
          </p:nvPr>
        </p:nvSpPr>
        <p:spPr>
          <a:xfrm>
            <a:off x="229772" y="1371600"/>
            <a:ext cx="8040806" cy="3200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560"/>
              <a:buNone/>
            </a:pPr>
            <a:r>
              <a:rPr lang="en-US" sz="3200">
                <a:latin typeface="Arial"/>
                <a:ea typeface="Arial"/>
                <a:cs typeface="Arial"/>
                <a:sym typeface="Arial"/>
              </a:rPr>
              <a:t>ومن يفعل </a:t>
            </a:r>
            <a:r>
              <a:rPr b="1" lang="en-US" sz="3200" u="sng">
                <a:latin typeface="Arial"/>
                <a:ea typeface="Arial"/>
                <a:cs typeface="Arial"/>
                <a:sym typeface="Arial"/>
              </a:rPr>
              <a:t>ذلك</a:t>
            </a:r>
            <a:r>
              <a:rPr lang="en-US" sz="3200">
                <a:latin typeface="Arial"/>
                <a:ea typeface="Arial"/>
                <a:cs typeface="Arial"/>
                <a:sym typeface="Arial"/>
              </a:rPr>
              <a:t> يلق أثاما</a:t>
            </a:r>
            <a:endParaRPr sz="3200">
              <a:latin typeface="Arial"/>
              <a:ea typeface="Arial"/>
              <a:cs typeface="Arial"/>
              <a:sym typeface="Arial"/>
            </a:endParaRPr>
          </a:p>
          <a:p>
            <a:pPr indent="0" lvl="0" marL="0" rtl="0" algn="ctr">
              <a:spcBef>
                <a:spcPts val="1000"/>
              </a:spcBef>
              <a:spcAft>
                <a:spcPts val="0"/>
              </a:spcAft>
              <a:buSzPts val="2560"/>
              <a:buNone/>
            </a:pPr>
            <a:r>
              <a:rPr b="1" lang="en-US" sz="3200"/>
              <a:t>And whoever </a:t>
            </a:r>
            <a:r>
              <a:rPr b="1" lang="en-US" sz="3200" u="sng"/>
              <a:t>does it</a:t>
            </a:r>
            <a:r>
              <a:rPr b="1" lang="en-US" sz="3200"/>
              <a:t>, shall face the recompense of his sin</a:t>
            </a:r>
            <a:endParaRPr sz="3200">
              <a:latin typeface="Arial"/>
              <a:ea typeface="Arial"/>
              <a:cs typeface="Arial"/>
              <a:sym typeface="Arial"/>
            </a:endParaRPr>
          </a:p>
          <a:p>
            <a:pPr indent="0" lvl="0" marL="0" rtl="0" algn="ctr">
              <a:spcBef>
                <a:spcPts val="1000"/>
              </a:spcBef>
              <a:spcAft>
                <a:spcPts val="0"/>
              </a:spcAft>
              <a:buSzPts val="2560"/>
              <a:buNone/>
            </a:pPr>
            <a:r>
              <a:rPr lang="en-US" sz="3200">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3"/>
          <p:cNvSpPr txBox="1"/>
          <p:nvPr>
            <p:ph type="title"/>
          </p:nvPr>
        </p:nvSpPr>
        <p:spPr>
          <a:xfrm>
            <a:off x="152401" y="228600"/>
            <a:ext cx="5638799"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Punishment of Mushrik</a:t>
            </a:r>
            <a:endParaRPr/>
          </a:p>
        </p:txBody>
      </p:sp>
      <p:sp>
        <p:nvSpPr>
          <p:cNvPr id="379" name="Google Shape;379;p13"/>
          <p:cNvSpPr txBox="1"/>
          <p:nvPr>
            <p:ph idx="1" type="body"/>
          </p:nvPr>
        </p:nvSpPr>
        <p:spPr>
          <a:xfrm>
            <a:off x="304800" y="1219200"/>
            <a:ext cx="80772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40"/>
              <a:buNone/>
            </a:pPr>
            <a:r>
              <a:rPr b="1" lang="en-US" sz="2800" u="sng">
                <a:latin typeface="Arial"/>
                <a:ea typeface="Arial"/>
                <a:cs typeface="Arial"/>
                <a:sym typeface="Arial"/>
              </a:rPr>
              <a:t>يضاعف</a:t>
            </a:r>
            <a:r>
              <a:rPr lang="en-US" sz="2800">
                <a:latin typeface="Arial"/>
                <a:ea typeface="Arial"/>
                <a:cs typeface="Arial"/>
                <a:sym typeface="Arial"/>
              </a:rPr>
              <a:t> له العذاب يوم القيامة ويخلد فيه </a:t>
            </a:r>
            <a:r>
              <a:rPr b="1" lang="en-US" sz="2800" u="sng">
                <a:latin typeface="Arial"/>
                <a:ea typeface="Arial"/>
                <a:cs typeface="Arial"/>
                <a:sym typeface="Arial"/>
              </a:rPr>
              <a:t>مهانا</a:t>
            </a:r>
            <a:r>
              <a:rPr lang="en-US" sz="2800">
                <a:latin typeface="Arial"/>
                <a:ea typeface="Arial"/>
                <a:cs typeface="Arial"/>
                <a:sym typeface="Arial"/>
              </a:rPr>
              <a:t> إلا من تاب وآمن وعمل عملا صالحا فأولئك يبدل الله سيآتهم حسنات وكان الله غفورا رحيما</a:t>
            </a:r>
            <a:endParaRPr sz="2800">
              <a:latin typeface="Arial"/>
              <a:ea typeface="Arial"/>
              <a:cs typeface="Arial"/>
              <a:sym typeface="Arial"/>
            </a:endParaRPr>
          </a:p>
          <a:p>
            <a:pPr indent="0" lvl="0" marL="0" rtl="0" algn="ctr">
              <a:spcBef>
                <a:spcPts val="1000"/>
              </a:spcBef>
              <a:spcAft>
                <a:spcPts val="0"/>
              </a:spcAft>
              <a:buSzPts val="2240"/>
              <a:buNone/>
            </a:pPr>
            <a:r>
              <a:rPr lang="en-US" sz="2800"/>
              <a:t>the punishment will be </a:t>
            </a:r>
            <a:r>
              <a:rPr lang="en-US" sz="2800" u="sng"/>
              <a:t>DOUBLED</a:t>
            </a:r>
            <a:r>
              <a:rPr lang="en-US" sz="2800"/>
              <a:t> for him, and he will remain there </a:t>
            </a:r>
            <a:r>
              <a:rPr lang="en-US" sz="2800" u="sng"/>
              <a:t>DISDAINED</a:t>
            </a:r>
            <a:r>
              <a:rPr lang="en-US" sz="2800"/>
              <a:t>, for ever, except the one who repents and believes and does good deeds, then Allah will replace the evils of such people by good deeds, and Allah is Most-Forgiving, Very-Merciful.</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Punishment of Muslim</a:t>
            </a:r>
            <a:endParaRPr/>
          </a:p>
        </p:txBody>
      </p:sp>
      <p:sp>
        <p:nvSpPr>
          <p:cNvPr id="385" name="Google Shape;385;p14"/>
          <p:cNvSpPr txBox="1"/>
          <p:nvPr>
            <p:ph idx="1" type="body"/>
          </p:nvPr>
        </p:nvSpPr>
        <p:spPr>
          <a:xfrm>
            <a:off x="457200" y="1488613"/>
            <a:ext cx="7467600" cy="4759787"/>
          </a:xfrm>
          <a:prstGeom prst="rect">
            <a:avLst/>
          </a:prstGeom>
          <a:noFill/>
          <a:ln>
            <a:noFill/>
          </a:ln>
        </p:spPr>
        <p:txBody>
          <a:bodyPr anchorCtr="0" anchor="t" bIns="45700" lIns="91425" spcFirstLastPara="1" rIns="91425" wrap="square" tIns="45700">
            <a:normAutofit/>
          </a:bodyPr>
          <a:lstStyle/>
          <a:p>
            <a:pPr indent="0" lvl="0" marL="0" rtl="1" algn="ctr">
              <a:spcBef>
                <a:spcPts val="0"/>
              </a:spcBef>
              <a:spcAft>
                <a:spcPts val="0"/>
              </a:spcAft>
              <a:buSzPts val="2240"/>
              <a:buNone/>
            </a:pPr>
            <a:r>
              <a:rPr lang="en-US" sz="2800">
                <a:latin typeface="Arial"/>
                <a:ea typeface="Arial"/>
                <a:cs typeface="Arial"/>
                <a:sym typeface="Arial"/>
              </a:rPr>
              <a:t>ومن تاب وعمل صالحا فإنه يتوب إلى الله متابا</a:t>
            </a:r>
            <a:endParaRPr sz="2800">
              <a:latin typeface="Arial"/>
              <a:ea typeface="Arial"/>
              <a:cs typeface="Arial"/>
              <a:sym typeface="Arial"/>
            </a:endParaRPr>
          </a:p>
          <a:p>
            <a:pPr indent="-200660" lvl="0" marL="342900" rtl="1" algn="r">
              <a:spcBef>
                <a:spcPts val="1000"/>
              </a:spcBef>
              <a:spcAft>
                <a:spcPts val="0"/>
              </a:spcAft>
              <a:buSzPts val="2240"/>
              <a:buNone/>
            </a:pPr>
            <a:r>
              <a:t/>
            </a:r>
            <a:endParaRPr b="1" sz="2800"/>
          </a:p>
          <a:p>
            <a:pPr indent="0" lvl="0" marL="0" rtl="1" algn="ctr">
              <a:spcBef>
                <a:spcPts val="1000"/>
              </a:spcBef>
              <a:spcAft>
                <a:spcPts val="0"/>
              </a:spcAft>
              <a:buSzPts val="2240"/>
              <a:buNone/>
            </a:pPr>
            <a:r>
              <a:rPr b="1" lang="en-US" sz="2800"/>
              <a:t>Whoever repents and does righteous deeds turn to Allah truly.</a:t>
            </a:r>
            <a:endParaRPr/>
          </a:p>
          <a:p>
            <a:pPr indent="-200660" lvl="0" marL="342900" rtl="1" algn="r">
              <a:spcBef>
                <a:spcPts val="1000"/>
              </a:spcBef>
              <a:spcAft>
                <a:spcPts val="0"/>
              </a:spcAft>
              <a:buSzPts val="2240"/>
              <a:buNone/>
            </a:pPr>
            <a:r>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5"/>
          <p:cNvSpPr txBox="1"/>
          <p:nvPr>
            <p:ph type="title"/>
          </p:nvPr>
        </p:nvSpPr>
        <p:spPr>
          <a:xfrm>
            <a:off x="609600" y="381000"/>
            <a:ext cx="4419601" cy="685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Ninth Characteristic</a:t>
            </a:r>
            <a:endParaRPr/>
          </a:p>
        </p:txBody>
      </p:sp>
      <p:sp>
        <p:nvSpPr>
          <p:cNvPr id="392" name="Google Shape;392;p15"/>
          <p:cNvSpPr txBox="1"/>
          <p:nvPr>
            <p:ph idx="1" type="body"/>
          </p:nvPr>
        </p:nvSpPr>
        <p:spPr>
          <a:xfrm>
            <a:off x="990599" y="1524000"/>
            <a:ext cx="5966713" cy="4517363"/>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3200"/>
              <a:buNone/>
            </a:pPr>
            <a:r>
              <a:rPr lang="en-US" sz="4000">
                <a:latin typeface="Arial"/>
                <a:ea typeface="Arial"/>
                <a:cs typeface="Arial"/>
                <a:sym typeface="Arial"/>
              </a:rPr>
              <a:t>والذين لايشهدون الزور </a:t>
            </a:r>
            <a:endParaRPr/>
          </a:p>
          <a:p>
            <a:pPr indent="0" lvl="0" marL="0" rtl="0" algn="ctr">
              <a:spcBef>
                <a:spcPts val="1000"/>
              </a:spcBef>
              <a:spcAft>
                <a:spcPts val="0"/>
              </a:spcAft>
              <a:buSzPts val="2240"/>
              <a:buNone/>
            </a:pPr>
            <a:r>
              <a:rPr lang="en-US" sz="2800"/>
              <a:t>(The servants of the Rahman (the All-Merciful, Allah)</a:t>
            </a:r>
            <a:endParaRPr/>
          </a:p>
          <a:p>
            <a:pPr indent="0" lvl="0" marL="0" rtl="0" algn="ctr">
              <a:spcBef>
                <a:spcPts val="1000"/>
              </a:spcBef>
              <a:spcAft>
                <a:spcPts val="0"/>
              </a:spcAft>
              <a:buSzPts val="2240"/>
              <a:buNone/>
            </a:pPr>
            <a:r>
              <a:rPr b="1" lang="en-US" sz="2800" u="sng"/>
              <a:t>And those who do not witness falsehood</a:t>
            </a:r>
            <a:r>
              <a:rPr lang="en-US" sz="2400" u="sng"/>
              <a:t>.</a:t>
            </a: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6"/>
          <p:cNvSpPr txBox="1"/>
          <p:nvPr>
            <p:ph type="title"/>
          </p:nvPr>
        </p:nvSpPr>
        <p:spPr>
          <a:xfrm>
            <a:off x="609599" y="609600"/>
            <a:ext cx="4114801" cy="685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Tenth Characteristic</a:t>
            </a:r>
            <a:endParaRPr/>
          </a:p>
        </p:txBody>
      </p:sp>
      <p:sp>
        <p:nvSpPr>
          <p:cNvPr id="399" name="Google Shape;399;p16"/>
          <p:cNvSpPr txBox="1"/>
          <p:nvPr>
            <p:ph idx="1" type="body"/>
          </p:nvPr>
        </p:nvSpPr>
        <p:spPr>
          <a:xfrm>
            <a:off x="838199" y="1447800"/>
            <a:ext cx="6119113" cy="4593563"/>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880"/>
              <a:buNone/>
            </a:pPr>
            <a:r>
              <a:rPr lang="en-US" sz="3600" u="sng">
                <a:latin typeface="Arial"/>
                <a:ea typeface="Arial"/>
                <a:cs typeface="Arial"/>
                <a:sym typeface="Arial"/>
              </a:rPr>
              <a:t>وإذا مروا باللغو مروا كراما</a:t>
            </a:r>
            <a:endParaRPr/>
          </a:p>
          <a:p>
            <a:pPr indent="0" lvl="0" marL="0" rtl="0" algn="ctr">
              <a:spcBef>
                <a:spcPts val="1000"/>
              </a:spcBef>
              <a:spcAft>
                <a:spcPts val="0"/>
              </a:spcAft>
              <a:buSzPts val="2240"/>
              <a:buNone/>
            </a:pPr>
            <a:r>
              <a:rPr lang="en-US" sz="2800"/>
              <a:t>(The servants of the Rahman (the All-Merciful, Allah)</a:t>
            </a:r>
            <a:endParaRPr/>
          </a:p>
          <a:p>
            <a:pPr indent="0" lvl="0" marL="0" rtl="0" algn="ctr">
              <a:spcBef>
                <a:spcPts val="1000"/>
              </a:spcBef>
              <a:spcAft>
                <a:spcPts val="0"/>
              </a:spcAft>
              <a:buSzPts val="2240"/>
              <a:buNone/>
            </a:pPr>
            <a:r>
              <a:rPr b="1" lang="en-US" sz="2800" u="sng"/>
              <a:t>(Are those)</a:t>
            </a:r>
            <a:endParaRPr/>
          </a:p>
          <a:p>
            <a:pPr indent="0" lvl="0" marL="0" rtl="0" algn="ctr">
              <a:spcBef>
                <a:spcPts val="1000"/>
              </a:spcBef>
              <a:spcAft>
                <a:spcPts val="0"/>
              </a:spcAft>
              <a:buSzPts val="2240"/>
              <a:buNone/>
            </a:pPr>
            <a:r>
              <a:rPr b="1" lang="en-US" sz="2800" u="sng"/>
              <a:t> And when they pass by the absurd things, Pass by them with dignity.</a:t>
            </a:r>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7"/>
          <p:cNvSpPr txBox="1"/>
          <p:nvPr>
            <p:ph type="title"/>
          </p:nvPr>
        </p:nvSpPr>
        <p:spPr>
          <a:xfrm>
            <a:off x="609599" y="609600"/>
            <a:ext cx="4800601" cy="762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Eleventh Characteristic</a:t>
            </a:r>
            <a:endParaRPr/>
          </a:p>
        </p:txBody>
      </p:sp>
      <p:sp>
        <p:nvSpPr>
          <p:cNvPr id="406" name="Google Shape;406;p17"/>
          <p:cNvSpPr txBox="1"/>
          <p:nvPr>
            <p:ph idx="1" type="body"/>
          </p:nvPr>
        </p:nvSpPr>
        <p:spPr>
          <a:xfrm>
            <a:off x="1219199" y="1371600"/>
            <a:ext cx="5738113" cy="4669763"/>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3200"/>
              <a:buNone/>
            </a:pPr>
            <a:r>
              <a:rPr lang="en-US" sz="4000">
                <a:latin typeface="Arial"/>
                <a:ea typeface="Arial"/>
                <a:cs typeface="Arial"/>
                <a:sym typeface="Arial"/>
              </a:rPr>
              <a:t>والذين إذا ذكروا بآيات ربهم لم يخروا عليها صما وعميانا</a:t>
            </a:r>
            <a:endParaRPr/>
          </a:p>
          <a:p>
            <a:pPr indent="0" lvl="0" marL="0" rtl="0" algn="ctr">
              <a:spcBef>
                <a:spcPts val="1000"/>
              </a:spcBef>
              <a:spcAft>
                <a:spcPts val="0"/>
              </a:spcAft>
              <a:buSzPts val="2240"/>
              <a:buNone/>
            </a:pPr>
            <a:r>
              <a:rPr lang="en-US" sz="2800"/>
              <a:t>(The servants of the Rahman (the All-Merciful, Allah)</a:t>
            </a:r>
            <a:endParaRPr b="1" sz="2800"/>
          </a:p>
          <a:p>
            <a:pPr indent="0" lvl="0" marL="0" rtl="0" algn="ctr">
              <a:spcBef>
                <a:spcPts val="1000"/>
              </a:spcBef>
              <a:spcAft>
                <a:spcPts val="0"/>
              </a:spcAft>
              <a:buSzPts val="2240"/>
              <a:buNone/>
            </a:pPr>
            <a:r>
              <a:rPr b="1" lang="en-US" sz="2800" u="sng"/>
              <a:t>And those who, when they are reminded of the verses of their Lord, do not fall at them as deaf and blind ones</a:t>
            </a:r>
            <a:r>
              <a:rPr lang="en-US" sz="2400"/>
              <a:t>.</a:t>
            </a:r>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8"/>
          <p:cNvSpPr txBox="1"/>
          <p:nvPr>
            <p:ph type="title"/>
          </p:nvPr>
        </p:nvSpPr>
        <p:spPr>
          <a:xfrm>
            <a:off x="609599" y="304800"/>
            <a:ext cx="4800601" cy="685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Twelfth Characteristic</a:t>
            </a:r>
            <a:endParaRPr/>
          </a:p>
        </p:txBody>
      </p:sp>
      <p:sp>
        <p:nvSpPr>
          <p:cNvPr id="413" name="Google Shape;413;p18"/>
          <p:cNvSpPr txBox="1"/>
          <p:nvPr>
            <p:ph idx="1" type="body"/>
          </p:nvPr>
        </p:nvSpPr>
        <p:spPr>
          <a:xfrm>
            <a:off x="607325" y="1600200"/>
            <a:ext cx="6784076" cy="41910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2880"/>
              <a:buNone/>
            </a:pPr>
            <a:r>
              <a:rPr lang="en-US" sz="3600">
                <a:latin typeface="Arial"/>
                <a:ea typeface="Arial"/>
                <a:cs typeface="Arial"/>
                <a:sym typeface="Arial"/>
              </a:rPr>
              <a:t>والذين يقولون ربنا هب لنا من أزواجنا وذريتنا قرة أعين واجعلنا للمتقين إماما</a:t>
            </a:r>
            <a:endParaRPr sz="3600">
              <a:latin typeface="Arial"/>
              <a:ea typeface="Arial"/>
              <a:cs typeface="Arial"/>
              <a:sym typeface="Arial"/>
            </a:endParaRPr>
          </a:p>
          <a:p>
            <a:pPr indent="0" lvl="0" marL="0" rtl="0" algn="ctr">
              <a:lnSpc>
                <a:spcPct val="80000"/>
              </a:lnSpc>
              <a:spcBef>
                <a:spcPts val="1000"/>
              </a:spcBef>
              <a:spcAft>
                <a:spcPts val="0"/>
              </a:spcAft>
              <a:buSzPts val="2240"/>
              <a:buNone/>
            </a:pPr>
            <a:r>
              <a:rPr b="1" lang="en-US" sz="2800" u="sng"/>
              <a:t>And those</a:t>
            </a:r>
            <a:endParaRPr/>
          </a:p>
          <a:p>
            <a:pPr indent="0" lvl="0" marL="0" rtl="0" algn="ctr">
              <a:lnSpc>
                <a:spcPct val="80000"/>
              </a:lnSpc>
              <a:spcBef>
                <a:spcPts val="1000"/>
              </a:spcBef>
              <a:spcAft>
                <a:spcPts val="0"/>
              </a:spcAft>
              <a:buSzPts val="2240"/>
              <a:buNone/>
            </a:pPr>
            <a:r>
              <a:rPr b="1" lang="en-US" sz="2800" u="sng"/>
              <a:t>who say, “Our Lord! Give us from our spouses and our children, comfort of eyes, and make us head of the God-fearing</a:t>
            </a:r>
            <a:r>
              <a:rPr b="1" lang="en-US" sz="2400"/>
              <a:t>.”</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9"/>
          <p:cNvSpPr txBox="1"/>
          <p:nvPr>
            <p:ph type="title"/>
          </p:nvPr>
        </p:nvSpPr>
        <p:spPr>
          <a:xfrm>
            <a:off x="537949" y="304800"/>
            <a:ext cx="3657601" cy="838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Reward</a:t>
            </a:r>
            <a:endParaRPr/>
          </a:p>
        </p:txBody>
      </p:sp>
      <p:sp>
        <p:nvSpPr>
          <p:cNvPr id="419" name="Google Shape;419;p19"/>
          <p:cNvSpPr txBox="1"/>
          <p:nvPr>
            <p:ph idx="1" type="body"/>
          </p:nvPr>
        </p:nvSpPr>
        <p:spPr>
          <a:xfrm>
            <a:off x="533400" y="1488613"/>
            <a:ext cx="6781800" cy="4835987"/>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SzPts val="2240"/>
              <a:buNone/>
            </a:pPr>
            <a:r>
              <a:rPr lang="en-US" sz="2800">
                <a:latin typeface="Arial"/>
                <a:ea typeface="Arial"/>
                <a:cs typeface="Arial"/>
                <a:sym typeface="Arial"/>
              </a:rPr>
              <a:t>أولئك يجزون الغرفة بما صبروا ويلقون فيها تحية وسلاما خلدين فيها حسنت مستقرا ومقاما قل ما يعبؤا بكم ربي لولا دعآءكم فقد كذبتم فسوف يكون لزاما.</a:t>
            </a:r>
            <a:endParaRPr sz="2800">
              <a:latin typeface="Arial"/>
              <a:ea typeface="Arial"/>
              <a:cs typeface="Arial"/>
              <a:sym typeface="Arial"/>
            </a:endParaRPr>
          </a:p>
          <a:p>
            <a:pPr indent="0" lvl="0" marL="0" rtl="0" algn="ctr">
              <a:spcBef>
                <a:spcPts val="1000"/>
              </a:spcBef>
              <a:spcAft>
                <a:spcPts val="0"/>
              </a:spcAft>
              <a:buSzPts val="1920"/>
              <a:buNone/>
            </a:pPr>
            <a:r>
              <a:rPr b="1" lang="en-US" sz="240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r>
              <a:rPr lang="en-US" sz="2400"/>
              <a: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
          <p:cNvSpPr txBox="1"/>
          <p:nvPr>
            <p:ph type="ctrTitle"/>
          </p:nvPr>
        </p:nvSpPr>
        <p:spPr>
          <a:xfrm>
            <a:off x="685800" y="1371600"/>
            <a:ext cx="6934200" cy="2590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2000"/>
              <a:buFont typeface="Calibri"/>
              <a:buNone/>
            </a:pPr>
            <a:br>
              <a:rPr lang="en-US" sz="2000">
                <a:latin typeface="Calibri"/>
                <a:ea typeface="Calibri"/>
                <a:cs typeface="Calibri"/>
                <a:sym typeface="Calibri"/>
              </a:rPr>
            </a:br>
            <a:br>
              <a:rPr lang="en-US" sz="2000">
                <a:latin typeface="Calibri"/>
                <a:ea typeface="Calibri"/>
                <a:cs typeface="Calibri"/>
                <a:sym typeface="Calibri"/>
              </a:rPr>
            </a:br>
            <a:br>
              <a:rPr lang="en-US" sz="2000">
                <a:latin typeface="Calibri"/>
                <a:ea typeface="Calibri"/>
                <a:cs typeface="Calibri"/>
                <a:sym typeface="Calibri"/>
              </a:rPr>
            </a:br>
            <a:br>
              <a:rPr lang="en-US" sz="2000">
                <a:latin typeface="Calibri"/>
                <a:ea typeface="Calibri"/>
                <a:cs typeface="Calibri"/>
                <a:sym typeface="Calibri"/>
              </a:rPr>
            </a:br>
            <a:r>
              <a:rPr b="1" lang="en-US" sz="3200" u="sng">
                <a:latin typeface="Trebuchet MS"/>
                <a:ea typeface="Trebuchet MS"/>
                <a:cs typeface="Trebuchet MS"/>
                <a:sym typeface="Trebuchet MS"/>
              </a:rPr>
              <a:t>THE TWELVE QUALITIES OF FAITHFUL SLAVES</a:t>
            </a:r>
            <a:br>
              <a:rPr b="1" lang="en-US" sz="2000">
                <a:latin typeface="Calibri"/>
                <a:ea typeface="Calibri"/>
                <a:cs typeface="Calibri"/>
                <a:sym typeface="Calibri"/>
              </a:rPr>
            </a:br>
            <a:r>
              <a:rPr b="1" lang="en-US" sz="2000">
                <a:latin typeface="Calibri"/>
                <a:ea typeface="Calibri"/>
                <a:cs typeface="Calibri"/>
                <a:sym typeface="Calibri"/>
              </a:rPr>
              <a:t>(In The light of Surah Furqan)</a:t>
            </a:r>
            <a:br>
              <a:rPr b="1" lang="en-US" sz="2000">
                <a:latin typeface="Calibri"/>
                <a:ea typeface="Calibri"/>
                <a:cs typeface="Calibri"/>
                <a:sym typeface="Calibri"/>
              </a:rPr>
            </a:br>
            <a:r>
              <a:rPr lang="en-US" sz="1800">
                <a:latin typeface="Calibri"/>
                <a:ea typeface="Calibri"/>
                <a:cs typeface="Calibri"/>
                <a:sym typeface="Calibri"/>
              </a:rPr>
              <a:t> (V:63 – 77)</a:t>
            </a:r>
            <a:br>
              <a:rPr lang="en-US" sz="4800">
                <a:latin typeface="Calibri"/>
                <a:ea typeface="Calibri"/>
                <a:cs typeface="Calibri"/>
                <a:sym typeface="Calibri"/>
              </a:rPr>
            </a:br>
            <a:endParaRPr b="1">
              <a:latin typeface="Calibri"/>
              <a:ea typeface="Calibri"/>
              <a:cs typeface="Calibri"/>
              <a:sym typeface="Calibri"/>
            </a:endParaRPr>
          </a:p>
        </p:txBody>
      </p:sp>
      <p:sp>
        <p:nvSpPr>
          <p:cNvPr id="306" name="Google Shape;306;p2"/>
          <p:cNvSpPr txBox="1"/>
          <p:nvPr>
            <p:ph idx="1" type="subTitle"/>
          </p:nvPr>
        </p:nvSpPr>
        <p:spPr>
          <a:xfrm>
            <a:off x="1143000" y="3581400"/>
            <a:ext cx="6337005" cy="156633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spcBef>
                <a:spcPts val="0"/>
              </a:spcBef>
              <a:spcAft>
                <a:spcPts val="0"/>
              </a:spcAft>
              <a:buSzPct val="80000"/>
              <a:buNone/>
            </a:pPr>
            <a:r>
              <a:rPr b="1" lang="en-US" sz="5800" u="sng">
                <a:latin typeface="Arial"/>
                <a:ea typeface="Arial"/>
                <a:cs typeface="Arial"/>
                <a:sym typeface="Arial"/>
              </a:rPr>
              <a:t>عباد الرحمٰن کی صفات</a:t>
            </a:r>
            <a:endParaRPr/>
          </a:p>
          <a:p>
            <a:pPr indent="0" lvl="0" marL="0" rtl="0" algn="ctr">
              <a:spcBef>
                <a:spcPts val="1000"/>
              </a:spcBef>
              <a:spcAft>
                <a:spcPts val="0"/>
              </a:spcAft>
              <a:buSzPct val="80000"/>
              <a:buNone/>
            </a:pPr>
            <a:r>
              <a:rPr lang="en-US" sz="4300">
                <a:latin typeface="Arial"/>
                <a:ea typeface="Arial"/>
                <a:cs typeface="Arial"/>
                <a:sym typeface="Arial"/>
              </a:rPr>
              <a:t>(سورۃ فرقان کی روشنی میں)</a:t>
            </a:r>
            <a:endParaRPr sz="4300">
              <a:latin typeface="Arial"/>
              <a:ea typeface="Arial"/>
              <a:cs typeface="Arial"/>
              <a:sym typeface="Arial"/>
            </a:endParaRP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0"/>
          <p:cNvSpPr txBox="1"/>
          <p:nvPr>
            <p:ph type="title"/>
          </p:nvPr>
        </p:nvSpPr>
        <p:spPr>
          <a:xfrm>
            <a:off x="609600" y="152400"/>
            <a:ext cx="3581399" cy="609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sz="3600" u="sng"/>
              <a:t>Twelve Qualities</a:t>
            </a:r>
            <a:endParaRPr/>
          </a:p>
        </p:txBody>
      </p:sp>
      <p:sp>
        <p:nvSpPr>
          <p:cNvPr id="425" name="Google Shape;425;p20"/>
          <p:cNvSpPr txBox="1"/>
          <p:nvPr>
            <p:ph idx="1" type="body"/>
          </p:nvPr>
        </p:nvSpPr>
        <p:spPr>
          <a:xfrm>
            <a:off x="228600" y="990600"/>
            <a:ext cx="76962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Trebuchet MS"/>
              <a:buAutoNum type="arabicPeriod"/>
            </a:pPr>
            <a:r>
              <a:rPr b="1" lang="en-US" sz="2000"/>
              <a:t>Who walks humbly.</a:t>
            </a:r>
            <a:endParaRPr/>
          </a:p>
          <a:p>
            <a:pPr indent="-342900" lvl="0" marL="342900" rtl="0" algn="l">
              <a:spcBef>
                <a:spcPts val="1000"/>
              </a:spcBef>
              <a:spcAft>
                <a:spcPts val="0"/>
              </a:spcAft>
              <a:buSzPts val="1600"/>
              <a:buFont typeface="Trebuchet MS"/>
              <a:buAutoNum type="arabicPeriod"/>
            </a:pPr>
            <a:r>
              <a:rPr b="1" lang="en-US" sz="2000"/>
              <a:t>Who replies peacefully.</a:t>
            </a:r>
            <a:endParaRPr/>
          </a:p>
          <a:p>
            <a:pPr indent="-342900" lvl="0" marL="342900" rtl="0" algn="l">
              <a:spcBef>
                <a:spcPts val="1000"/>
              </a:spcBef>
              <a:spcAft>
                <a:spcPts val="0"/>
              </a:spcAft>
              <a:buSzPts val="1600"/>
              <a:buFont typeface="Trebuchet MS"/>
              <a:buAutoNum type="arabicPeriod"/>
            </a:pPr>
            <a:r>
              <a:rPr b="1" lang="en-US" sz="2000"/>
              <a:t>Who worships to Allah at night.</a:t>
            </a:r>
            <a:endParaRPr/>
          </a:p>
          <a:p>
            <a:pPr indent="-342900" lvl="0" marL="342900" rtl="0" algn="l">
              <a:spcBef>
                <a:spcPts val="1000"/>
              </a:spcBef>
              <a:spcAft>
                <a:spcPts val="0"/>
              </a:spcAft>
              <a:buSzPts val="1600"/>
              <a:buFont typeface="Trebuchet MS"/>
              <a:buAutoNum type="arabicPeriod"/>
            </a:pPr>
            <a:r>
              <a:rPr b="1" lang="en-US" sz="2000"/>
              <a:t>Who seeks refuge from Hell.</a:t>
            </a:r>
            <a:endParaRPr/>
          </a:p>
          <a:p>
            <a:pPr indent="-342900" lvl="0" marL="342900" rtl="0" algn="l">
              <a:spcBef>
                <a:spcPts val="1000"/>
              </a:spcBef>
              <a:spcAft>
                <a:spcPts val="0"/>
              </a:spcAft>
              <a:buSzPts val="1600"/>
              <a:buFont typeface="Trebuchet MS"/>
              <a:buAutoNum type="arabicPeriod"/>
            </a:pPr>
            <a:r>
              <a:rPr b="1" lang="en-US" sz="2000"/>
              <a:t>Who moderates in spending.</a:t>
            </a:r>
            <a:endParaRPr/>
          </a:p>
          <a:p>
            <a:pPr indent="-342900" lvl="0" marL="342900" rtl="0" algn="l">
              <a:spcBef>
                <a:spcPts val="1000"/>
              </a:spcBef>
              <a:spcAft>
                <a:spcPts val="0"/>
              </a:spcAft>
              <a:buSzPts val="1600"/>
              <a:buFont typeface="Trebuchet MS"/>
              <a:buAutoNum type="arabicPeriod"/>
            </a:pPr>
            <a:r>
              <a:rPr b="1" lang="en-US" sz="2000"/>
              <a:t>Who doesn't invoke except Allah.</a:t>
            </a:r>
            <a:endParaRPr/>
          </a:p>
          <a:p>
            <a:pPr indent="-342900" lvl="0" marL="342900" rtl="0" algn="l">
              <a:spcBef>
                <a:spcPts val="1000"/>
              </a:spcBef>
              <a:spcAft>
                <a:spcPts val="0"/>
              </a:spcAft>
              <a:buSzPts val="1600"/>
              <a:buFont typeface="Trebuchet MS"/>
              <a:buAutoNum type="arabicPeriod"/>
            </a:pPr>
            <a:r>
              <a:rPr b="1" lang="en-US" sz="2000"/>
              <a:t>Who doesn’t kill any person.</a:t>
            </a:r>
            <a:endParaRPr/>
          </a:p>
          <a:p>
            <a:pPr indent="-342900" lvl="0" marL="342900" rtl="0" algn="l">
              <a:spcBef>
                <a:spcPts val="1000"/>
              </a:spcBef>
              <a:spcAft>
                <a:spcPts val="0"/>
              </a:spcAft>
              <a:buSzPts val="1600"/>
              <a:buFont typeface="Trebuchet MS"/>
              <a:buAutoNum type="arabicPeriod"/>
            </a:pPr>
            <a:r>
              <a:rPr b="1" lang="en-US" sz="2000"/>
              <a:t>Who doesn’t commit Adultery.</a:t>
            </a:r>
            <a:endParaRPr/>
          </a:p>
          <a:p>
            <a:pPr indent="-342900" lvl="0" marL="342900" rtl="0" algn="l">
              <a:spcBef>
                <a:spcPts val="1000"/>
              </a:spcBef>
              <a:spcAft>
                <a:spcPts val="0"/>
              </a:spcAft>
              <a:buSzPts val="1600"/>
              <a:buFont typeface="Trebuchet MS"/>
              <a:buAutoNum type="arabicPeriod"/>
            </a:pPr>
            <a:r>
              <a:rPr b="1" lang="en-US" sz="2000"/>
              <a:t>Who doesn’t witness falsehood.</a:t>
            </a:r>
            <a:endParaRPr/>
          </a:p>
          <a:p>
            <a:pPr indent="-342900" lvl="0" marL="342900" rtl="0" algn="l">
              <a:spcBef>
                <a:spcPts val="1000"/>
              </a:spcBef>
              <a:spcAft>
                <a:spcPts val="0"/>
              </a:spcAft>
              <a:buSzPts val="1600"/>
              <a:buFont typeface="Trebuchet MS"/>
              <a:buAutoNum type="arabicPeriod"/>
            </a:pPr>
            <a:r>
              <a:rPr b="1" lang="en-US" sz="2000"/>
              <a:t>Who passes with dignity from abuse things.</a:t>
            </a:r>
            <a:endParaRPr/>
          </a:p>
          <a:p>
            <a:pPr indent="-342900" lvl="0" marL="342900" rtl="0" algn="l">
              <a:spcBef>
                <a:spcPts val="1000"/>
              </a:spcBef>
              <a:spcAft>
                <a:spcPts val="0"/>
              </a:spcAft>
              <a:buSzPts val="1600"/>
              <a:buFont typeface="Trebuchet MS"/>
              <a:buAutoNum type="arabicPeriod"/>
            </a:pPr>
            <a:r>
              <a:rPr b="1" lang="en-US" sz="2000"/>
              <a:t>Who doesn’t fall at verses as deaf and blind ones.</a:t>
            </a:r>
            <a:endParaRPr/>
          </a:p>
          <a:p>
            <a:pPr indent="-342900" lvl="0" marL="342900" rtl="0" algn="l">
              <a:spcBef>
                <a:spcPts val="1000"/>
              </a:spcBef>
              <a:spcAft>
                <a:spcPts val="0"/>
              </a:spcAft>
              <a:buSzPts val="1600"/>
              <a:buFont typeface="Trebuchet MS"/>
              <a:buAutoNum type="arabicPeriod"/>
            </a:pPr>
            <a:r>
              <a:rPr b="1" lang="en-US" sz="2000"/>
              <a:t>Who seeks from Allah, comfort of eyes from their family. </a:t>
            </a:r>
            <a:endParaRPr/>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a:p>
            <a:pPr indent="-251459" lvl="0" marL="342900" rtl="0" algn="l">
              <a:spcBef>
                <a:spcPts val="1000"/>
              </a:spcBef>
              <a:spcAft>
                <a:spcPts val="0"/>
              </a:spcAft>
              <a:buSzPts val="1440"/>
              <a:buFont typeface="Trebuchet MS"/>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
          <p:cNvSpPr txBox="1"/>
          <p:nvPr>
            <p:ph type="title"/>
          </p:nvPr>
        </p:nvSpPr>
        <p:spPr>
          <a:xfrm>
            <a:off x="381001" y="124264"/>
            <a:ext cx="5333999" cy="7901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b="1" lang="en-US" sz="4000" u="sng"/>
              <a:t>Definition Of Ebd</a:t>
            </a:r>
            <a:r>
              <a:rPr lang="en-US" sz="4000"/>
              <a:t> </a:t>
            </a:r>
            <a:r>
              <a:rPr b="1" lang="en-US" sz="4000"/>
              <a:t>(</a:t>
            </a:r>
            <a:r>
              <a:rPr b="1" lang="en-US" sz="4400" u="sng">
                <a:latin typeface="Arial"/>
                <a:ea typeface="Arial"/>
                <a:cs typeface="Arial"/>
                <a:sym typeface="Arial"/>
              </a:rPr>
              <a:t>عباد</a:t>
            </a:r>
            <a:r>
              <a:rPr b="1" lang="en-US" sz="4000"/>
              <a:t>)</a:t>
            </a:r>
            <a:endParaRPr>
              <a:latin typeface="Arial"/>
              <a:ea typeface="Arial"/>
              <a:cs typeface="Arial"/>
              <a:sym typeface="Arial"/>
            </a:endParaRPr>
          </a:p>
        </p:txBody>
      </p:sp>
      <p:sp>
        <p:nvSpPr>
          <p:cNvPr id="312" name="Google Shape;312;p3"/>
          <p:cNvSpPr txBox="1"/>
          <p:nvPr>
            <p:ph idx="1" type="body"/>
          </p:nvPr>
        </p:nvSpPr>
        <p:spPr>
          <a:xfrm>
            <a:off x="457200" y="914401"/>
            <a:ext cx="7620000" cy="541019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440"/>
              <a:buNone/>
            </a:pPr>
            <a:r>
              <a:t/>
            </a:r>
            <a:endParaRPr/>
          </a:p>
          <a:p>
            <a:pPr indent="-342900" lvl="0" marL="342900" rtl="0" algn="l">
              <a:lnSpc>
                <a:spcPct val="80000"/>
              </a:lnSpc>
              <a:spcBef>
                <a:spcPts val="1000"/>
              </a:spcBef>
              <a:spcAft>
                <a:spcPts val="0"/>
              </a:spcAft>
              <a:buSzPts val="1440"/>
              <a:buFont typeface="Noto Sans Symbols"/>
              <a:buChar char="❖"/>
            </a:pPr>
            <a:r>
              <a:rPr lang="en-US"/>
              <a:t> </a:t>
            </a:r>
            <a:r>
              <a:rPr lang="en-US" sz="3600">
                <a:latin typeface="Arial"/>
                <a:ea typeface="Arial"/>
                <a:cs typeface="Arial"/>
                <a:sym typeface="Arial"/>
              </a:rPr>
              <a:t>عباد </a:t>
            </a:r>
            <a:r>
              <a:rPr lang="en-US" sz="2400"/>
              <a:t>is the plural of</a:t>
            </a:r>
            <a:r>
              <a:rPr lang="en-US"/>
              <a:t> </a:t>
            </a:r>
            <a:r>
              <a:rPr lang="en-US" sz="3200">
                <a:latin typeface="Arial"/>
                <a:ea typeface="Arial"/>
                <a:cs typeface="Arial"/>
                <a:sym typeface="Arial"/>
              </a:rPr>
              <a:t>عبد</a:t>
            </a:r>
            <a:r>
              <a:rPr lang="en-US"/>
              <a:t> </a:t>
            </a:r>
            <a:r>
              <a:rPr lang="en-US" sz="2400"/>
              <a:t>which means slaves.</a:t>
            </a:r>
            <a:r>
              <a:rPr lang="en-US"/>
              <a:t> </a:t>
            </a:r>
            <a:endParaRPr/>
          </a:p>
          <a:p>
            <a:pPr indent="0" lvl="0" marL="0" rtl="0" algn="l">
              <a:lnSpc>
                <a:spcPct val="80000"/>
              </a:lnSpc>
              <a:spcBef>
                <a:spcPts val="1000"/>
              </a:spcBef>
              <a:spcAft>
                <a:spcPts val="0"/>
              </a:spcAft>
              <a:buSzPts val="1440"/>
              <a:buNone/>
            </a:pPr>
            <a:r>
              <a:t/>
            </a:r>
            <a:endParaRPr/>
          </a:p>
          <a:p>
            <a:pPr indent="-342900" lvl="0" marL="342900" rtl="0" algn="l">
              <a:lnSpc>
                <a:spcPct val="80000"/>
              </a:lnSpc>
              <a:spcBef>
                <a:spcPts val="1000"/>
              </a:spcBef>
              <a:spcAft>
                <a:spcPts val="0"/>
              </a:spcAft>
              <a:buSzPts val="1920"/>
              <a:buFont typeface="Noto Sans Symbols"/>
              <a:buChar char="❖"/>
            </a:pPr>
            <a:r>
              <a:rPr lang="en-US" sz="2400"/>
              <a:t>Here it means the slave who is property of his master.</a:t>
            </a:r>
            <a:endParaRPr/>
          </a:p>
          <a:p>
            <a:pPr indent="0" lvl="0" marL="0" rtl="0" algn="l">
              <a:lnSpc>
                <a:spcPct val="80000"/>
              </a:lnSpc>
              <a:spcBef>
                <a:spcPts val="1000"/>
              </a:spcBef>
              <a:spcAft>
                <a:spcPts val="0"/>
              </a:spcAft>
              <a:buSzPts val="1440"/>
              <a:buNone/>
            </a:pPr>
            <a:r>
              <a:rPr lang="en-US"/>
              <a:t> </a:t>
            </a:r>
            <a:endParaRPr/>
          </a:p>
          <a:p>
            <a:pPr indent="-342900" lvl="0" marL="342900" rtl="0" algn="l">
              <a:lnSpc>
                <a:spcPct val="80000"/>
              </a:lnSpc>
              <a:spcBef>
                <a:spcPts val="1000"/>
              </a:spcBef>
              <a:spcAft>
                <a:spcPts val="0"/>
              </a:spcAft>
              <a:buSzPts val="1920"/>
              <a:buFont typeface="Noto Sans Symbols"/>
              <a:buChar char="❖"/>
            </a:pPr>
            <a:r>
              <a:rPr lang="en-US" sz="2400"/>
              <a:t>Only such a person can claim to be Allah’s slave whose </a:t>
            </a:r>
            <a:r>
              <a:rPr b="1" lang="en-US" sz="2400" u="sng"/>
              <a:t>views</a:t>
            </a:r>
            <a:r>
              <a:rPr lang="en-US" sz="2400" u="sng"/>
              <a:t> and </a:t>
            </a:r>
            <a:r>
              <a:rPr b="1" lang="en-US" sz="2400" u="sng"/>
              <a:t>beliefs</a:t>
            </a:r>
            <a:r>
              <a:rPr lang="en-US" sz="2400"/>
              <a:t>, </a:t>
            </a:r>
            <a:r>
              <a:rPr b="1" lang="en-US" sz="2400" u="sng"/>
              <a:t>thinking </a:t>
            </a:r>
            <a:r>
              <a:rPr lang="en-US" sz="2400" u="sng"/>
              <a:t>and </a:t>
            </a:r>
            <a:r>
              <a:rPr b="1" lang="en-US" sz="2400" u="sng"/>
              <a:t>desires</a:t>
            </a:r>
            <a:r>
              <a:rPr lang="en-US" sz="2400"/>
              <a:t>, </a:t>
            </a:r>
            <a:r>
              <a:rPr b="1" lang="en-US" sz="2400" u="sng"/>
              <a:t>deeds</a:t>
            </a:r>
            <a:r>
              <a:rPr lang="en-US" sz="2400" u="sng"/>
              <a:t> and </a:t>
            </a:r>
            <a:r>
              <a:rPr b="1" lang="en-US" sz="2400" u="sng"/>
              <a:t>actions</a:t>
            </a:r>
            <a:r>
              <a:rPr lang="en-US" sz="2400" u="sng"/>
              <a:t> </a:t>
            </a:r>
            <a:r>
              <a:rPr lang="en-US" sz="2400"/>
              <a:t>are totally in line with the command and pleasure of his Rab (Master) and who keeps himself alert to carry out each and every command as soon as he is required to.</a:t>
            </a:r>
            <a:endParaRPr sz="2400"/>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
          <p:cNvSpPr txBox="1"/>
          <p:nvPr>
            <p:ph type="title"/>
          </p:nvPr>
        </p:nvSpPr>
        <p:spPr>
          <a:xfrm>
            <a:off x="533400" y="533400"/>
            <a:ext cx="4495800" cy="6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First Characteristic</a:t>
            </a:r>
            <a:endParaRPr/>
          </a:p>
        </p:txBody>
      </p:sp>
      <p:sp>
        <p:nvSpPr>
          <p:cNvPr id="319" name="Google Shape;319;p4"/>
          <p:cNvSpPr txBox="1"/>
          <p:nvPr>
            <p:ph idx="1" type="body"/>
          </p:nvPr>
        </p:nvSpPr>
        <p:spPr>
          <a:xfrm>
            <a:off x="914400" y="1828800"/>
            <a:ext cx="5943600" cy="4212563"/>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2560"/>
              <a:buNone/>
            </a:pPr>
            <a:r>
              <a:rPr b="1" lang="en-US" sz="3200" u="sng">
                <a:solidFill>
                  <a:schemeClr val="dk1"/>
                </a:solidFill>
                <a:latin typeface="Arial"/>
                <a:ea typeface="Arial"/>
                <a:cs typeface="Arial"/>
                <a:sym typeface="Arial"/>
              </a:rPr>
              <a:t>وعباد الرحمن الذين يمشون على الأرض هونا</a:t>
            </a:r>
            <a:endParaRPr b="1" sz="3200" u="sng">
              <a:solidFill>
                <a:schemeClr val="dk1"/>
              </a:solidFill>
              <a:latin typeface="Arial"/>
              <a:ea typeface="Arial"/>
              <a:cs typeface="Arial"/>
              <a:sym typeface="Arial"/>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240"/>
              <a:buNone/>
            </a:pPr>
            <a:r>
              <a:rPr lang="en-US" sz="2800"/>
              <a:t>The servants of the Rahman (the All-Merciful, Allah) </a:t>
            </a:r>
            <a:endParaRPr/>
          </a:p>
          <a:p>
            <a:pPr indent="0" lvl="0" marL="0" rtl="0" algn="ctr">
              <a:lnSpc>
                <a:spcPct val="80000"/>
              </a:lnSpc>
              <a:spcBef>
                <a:spcPts val="1000"/>
              </a:spcBef>
              <a:spcAft>
                <a:spcPts val="0"/>
              </a:spcAft>
              <a:buSzPts val="2240"/>
              <a:buNone/>
            </a:pPr>
            <a:r>
              <a:rPr b="1" lang="en-US" sz="2800" u="sng"/>
              <a:t>Are those</a:t>
            </a:r>
            <a:endParaRPr/>
          </a:p>
          <a:p>
            <a:pPr indent="0" lvl="0" marL="0" rtl="0" algn="ctr">
              <a:lnSpc>
                <a:spcPct val="80000"/>
              </a:lnSpc>
              <a:spcBef>
                <a:spcPts val="1000"/>
              </a:spcBef>
              <a:spcAft>
                <a:spcPts val="0"/>
              </a:spcAft>
              <a:buSzPts val="2240"/>
              <a:buNone/>
            </a:pPr>
            <a:r>
              <a:rPr lang="en-US" sz="2800"/>
              <a:t> </a:t>
            </a:r>
            <a:r>
              <a:rPr b="1" lang="en-US" sz="2800" u="sng"/>
              <a:t>who walk on the earth humbly</a:t>
            </a:r>
            <a:r>
              <a:rPr lang="en-US" sz="2800" u="sng"/>
              <a:t>,</a:t>
            </a:r>
            <a:endParaRPr/>
          </a:p>
          <a:p>
            <a:pPr indent="0" lvl="0" marL="0" rtl="0" algn="ctr">
              <a:lnSpc>
                <a:spcPct val="80000"/>
              </a:lnSpc>
              <a:spcBef>
                <a:spcPts val="1000"/>
              </a:spcBef>
              <a:spcAft>
                <a:spcPts val="0"/>
              </a:spcAft>
              <a:buSzPts val="2240"/>
              <a:buNone/>
            </a:pPr>
            <a:r>
              <a:rPr b="1" lang="en-US" sz="2800">
                <a:latin typeface="Arial"/>
                <a:ea typeface="Arial"/>
                <a:cs typeface="Arial"/>
                <a:sym typeface="Arial"/>
              </a:rPr>
              <a:t>(تواضع  و  انکساری)</a:t>
            </a:r>
            <a:endParaRPr/>
          </a:p>
          <a:p>
            <a:pPr indent="0" lvl="0" marL="0" rtl="0" algn="l">
              <a:spcBef>
                <a:spcPts val="1000"/>
              </a:spcBef>
              <a:spcAft>
                <a:spcPts val="0"/>
              </a:spcAft>
              <a:buSzPts val="1440"/>
              <a:buNone/>
            </a:pPr>
            <a:r>
              <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
          <p:cNvSpPr txBox="1"/>
          <p:nvPr>
            <p:ph type="title"/>
          </p:nvPr>
        </p:nvSpPr>
        <p:spPr>
          <a:xfrm>
            <a:off x="228600" y="293077"/>
            <a:ext cx="4800601" cy="762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Second Characteristic</a:t>
            </a:r>
            <a:endParaRPr/>
          </a:p>
        </p:txBody>
      </p:sp>
      <p:sp>
        <p:nvSpPr>
          <p:cNvPr id="326" name="Google Shape;326;p5"/>
          <p:cNvSpPr txBox="1"/>
          <p:nvPr>
            <p:ph idx="1" type="body"/>
          </p:nvPr>
        </p:nvSpPr>
        <p:spPr>
          <a:xfrm>
            <a:off x="381000" y="1029286"/>
            <a:ext cx="7696200" cy="5676314"/>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SzPts val="1440"/>
              <a:buNone/>
            </a:pPr>
            <a:r>
              <a:t/>
            </a:r>
            <a:endParaRPr/>
          </a:p>
          <a:p>
            <a:pPr indent="-342900" lvl="0" marL="342900" rtl="0" algn="ctr">
              <a:spcBef>
                <a:spcPts val="1000"/>
              </a:spcBef>
              <a:spcAft>
                <a:spcPts val="0"/>
              </a:spcAft>
              <a:buSzPts val="2560"/>
              <a:buNone/>
            </a:pPr>
            <a:r>
              <a:rPr lang="en-US" sz="3200" u="sng">
                <a:solidFill>
                  <a:schemeClr val="dk1"/>
                </a:solidFill>
                <a:latin typeface="Arial"/>
                <a:ea typeface="Arial"/>
                <a:cs typeface="Arial"/>
                <a:sym typeface="Arial"/>
              </a:rPr>
              <a:t>وإذا خاطبهم الجاهلون قالوا سلاما</a:t>
            </a:r>
            <a:endParaRPr sz="3200" u="sng">
              <a:solidFill>
                <a:schemeClr val="dk1"/>
              </a:solidFill>
              <a:latin typeface="Arial"/>
              <a:ea typeface="Arial"/>
              <a:cs typeface="Arial"/>
              <a:sym typeface="Arial"/>
            </a:endParaRPr>
          </a:p>
          <a:p>
            <a:pPr indent="-342900" lvl="0" marL="342900" rtl="0" algn="ctr">
              <a:spcBef>
                <a:spcPts val="1000"/>
              </a:spcBef>
              <a:spcAft>
                <a:spcPts val="0"/>
              </a:spcAft>
              <a:buSzPts val="1440"/>
              <a:buNone/>
            </a:pPr>
            <a:r>
              <a:t/>
            </a:r>
            <a:endParaRPr/>
          </a:p>
          <a:p>
            <a:pPr indent="-342900" lvl="0" marL="342900" rtl="0" algn="ctr">
              <a:spcBef>
                <a:spcPts val="1000"/>
              </a:spcBef>
              <a:spcAft>
                <a:spcPts val="0"/>
              </a:spcAft>
              <a:buSzPts val="2240"/>
              <a:buNone/>
            </a:pPr>
            <a:r>
              <a:rPr lang="en-US" sz="2800"/>
              <a:t>The servants of the Rahman (the All-Merciful, Allah)</a:t>
            </a:r>
            <a:endParaRPr/>
          </a:p>
          <a:p>
            <a:pPr indent="-342900" lvl="0" marL="342900" rtl="0" algn="ctr">
              <a:spcBef>
                <a:spcPts val="1000"/>
              </a:spcBef>
              <a:spcAft>
                <a:spcPts val="0"/>
              </a:spcAft>
              <a:buSzPts val="2240"/>
              <a:buNone/>
            </a:pPr>
            <a:r>
              <a:rPr b="1" lang="en-US" sz="2800"/>
              <a:t>(Are those)</a:t>
            </a:r>
            <a:endParaRPr/>
          </a:p>
          <a:p>
            <a:pPr indent="-342900" lvl="0" marL="342900" rtl="0" algn="ctr">
              <a:spcBef>
                <a:spcPts val="1000"/>
              </a:spcBef>
              <a:spcAft>
                <a:spcPts val="0"/>
              </a:spcAft>
              <a:buSzPts val="2240"/>
              <a:buNone/>
            </a:pPr>
            <a:r>
              <a:rPr b="1" lang="en-US" sz="2800" u="sng"/>
              <a:t>when the ignorant people speak to them, they reply peacefully.</a:t>
            </a:r>
            <a:endParaRPr b="1" sz="2800" u="sng"/>
          </a:p>
          <a:p>
            <a:pPr indent="-342900" lvl="0" marL="342900" rtl="0" algn="ctr">
              <a:spcBef>
                <a:spcPts val="1000"/>
              </a:spcBef>
              <a:spcAft>
                <a:spcPts val="0"/>
              </a:spcAft>
              <a:buSzPts val="2240"/>
              <a:buNone/>
            </a:pPr>
            <a:r>
              <a:rPr b="1" lang="en-US" sz="2800">
                <a:latin typeface="Arial"/>
                <a:ea typeface="Arial"/>
                <a:cs typeface="Arial"/>
                <a:sym typeface="Arial"/>
              </a:rPr>
              <a:t>(سلامتی کی بات کہنا)</a:t>
            </a:r>
            <a:endParaRPr b="1" sz="2800">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
          <p:cNvSpPr txBox="1"/>
          <p:nvPr>
            <p:ph type="title"/>
          </p:nvPr>
        </p:nvSpPr>
        <p:spPr>
          <a:xfrm>
            <a:off x="304800" y="168810"/>
            <a:ext cx="4572001"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Third Characteristic</a:t>
            </a:r>
            <a:endParaRPr/>
          </a:p>
        </p:txBody>
      </p:sp>
      <p:sp>
        <p:nvSpPr>
          <p:cNvPr id="333" name="Google Shape;333;p6"/>
          <p:cNvSpPr txBox="1"/>
          <p:nvPr>
            <p:ph idx="1" type="body"/>
          </p:nvPr>
        </p:nvSpPr>
        <p:spPr>
          <a:xfrm>
            <a:off x="304800" y="1143000"/>
            <a:ext cx="7467600" cy="5257800"/>
          </a:xfrm>
          <a:prstGeom prst="rect">
            <a:avLst/>
          </a:prstGeom>
          <a:noFill/>
          <a:ln>
            <a:noFill/>
          </a:ln>
        </p:spPr>
        <p:txBody>
          <a:bodyPr anchorCtr="0" anchor="t" bIns="45700" lIns="91425" spcFirstLastPara="1" rIns="91425" wrap="square" tIns="45700">
            <a:normAutofit/>
          </a:bodyPr>
          <a:lstStyle/>
          <a:p>
            <a:pPr indent="-342900" lvl="0" marL="342900" rtl="0" algn="ctr">
              <a:lnSpc>
                <a:spcPct val="80000"/>
              </a:lnSpc>
              <a:spcBef>
                <a:spcPts val="0"/>
              </a:spcBef>
              <a:spcAft>
                <a:spcPts val="0"/>
              </a:spcAft>
              <a:buSzPts val="1440"/>
              <a:buNone/>
            </a:pPr>
            <a:r>
              <a:t/>
            </a:r>
            <a:endParaRPr/>
          </a:p>
          <a:p>
            <a:pPr indent="-342900" lvl="0" marL="342900" rtl="0" algn="ctr">
              <a:lnSpc>
                <a:spcPct val="80000"/>
              </a:lnSpc>
              <a:spcBef>
                <a:spcPts val="1000"/>
              </a:spcBef>
              <a:spcAft>
                <a:spcPts val="0"/>
              </a:spcAft>
              <a:buSzPts val="1440"/>
              <a:buNone/>
            </a:pPr>
            <a:r>
              <a:t/>
            </a:r>
            <a:endParaRPr/>
          </a:p>
          <a:p>
            <a:pPr indent="-342900" lvl="0" marL="342900" rtl="0" algn="ctr">
              <a:lnSpc>
                <a:spcPct val="80000"/>
              </a:lnSpc>
              <a:spcBef>
                <a:spcPts val="1000"/>
              </a:spcBef>
              <a:spcAft>
                <a:spcPts val="0"/>
              </a:spcAft>
              <a:buSzPts val="2880"/>
              <a:buNone/>
            </a:pPr>
            <a:r>
              <a:rPr lang="en-US" sz="3600" u="sng">
                <a:latin typeface="Arial"/>
                <a:ea typeface="Arial"/>
                <a:cs typeface="Arial"/>
                <a:sym typeface="Arial"/>
              </a:rPr>
              <a:t>والذين يـبيتون لربهم سجدا وقياما</a:t>
            </a:r>
            <a:endParaRPr sz="3600" u="sng">
              <a:latin typeface="Arial"/>
              <a:ea typeface="Arial"/>
              <a:cs typeface="Arial"/>
              <a:sym typeface="Arial"/>
            </a:endParaRPr>
          </a:p>
          <a:p>
            <a:pPr indent="-342900" lvl="0" marL="342900" rtl="0" algn="ctr">
              <a:lnSpc>
                <a:spcPct val="80000"/>
              </a:lnSpc>
              <a:spcBef>
                <a:spcPts val="1000"/>
              </a:spcBef>
              <a:spcAft>
                <a:spcPts val="0"/>
              </a:spcAft>
              <a:buSzPts val="1440"/>
              <a:buNone/>
            </a:pPr>
            <a:r>
              <a:t/>
            </a:r>
            <a:endParaRPr/>
          </a:p>
          <a:p>
            <a:pPr indent="-342900" lvl="0" marL="342900" rtl="0" algn="ctr">
              <a:spcBef>
                <a:spcPts val="1000"/>
              </a:spcBef>
              <a:spcAft>
                <a:spcPts val="0"/>
              </a:spcAft>
              <a:buSzPts val="2240"/>
              <a:buNone/>
            </a:pPr>
            <a:r>
              <a:rPr lang="en-US" sz="2800"/>
              <a:t>The servants of the Rahman (the All-Merciful, Allah)</a:t>
            </a:r>
            <a:endParaRPr/>
          </a:p>
          <a:p>
            <a:pPr indent="-342900" lvl="0" marL="342900" rtl="0" algn="ctr">
              <a:spcBef>
                <a:spcPts val="1000"/>
              </a:spcBef>
              <a:spcAft>
                <a:spcPts val="0"/>
              </a:spcAft>
              <a:buSzPts val="2240"/>
              <a:buNone/>
            </a:pPr>
            <a:r>
              <a:rPr b="1" lang="en-US" sz="2800" u="sng"/>
              <a:t>And those, who pass the night prostrating themselves and standing before their Lord</a:t>
            </a:r>
            <a:r>
              <a:rPr lang="en-US" sz="2800" u="sng"/>
              <a:t>.</a:t>
            </a:r>
            <a:endParaRPr/>
          </a:p>
          <a:p>
            <a:pPr indent="-342900" lvl="0" marL="342900" rtl="0" algn="ctr">
              <a:spcBef>
                <a:spcPts val="1000"/>
              </a:spcBef>
              <a:spcAft>
                <a:spcPts val="0"/>
              </a:spcAft>
              <a:buSzPts val="2240"/>
              <a:buNone/>
            </a:pPr>
            <a:r>
              <a:rPr b="1" lang="en-US" sz="2800">
                <a:latin typeface="Arial"/>
                <a:ea typeface="Arial"/>
                <a:cs typeface="Arial"/>
                <a:sym typeface="Arial"/>
              </a:rPr>
              <a:t>(تہجد کی نمازکا اہتمام)</a:t>
            </a:r>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
          <p:cNvSpPr txBox="1"/>
          <p:nvPr>
            <p:ph type="title"/>
          </p:nvPr>
        </p:nvSpPr>
        <p:spPr>
          <a:xfrm>
            <a:off x="228600" y="152400"/>
            <a:ext cx="4800601"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Fourth Characteristic</a:t>
            </a:r>
            <a:endParaRPr/>
          </a:p>
        </p:txBody>
      </p:sp>
      <p:sp>
        <p:nvSpPr>
          <p:cNvPr id="340" name="Google Shape;340;p7"/>
          <p:cNvSpPr txBox="1"/>
          <p:nvPr>
            <p:ph idx="1" type="body"/>
          </p:nvPr>
        </p:nvSpPr>
        <p:spPr>
          <a:xfrm>
            <a:off x="304800" y="914400"/>
            <a:ext cx="8305800" cy="5791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560"/>
              <a:buNone/>
            </a:pPr>
            <a:r>
              <a:rPr lang="en-US" sz="3200" u="sng">
                <a:latin typeface="Arial"/>
                <a:ea typeface="Arial"/>
                <a:cs typeface="Arial"/>
                <a:sym typeface="Arial"/>
              </a:rPr>
              <a:t>والذين يقولون ربنا اصرف عنا عذاب جهنم إن عذابها</a:t>
            </a:r>
            <a:r>
              <a:rPr lang="en-US" sz="3200">
                <a:latin typeface="Arial"/>
                <a:ea typeface="Arial"/>
                <a:cs typeface="Arial"/>
                <a:sym typeface="Arial"/>
              </a:rPr>
              <a:t> </a:t>
            </a:r>
            <a:r>
              <a:rPr lang="en-US" sz="3200" u="sng">
                <a:latin typeface="Arial"/>
                <a:ea typeface="Arial"/>
                <a:cs typeface="Arial"/>
                <a:sym typeface="Arial"/>
              </a:rPr>
              <a:t>كان غراما إنها سآءت مستقرا ومقاما</a:t>
            </a:r>
            <a:endParaRPr/>
          </a:p>
          <a:p>
            <a:pPr indent="0" lvl="0" marL="0" rtl="0" algn="ctr">
              <a:spcBef>
                <a:spcPts val="1000"/>
              </a:spcBef>
              <a:spcAft>
                <a:spcPts val="0"/>
              </a:spcAft>
              <a:buSzPts val="2240"/>
              <a:buNone/>
            </a:pPr>
            <a:r>
              <a:rPr lang="en-US" sz="2800"/>
              <a:t>The servants of the Rahman (the All-Merciful, Allah)</a:t>
            </a:r>
            <a:endParaRPr/>
          </a:p>
          <a:p>
            <a:pPr indent="0" lvl="0" marL="0" rtl="0" algn="ctr">
              <a:spcBef>
                <a:spcPts val="1000"/>
              </a:spcBef>
              <a:spcAft>
                <a:spcPts val="0"/>
              </a:spcAft>
              <a:buSzPts val="2240"/>
              <a:buNone/>
            </a:pPr>
            <a:r>
              <a:rPr b="1" lang="en-US" sz="2800" u="sng"/>
              <a:t>And those who say, “Our Lord! prevent from us the punishment of Jahannam (the Hell); indeed its punishment is persisting affliction.” Indeed, it is evil as an abode and a place to dwell in.</a:t>
            </a:r>
            <a:endParaRPr b="1" sz="2800" u="sng"/>
          </a:p>
          <a:p>
            <a:pPr indent="0" lvl="0" marL="0" rtl="0" algn="ctr">
              <a:spcBef>
                <a:spcPts val="1000"/>
              </a:spcBef>
              <a:spcAft>
                <a:spcPts val="0"/>
              </a:spcAft>
              <a:buSzPts val="2240"/>
              <a:buNone/>
            </a:pPr>
            <a:r>
              <a:rPr b="1" lang="en-US" sz="2800">
                <a:latin typeface="Arial"/>
                <a:ea typeface="Arial"/>
                <a:cs typeface="Arial"/>
                <a:sym typeface="Arial"/>
              </a:rPr>
              <a:t>(عذابِ جہنم سے بچاؤ کی دُعا)</a:t>
            </a:r>
            <a:endParaRPr b="1" sz="2800">
              <a:latin typeface="Arial"/>
              <a:ea typeface="Arial"/>
              <a:cs typeface="Arial"/>
              <a:sym typeface="Arial"/>
            </a:endParaRPr>
          </a:p>
          <a:p>
            <a:pPr indent="0" lvl="0" marL="0" rtl="0" algn="ctr">
              <a:spcBef>
                <a:spcPts val="1000"/>
              </a:spcBef>
              <a:spcAft>
                <a:spcPts val="0"/>
              </a:spcAft>
              <a:buSzPts val="2240"/>
              <a:buNone/>
            </a:pPr>
            <a:r>
              <a:t/>
            </a:r>
            <a:endParaRPr b="1" sz="2800" u="sng">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8"/>
          <p:cNvSpPr txBox="1"/>
          <p:nvPr>
            <p:ph type="title"/>
          </p:nvPr>
        </p:nvSpPr>
        <p:spPr>
          <a:xfrm>
            <a:off x="152400" y="152400"/>
            <a:ext cx="4038601" cy="609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u="sng"/>
              <a:t>Fifth Characteristic</a:t>
            </a:r>
            <a:endParaRPr/>
          </a:p>
        </p:txBody>
      </p:sp>
      <p:sp>
        <p:nvSpPr>
          <p:cNvPr id="347" name="Google Shape;347;p8"/>
          <p:cNvSpPr txBox="1"/>
          <p:nvPr>
            <p:ph idx="1" type="body"/>
          </p:nvPr>
        </p:nvSpPr>
        <p:spPr>
          <a:xfrm>
            <a:off x="266701" y="762000"/>
            <a:ext cx="8572500" cy="5562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560"/>
              <a:buNone/>
            </a:pPr>
            <a:r>
              <a:rPr lang="en-US" sz="3200" u="sng">
                <a:latin typeface="Arial"/>
                <a:ea typeface="Arial"/>
                <a:cs typeface="Arial"/>
                <a:sym typeface="Arial"/>
              </a:rPr>
              <a:t>والذين إذا أنفقوا لم يسرفوا ولم يقتروا وكان بين ذلك قواما</a:t>
            </a:r>
            <a:endParaRPr sz="3200" u="sng">
              <a:latin typeface="Arial"/>
              <a:ea typeface="Arial"/>
              <a:cs typeface="Arial"/>
              <a:sym typeface="Arial"/>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240"/>
              <a:buNone/>
            </a:pPr>
            <a:r>
              <a:rPr lang="en-US" sz="2800"/>
              <a:t>The servants of the Rahman (the All-Merciful, Allah)</a:t>
            </a:r>
            <a:endParaRPr sz="2800"/>
          </a:p>
          <a:p>
            <a:pPr indent="0" lvl="0" marL="0" rtl="0" algn="ctr">
              <a:spcBef>
                <a:spcPts val="1000"/>
              </a:spcBef>
              <a:spcAft>
                <a:spcPts val="0"/>
              </a:spcAft>
              <a:buSzPts val="2240"/>
              <a:buNone/>
            </a:pPr>
            <a:r>
              <a:rPr b="1" lang="en-US" sz="2800" u="sng"/>
              <a:t>And those who, when they spend , are neither extravagant nor miserly, and it (i.e. their spending) is moderate in between (the two extremes).</a:t>
            </a:r>
            <a:endParaRPr b="1" sz="2800" u="sng"/>
          </a:p>
          <a:p>
            <a:pPr indent="0" lvl="0" marL="0" rtl="0" algn="ctr">
              <a:spcBef>
                <a:spcPts val="1000"/>
              </a:spcBef>
              <a:spcAft>
                <a:spcPts val="0"/>
              </a:spcAft>
              <a:buSzPts val="2240"/>
              <a:buNone/>
            </a:pPr>
            <a:r>
              <a:rPr b="1" lang="en-US" sz="2800">
                <a:latin typeface="Arial"/>
                <a:ea typeface="Arial"/>
                <a:cs typeface="Arial"/>
                <a:sym typeface="Arial"/>
              </a:rPr>
              <a:t>(اخراجات میں میانہ روی)</a:t>
            </a:r>
            <a:endParaRPr b="1" sz="2800">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9"/>
          <p:cNvSpPr txBox="1"/>
          <p:nvPr>
            <p:ph type="title"/>
          </p:nvPr>
        </p:nvSpPr>
        <p:spPr>
          <a:xfrm>
            <a:off x="304800" y="97551"/>
            <a:ext cx="4572001"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u="sng"/>
              <a:t>Sixth Characteristic</a:t>
            </a:r>
            <a:endParaRPr/>
          </a:p>
        </p:txBody>
      </p:sp>
      <p:sp>
        <p:nvSpPr>
          <p:cNvPr id="354" name="Google Shape;354;p9"/>
          <p:cNvSpPr txBox="1"/>
          <p:nvPr>
            <p:ph idx="1" type="body"/>
          </p:nvPr>
        </p:nvSpPr>
        <p:spPr>
          <a:xfrm>
            <a:off x="304800" y="870102"/>
            <a:ext cx="7620000" cy="5759298"/>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440"/>
              <a:buNone/>
            </a:pPr>
            <a:r>
              <a:t/>
            </a:r>
            <a:endParaRPr/>
          </a:p>
          <a:p>
            <a:pPr indent="0" lvl="0" marL="0" rtl="0" algn="ctr">
              <a:lnSpc>
                <a:spcPct val="80000"/>
              </a:lnSpc>
              <a:spcBef>
                <a:spcPts val="1000"/>
              </a:spcBef>
              <a:spcAft>
                <a:spcPts val="0"/>
              </a:spcAft>
              <a:buSzPts val="1440"/>
              <a:buNone/>
            </a:pPr>
            <a:r>
              <a:t/>
            </a:r>
            <a:endParaRPr/>
          </a:p>
          <a:p>
            <a:pPr indent="0" lvl="0" marL="0" rtl="0" algn="ctr">
              <a:lnSpc>
                <a:spcPct val="80000"/>
              </a:lnSpc>
              <a:spcBef>
                <a:spcPts val="1000"/>
              </a:spcBef>
              <a:spcAft>
                <a:spcPts val="0"/>
              </a:spcAft>
              <a:buSzPts val="2560"/>
              <a:buNone/>
            </a:pPr>
            <a:r>
              <a:rPr lang="en-US" sz="3200" u="sng">
                <a:solidFill>
                  <a:schemeClr val="dk1"/>
                </a:solidFill>
                <a:latin typeface="Arial"/>
                <a:ea typeface="Arial"/>
                <a:cs typeface="Arial"/>
                <a:sym typeface="Arial"/>
              </a:rPr>
              <a:t>والذين لايدعون مع الله إلها آخر</a:t>
            </a:r>
            <a:endParaRPr/>
          </a:p>
          <a:p>
            <a:pPr indent="0" lvl="0" marL="0" rtl="0" algn="ctr">
              <a:spcBef>
                <a:spcPts val="1000"/>
              </a:spcBef>
              <a:spcAft>
                <a:spcPts val="0"/>
              </a:spcAft>
              <a:buSzPts val="1920"/>
              <a:buNone/>
            </a:pPr>
            <a:r>
              <a:rPr lang="en-US" sz="2400"/>
              <a:t>The servants of the Rahman (the All-Merciful, Allah)</a:t>
            </a:r>
            <a:endParaRPr/>
          </a:p>
          <a:p>
            <a:pPr indent="0" lvl="0" marL="0" rtl="0" algn="ctr">
              <a:spcBef>
                <a:spcPts val="1000"/>
              </a:spcBef>
              <a:spcAft>
                <a:spcPts val="0"/>
              </a:spcAft>
              <a:buSzPts val="2240"/>
              <a:buNone/>
            </a:pPr>
            <a:r>
              <a:rPr b="1" lang="en-US" sz="2800" u="sng"/>
              <a:t>And those who do not invoke any other god along with Allah.</a:t>
            </a:r>
            <a:endParaRPr b="1" sz="2800" u="sng"/>
          </a:p>
          <a:p>
            <a:pPr indent="0" lvl="0" marL="0" rtl="0" algn="ctr">
              <a:spcBef>
                <a:spcPts val="1000"/>
              </a:spcBef>
              <a:spcAft>
                <a:spcPts val="0"/>
              </a:spcAft>
              <a:buSzPts val="2240"/>
              <a:buNone/>
            </a:pPr>
            <a:r>
              <a:t/>
            </a:r>
            <a:endParaRPr b="1" sz="2800" u="sng"/>
          </a:p>
          <a:p>
            <a:pPr indent="0" lvl="0" marL="0" rtl="0" algn="ctr">
              <a:spcBef>
                <a:spcPts val="1000"/>
              </a:spcBef>
              <a:spcAft>
                <a:spcPts val="0"/>
              </a:spcAft>
              <a:buSzPts val="2240"/>
              <a:buNone/>
            </a:pPr>
            <a:r>
              <a:t/>
            </a:r>
            <a:endParaRPr b="1" sz="2800" u="sng"/>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2009-01-14T16:33:46Z</dcterms:created>
</cp:coreProperties>
</file>