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CB5685-8BCE-4953-9B72-9FA0887B415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366851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CB5685-8BCE-4953-9B72-9FA0887B415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424112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CB5685-8BCE-4953-9B72-9FA0887B415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62CD-8B32-4EF1-A662-8C7A83826B6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500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CB5685-8BCE-4953-9B72-9FA0887B415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70843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CB5685-8BCE-4953-9B72-9FA0887B415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62CD-8B32-4EF1-A662-8C7A83826B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0876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CB5685-8BCE-4953-9B72-9FA0887B415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4019568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5685-8BCE-4953-9B72-9FA0887B415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2682444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5685-8BCE-4953-9B72-9FA0887B415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163473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5685-8BCE-4953-9B72-9FA0887B415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236713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CB5685-8BCE-4953-9B72-9FA0887B415B}"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121635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B5685-8BCE-4953-9B72-9FA0887B415B}"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210100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B5685-8BCE-4953-9B72-9FA0887B415B}"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199497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CB5685-8BCE-4953-9B72-9FA0887B415B}"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132434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B5685-8BCE-4953-9B72-9FA0887B415B}"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290072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CB5685-8BCE-4953-9B72-9FA0887B415B}"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236204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CB5685-8BCE-4953-9B72-9FA0887B415B}"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962CD-8B32-4EF1-A662-8C7A83826B66}" type="slidenum">
              <a:rPr lang="en-US" smtClean="0"/>
              <a:t>‹#›</a:t>
            </a:fld>
            <a:endParaRPr lang="en-US"/>
          </a:p>
        </p:txBody>
      </p:sp>
    </p:spTree>
    <p:extLst>
      <p:ext uri="{BB962C8B-B14F-4D97-AF65-F5344CB8AC3E}">
        <p14:creationId xmlns:p14="http://schemas.microsoft.com/office/powerpoint/2010/main" val="180547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CB5685-8BCE-4953-9B72-9FA0887B415B}" type="datetimeFigureOut">
              <a:rPr lang="en-US" smtClean="0"/>
              <a:t>11/9/2018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2962CD-8B32-4EF1-A662-8C7A83826B66}" type="slidenum">
              <a:rPr lang="en-US" smtClean="0"/>
              <a:t>‹#›</a:t>
            </a:fld>
            <a:endParaRPr lang="en-US"/>
          </a:p>
        </p:txBody>
      </p:sp>
    </p:spTree>
    <p:extLst>
      <p:ext uri="{BB962C8B-B14F-4D97-AF65-F5344CB8AC3E}">
        <p14:creationId xmlns:p14="http://schemas.microsoft.com/office/powerpoint/2010/main" val="3265647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6DA0-8F8F-453A-8658-97E50A97C742}"/>
              </a:ext>
            </a:extLst>
          </p:cNvPr>
          <p:cNvSpPr>
            <a:spLocks noGrp="1"/>
          </p:cNvSpPr>
          <p:nvPr>
            <p:ph type="ctrTitle"/>
          </p:nvPr>
        </p:nvSpPr>
        <p:spPr/>
        <p:txBody>
          <a:bodyPr/>
          <a:lstStyle/>
          <a:p>
            <a:r>
              <a:rPr lang="en-US" dirty="0"/>
              <a:t>Funeral</a:t>
            </a:r>
          </a:p>
        </p:txBody>
      </p:sp>
      <p:sp>
        <p:nvSpPr>
          <p:cNvPr id="3" name="Subtitle 2">
            <a:extLst>
              <a:ext uri="{FF2B5EF4-FFF2-40B4-BE49-F238E27FC236}">
                <a16:creationId xmlns:a16="http://schemas.microsoft.com/office/drawing/2014/main" id="{E75E20E6-23F8-45AD-90B3-DD6B054D54DB}"/>
              </a:ext>
            </a:extLst>
          </p:cNvPr>
          <p:cNvSpPr>
            <a:spLocks noGrp="1"/>
          </p:cNvSpPr>
          <p:nvPr>
            <p:ph type="subTitle" idx="1"/>
          </p:nvPr>
        </p:nvSpPr>
        <p:spPr/>
        <p:txBody>
          <a:bodyPr>
            <a:normAutofit/>
          </a:bodyPr>
          <a:lstStyle/>
          <a:p>
            <a:r>
              <a:rPr lang="ur-PK" sz="5400" dirty="0">
                <a:latin typeface="noorehira" panose="02000500000000020004" pitchFamily="2" charset="-78"/>
                <a:cs typeface="noorehira" panose="02000500000000020004" pitchFamily="2" charset="-78"/>
              </a:rPr>
              <a:t>نماز جنازہ</a:t>
            </a:r>
            <a:endParaRPr lang="en-US" sz="54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887796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8221-91A1-46BE-B81D-B21785909A32}"/>
              </a:ext>
            </a:extLst>
          </p:cNvPr>
          <p:cNvSpPr>
            <a:spLocks noGrp="1"/>
          </p:cNvSpPr>
          <p:nvPr>
            <p:ph type="title"/>
          </p:nvPr>
        </p:nvSpPr>
        <p:spPr>
          <a:xfrm>
            <a:off x="359282" y="172278"/>
            <a:ext cx="7432996" cy="755374"/>
          </a:xfrm>
        </p:spPr>
        <p:txBody>
          <a:bodyPr>
            <a:normAutofit fontScale="90000"/>
          </a:bodyPr>
          <a:lstStyle/>
          <a:p>
            <a:r>
              <a:rPr lang="en-US" b="1" dirty="0"/>
              <a:t>The Ghusl (MASNOON SEQUENCE)</a:t>
            </a:r>
            <a:br>
              <a:rPr lang="en-US" dirty="0"/>
            </a:br>
            <a:endParaRPr lang="en-US" dirty="0"/>
          </a:p>
        </p:txBody>
      </p:sp>
      <p:sp>
        <p:nvSpPr>
          <p:cNvPr id="3" name="Content Placeholder 2">
            <a:extLst>
              <a:ext uri="{FF2B5EF4-FFF2-40B4-BE49-F238E27FC236}">
                <a16:creationId xmlns:a16="http://schemas.microsoft.com/office/drawing/2014/main" id="{BEC35005-00A9-4EDB-8043-4C1E2F869048}"/>
              </a:ext>
            </a:extLst>
          </p:cNvPr>
          <p:cNvSpPr>
            <a:spLocks noGrp="1"/>
          </p:cNvSpPr>
          <p:nvPr>
            <p:ph idx="1"/>
          </p:nvPr>
        </p:nvSpPr>
        <p:spPr>
          <a:xfrm>
            <a:off x="226760" y="927652"/>
            <a:ext cx="11605958" cy="5758070"/>
          </a:xfrm>
        </p:spPr>
        <p:txBody>
          <a:bodyPr>
            <a:normAutofit fontScale="92500" lnSpcReduction="20000"/>
          </a:bodyPr>
          <a:lstStyle/>
          <a:p>
            <a:r>
              <a:rPr lang="en-US" dirty="0"/>
              <a:t>A bench, stand or platform on which the Ghusl will be carried out must be washed, cleaned and fumigated with </a:t>
            </a:r>
            <a:r>
              <a:rPr lang="en-US" dirty="0" err="1"/>
              <a:t>Lobaan</a:t>
            </a:r>
            <a:r>
              <a:rPr lang="en-US" dirty="0"/>
              <a:t> or any other </a:t>
            </a:r>
            <a:r>
              <a:rPr lang="en-US" dirty="0" err="1"/>
              <a:t>Paak</a:t>
            </a:r>
            <a:r>
              <a:rPr lang="en-US" dirty="0"/>
              <a:t> aromatic, three, five or seven times  </a:t>
            </a:r>
            <a:br>
              <a:rPr lang="en-US" dirty="0"/>
            </a:br>
            <a:r>
              <a:rPr lang="en-US" dirty="0"/>
              <a:t>During GHUSL it is PERMISSIBLE to place the one of the following two positions:  </a:t>
            </a:r>
          </a:p>
          <a:p>
            <a:r>
              <a:rPr lang="en-US" dirty="0"/>
              <a:t>WHICHEVER POSITION IS CONVENIENT IS PERMISSIBLE.  </a:t>
            </a:r>
          </a:p>
          <a:p>
            <a:r>
              <a:rPr lang="en-US" dirty="0"/>
              <a:t>a. Having the LEGS facing the QIBLAH.  </a:t>
            </a:r>
            <a:br>
              <a:rPr lang="en-US" dirty="0"/>
            </a:br>
            <a:r>
              <a:rPr lang="en-US" dirty="0"/>
              <a:t>b. Having the FACE towards the QIBLAH (as a person is made to lie in the grave.  </a:t>
            </a:r>
          </a:p>
          <a:p>
            <a:r>
              <a:rPr lang="en-US" dirty="0"/>
              <a:t>However, it is preferable to place the body with the FACE towards the QIBLAH as NABI has mentioned that the Ka'ba is the </a:t>
            </a:r>
            <a:r>
              <a:rPr lang="en-US" dirty="0" err="1"/>
              <a:t>Qiblah</a:t>
            </a:r>
            <a:r>
              <a:rPr lang="en-US" dirty="0"/>
              <a:t> of both the living and the dead.  </a:t>
            </a:r>
          </a:p>
          <a:p>
            <a:r>
              <a:rPr lang="en-US" dirty="0"/>
              <a:t>NO HAIR of the head, beard or any other part of the body must be cut, shaved, trimmed or combed. The nails too should NOT be cut. Circumcision is also NOT permissible. All rings, </a:t>
            </a:r>
            <a:r>
              <a:rPr lang="en-US" dirty="0" err="1"/>
              <a:t>jewelery</a:t>
            </a:r>
            <a:r>
              <a:rPr lang="en-US" dirty="0"/>
              <a:t> wigs etc. should be removed. Where the false teeth of the dead person can easily be removed, these should preferably be taken out.  </a:t>
            </a:r>
          </a:p>
          <a:p>
            <a:r>
              <a:rPr lang="en-US" dirty="0"/>
              <a:t>Thereafter the body should be put on the stand, the SATR (private parts) covered (The male's </a:t>
            </a:r>
            <a:r>
              <a:rPr lang="en-US" dirty="0" err="1"/>
              <a:t>Satr</a:t>
            </a:r>
            <a:r>
              <a:rPr lang="en-US" dirty="0"/>
              <a:t> from the navel to the knees and the female's from above the breast to the ankles).  </a:t>
            </a:r>
          </a:p>
          <a:p>
            <a:r>
              <a:rPr lang="en-US" dirty="0"/>
              <a:t>The stomach should gently be massaged then both the </a:t>
            </a:r>
            <a:r>
              <a:rPr lang="en-US" dirty="0" err="1"/>
              <a:t>Istinja</a:t>
            </a:r>
            <a:r>
              <a:rPr lang="en-US" dirty="0"/>
              <a:t> places should be washed with mittens on without looking at the private parts.  </a:t>
            </a:r>
          </a:p>
          <a:p>
            <a:r>
              <a:rPr lang="en-US" dirty="0"/>
              <a:t>The nostrils, ears and mouth should be closed with cotton wool to prevent water from entering the body during the Ghusl.  </a:t>
            </a:r>
          </a:p>
          <a:p>
            <a:r>
              <a:rPr lang="en-US" dirty="0"/>
              <a:t>If the deceased has reached the age of puberty and was one on whom </a:t>
            </a:r>
            <a:r>
              <a:rPr lang="en-US" dirty="0" err="1"/>
              <a:t>Namaaz</a:t>
            </a:r>
            <a:r>
              <a:rPr lang="en-US" dirty="0"/>
              <a:t> was </a:t>
            </a:r>
            <a:r>
              <a:rPr lang="en-US" dirty="0" err="1"/>
              <a:t>Farz</a:t>
            </a:r>
            <a:r>
              <a:rPr lang="en-US" dirty="0"/>
              <a:t>, he must be given WUDHU. This Wudhu is similar to that of </a:t>
            </a:r>
            <a:r>
              <a:rPr lang="en-US" dirty="0" err="1"/>
              <a:t>Namaaz</a:t>
            </a:r>
            <a:r>
              <a:rPr lang="en-US" dirty="0"/>
              <a:t> with the exception of GARGLING and putting water into the NOSTRILS. </a:t>
            </a:r>
          </a:p>
          <a:p>
            <a:endParaRPr lang="en-US" dirty="0"/>
          </a:p>
        </p:txBody>
      </p:sp>
    </p:spTree>
    <p:extLst>
      <p:ext uri="{BB962C8B-B14F-4D97-AF65-F5344CB8AC3E}">
        <p14:creationId xmlns:p14="http://schemas.microsoft.com/office/powerpoint/2010/main" val="403502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812C-158E-4A80-9418-B99628AD4183}"/>
              </a:ext>
            </a:extLst>
          </p:cNvPr>
          <p:cNvSpPr>
            <a:spLocks noGrp="1"/>
          </p:cNvSpPr>
          <p:nvPr>
            <p:ph type="title"/>
          </p:nvPr>
        </p:nvSpPr>
        <p:spPr>
          <a:xfrm>
            <a:off x="372532" y="165652"/>
            <a:ext cx="7207711" cy="682487"/>
          </a:xfrm>
        </p:spPr>
        <p:txBody>
          <a:bodyPr>
            <a:normAutofit fontScale="90000"/>
          </a:bodyPr>
          <a:lstStyle/>
          <a:p>
            <a:r>
              <a:rPr lang="en-US" b="1" dirty="0"/>
              <a:t>The Ghusl (MASNOON SEQUENCE)</a:t>
            </a:r>
            <a:endParaRPr lang="en-US" dirty="0"/>
          </a:p>
        </p:txBody>
      </p:sp>
      <p:sp>
        <p:nvSpPr>
          <p:cNvPr id="3" name="Content Placeholder 2">
            <a:extLst>
              <a:ext uri="{FF2B5EF4-FFF2-40B4-BE49-F238E27FC236}">
                <a16:creationId xmlns:a16="http://schemas.microsoft.com/office/drawing/2014/main" id="{4914C63D-9AAF-4C98-8C06-79D54CA64B75}"/>
              </a:ext>
            </a:extLst>
          </p:cNvPr>
          <p:cNvSpPr>
            <a:spLocks noGrp="1"/>
          </p:cNvSpPr>
          <p:nvPr>
            <p:ph idx="1"/>
          </p:nvPr>
        </p:nvSpPr>
        <p:spPr>
          <a:xfrm>
            <a:off x="253264" y="1055089"/>
            <a:ext cx="11011084" cy="5637259"/>
          </a:xfrm>
        </p:spPr>
        <p:txBody>
          <a:bodyPr>
            <a:normAutofit fontScale="85000" lnSpcReduction="20000"/>
          </a:bodyPr>
          <a:lstStyle/>
          <a:p>
            <a:r>
              <a:rPr lang="en-US" dirty="0"/>
              <a:t>The proper sequence should be to wash: -  </a:t>
            </a:r>
          </a:p>
          <a:p>
            <a:r>
              <a:rPr lang="en-US" dirty="0"/>
              <a:t>1. The FACE.  </a:t>
            </a:r>
            <a:br>
              <a:rPr lang="en-US" dirty="0"/>
            </a:br>
            <a:r>
              <a:rPr lang="en-US" dirty="0"/>
              <a:t>2. ARMS to the ELBOWS.  </a:t>
            </a:r>
            <a:br>
              <a:rPr lang="en-US" dirty="0"/>
            </a:br>
            <a:r>
              <a:rPr lang="en-US" dirty="0"/>
              <a:t>3. MASAH of the HEAD and  </a:t>
            </a:r>
            <a:br>
              <a:rPr lang="en-US" dirty="0"/>
            </a:br>
            <a:r>
              <a:rPr lang="en-US" dirty="0"/>
              <a:t>4. FEET up to the ANKLES.  </a:t>
            </a:r>
          </a:p>
          <a:p>
            <a:r>
              <a:rPr lang="en-US" dirty="0"/>
              <a:t>If the dead person is in the state of JANAABAT, HAIZ or NIFAAS (a state in which GHUSL is WAAJIB on him/her), then the mouth HAS TO be gargled and nostrils be made wet. This can be done with a little bit of cotton wool.  </a:t>
            </a:r>
          </a:p>
          <a:p>
            <a:r>
              <a:rPr lang="en-US" dirty="0"/>
              <a:t>After Wudhu, the head and beard should first be washed with soap or any other cleansing agent. If these are not readily available, pure clean water will suffice. The temperature of the water must be that which a living person normally uses when bathing.  </a:t>
            </a:r>
          </a:p>
          <a:p>
            <a:r>
              <a:rPr lang="en-US" dirty="0"/>
              <a:t>Thereafter the body should be tilted onto it's left side to allow the right side to be washed first. Warm water should now be poured over the body from head to the toes once and the body should be washed with soap until the water has reached the bottom (left side). The body should now be washed again twice by pouring water from head to toe . The body should then be turned onto it's right side and the left side bathed similarly.  </a:t>
            </a:r>
          </a:p>
          <a:p>
            <a:r>
              <a:rPr lang="en-US" dirty="0"/>
              <a:t>Thereafter the body should be lifted slightly to a sitting position and the stomach be gently massaged with a downward stroke. Whatever comes out of the body should be washed away. The WUDHU and GHUSL need NOT be REPEATED in case any impurity does come out.  </a:t>
            </a:r>
          </a:p>
          <a:p>
            <a:r>
              <a:rPr lang="en-US" dirty="0"/>
              <a:t>The body should once again be turned onto it's left side and camphor water poured over it from head to toe three times.  </a:t>
            </a:r>
          </a:p>
          <a:p>
            <a:r>
              <a:rPr lang="en-US" dirty="0"/>
              <a:t>All the cotton wool should now be removed from the mouth, ears and nose.  </a:t>
            </a:r>
          </a:p>
          <a:p>
            <a:r>
              <a:rPr lang="en-US" dirty="0"/>
              <a:t>With this the Ghusl is complete and the body could be wiped with a towel or a piece of material. The SATR must be kept covered. The FIRST </a:t>
            </a:r>
            <a:r>
              <a:rPr lang="en-US" dirty="0" err="1"/>
              <a:t>Tehband</a:t>
            </a:r>
            <a:r>
              <a:rPr lang="en-US" dirty="0"/>
              <a:t> will be wet due to the Ghusl. It should thus be changed for a second one. Care should be taken that while doing this the SATR is NOT exposed.  </a:t>
            </a:r>
          </a:p>
          <a:p>
            <a:r>
              <a:rPr lang="en-US" dirty="0"/>
              <a:t>The body should then be wrapped in </a:t>
            </a:r>
            <a:r>
              <a:rPr lang="en-US" dirty="0" err="1"/>
              <a:t>saheet</a:t>
            </a:r>
            <a:r>
              <a:rPr lang="en-US" dirty="0"/>
              <a:t> and carried carefully onto the </a:t>
            </a:r>
            <a:r>
              <a:rPr lang="en-US" dirty="0" err="1"/>
              <a:t>Kafn</a:t>
            </a:r>
            <a:r>
              <a:rPr lang="en-US" dirty="0"/>
              <a:t>.  </a:t>
            </a:r>
          </a:p>
          <a:p>
            <a:endParaRPr lang="en-US" dirty="0"/>
          </a:p>
          <a:p>
            <a:endParaRPr lang="en-US" dirty="0"/>
          </a:p>
        </p:txBody>
      </p:sp>
    </p:spTree>
    <p:extLst>
      <p:ext uri="{BB962C8B-B14F-4D97-AF65-F5344CB8AC3E}">
        <p14:creationId xmlns:p14="http://schemas.microsoft.com/office/powerpoint/2010/main" val="332627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3BFD-E5EE-4851-B99E-87AC975EF099}"/>
              </a:ext>
            </a:extLst>
          </p:cNvPr>
          <p:cNvSpPr>
            <a:spLocks noGrp="1"/>
          </p:cNvSpPr>
          <p:nvPr>
            <p:ph type="title"/>
          </p:nvPr>
        </p:nvSpPr>
        <p:spPr>
          <a:xfrm>
            <a:off x="371486" y="156238"/>
            <a:ext cx="8837727" cy="660400"/>
          </a:xfrm>
        </p:spPr>
        <p:txBody>
          <a:bodyPr/>
          <a:lstStyle/>
          <a:p>
            <a:r>
              <a:rPr lang="en-US" b="1" dirty="0"/>
              <a:t>How the </a:t>
            </a:r>
            <a:r>
              <a:rPr lang="en-US" b="1" dirty="0" err="1"/>
              <a:t>Kafn</a:t>
            </a:r>
            <a:r>
              <a:rPr lang="en-US" b="1" dirty="0"/>
              <a:t> should be put on the male</a:t>
            </a:r>
            <a:endParaRPr lang="en-US" dirty="0"/>
          </a:p>
        </p:txBody>
      </p:sp>
      <p:sp>
        <p:nvSpPr>
          <p:cNvPr id="3" name="Content Placeholder 2">
            <a:extLst>
              <a:ext uri="{FF2B5EF4-FFF2-40B4-BE49-F238E27FC236}">
                <a16:creationId xmlns:a16="http://schemas.microsoft.com/office/drawing/2014/main" id="{1BA396FF-4955-4DD0-B2BC-20599D1CE176}"/>
              </a:ext>
            </a:extLst>
          </p:cNvPr>
          <p:cNvSpPr>
            <a:spLocks noGrp="1"/>
          </p:cNvSpPr>
          <p:nvPr>
            <p:ph idx="1"/>
          </p:nvPr>
        </p:nvSpPr>
        <p:spPr>
          <a:xfrm>
            <a:off x="436275" y="981146"/>
            <a:ext cx="10602786" cy="5720616"/>
          </a:xfrm>
        </p:spPr>
        <p:txBody>
          <a:bodyPr/>
          <a:lstStyle/>
          <a:p>
            <a:r>
              <a:rPr lang="en-US" dirty="0"/>
              <a:t>First spread the LIFAFAH on the floor then on it the IZAAR and on it that portion of the QAMEES that will be under the body. The portion that will cover the top of the body should be folded and put at the head side.  </a:t>
            </a:r>
          </a:p>
          <a:p>
            <a:r>
              <a:rPr lang="en-US" dirty="0"/>
              <a:t>Lower the body gently onto the </a:t>
            </a:r>
            <a:r>
              <a:rPr lang="en-US" dirty="0" err="1"/>
              <a:t>Kafn</a:t>
            </a:r>
            <a:r>
              <a:rPr lang="en-US" dirty="0"/>
              <a:t> and cover the top of the body </a:t>
            </a:r>
            <a:r>
              <a:rPr lang="en-US" dirty="0" err="1"/>
              <a:t>upto</a:t>
            </a:r>
            <a:r>
              <a:rPr lang="en-US" dirty="0"/>
              <a:t> the calves with the folded portion of the </a:t>
            </a:r>
            <a:r>
              <a:rPr lang="en-US" dirty="0" err="1"/>
              <a:t>Qamees</a:t>
            </a:r>
            <a:r>
              <a:rPr lang="en-US" dirty="0"/>
              <a:t>.  </a:t>
            </a:r>
          </a:p>
          <a:p>
            <a:r>
              <a:rPr lang="en-US" dirty="0"/>
              <a:t>Remove the TEHBAND and sheet used for covering the SATR.</a:t>
            </a:r>
          </a:p>
          <a:p>
            <a:r>
              <a:rPr lang="en-US" dirty="0"/>
              <a:t>Rub ITR or HUNOOT on the HEAD and BEARD.  </a:t>
            </a:r>
          </a:p>
          <a:p>
            <a:r>
              <a:rPr lang="en-US" dirty="0"/>
              <a:t>Then rub camphor mixture paste on the </a:t>
            </a:r>
            <a:r>
              <a:rPr lang="en-US" dirty="0" err="1"/>
              <a:t>the</a:t>
            </a:r>
            <a:r>
              <a:rPr lang="en-US" dirty="0"/>
              <a:t> places of SAJDAH (i.e. those parts of the body that touch the ground in NAMAAZ: forehead, nose, both the palms, knees and the fore feet).  </a:t>
            </a:r>
          </a:p>
          <a:p>
            <a:r>
              <a:rPr lang="en-US" dirty="0"/>
              <a:t>First fold the LEFT flap and on it the RIGHT flap of the IZAAR over the QAMEES.  </a:t>
            </a:r>
          </a:p>
          <a:p>
            <a:r>
              <a:rPr lang="en-US" dirty="0"/>
              <a:t>Thereafter fold the LIFAFAH in the same manner. Remember that the RIGHT flap must always be on the TOP.  </a:t>
            </a:r>
          </a:p>
          <a:p>
            <a:r>
              <a:rPr lang="en-US" dirty="0"/>
              <a:t>Lastly fasten the ends of the LIFAFAH at the head side, feet and around the middle with strips of the cloth.</a:t>
            </a:r>
          </a:p>
          <a:p>
            <a:endParaRPr lang="en-US" dirty="0"/>
          </a:p>
        </p:txBody>
      </p:sp>
    </p:spTree>
    <p:extLst>
      <p:ext uri="{BB962C8B-B14F-4D97-AF65-F5344CB8AC3E}">
        <p14:creationId xmlns:p14="http://schemas.microsoft.com/office/powerpoint/2010/main" val="360119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10B4-FA0A-4D2C-A58E-29C4EDED09D5}"/>
              </a:ext>
            </a:extLst>
          </p:cNvPr>
          <p:cNvSpPr>
            <a:spLocks noGrp="1"/>
          </p:cNvSpPr>
          <p:nvPr>
            <p:ph type="title"/>
          </p:nvPr>
        </p:nvSpPr>
        <p:spPr>
          <a:xfrm>
            <a:off x="226760" y="156238"/>
            <a:ext cx="8797970" cy="811171"/>
          </a:xfrm>
        </p:spPr>
        <p:txBody>
          <a:bodyPr>
            <a:normAutofit fontScale="90000"/>
          </a:bodyPr>
          <a:lstStyle/>
          <a:p>
            <a:r>
              <a:rPr lang="en-US" b="1" dirty="0"/>
              <a:t>How the </a:t>
            </a:r>
            <a:r>
              <a:rPr lang="en-US" b="1" dirty="0" err="1"/>
              <a:t>Kafn</a:t>
            </a:r>
            <a:r>
              <a:rPr lang="en-US" b="1" dirty="0"/>
              <a:t> should be put on the Female</a:t>
            </a:r>
            <a:endParaRPr lang="en-US" dirty="0"/>
          </a:p>
        </p:txBody>
      </p:sp>
      <p:sp>
        <p:nvSpPr>
          <p:cNvPr id="3" name="Content Placeholder 2">
            <a:extLst>
              <a:ext uri="{FF2B5EF4-FFF2-40B4-BE49-F238E27FC236}">
                <a16:creationId xmlns:a16="http://schemas.microsoft.com/office/drawing/2014/main" id="{5E915418-A53D-43B3-B5DE-923E92A401A8}"/>
              </a:ext>
            </a:extLst>
          </p:cNvPr>
          <p:cNvSpPr>
            <a:spLocks noGrp="1"/>
          </p:cNvSpPr>
          <p:nvPr>
            <p:ph idx="1"/>
          </p:nvPr>
        </p:nvSpPr>
        <p:spPr>
          <a:xfrm>
            <a:off x="226759" y="835372"/>
            <a:ext cx="10547257" cy="5866390"/>
          </a:xfrm>
        </p:spPr>
        <p:txBody>
          <a:bodyPr>
            <a:normAutofit lnSpcReduction="10000"/>
          </a:bodyPr>
          <a:lstStyle/>
          <a:p>
            <a:r>
              <a:rPr lang="en-US" dirty="0"/>
              <a:t>First spread the LIFAFAH out on the ground then the SINABAND on it the IZAAR and then the QAMEES in the same manner stated for males. The SINABAND may also be placed between the </a:t>
            </a:r>
            <a:r>
              <a:rPr lang="en-US" dirty="0" err="1"/>
              <a:t>Izaar</a:t>
            </a:r>
            <a:r>
              <a:rPr lang="en-US" dirty="0"/>
              <a:t> and </a:t>
            </a:r>
            <a:r>
              <a:rPr lang="en-US" dirty="0" err="1"/>
              <a:t>Qamees</a:t>
            </a:r>
            <a:r>
              <a:rPr lang="en-US" dirty="0"/>
              <a:t> or lastly over the </a:t>
            </a:r>
            <a:r>
              <a:rPr lang="en-US" dirty="0" err="1"/>
              <a:t>Lifafah</a:t>
            </a:r>
            <a:r>
              <a:rPr lang="en-US" dirty="0"/>
              <a:t>.  </a:t>
            </a:r>
          </a:p>
          <a:p>
            <a:r>
              <a:rPr lang="en-US" dirty="0"/>
              <a:t>Lower the body gently onto the </a:t>
            </a:r>
            <a:r>
              <a:rPr lang="en-US" dirty="0" err="1"/>
              <a:t>Kafn</a:t>
            </a:r>
            <a:r>
              <a:rPr lang="en-US" dirty="0"/>
              <a:t> and cover the top of the body </a:t>
            </a:r>
            <a:r>
              <a:rPr lang="en-US" dirty="0" err="1"/>
              <a:t>upto</a:t>
            </a:r>
            <a:r>
              <a:rPr lang="en-US" dirty="0"/>
              <a:t> the calves with the folded portion of the </a:t>
            </a:r>
            <a:r>
              <a:rPr lang="en-US" dirty="0" err="1"/>
              <a:t>Qamees</a:t>
            </a:r>
            <a:r>
              <a:rPr lang="en-US" dirty="0"/>
              <a:t>.  </a:t>
            </a:r>
          </a:p>
          <a:p>
            <a:r>
              <a:rPr lang="en-US" dirty="0"/>
              <a:t>Remove the </a:t>
            </a:r>
            <a:r>
              <a:rPr lang="en-US" dirty="0" err="1"/>
              <a:t>Tehband</a:t>
            </a:r>
            <a:r>
              <a:rPr lang="en-US" dirty="0"/>
              <a:t> and sheet used for covering the </a:t>
            </a:r>
            <a:r>
              <a:rPr lang="en-US" dirty="0" err="1"/>
              <a:t>Satr</a:t>
            </a:r>
            <a:r>
              <a:rPr lang="en-US" dirty="0"/>
              <a:t>. Do NOT use </a:t>
            </a:r>
            <a:r>
              <a:rPr lang="en-US" dirty="0" err="1"/>
              <a:t>Itr</a:t>
            </a:r>
            <a:r>
              <a:rPr lang="en-US" dirty="0"/>
              <a:t>, </a:t>
            </a:r>
            <a:r>
              <a:rPr lang="en-US" dirty="0" err="1"/>
              <a:t>Surmah</a:t>
            </a:r>
            <a:r>
              <a:rPr lang="en-US" dirty="0"/>
              <a:t> or any other make up.  </a:t>
            </a:r>
          </a:p>
          <a:p>
            <a:r>
              <a:rPr lang="en-US" dirty="0"/>
              <a:t>Rub camphor mixture onto the places of Sajdah, i.e. the forehead, nose. both palms, knees and the fore feet.  </a:t>
            </a:r>
          </a:p>
          <a:p>
            <a:r>
              <a:rPr lang="en-US" dirty="0"/>
              <a:t>The hair should be divided into two parts and put onto the right and left breast over the </a:t>
            </a:r>
            <a:r>
              <a:rPr lang="en-US" dirty="0" err="1"/>
              <a:t>Qamees</a:t>
            </a:r>
            <a:r>
              <a:rPr lang="en-US" dirty="0"/>
              <a:t>.  </a:t>
            </a:r>
          </a:p>
          <a:p>
            <a:r>
              <a:rPr lang="en-US" dirty="0"/>
              <a:t>Cover the head and hair with the </a:t>
            </a:r>
            <a:r>
              <a:rPr lang="en-US" dirty="0" err="1"/>
              <a:t>Orni</a:t>
            </a:r>
            <a:r>
              <a:rPr lang="en-US" dirty="0"/>
              <a:t>. Do not fasten or fold it.  </a:t>
            </a:r>
          </a:p>
          <a:p>
            <a:r>
              <a:rPr lang="en-US" dirty="0"/>
              <a:t>Fold the </a:t>
            </a:r>
            <a:r>
              <a:rPr lang="en-US" dirty="0" err="1"/>
              <a:t>Izaar</a:t>
            </a:r>
            <a:r>
              <a:rPr lang="en-US" dirty="0"/>
              <a:t>, the left flap first and then the right over the </a:t>
            </a:r>
            <a:r>
              <a:rPr lang="en-US" dirty="0" err="1"/>
              <a:t>Qamees</a:t>
            </a:r>
            <a:r>
              <a:rPr lang="en-US" dirty="0"/>
              <a:t> and </a:t>
            </a:r>
            <a:r>
              <a:rPr lang="en-US" dirty="0" err="1"/>
              <a:t>Orni</a:t>
            </a:r>
            <a:r>
              <a:rPr lang="en-US" dirty="0"/>
              <a:t>.  </a:t>
            </a:r>
          </a:p>
          <a:p>
            <a:r>
              <a:rPr lang="en-US" dirty="0"/>
              <a:t>Now close the </a:t>
            </a:r>
            <a:r>
              <a:rPr lang="en-US" dirty="0" err="1"/>
              <a:t>Sinaband</a:t>
            </a:r>
            <a:r>
              <a:rPr lang="en-US" dirty="0"/>
              <a:t>  over these in the same manner.  </a:t>
            </a:r>
          </a:p>
          <a:p>
            <a:r>
              <a:rPr lang="en-US" dirty="0"/>
              <a:t>Close the </a:t>
            </a:r>
            <a:r>
              <a:rPr lang="en-US" dirty="0" err="1"/>
              <a:t>Lifafah</a:t>
            </a:r>
            <a:r>
              <a:rPr lang="en-US" dirty="0"/>
              <a:t>, the left flap first and then the right.  </a:t>
            </a:r>
          </a:p>
          <a:p>
            <a:r>
              <a:rPr lang="en-US" dirty="0"/>
              <a:t>Lastly fasten the ends of the </a:t>
            </a:r>
            <a:r>
              <a:rPr lang="en-US" dirty="0" err="1"/>
              <a:t>Lifafah</a:t>
            </a:r>
            <a:r>
              <a:rPr lang="en-US" dirty="0"/>
              <a:t> at the head side, feet and around the middle with strips of cloth, to keep the complete </a:t>
            </a:r>
            <a:r>
              <a:rPr lang="en-US" dirty="0" err="1"/>
              <a:t>Kafn</a:t>
            </a:r>
            <a:r>
              <a:rPr lang="en-US" dirty="0"/>
              <a:t> in place. </a:t>
            </a:r>
          </a:p>
          <a:p>
            <a:endParaRPr lang="en-US" dirty="0"/>
          </a:p>
        </p:txBody>
      </p:sp>
    </p:spTree>
    <p:extLst>
      <p:ext uri="{BB962C8B-B14F-4D97-AF65-F5344CB8AC3E}">
        <p14:creationId xmlns:p14="http://schemas.microsoft.com/office/powerpoint/2010/main" val="231551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B06F-0E71-4A2F-8C39-D2B41B8082E5}"/>
              </a:ext>
            </a:extLst>
          </p:cNvPr>
          <p:cNvSpPr>
            <a:spLocks noGrp="1"/>
          </p:cNvSpPr>
          <p:nvPr>
            <p:ph type="title"/>
          </p:nvPr>
        </p:nvSpPr>
        <p:spPr>
          <a:xfrm>
            <a:off x="279769" y="188789"/>
            <a:ext cx="5060857" cy="622852"/>
          </a:xfrm>
        </p:spPr>
        <p:txBody>
          <a:bodyPr>
            <a:normAutofit fontScale="90000"/>
          </a:bodyPr>
          <a:lstStyle/>
          <a:p>
            <a:r>
              <a:rPr lang="en-US" b="1" dirty="0"/>
              <a:t>The </a:t>
            </a:r>
            <a:r>
              <a:rPr lang="en-US" b="1" dirty="0" err="1"/>
              <a:t>Janaazah</a:t>
            </a:r>
            <a:r>
              <a:rPr lang="en-US" b="1" dirty="0"/>
              <a:t> </a:t>
            </a:r>
            <a:r>
              <a:rPr lang="en-US" b="1" dirty="0" err="1"/>
              <a:t>Namaaz</a:t>
            </a:r>
            <a:endParaRPr lang="en-US" dirty="0"/>
          </a:p>
        </p:txBody>
      </p:sp>
      <p:sp>
        <p:nvSpPr>
          <p:cNvPr id="3" name="Content Placeholder 2">
            <a:extLst>
              <a:ext uri="{FF2B5EF4-FFF2-40B4-BE49-F238E27FC236}">
                <a16:creationId xmlns:a16="http://schemas.microsoft.com/office/drawing/2014/main" id="{529D1004-BA11-4D0D-A886-166695159415}"/>
              </a:ext>
            </a:extLst>
          </p:cNvPr>
          <p:cNvSpPr>
            <a:spLocks noGrp="1"/>
          </p:cNvSpPr>
          <p:nvPr>
            <p:ph idx="1"/>
          </p:nvPr>
        </p:nvSpPr>
        <p:spPr>
          <a:xfrm>
            <a:off x="279768" y="811641"/>
            <a:ext cx="11156857" cy="5857570"/>
          </a:xfrm>
        </p:spPr>
        <p:txBody>
          <a:bodyPr/>
          <a:lstStyle/>
          <a:p>
            <a:r>
              <a:rPr lang="en-US" dirty="0"/>
              <a:t>The </a:t>
            </a:r>
            <a:r>
              <a:rPr lang="en-US" dirty="0" err="1"/>
              <a:t>Janaazah</a:t>
            </a:r>
            <a:r>
              <a:rPr lang="en-US" dirty="0"/>
              <a:t> </a:t>
            </a:r>
            <a:r>
              <a:rPr lang="en-US" dirty="0" err="1"/>
              <a:t>Salaat</a:t>
            </a:r>
            <a:r>
              <a:rPr lang="en-US" dirty="0"/>
              <a:t> is FARZE KIFAAYAH on all Muslims present. It  </a:t>
            </a:r>
            <a:br>
              <a:rPr lang="en-US" dirty="0"/>
            </a:br>
            <a:r>
              <a:rPr lang="en-US" dirty="0"/>
              <a:t>consists of FOUR TAKBEERS, THANA, DUROOD, and a MASNOON DUA for the deceased and TWO SALAAMS. All these are said SILENTLY by both the Imam and the </a:t>
            </a:r>
            <a:r>
              <a:rPr lang="en-US" dirty="0" err="1"/>
              <a:t>Muqtadis</a:t>
            </a:r>
            <a:r>
              <a:rPr lang="en-US" dirty="0"/>
              <a:t>. Just the Imam should call out the </a:t>
            </a:r>
            <a:r>
              <a:rPr lang="en-US" dirty="0" err="1"/>
              <a:t>Takbeers</a:t>
            </a:r>
            <a:r>
              <a:rPr lang="en-US" dirty="0"/>
              <a:t> and Salaam aloud.  </a:t>
            </a:r>
          </a:p>
          <a:p>
            <a:r>
              <a:rPr lang="en-US" dirty="0"/>
              <a:t>There are </a:t>
            </a:r>
            <a:r>
              <a:rPr lang="en-US" sz="2800" b="1" dirty="0"/>
              <a:t>two </a:t>
            </a:r>
            <a:r>
              <a:rPr lang="en-US" sz="2800" b="1" dirty="0" err="1"/>
              <a:t>farz</a:t>
            </a:r>
            <a:r>
              <a:rPr lang="en-US" sz="2800" b="1" dirty="0"/>
              <a:t> </a:t>
            </a:r>
            <a:r>
              <a:rPr lang="en-US" dirty="0"/>
              <a:t>in the </a:t>
            </a:r>
            <a:r>
              <a:rPr lang="en-US" dirty="0" err="1"/>
              <a:t>Janaazah</a:t>
            </a:r>
            <a:r>
              <a:rPr lang="en-US" dirty="0"/>
              <a:t> </a:t>
            </a:r>
            <a:r>
              <a:rPr lang="en-US" dirty="0" err="1"/>
              <a:t>Namaaz</a:t>
            </a:r>
            <a:r>
              <a:rPr lang="en-US" dirty="0"/>
              <a:t>: -  </a:t>
            </a:r>
          </a:p>
          <a:p>
            <a:pPr marL="514350" indent="-514350"/>
            <a:r>
              <a:rPr lang="en-US" dirty="0"/>
              <a:t>1. To stand and perform the </a:t>
            </a:r>
            <a:r>
              <a:rPr lang="en-US" dirty="0" err="1"/>
              <a:t>Salaat</a:t>
            </a:r>
            <a:r>
              <a:rPr lang="en-US" dirty="0"/>
              <a:t>.  </a:t>
            </a:r>
            <a:br>
              <a:rPr lang="en-US" dirty="0"/>
            </a:br>
            <a:r>
              <a:rPr lang="en-US" dirty="0"/>
              <a:t>2. To recite all the FOUR </a:t>
            </a:r>
            <a:r>
              <a:rPr lang="en-US" dirty="0" err="1"/>
              <a:t>Takbeers</a:t>
            </a:r>
            <a:r>
              <a:rPr lang="en-US" dirty="0"/>
              <a:t>.  </a:t>
            </a:r>
          </a:p>
          <a:p>
            <a:endParaRPr lang="en-US" dirty="0"/>
          </a:p>
        </p:txBody>
      </p:sp>
    </p:spTree>
    <p:extLst>
      <p:ext uri="{BB962C8B-B14F-4D97-AF65-F5344CB8AC3E}">
        <p14:creationId xmlns:p14="http://schemas.microsoft.com/office/powerpoint/2010/main" val="3771895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F183-FABF-4F6E-8786-E6253226B532}"/>
              </a:ext>
            </a:extLst>
          </p:cNvPr>
          <p:cNvSpPr>
            <a:spLocks noGrp="1"/>
          </p:cNvSpPr>
          <p:nvPr>
            <p:ph type="title"/>
          </p:nvPr>
        </p:nvSpPr>
        <p:spPr>
          <a:xfrm>
            <a:off x="279768" y="156238"/>
            <a:ext cx="8994233" cy="1142475"/>
          </a:xfrm>
        </p:spPr>
        <p:txBody>
          <a:bodyPr>
            <a:normAutofit fontScale="90000"/>
          </a:bodyPr>
          <a:lstStyle/>
          <a:p>
            <a:r>
              <a:rPr lang="en-US" b="1" dirty="0"/>
              <a:t>The </a:t>
            </a:r>
            <a:r>
              <a:rPr lang="en-US" b="1" dirty="0" err="1"/>
              <a:t>Masnoon</a:t>
            </a:r>
            <a:r>
              <a:rPr lang="en-US" b="1" dirty="0"/>
              <a:t> manner of performing the </a:t>
            </a:r>
            <a:r>
              <a:rPr lang="en-US" b="1" dirty="0" err="1"/>
              <a:t>Janaazah</a:t>
            </a:r>
            <a:r>
              <a:rPr lang="en-US" b="1" dirty="0"/>
              <a:t> </a:t>
            </a:r>
            <a:r>
              <a:rPr lang="en-US" b="1" dirty="0" err="1"/>
              <a:t>Namaaz</a:t>
            </a:r>
            <a:endParaRPr lang="en-US" dirty="0"/>
          </a:p>
        </p:txBody>
      </p:sp>
      <p:sp>
        <p:nvSpPr>
          <p:cNvPr id="3" name="Content Placeholder 2">
            <a:extLst>
              <a:ext uri="{FF2B5EF4-FFF2-40B4-BE49-F238E27FC236}">
                <a16:creationId xmlns:a16="http://schemas.microsoft.com/office/drawing/2014/main" id="{E55F332F-DC0D-4797-A2E6-948ECE332FFF}"/>
              </a:ext>
            </a:extLst>
          </p:cNvPr>
          <p:cNvSpPr>
            <a:spLocks noGrp="1"/>
          </p:cNvSpPr>
          <p:nvPr>
            <p:ph idx="1"/>
          </p:nvPr>
        </p:nvSpPr>
        <p:spPr>
          <a:xfrm>
            <a:off x="279768" y="1298713"/>
            <a:ext cx="11156858" cy="5403049"/>
          </a:xfrm>
        </p:spPr>
        <p:txBody>
          <a:bodyPr/>
          <a:lstStyle/>
          <a:p>
            <a:r>
              <a:rPr lang="en-US" dirty="0"/>
              <a:t>The body of the </a:t>
            </a:r>
            <a:r>
              <a:rPr lang="en-US" dirty="0" err="1"/>
              <a:t>Mayyit</a:t>
            </a:r>
            <a:r>
              <a:rPr lang="en-US" dirty="0"/>
              <a:t> should be placed with the head on the RIGHT side of the Imam, who will face the </a:t>
            </a:r>
            <a:r>
              <a:rPr lang="en-US" dirty="0" err="1"/>
              <a:t>Qiblah</a:t>
            </a:r>
            <a:r>
              <a:rPr lang="en-US" dirty="0"/>
              <a:t>.  </a:t>
            </a:r>
          </a:p>
          <a:p>
            <a:r>
              <a:rPr lang="en-US" dirty="0"/>
              <a:t>The Imam should stand in line with the CHEST of the deceased whilst performing the </a:t>
            </a:r>
            <a:r>
              <a:rPr lang="en-US" dirty="0" err="1"/>
              <a:t>Salaat</a:t>
            </a:r>
            <a:r>
              <a:rPr lang="en-US" dirty="0"/>
              <a:t>.  </a:t>
            </a:r>
          </a:p>
          <a:p>
            <a:r>
              <a:rPr lang="en-US" dirty="0"/>
              <a:t>It is MUSTAHAB to make an odd number of SAFS (rows.) The </a:t>
            </a:r>
            <a:r>
              <a:rPr lang="en-US" dirty="0" err="1"/>
              <a:t>Safs</a:t>
            </a:r>
            <a:r>
              <a:rPr lang="en-US" dirty="0"/>
              <a:t> for </a:t>
            </a:r>
            <a:r>
              <a:rPr lang="en-US" dirty="0" err="1"/>
              <a:t>Janaazah</a:t>
            </a:r>
            <a:r>
              <a:rPr lang="en-US" dirty="0"/>
              <a:t> </a:t>
            </a:r>
            <a:r>
              <a:rPr lang="en-US" dirty="0" err="1"/>
              <a:t>Namaaz</a:t>
            </a:r>
            <a:r>
              <a:rPr lang="en-US" dirty="0"/>
              <a:t> should be CLOSE to one another because there are NO </a:t>
            </a:r>
            <a:r>
              <a:rPr lang="en-US" dirty="0" err="1"/>
              <a:t>Sajdahs</a:t>
            </a:r>
            <a:r>
              <a:rPr lang="en-US" dirty="0"/>
              <a:t> to be made.  </a:t>
            </a:r>
          </a:p>
          <a:p>
            <a:r>
              <a:rPr lang="en-US" dirty="0"/>
              <a:t>After the </a:t>
            </a:r>
            <a:r>
              <a:rPr lang="en-US" dirty="0" err="1"/>
              <a:t>Safs</a:t>
            </a:r>
            <a:r>
              <a:rPr lang="en-US" dirty="0"/>
              <a:t> are straightened the NIYYAT should be made. The </a:t>
            </a:r>
            <a:r>
              <a:rPr lang="en-US" dirty="0" err="1"/>
              <a:t>Niyyat</a:t>
            </a:r>
            <a:r>
              <a:rPr lang="en-US" dirty="0"/>
              <a:t> should be made thus: "I am performing this </a:t>
            </a:r>
            <a:r>
              <a:rPr lang="en-US" dirty="0" err="1"/>
              <a:t>Janaazah</a:t>
            </a:r>
            <a:r>
              <a:rPr lang="en-US" dirty="0"/>
              <a:t> </a:t>
            </a:r>
            <a:r>
              <a:rPr lang="en-US" dirty="0" err="1"/>
              <a:t>Salaat</a:t>
            </a:r>
            <a:r>
              <a:rPr lang="en-US" dirty="0"/>
              <a:t> for </a:t>
            </a:r>
            <a:r>
              <a:rPr lang="en-US" dirty="0" err="1"/>
              <a:t>AIlah</a:t>
            </a:r>
            <a:r>
              <a:rPr lang="en-US" dirty="0"/>
              <a:t> behind this Imam (The </a:t>
            </a:r>
            <a:r>
              <a:rPr lang="en-US" dirty="0" err="1"/>
              <a:t>Salaat</a:t>
            </a:r>
            <a:r>
              <a:rPr lang="en-US" dirty="0"/>
              <a:t> being a </a:t>
            </a:r>
            <a:r>
              <a:rPr lang="en-US" dirty="0" err="1"/>
              <a:t>Dua</a:t>
            </a:r>
            <a:r>
              <a:rPr lang="en-US" dirty="0"/>
              <a:t> for the </a:t>
            </a:r>
            <a:r>
              <a:rPr lang="en-US" dirty="0" err="1"/>
              <a:t>Mayyit</a:t>
            </a:r>
            <a:r>
              <a:rPr lang="en-US" dirty="0"/>
              <a:t>). After the </a:t>
            </a:r>
            <a:r>
              <a:rPr lang="en-US" dirty="0" err="1"/>
              <a:t>Niyyah</a:t>
            </a:r>
            <a:r>
              <a:rPr lang="en-US" dirty="0"/>
              <a:t> the hands should be raised </a:t>
            </a:r>
            <a:r>
              <a:rPr lang="en-US" dirty="0" err="1"/>
              <a:t>upto</a:t>
            </a:r>
            <a:r>
              <a:rPr lang="en-US" dirty="0"/>
              <a:t> the EARS and the Imam should say </a:t>
            </a:r>
            <a:r>
              <a:rPr lang="en-US" dirty="0" err="1"/>
              <a:t>Allahu</a:t>
            </a:r>
            <a:r>
              <a:rPr lang="en-US" dirty="0"/>
              <a:t> Akbar loudly and the </a:t>
            </a:r>
            <a:r>
              <a:rPr lang="en-US" dirty="0" err="1"/>
              <a:t>Muqtadis</a:t>
            </a:r>
            <a:r>
              <a:rPr lang="en-US" dirty="0"/>
              <a:t> softly. Then fold them under the navel similar to all daily </a:t>
            </a:r>
            <a:r>
              <a:rPr lang="en-US" dirty="0" err="1"/>
              <a:t>Salaat</a:t>
            </a:r>
            <a:r>
              <a:rPr lang="en-US" dirty="0"/>
              <a:t>.  </a:t>
            </a:r>
            <a:br>
              <a:rPr lang="en-US" dirty="0"/>
            </a:br>
            <a:endParaRPr lang="en-US" dirty="0"/>
          </a:p>
          <a:p>
            <a:pPr marL="0" indent="0">
              <a:buNone/>
            </a:pPr>
            <a:endParaRPr lang="en-US" dirty="0"/>
          </a:p>
        </p:txBody>
      </p:sp>
    </p:spTree>
    <p:extLst>
      <p:ext uri="{BB962C8B-B14F-4D97-AF65-F5344CB8AC3E}">
        <p14:creationId xmlns:p14="http://schemas.microsoft.com/office/powerpoint/2010/main" val="1918350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E013-E4B3-438A-9F9A-EEAD181F9AE5}"/>
              </a:ext>
            </a:extLst>
          </p:cNvPr>
          <p:cNvSpPr>
            <a:spLocks noGrp="1"/>
          </p:cNvSpPr>
          <p:nvPr>
            <p:ph type="title"/>
          </p:nvPr>
        </p:nvSpPr>
        <p:spPr>
          <a:xfrm>
            <a:off x="571317" y="188379"/>
            <a:ext cx="5524683" cy="686563"/>
          </a:xfrm>
        </p:spPr>
        <p:txBody>
          <a:bodyPr>
            <a:normAutofit/>
          </a:bodyPr>
          <a:lstStyle/>
          <a:p>
            <a:r>
              <a:rPr lang="en-US" dirty="0" err="1"/>
              <a:t>Qira’at</a:t>
            </a:r>
            <a:r>
              <a:rPr lang="en-US" dirty="0"/>
              <a:t> in </a:t>
            </a:r>
            <a:r>
              <a:rPr lang="en-US" dirty="0" err="1"/>
              <a:t>Janaza</a:t>
            </a:r>
            <a:endParaRPr lang="en-US" dirty="0"/>
          </a:p>
        </p:txBody>
      </p:sp>
      <p:pic>
        <p:nvPicPr>
          <p:cNvPr id="4" name="Content Placeholder 3" descr="http://www.inter-islam.org/images/p166-1.JPG">
            <a:extLst>
              <a:ext uri="{FF2B5EF4-FFF2-40B4-BE49-F238E27FC236}">
                <a16:creationId xmlns:a16="http://schemas.microsoft.com/office/drawing/2014/main" id="{7627F33B-634B-4C77-B499-439462F791DF}"/>
              </a:ext>
            </a:extLst>
          </p:cNvPr>
          <p:cNvPicPr>
            <a:picLocks noGrp="1"/>
          </p:cNvPicPr>
          <p:nvPr>
            <p:ph idx="1"/>
          </p:nvPr>
        </p:nvPicPr>
        <p:blipFill>
          <a:blip r:embed="rId2" cstate="print"/>
          <a:srcRect/>
          <a:stretch>
            <a:fillRect/>
          </a:stretch>
        </p:blipFill>
        <p:spPr bwMode="auto">
          <a:xfrm>
            <a:off x="3571428" y="1006469"/>
            <a:ext cx="2875788" cy="699516"/>
          </a:xfrm>
          <a:prstGeom prst="rect">
            <a:avLst/>
          </a:prstGeom>
          <a:noFill/>
          <a:ln w="9525">
            <a:noFill/>
            <a:miter lim="800000"/>
            <a:headEnd/>
            <a:tailEnd/>
          </a:ln>
        </p:spPr>
      </p:pic>
      <p:pic>
        <p:nvPicPr>
          <p:cNvPr id="5" name="Picture 4" descr="http://www.inter-islam.org/images/p166-2.JPG">
            <a:extLst>
              <a:ext uri="{FF2B5EF4-FFF2-40B4-BE49-F238E27FC236}">
                <a16:creationId xmlns:a16="http://schemas.microsoft.com/office/drawing/2014/main" id="{ACD52C45-144A-45BD-8877-7A48BEA16F3C}"/>
              </a:ext>
            </a:extLst>
          </p:cNvPr>
          <p:cNvPicPr/>
          <p:nvPr/>
        </p:nvPicPr>
        <p:blipFill>
          <a:blip r:embed="rId3" cstate="print"/>
          <a:srcRect/>
          <a:stretch>
            <a:fillRect/>
          </a:stretch>
        </p:blipFill>
        <p:spPr bwMode="auto">
          <a:xfrm>
            <a:off x="242376" y="2593428"/>
            <a:ext cx="4766945" cy="3389630"/>
          </a:xfrm>
          <a:prstGeom prst="rect">
            <a:avLst/>
          </a:prstGeom>
          <a:noFill/>
          <a:ln w="9525">
            <a:noFill/>
            <a:miter lim="800000"/>
            <a:headEnd/>
            <a:tailEnd/>
          </a:ln>
        </p:spPr>
      </p:pic>
      <p:pic>
        <p:nvPicPr>
          <p:cNvPr id="6" name="Picture 5" descr="http://www.inter-islam.org/images/p167-1.JPG">
            <a:extLst>
              <a:ext uri="{FF2B5EF4-FFF2-40B4-BE49-F238E27FC236}">
                <a16:creationId xmlns:a16="http://schemas.microsoft.com/office/drawing/2014/main" id="{069C4A15-32B8-4BBB-A2C1-2BED64847DA8}"/>
              </a:ext>
            </a:extLst>
          </p:cNvPr>
          <p:cNvPicPr/>
          <p:nvPr/>
        </p:nvPicPr>
        <p:blipFill>
          <a:blip r:embed="rId4" cstate="print"/>
          <a:srcRect/>
          <a:stretch>
            <a:fillRect/>
          </a:stretch>
        </p:blipFill>
        <p:spPr bwMode="auto">
          <a:xfrm>
            <a:off x="5370443" y="2593428"/>
            <a:ext cx="6096000" cy="3149099"/>
          </a:xfrm>
          <a:prstGeom prst="rect">
            <a:avLst/>
          </a:prstGeom>
          <a:noFill/>
          <a:ln w="9525">
            <a:noFill/>
            <a:miter lim="800000"/>
            <a:headEnd/>
            <a:tailEnd/>
          </a:ln>
        </p:spPr>
      </p:pic>
    </p:spTree>
    <p:extLst>
      <p:ext uri="{BB962C8B-B14F-4D97-AF65-F5344CB8AC3E}">
        <p14:creationId xmlns:p14="http://schemas.microsoft.com/office/powerpoint/2010/main" val="236682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3D0D-976E-4AA7-B7F3-6CEF9351A807}"/>
              </a:ext>
            </a:extLst>
          </p:cNvPr>
          <p:cNvSpPr>
            <a:spLocks noGrp="1"/>
          </p:cNvSpPr>
          <p:nvPr>
            <p:ph type="title"/>
          </p:nvPr>
        </p:nvSpPr>
        <p:spPr>
          <a:xfrm>
            <a:off x="491804" y="357809"/>
            <a:ext cx="6280057" cy="781878"/>
          </a:xfrm>
        </p:spPr>
        <p:txBody>
          <a:bodyPr/>
          <a:lstStyle/>
          <a:p>
            <a:endParaRPr lang="en-US" dirty="0"/>
          </a:p>
        </p:txBody>
      </p:sp>
      <p:pic>
        <p:nvPicPr>
          <p:cNvPr id="4" name="Content Placeholder 3" descr="http://www.inter-islam.org/images/p167-2.JPG">
            <a:extLst>
              <a:ext uri="{FF2B5EF4-FFF2-40B4-BE49-F238E27FC236}">
                <a16:creationId xmlns:a16="http://schemas.microsoft.com/office/drawing/2014/main" id="{9D9F5429-5873-4F9B-A27D-F0EA76733417}"/>
              </a:ext>
            </a:extLst>
          </p:cNvPr>
          <p:cNvPicPr>
            <a:picLocks noGrp="1"/>
          </p:cNvPicPr>
          <p:nvPr>
            <p:ph idx="1"/>
          </p:nvPr>
        </p:nvPicPr>
        <p:blipFill>
          <a:blip r:embed="rId2" cstate="print"/>
          <a:srcRect/>
          <a:stretch>
            <a:fillRect/>
          </a:stretch>
        </p:blipFill>
        <p:spPr bwMode="auto">
          <a:xfrm>
            <a:off x="677334" y="2738627"/>
            <a:ext cx="4530770" cy="1184015"/>
          </a:xfrm>
          <a:prstGeom prst="rect">
            <a:avLst/>
          </a:prstGeom>
          <a:noFill/>
          <a:ln w="9525">
            <a:noFill/>
            <a:miter lim="800000"/>
            <a:headEnd/>
            <a:tailEnd/>
          </a:ln>
        </p:spPr>
      </p:pic>
      <p:pic>
        <p:nvPicPr>
          <p:cNvPr id="5" name="Picture 4" descr="http://www.inter-islam.org/images/p168-1.JPG">
            <a:extLst>
              <a:ext uri="{FF2B5EF4-FFF2-40B4-BE49-F238E27FC236}">
                <a16:creationId xmlns:a16="http://schemas.microsoft.com/office/drawing/2014/main" id="{4FBEFD40-B651-49B9-BB6F-CA96E75D9CB9}"/>
              </a:ext>
            </a:extLst>
          </p:cNvPr>
          <p:cNvPicPr/>
          <p:nvPr/>
        </p:nvPicPr>
        <p:blipFill>
          <a:blip r:embed="rId3" cstate="print"/>
          <a:srcRect/>
          <a:stretch>
            <a:fillRect/>
          </a:stretch>
        </p:blipFill>
        <p:spPr bwMode="auto">
          <a:xfrm>
            <a:off x="5698435" y="2788920"/>
            <a:ext cx="4766945" cy="1280160"/>
          </a:xfrm>
          <a:prstGeom prst="rect">
            <a:avLst/>
          </a:prstGeom>
          <a:noFill/>
          <a:ln w="9525">
            <a:noFill/>
            <a:miter lim="800000"/>
            <a:headEnd/>
            <a:tailEnd/>
          </a:ln>
        </p:spPr>
      </p:pic>
    </p:spTree>
    <p:extLst>
      <p:ext uri="{BB962C8B-B14F-4D97-AF65-F5344CB8AC3E}">
        <p14:creationId xmlns:p14="http://schemas.microsoft.com/office/powerpoint/2010/main" val="301541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AB0E-0196-4C70-943E-326C10960EB0}"/>
              </a:ext>
            </a:extLst>
          </p:cNvPr>
          <p:cNvSpPr>
            <a:spLocks noGrp="1"/>
          </p:cNvSpPr>
          <p:nvPr>
            <p:ph type="title"/>
          </p:nvPr>
        </p:nvSpPr>
        <p:spPr>
          <a:xfrm>
            <a:off x="190997" y="225287"/>
            <a:ext cx="8069101" cy="755374"/>
          </a:xfrm>
        </p:spPr>
        <p:txBody>
          <a:bodyPr/>
          <a:lstStyle/>
          <a:p>
            <a:r>
              <a:rPr lang="en-US" b="1" dirty="0"/>
              <a:t>The </a:t>
            </a:r>
            <a:r>
              <a:rPr lang="en-US" b="1" dirty="0" err="1"/>
              <a:t>Shar’ee</a:t>
            </a:r>
            <a:r>
              <a:rPr lang="en-US" b="1" dirty="0"/>
              <a:t> method of </a:t>
            </a:r>
            <a:r>
              <a:rPr lang="en-US" b="1" dirty="0" err="1"/>
              <a:t>Dafn</a:t>
            </a:r>
            <a:r>
              <a:rPr lang="en-US" b="1" dirty="0"/>
              <a:t> (burial)</a:t>
            </a:r>
            <a:endParaRPr lang="en-US" dirty="0"/>
          </a:p>
        </p:txBody>
      </p:sp>
      <p:sp>
        <p:nvSpPr>
          <p:cNvPr id="3" name="Content Placeholder 2">
            <a:extLst>
              <a:ext uri="{FF2B5EF4-FFF2-40B4-BE49-F238E27FC236}">
                <a16:creationId xmlns:a16="http://schemas.microsoft.com/office/drawing/2014/main" id="{EDF192DC-DEAF-4EA6-99B9-D9D5ACCD4020}"/>
              </a:ext>
            </a:extLst>
          </p:cNvPr>
          <p:cNvSpPr>
            <a:spLocks noGrp="1"/>
          </p:cNvSpPr>
          <p:nvPr>
            <p:ph idx="1"/>
          </p:nvPr>
        </p:nvSpPr>
        <p:spPr>
          <a:xfrm>
            <a:off x="332777" y="1087163"/>
            <a:ext cx="10693031" cy="5406402"/>
          </a:xfrm>
        </p:spPr>
        <p:txBody>
          <a:bodyPr>
            <a:normAutofit lnSpcReduction="10000"/>
          </a:bodyPr>
          <a:lstStyle/>
          <a:p>
            <a:r>
              <a:rPr lang="en-US" dirty="0"/>
              <a:t>After the </a:t>
            </a:r>
            <a:r>
              <a:rPr lang="en-US" dirty="0" err="1"/>
              <a:t>Janaazah</a:t>
            </a:r>
            <a:r>
              <a:rPr lang="en-US" dirty="0"/>
              <a:t> </a:t>
            </a:r>
            <a:r>
              <a:rPr lang="en-US" dirty="0" err="1"/>
              <a:t>Salaat</a:t>
            </a:r>
            <a:r>
              <a:rPr lang="en-US" dirty="0"/>
              <a:t> is performed the </a:t>
            </a:r>
            <a:r>
              <a:rPr lang="en-US" dirty="0" err="1"/>
              <a:t>Mayyit</a:t>
            </a:r>
            <a:r>
              <a:rPr lang="en-US" dirty="0"/>
              <a:t> should be buried as soon as possible. The </a:t>
            </a:r>
            <a:r>
              <a:rPr lang="en-US" dirty="0" err="1"/>
              <a:t>Janaazah</a:t>
            </a:r>
            <a:r>
              <a:rPr lang="en-US" dirty="0"/>
              <a:t> should be carried and placed. at the </a:t>
            </a:r>
            <a:r>
              <a:rPr lang="en-US" dirty="0" err="1"/>
              <a:t>Qiblah</a:t>
            </a:r>
            <a:r>
              <a:rPr lang="en-US" dirty="0"/>
              <a:t> side of the grave. The head should be on the RIGHT SIDE </a:t>
            </a:r>
            <a:r>
              <a:rPr lang="en-US" dirty="0" err="1"/>
              <a:t>side</a:t>
            </a:r>
            <a:r>
              <a:rPr lang="en-US" dirty="0"/>
              <a:t> of the grave if one faces the QIBLAH.  </a:t>
            </a:r>
          </a:p>
          <a:p>
            <a:r>
              <a:rPr lang="en-US" dirty="0"/>
              <a:t>It is desirable that MAHRAMS or close relatives (of a female </a:t>
            </a:r>
            <a:r>
              <a:rPr lang="en-US" dirty="0" err="1"/>
              <a:t>Mayyit</a:t>
            </a:r>
            <a:r>
              <a:rPr lang="en-US" dirty="0"/>
              <a:t>) should enter the grave to lower the body. The husband should NOT enter the grave to bury his wife. It is NOT MASNOON (</a:t>
            </a:r>
            <a:r>
              <a:rPr lang="en-US" dirty="0" err="1"/>
              <a:t>Sunnat</a:t>
            </a:r>
            <a:r>
              <a:rPr lang="en-US" dirty="0"/>
              <a:t>) that there be an ODD number. All those who enter the grave should face the </a:t>
            </a:r>
            <a:r>
              <a:rPr lang="en-US" dirty="0" err="1"/>
              <a:t>Qiblah</a:t>
            </a:r>
            <a:r>
              <a:rPr lang="en-US" dirty="0"/>
              <a:t>.  </a:t>
            </a:r>
          </a:p>
          <a:p>
            <a:r>
              <a:rPr lang="en-US" dirty="0"/>
              <a:t>It is MUSTAHAB to hold a sheet over the grave while lowering and burying a female. If there is fear of her </a:t>
            </a:r>
            <a:r>
              <a:rPr lang="en-US" dirty="0" err="1"/>
              <a:t>Kafn</a:t>
            </a:r>
            <a:r>
              <a:rPr lang="en-US" dirty="0"/>
              <a:t> opening then it is WAJIB to do so.  </a:t>
            </a:r>
          </a:p>
          <a:p>
            <a:r>
              <a:rPr lang="en-US" dirty="0"/>
              <a:t>It is MUSTAHAB for those present to recite this </a:t>
            </a:r>
            <a:r>
              <a:rPr lang="en-US" dirty="0" err="1"/>
              <a:t>Dua</a:t>
            </a:r>
            <a:r>
              <a:rPr lang="en-US" dirty="0"/>
              <a:t> whilst the body is being lowered:</a:t>
            </a:r>
          </a:p>
          <a:p>
            <a:endParaRPr lang="en-US" dirty="0"/>
          </a:p>
          <a:p>
            <a:endParaRPr lang="en-US" dirty="0"/>
          </a:p>
          <a:p>
            <a:pPr>
              <a:buNone/>
            </a:pPr>
            <a:endParaRPr lang="en-US" dirty="0"/>
          </a:p>
          <a:p>
            <a:r>
              <a:rPr lang="en-US" dirty="0"/>
              <a:t>After placing the body into the recess of the grave it is </a:t>
            </a:r>
            <a:r>
              <a:rPr lang="en-US" dirty="0" err="1"/>
              <a:t>Masnoon</a:t>
            </a:r>
            <a:r>
              <a:rPr lang="en-US" dirty="0"/>
              <a:t> to turn it onto it's RIGHT side to face the </a:t>
            </a:r>
            <a:r>
              <a:rPr lang="en-US" dirty="0" err="1"/>
              <a:t>Qiblah</a:t>
            </a:r>
            <a:r>
              <a:rPr lang="en-US" dirty="0"/>
              <a:t>.  </a:t>
            </a:r>
          </a:p>
          <a:p>
            <a:r>
              <a:rPr lang="en-US" dirty="0"/>
              <a:t>The strips of cloth tied at the head side, chest and leg side should now be untied.  </a:t>
            </a:r>
          </a:p>
          <a:p>
            <a:r>
              <a:rPr lang="en-US" dirty="0"/>
              <a:t>The recess should then be covered with unbaked bricks, bamboo or timber.  </a:t>
            </a:r>
          </a:p>
          <a:p>
            <a:endParaRPr lang="en-US" dirty="0"/>
          </a:p>
        </p:txBody>
      </p:sp>
      <p:pic>
        <p:nvPicPr>
          <p:cNvPr id="4" name="Picture 3" descr="http://www.inter-islam.org/images/p50-1.JPG">
            <a:extLst>
              <a:ext uri="{FF2B5EF4-FFF2-40B4-BE49-F238E27FC236}">
                <a16:creationId xmlns:a16="http://schemas.microsoft.com/office/drawing/2014/main" id="{9EAC4396-BC88-4738-81D1-7037DB81B141}"/>
              </a:ext>
            </a:extLst>
          </p:cNvPr>
          <p:cNvPicPr/>
          <p:nvPr/>
        </p:nvPicPr>
        <p:blipFill>
          <a:blip r:embed="rId2" cstate="print"/>
          <a:srcRect/>
          <a:stretch>
            <a:fillRect/>
          </a:stretch>
        </p:blipFill>
        <p:spPr bwMode="auto">
          <a:xfrm>
            <a:off x="2971800" y="4122723"/>
            <a:ext cx="3221673" cy="601677"/>
          </a:xfrm>
          <a:prstGeom prst="rect">
            <a:avLst/>
          </a:prstGeom>
          <a:noFill/>
          <a:ln w="9525">
            <a:noFill/>
            <a:miter lim="800000"/>
            <a:headEnd/>
            <a:tailEnd/>
          </a:ln>
        </p:spPr>
      </p:pic>
    </p:spTree>
    <p:extLst>
      <p:ext uri="{BB962C8B-B14F-4D97-AF65-F5344CB8AC3E}">
        <p14:creationId xmlns:p14="http://schemas.microsoft.com/office/powerpoint/2010/main" val="1876944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6F77-D00F-447C-B40E-5A0AE942AA7F}"/>
              </a:ext>
            </a:extLst>
          </p:cNvPr>
          <p:cNvSpPr>
            <a:spLocks noGrp="1"/>
          </p:cNvSpPr>
          <p:nvPr>
            <p:ph type="title"/>
          </p:nvPr>
        </p:nvSpPr>
        <p:spPr>
          <a:xfrm>
            <a:off x="240012" y="114273"/>
            <a:ext cx="4305483" cy="702365"/>
          </a:xfrm>
        </p:spPr>
        <p:txBody>
          <a:bodyPr/>
          <a:lstStyle/>
          <a:p>
            <a:r>
              <a:rPr lang="en-US" b="1" dirty="0"/>
              <a:t>Period of </a:t>
            </a:r>
            <a:r>
              <a:rPr lang="en-US" b="1" dirty="0" err="1"/>
              <a:t>Iddat</a:t>
            </a:r>
            <a:endParaRPr lang="en-US" dirty="0"/>
          </a:p>
        </p:txBody>
      </p:sp>
      <p:sp>
        <p:nvSpPr>
          <p:cNvPr id="3" name="Content Placeholder 2">
            <a:extLst>
              <a:ext uri="{FF2B5EF4-FFF2-40B4-BE49-F238E27FC236}">
                <a16:creationId xmlns:a16="http://schemas.microsoft.com/office/drawing/2014/main" id="{2FC03EC7-1DBE-44D1-83BB-3E653AFFB216}"/>
              </a:ext>
            </a:extLst>
          </p:cNvPr>
          <p:cNvSpPr>
            <a:spLocks noGrp="1"/>
          </p:cNvSpPr>
          <p:nvPr>
            <p:ph idx="1"/>
          </p:nvPr>
        </p:nvSpPr>
        <p:spPr>
          <a:xfrm>
            <a:off x="346029" y="914885"/>
            <a:ext cx="10878562" cy="5631689"/>
          </a:xfrm>
        </p:spPr>
        <p:txBody>
          <a:bodyPr/>
          <a:lstStyle/>
          <a:p>
            <a:r>
              <a:rPr lang="en-US" dirty="0"/>
              <a:t>The period of WAITING after one's HUSBAND dies is called IDDAT. This period is of FOUR months and TEN days. </a:t>
            </a:r>
          </a:p>
          <a:p>
            <a:r>
              <a:rPr lang="en-US" dirty="0"/>
              <a:t>During this period she should remain in the dwelling that they occupied at the time of the death of her husband. She is NOT allowed to leave this house if she has sufficient provision. If she is the sole bread winner with no other means of income, then only is she permitted to leave her house during the day. At night she should return to his house.</a:t>
            </a:r>
          </a:p>
          <a:p>
            <a:r>
              <a:rPr lang="en-US" dirty="0"/>
              <a:t>The widow that is expecting a child at the time of the death of her husband, her </a:t>
            </a:r>
            <a:r>
              <a:rPr lang="en-US" dirty="0" err="1"/>
              <a:t>Iddat</a:t>
            </a:r>
            <a:r>
              <a:rPr lang="en-US" dirty="0"/>
              <a:t> will be until the birth of that child. The four month and ten days should NOT be reckoned in this instance.  </a:t>
            </a:r>
          </a:p>
          <a:p>
            <a:r>
              <a:rPr lang="en-US" dirty="0"/>
              <a:t>If a woman is NOT at home at the time of her husband's death, she should return as soon as possible and pass the period of </a:t>
            </a:r>
            <a:r>
              <a:rPr lang="en-US" dirty="0" err="1"/>
              <a:t>Iddat</a:t>
            </a:r>
            <a:r>
              <a:rPr lang="en-US" dirty="0"/>
              <a:t> at home. The days of </a:t>
            </a:r>
            <a:r>
              <a:rPr lang="en-US" dirty="0" err="1"/>
              <a:t>Iddat</a:t>
            </a:r>
            <a:r>
              <a:rPr lang="en-US" dirty="0"/>
              <a:t> will be calculated from the time of the demise.</a:t>
            </a:r>
          </a:p>
          <a:p>
            <a:r>
              <a:rPr lang="en-US" dirty="0"/>
              <a:t>A woman in </a:t>
            </a:r>
            <a:r>
              <a:rPr lang="en-US" dirty="0" err="1"/>
              <a:t>Iddat</a:t>
            </a:r>
            <a:r>
              <a:rPr lang="en-US" dirty="0"/>
              <a:t> should abstain from using fancy clothing, make-up or </a:t>
            </a:r>
            <a:r>
              <a:rPr lang="en-US" dirty="0" err="1"/>
              <a:t>jewellery</a:t>
            </a:r>
            <a:r>
              <a:rPr lang="en-US" dirty="0"/>
              <a:t>.  </a:t>
            </a:r>
          </a:p>
          <a:p>
            <a:pPr marL="0" indent="0">
              <a:buNone/>
            </a:pPr>
            <a:endParaRPr lang="en-US" dirty="0"/>
          </a:p>
        </p:txBody>
      </p:sp>
    </p:spTree>
    <p:extLst>
      <p:ext uri="{BB962C8B-B14F-4D97-AF65-F5344CB8AC3E}">
        <p14:creationId xmlns:p14="http://schemas.microsoft.com/office/powerpoint/2010/main" val="3095532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C733-0A1B-4185-807D-68960F1E6F09}"/>
              </a:ext>
            </a:extLst>
          </p:cNvPr>
          <p:cNvSpPr>
            <a:spLocks noGrp="1"/>
          </p:cNvSpPr>
          <p:nvPr>
            <p:ph type="title"/>
          </p:nvPr>
        </p:nvSpPr>
        <p:spPr>
          <a:xfrm>
            <a:off x="279769" y="198783"/>
            <a:ext cx="3642875" cy="821635"/>
          </a:xfrm>
        </p:spPr>
        <p:txBody>
          <a:bodyPr/>
          <a:lstStyle/>
          <a:p>
            <a:r>
              <a:rPr lang="en-US" b="1" dirty="0"/>
              <a:t>Things To do</a:t>
            </a:r>
          </a:p>
        </p:txBody>
      </p:sp>
      <p:sp>
        <p:nvSpPr>
          <p:cNvPr id="3" name="Content Placeholder 2">
            <a:extLst>
              <a:ext uri="{FF2B5EF4-FFF2-40B4-BE49-F238E27FC236}">
                <a16:creationId xmlns:a16="http://schemas.microsoft.com/office/drawing/2014/main" id="{E4906B0D-0023-44AA-B853-94F2E0127D47}"/>
              </a:ext>
            </a:extLst>
          </p:cNvPr>
          <p:cNvSpPr>
            <a:spLocks noGrp="1"/>
          </p:cNvSpPr>
          <p:nvPr>
            <p:ph idx="1"/>
          </p:nvPr>
        </p:nvSpPr>
        <p:spPr>
          <a:xfrm>
            <a:off x="412291" y="1153424"/>
            <a:ext cx="9169031" cy="5101602"/>
          </a:xfrm>
        </p:spPr>
        <p:txBody>
          <a:bodyPr/>
          <a:lstStyle/>
          <a:p>
            <a:r>
              <a:rPr lang="en-US" sz="2400" dirty="0"/>
              <a:t>Inform to relatives and friends about the death and the time of </a:t>
            </a:r>
            <a:r>
              <a:rPr lang="en-US" sz="2400" dirty="0" err="1"/>
              <a:t>Janazah</a:t>
            </a:r>
            <a:r>
              <a:rPr lang="en-US" sz="2400" dirty="0"/>
              <a:t>.  </a:t>
            </a:r>
            <a:br>
              <a:rPr lang="en-US" sz="2400" dirty="0"/>
            </a:br>
            <a:endParaRPr lang="en-US" sz="2400" dirty="0"/>
          </a:p>
          <a:p>
            <a:r>
              <a:rPr lang="en-US" sz="2400" dirty="0" err="1"/>
              <a:t>Kafan</a:t>
            </a:r>
            <a:r>
              <a:rPr lang="en-US" sz="2400" dirty="0"/>
              <a:t>.  </a:t>
            </a:r>
            <a:br>
              <a:rPr lang="en-US" sz="2400" dirty="0"/>
            </a:br>
            <a:endParaRPr lang="en-US" sz="2400" dirty="0"/>
          </a:p>
          <a:p>
            <a:r>
              <a:rPr lang="en-US" sz="2400" dirty="0"/>
              <a:t>Perform GHUSL.  </a:t>
            </a:r>
            <a:br>
              <a:rPr lang="en-US" sz="2400" dirty="0"/>
            </a:br>
            <a:endParaRPr lang="en-US" sz="2400" dirty="0"/>
          </a:p>
          <a:p>
            <a:r>
              <a:rPr lang="en-US" sz="2400" dirty="0" err="1"/>
              <a:t>Janaza</a:t>
            </a:r>
            <a:r>
              <a:rPr lang="en-US" sz="2400" dirty="0"/>
              <a:t> Prayer</a:t>
            </a:r>
          </a:p>
          <a:p>
            <a:endParaRPr lang="en-US" sz="2400" dirty="0"/>
          </a:p>
          <a:p>
            <a:r>
              <a:rPr lang="en-US" sz="2400" dirty="0"/>
              <a:t>Prepare the Grave.</a:t>
            </a:r>
          </a:p>
          <a:p>
            <a:endParaRPr lang="en-US" dirty="0"/>
          </a:p>
        </p:txBody>
      </p:sp>
    </p:spTree>
    <p:extLst>
      <p:ext uri="{BB962C8B-B14F-4D97-AF65-F5344CB8AC3E}">
        <p14:creationId xmlns:p14="http://schemas.microsoft.com/office/powerpoint/2010/main" val="6395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3B43-544A-4AA1-A512-1391B4B94A21}"/>
              </a:ext>
            </a:extLst>
          </p:cNvPr>
          <p:cNvSpPr>
            <a:spLocks noGrp="1"/>
          </p:cNvSpPr>
          <p:nvPr>
            <p:ph type="title"/>
          </p:nvPr>
        </p:nvSpPr>
        <p:spPr>
          <a:xfrm>
            <a:off x="412290" y="291548"/>
            <a:ext cx="2423675" cy="675861"/>
          </a:xfrm>
        </p:spPr>
        <p:txBody>
          <a:bodyPr/>
          <a:lstStyle/>
          <a:p>
            <a:r>
              <a:rPr lang="en-US" b="1" dirty="0"/>
              <a:t>The </a:t>
            </a:r>
            <a:r>
              <a:rPr lang="en-US" b="1" dirty="0" err="1"/>
              <a:t>Kafn</a:t>
            </a:r>
            <a:endParaRPr lang="en-US" dirty="0"/>
          </a:p>
        </p:txBody>
      </p:sp>
      <p:sp>
        <p:nvSpPr>
          <p:cNvPr id="3" name="Content Placeholder 2">
            <a:extLst>
              <a:ext uri="{FF2B5EF4-FFF2-40B4-BE49-F238E27FC236}">
                <a16:creationId xmlns:a16="http://schemas.microsoft.com/office/drawing/2014/main" id="{05D6BCF3-75AE-4E81-8CA4-91D24D529696}"/>
              </a:ext>
            </a:extLst>
          </p:cNvPr>
          <p:cNvSpPr>
            <a:spLocks noGrp="1"/>
          </p:cNvSpPr>
          <p:nvPr>
            <p:ph idx="1"/>
          </p:nvPr>
        </p:nvSpPr>
        <p:spPr>
          <a:xfrm>
            <a:off x="293021" y="1100415"/>
            <a:ext cx="9116022" cy="5273881"/>
          </a:xfrm>
        </p:spPr>
        <p:txBody>
          <a:bodyPr>
            <a:normAutofit/>
          </a:bodyPr>
          <a:lstStyle/>
          <a:p>
            <a:r>
              <a:rPr lang="en-US" sz="2400" dirty="0"/>
              <a:t>The </a:t>
            </a:r>
            <a:r>
              <a:rPr lang="en-US" sz="2400" dirty="0" err="1"/>
              <a:t>Kafn</a:t>
            </a:r>
            <a:r>
              <a:rPr lang="en-US" sz="2400" dirty="0"/>
              <a:t> are the grave clothes of the deceased.</a:t>
            </a:r>
          </a:p>
          <a:p>
            <a:pPr marL="0" indent="0">
              <a:buNone/>
            </a:pPr>
            <a:endParaRPr lang="en-US" sz="2400" dirty="0"/>
          </a:p>
          <a:p>
            <a:r>
              <a:rPr lang="en-US" sz="2400" dirty="0"/>
              <a:t>It is desirable that the </a:t>
            </a:r>
            <a:r>
              <a:rPr lang="en-US" sz="2400" dirty="0" err="1"/>
              <a:t>Kafn</a:t>
            </a:r>
            <a:r>
              <a:rPr lang="en-US" sz="2400" dirty="0"/>
              <a:t> be of white material and of medium quality according to the status of the deceased.</a:t>
            </a:r>
          </a:p>
          <a:p>
            <a:pPr marL="0" indent="0">
              <a:buNone/>
            </a:pPr>
            <a:endParaRPr lang="en-US" sz="2400" dirty="0"/>
          </a:p>
          <a:p>
            <a:r>
              <a:rPr lang="en-US" sz="2400" dirty="0" err="1"/>
              <a:t>Rasulullah</a:t>
            </a:r>
            <a:r>
              <a:rPr lang="en-US" sz="2400" dirty="0"/>
              <a:t>  said, </a:t>
            </a:r>
            <a:r>
              <a:rPr lang="en-US" sz="2400" b="1" i="1" dirty="0"/>
              <a:t>"Do not use expensive cloth in </a:t>
            </a:r>
            <a:r>
              <a:rPr lang="en-US" sz="2400" b="1" i="1" dirty="0" err="1"/>
              <a:t>Kafn</a:t>
            </a:r>
            <a:r>
              <a:rPr lang="en-US" sz="2400" b="1" i="1" dirty="0"/>
              <a:t> because it will very soon decay." </a:t>
            </a:r>
          </a:p>
          <a:p>
            <a:pPr marL="0" indent="0">
              <a:buNone/>
            </a:pPr>
            <a:endParaRPr lang="en-US" sz="2400" b="1" i="1" dirty="0"/>
          </a:p>
          <a:p>
            <a:r>
              <a:rPr lang="en-US" sz="2400" dirty="0"/>
              <a:t>It is PERMISSIBLE to prepare one's </a:t>
            </a:r>
            <a:r>
              <a:rPr lang="en-US" sz="2400" dirty="0" err="1"/>
              <a:t>Kafn</a:t>
            </a:r>
            <a:r>
              <a:rPr lang="en-US" sz="2400" dirty="0"/>
              <a:t> during one's lifetime. This will avoid last minute rush and inconvenience.</a:t>
            </a:r>
          </a:p>
          <a:p>
            <a:pPr marL="0" indent="0">
              <a:buNone/>
            </a:pPr>
            <a:r>
              <a:rPr lang="en-US" sz="2400" dirty="0"/>
              <a:t>		</a:t>
            </a:r>
          </a:p>
        </p:txBody>
      </p:sp>
    </p:spTree>
    <p:extLst>
      <p:ext uri="{BB962C8B-B14F-4D97-AF65-F5344CB8AC3E}">
        <p14:creationId xmlns:p14="http://schemas.microsoft.com/office/powerpoint/2010/main" val="180905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3130-9D58-4978-89B0-C02B65DC8F34}"/>
              </a:ext>
            </a:extLst>
          </p:cNvPr>
          <p:cNvSpPr>
            <a:spLocks noGrp="1"/>
          </p:cNvSpPr>
          <p:nvPr>
            <p:ph type="title"/>
          </p:nvPr>
        </p:nvSpPr>
        <p:spPr>
          <a:xfrm>
            <a:off x="332777" y="238539"/>
            <a:ext cx="3192301" cy="742122"/>
          </a:xfrm>
        </p:spPr>
        <p:txBody>
          <a:bodyPr/>
          <a:lstStyle/>
          <a:p>
            <a:r>
              <a:rPr lang="en-US" b="1" dirty="0" err="1"/>
              <a:t>Kafn</a:t>
            </a:r>
            <a:r>
              <a:rPr lang="en-US" b="1" dirty="0"/>
              <a:t> for male</a:t>
            </a:r>
            <a:endParaRPr lang="en-US" dirty="0"/>
          </a:p>
        </p:txBody>
      </p:sp>
      <p:sp>
        <p:nvSpPr>
          <p:cNvPr id="3" name="Content Placeholder 2">
            <a:extLst>
              <a:ext uri="{FF2B5EF4-FFF2-40B4-BE49-F238E27FC236}">
                <a16:creationId xmlns:a16="http://schemas.microsoft.com/office/drawing/2014/main" id="{6D416B59-4ADD-4F7C-8546-FCD8F6F01623}"/>
              </a:ext>
            </a:extLst>
          </p:cNvPr>
          <p:cNvSpPr>
            <a:spLocks noGrp="1"/>
          </p:cNvSpPr>
          <p:nvPr>
            <p:ph idx="1"/>
          </p:nvPr>
        </p:nvSpPr>
        <p:spPr>
          <a:xfrm>
            <a:off x="452046" y="1179928"/>
            <a:ext cx="9407571" cy="4916072"/>
          </a:xfrm>
        </p:spPr>
        <p:txBody>
          <a:bodyPr>
            <a:normAutofit/>
          </a:bodyPr>
          <a:lstStyle/>
          <a:p>
            <a:r>
              <a:rPr lang="en-US" sz="2400" dirty="0"/>
              <a:t>The MASNOON </a:t>
            </a:r>
            <a:r>
              <a:rPr lang="en-US" sz="2400" dirty="0" err="1"/>
              <a:t>Kafn</a:t>
            </a:r>
            <a:r>
              <a:rPr lang="en-US" sz="2400" dirty="0"/>
              <a:t> for a male is three cloths.</a:t>
            </a:r>
          </a:p>
          <a:p>
            <a:pPr>
              <a:buFont typeface="Wingdings" panose="05000000000000000000" pitchFamily="2" charset="2"/>
              <a:buChar char="Ø"/>
            </a:pPr>
            <a:r>
              <a:rPr lang="en-US" sz="2400" dirty="0"/>
              <a:t> </a:t>
            </a:r>
            <a:r>
              <a:rPr lang="en-US" sz="2800" b="1" u="sng" dirty="0"/>
              <a:t>IZAAR:</a:t>
            </a:r>
            <a:r>
              <a:rPr lang="en-US" sz="2800" b="1" dirty="0"/>
              <a:t> </a:t>
            </a:r>
            <a:r>
              <a:rPr lang="en-US" sz="2800" dirty="0"/>
              <a:t>A sheet of cloth from head to the feet.</a:t>
            </a:r>
          </a:p>
          <a:p>
            <a:pPr marL="0" indent="0">
              <a:buNone/>
            </a:pPr>
            <a:endParaRPr lang="en-US" sz="2800" b="1" u="sng" dirty="0"/>
          </a:p>
          <a:p>
            <a:pPr>
              <a:buFont typeface="Wingdings" panose="05000000000000000000" pitchFamily="2" charset="2"/>
              <a:buChar char="Ø"/>
            </a:pPr>
            <a:r>
              <a:rPr lang="en-US" sz="2800" b="1" u="sng" dirty="0"/>
              <a:t>QAMEES:</a:t>
            </a:r>
            <a:r>
              <a:rPr lang="en-US" sz="2800" b="1" dirty="0"/>
              <a:t> </a:t>
            </a:r>
            <a:r>
              <a:rPr lang="en-US" sz="2800" dirty="0"/>
              <a:t>A long sheet that has to be folded in half and an opening cut to allow it to be put on as a shirt. </a:t>
            </a:r>
            <a:endParaRPr lang="en-US" sz="2800" b="1" u="sng" dirty="0"/>
          </a:p>
          <a:p>
            <a:pPr marL="0" indent="0">
              <a:buNone/>
            </a:pPr>
            <a:r>
              <a:rPr lang="en-US" sz="2800" dirty="0"/>
              <a:t> </a:t>
            </a:r>
          </a:p>
          <a:p>
            <a:pPr>
              <a:buFont typeface="Wingdings" panose="05000000000000000000" pitchFamily="2" charset="2"/>
              <a:buChar char="Ø"/>
            </a:pPr>
            <a:r>
              <a:rPr lang="en-US" sz="2800" b="1" u="sng" dirty="0"/>
              <a:t>LIFAFAH:</a:t>
            </a:r>
            <a:r>
              <a:rPr lang="en-US" sz="2800" b="1" dirty="0"/>
              <a:t> </a:t>
            </a:r>
            <a:r>
              <a:rPr lang="en-US" sz="2800" dirty="0"/>
              <a:t>A sheet from above the head to below the feet.</a:t>
            </a:r>
            <a:endParaRPr lang="en-US" sz="2800" b="1" u="sng" dirty="0"/>
          </a:p>
        </p:txBody>
      </p:sp>
    </p:spTree>
    <p:extLst>
      <p:ext uri="{BB962C8B-B14F-4D97-AF65-F5344CB8AC3E}">
        <p14:creationId xmlns:p14="http://schemas.microsoft.com/office/powerpoint/2010/main" val="1627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9F0C-2163-4671-980E-858E14C521F8}"/>
              </a:ext>
            </a:extLst>
          </p:cNvPr>
          <p:cNvSpPr>
            <a:spLocks noGrp="1"/>
          </p:cNvSpPr>
          <p:nvPr>
            <p:ph type="title"/>
          </p:nvPr>
        </p:nvSpPr>
        <p:spPr>
          <a:xfrm>
            <a:off x="266517" y="149033"/>
            <a:ext cx="3298318" cy="702365"/>
          </a:xfrm>
        </p:spPr>
        <p:txBody>
          <a:bodyPr/>
          <a:lstStyle/>
          <a:p>
            <a:r>
              <a:rPr lang="en-US" b="1" dirty="0" err="1"/>
              <a:t>Kafn</a:t>
            </a:r>
            <a:r>
              <a:rPr lang="en-US" b="1" dirty="0"/>
              <a:t> for male</a:t>
            </a:r>
            <a:endParaRPr lang="en-US" dirty="0"/>
          </a:p>
        </p:txBody>
      </p:sp>
      <p:sp>
        <p:nvSpPr>
          <p:cNvPr id="3" name="Content Placeholder 2">
            <a:extLst>
              <a:ext uri="{FF2B5EF4-FFF2-40B4-BE49-F238E27FC236}">
                <a16:creationId xmlns:a16="http://schemas.microsoft.com/office/drawing/2014/main" id="{F11B8BA6-C9D7-41C6-BA8A-9AB5ADE1D7C0}"/>
              </a:ext>
            </a:extLst>
          </p:cNvPr>
          <p:cNvSpPr>
            <a:spLocks noGrp="1"/>
          </p:cNvSpPr>
          <p:nvPr>
            <p:ph idx="1"/>
          </p:nvPr>
        </p:nvSpPr>
        <p:spPr>
          <a:xfrm>
            <a:off x="385786" y="1153424"/>
            <a:ext cx="8596668" cy="3880773"/>
          </a:xfrm>
        </p:spPr>
        <p:txBody>
          <a:bodyPr/>
          <a:lstStyle/>
          <a:p>
            <a:r>
              <a:rPr lang="en-US" sz="2400" dirty="0"/>
              <a:t>Just two piece of cloth .i.e. </a:t>
            </a:r>
            <a:r>
              <a:rPr lang="en-US" sz="2400" dirty="0" err="1"/>
              <a:t>Izaar</a:t>
            </a:r>
            <a:r>
              <a:rPr lang="en-US" sz="2400" dirty="0"/>
              <a:t> and </a:t>
            </a:r>
            <a:r>
              <a:rPr lang="en-US" sz="2400" dirty="0" err="1"/>
              <a:t>Lifafah</a:t>
            </a:r>
            <a:r>
              <a:rPr lang="en-US" sz="2400" dirty="0"/>
              <a:t> will also suffice, but it is SUNNAT to have the three.</a:t>
            </a:r>
          </a:p>
          <a:p>
            <a:r>
              <a:rPr lang="en-US" sz="2400" dirty="0"/>
              <a:t>It is MAKROOH to use LESS than two without a valid reason</a:t>
            </a:r>
            <a:r>
              <a:rPr lang="en-US" dirty="0"/>
              <a:t>.</a:t>
            </a:r>
          </a:p>
        </p:txBody>
      </p:sp>
    </p:spTree>
    <p:extLst>
      <p:ext uri="{BB962C8B-B14F-4D97-AF65-F5344CB8AC3E}">
        <p14:creationId xmlns:p14="http://schemas.microsoft.com/office/powerpoint/2010/main" val="306427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031D-D543-407C-BFC5-010461724D95}"/>
              </a:ext>
            </a:extLst>
          </p:cNvPr>
          <p:cNvSpPr>
            <a:spLocks noGrp="1"/>
          </p:cNvSpPr>
          <p:nvPr>
            <p:ph type="title"/>
          </p:nvPr>
        </p:nvSpPr>
        <p:spPr>
          <a:xfrm>
            <a:off x="253263" y="175537"/>
            <a:ext cx="3669380" cy="641101"/>
          </a:xfrm>
        </p:spPr>
        <p:txBody>
          <a:bodyPr>
            <a:normAutofit fontScale="90000"/>
          </a:bodyPr>
          <a:lstStyle/>
          <a:p>
            <a:r>
              <a:rPr lang="en-US" b="1" dirty="0"/>
              <a:t>The Grave (</a:t>
            </a:r>
            <a:r>
              <a:rPr lang="en-US" b="1" dirty="0" err="1"/>
              <a:t>Qabr</a:t>
            </a:r>
            <a:r>
              <a:rPr lang="en-US" b="1" dirty="0"/>
              <a:t>)</a:t>
            </a:r>
            <a:endParaRPr lang="en-US" dirty="0"/>
          </a:p>
        </p:txBody>
      </p:sp>
      <p:sp>
        <p:nvSpPr>
          <p:cNvPr id="3" name="Content Placeholder 2">
            <a:extLst>
              <a:ext uri="{FF2B5EF4-FFF2-40B4-BE49-F238E27FC236}">
                <a16:creationId xmlns:a16="http://schemas.microsoft.com/office/drawing/2014/main" id="{5E0C8C7B-BB45-4F1A-912A-8D193AA14741}"/>
              </a:ext>
            </a:extLst>
          </p:cNvPr>
          <p:cNvSpPr>
            <a:spLocks noGrp="1"/>
          </p:cNvSpPr>
          <p:nvPr>
            <p:ph idx="1"/>
          </p:nvPr>
        </p:nvSpPr>
        <p:spPr>
          <a:xfrm>
            <a:off x="253262" y="861303"/>
            <a:ext cx="9990667" cy="5658767"/>
          </a:xfrm>
        </p:spPr>
        <p:txBody>
          <a:bodyPr/>
          <a:lstStyle/>
          <a:p>
            <a:r>
              <a:rPr lang="en-US" dirty="0"/>
              <a:t>Graves are of two types:  </a:t>
            </a:r>
          </a:p>
          <a:p>
            <a:r>
              <a:rPr lang="en-US" sz="2800" b="1" u="sng" dirty="0"/>
              <a:t>Lahad</a:t>
            </a:r>
            <a:r>
              <a:rPr lang="en-US" dirty="0"/>
              <a:t> “L” Shape: Where the ground and sides of the </a:t>
            </a:r>
            <a:r>
              <a:rPr lang="en-US" dirty="0" err="1"/>
              <a:t>Qabr</a:t>
            </a:r>
            <a:r>
              <a:rPr lang="en-US" dirty="0"/>
              <a:t> are firm then a recess should be dug on the </a:t>
            </a:r>
            <a:r>
              <a:rPr lang="en-US" dirty="0" err="1"/>
              <a:t>Qiblah</a:t>
            </a:r>
            <a:r>
              <a:rPr lang="en-US" dirty="0"/>
              <a:t> side to allow placing the body in the recess. Unbaked bricks should preferably be used to close the recess and made to fit neatly.  </a:t>
            </a:r>
          </a:p>
          <a:p>
            <a:endParaRPr lang="en-US" dirty="0"/>
          </a:p>
          <a:p>
            <a:pPr marL="0" indent="0">
              <a:buNone/>
            </a:pPr>
            <a:endParaRPr lang="en-US" dirty="0"/>
          </a:p>
          <a:p>
            <a:pPr marL="0" indent="0">
              <a:buNone/>
            </a:pPr>
            <a:endParaRPr lang="en-US" dirty="0"/>
          </a:p>
          <a:p>
            <a:r>
              <a:rPr lang="en-US" sz="2800" b="1" u="sng" dirty="0" err="1"/>
              <a:t>Shiq</a:t>
            </a:r>
            <a:r>
              <a:rPr lang="en-US" sz="2800" b="1" u="sng" dirty="0"/>
              <a:t> </a:t>
            </a:r>
            <a:r>
              <a:rPr lang="en-US" dirty="0"/>
              <a:t>“Box” Shape: where the soft nature of the ground does not allow a LAHAD to be made then a shallow trench should be dug in the </a:t>
            </a:r>
            <a:r>
              <a:rPr lang="en-US" dirty="0" err="1"/>
              <a:t>centre</a:t>
            </a:r>
            <a:r>
              <a:rPr lang="en-US" dirty="0"/>
              <a:t> at the bottom of the </a:t>
            </a:r>
            <a:r>
              <a:rPr lang="en-US" dirty="0" err="1"/>
              <a:t>Kabr</a:t>
            </a:r>
            <a:r>
              <a:rPr lang="en-US" dirty="0"/>
              <a:t> to allow the body to be placed in this trench. Timber may be used to cover this. The use of any fabrics or blankets </a:t>
            </a:r>
            <a:r>
              <a:rPr lang="en-US" dirty="0" err="1"/>
              <a:t>etc</a:t>
            </a:r>
            <a:r>
              <a:rPr lang="en-US" dirty="0"/>
              <a:t> is undesirable and wasteful. The bamboo or planks must be cut to size and set to fit properly in the grave before burial to avoid last minute inconvenience. </a:t>
            </a:r>
          </a:p>
          <a:p>
            <a:endParaRPr lang="en-US" dirty="0"/>
          </a:p>
        </p:txBody>
      </p:sp>
      <p:sp>
        <p:nvSpPr>
          <p:cNvPr id="4" name="L-Shape 3">
            <a:extLst>
              <a:ext uri="{FF2B5EF4-FFF2-40B4-BE49-F238E27FC236}">
                <a16:creationId xmlns:a16="http://schemas.microsoft.com/office/drawing/2014/main" id="{17C29AAA-5498-4873-AA1D-1C29CC5AF582}"/>
              </a:ext>
            </a:extLst>
          </p:cNvPr>
          <p:cNvSpPr/>
          <p:nvPr/>
        </p:nvSpPr>
        <p:spPr>
          <a:xfrm>
            <a:off x="4959626" y="2305878"/>
            <a:ext cx="685800" cy="914400"/>
          </a:xfrm>
          <a:prstGeom prst="corner">
            <a:avLst>
              <a:gd name="adj1" fmla="val 50000"/>
              <a:gd name="adj2" fmla="val 57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Flowchart: Process 4">
            <a:extLst>
              <a:ext uri="{FF2B5EF4-FFF2-40B4-BE49-F238E27FC236}">
                <a16:creationId xmlns:a16="http://schemas.microsoft.com/office/drawing/2014/main" id="{4E4B1CAC-D0A7-46A4-B96E-2D6F1A1050BF}"/>
              </a:ext>
            </a:extLst>
          </p:cNvPr>
          <p:cNvSpPr/>
          <p:nvPr/>
        </p:nvSpPr>
        <p:spPr>
          <a:xfrm>
            <a:off x="4540526" y="5102176"/>
            <a:ext cx="15240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16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1EE2-0817-4475-816F-A216E73D5C59}"/>
              </a:ext>
            </a:extLst>
          </p:cNvPr>
          <p:cNvSpPr>
            <a:spLocks noGrp="1"/>
          </p:cNvSpPr>
          <p:nvPr>
            <p:ph type="title"/>
          </p:nvPr>
        </p:nvSpPr>
        <p:spPr>
          <a:xfrm>
            <a:off x="332777" y="159026"/>
            <a:ext cx="4424753" cy="834887"/>
          </a:xfrm>
        </p:spPr>
        <p:txBody>
          <a:bodyPr/>
          <a:lstStyle/>
          <a:p>
            <a:r>
              <a:rPr lang="en-US" b="1" dirty="0"/>
              <a:t>Ghusl requirements</a:t>
            </a:r>
            <a:endParaRPr lang="en-US" dirty="0"/>
          </a:p>
        </p:txBody>
      </p:sp>
      <p:sp>
        <p:nvSpPr>
          <p:cNvPr id="3" name="Content Placeholder 2">
            <a:extLst>
              <a:ext uri="{FF2B5EF4-FFF2-40B4-BE49-F238E27FC236}">
                <a16:creationId xmlns:a16="http://schemas.microsoft.com/office/drawing/2014/main" id="{E7BF568C-EBA7-43F4-9307-2BACC0F97AD3}"/>
              </a:ext>
            </a:extLst>
          </p:cNvPr>
          <p:cNvSpPr>
            <a:spLocks noGrp="1"/>
          </p:cNvSpPr>
          <p:nvPr>
            <p:ph idx="1"/>
          </p:nvPr>
        </p:nvSpPr>
        <p:spPr>
          <a:xfrm>
            <a:off x="332777" y="848624"/>
            <a:ext cx="10242458" cy="5850350"/>
          </a:xfrm>
        </p:spPr>
        <p:txBody>
          <a:bodyPr/>
          <a:lstStyle/>
          <a:p>
            <a:r>
              <a:rPr lang="en-US" dirty="0"/>
              <a:t>Clean lukewarm water.  </a:t>
            </a:r>
          </a:p>
          <a:p>
            <a:r>
              <a:rPr lang="en-US" dirty="0"/>
              <a:t>A broad bench, stand or platform.  </a:t>
            </a:r>
          </a:p>
          <a:p>
            <a:r>
              <a:rPr lang="en-US" dirty="0"/>
              <a:t>Two large buckets for warm water, one small bucket or utensil, this is for the water to be mixed with a little camphor for use at the end of the Ghusl.  </a:t>
            </a:r>
          </a:p>
          <a:p>
            <a:r>
              <a:rPr lang="en-US" dirty="0"/>
              <a:t>Two jugs or mugs for pouring water over the corpse.  </a:t>
            </a:r>
          </a:p>
          <a:p>
            <a:r>
              <a:rPr lang="en-US" dirty="0"/>
              <a:t>Leaves of BER tree (</a:t>
            </a:r>
            <a:r>
              <a:rPr lang="en-US" dirty="0" err="1"/>
              <a:t>Zizyphus</a:t>
            </a:r>
            <a:r>
              <a:rPr lang="en-US" dirty="0"/>
              <a:t> </a:t>
            </a:r>
            <a:r>
              <a:rPr lang="en-US" dirty="0" err="1"/>
              <a:t>Jujuba</a:t>
            </a:r>
            <a:r>
              <a:rPr lang="en-US" dirty="0"/>
              <a:t>) if easily available, to be mixed with the lukewarm water and a cake of soap.  </a:t>
            </a:r>
          </a:p>
          <a:p>
            <a:r>
              <a:rPr lang="en-US" dirty="0"/>
              <a:t>250 g. of cotton wool.  </a:t>
            </a:r>
          </a:p>
          <a:p>
            <a:r>
              <a:rPr lang="en-US" dirty="0"/>
              <a:t>Two </a:t>
            </a:r>
            <a:r>
              <a:rPr lang="en-US" dirty="0" err="1"/>
              <a:t>Tehbands</a:t>
            </a:r>
            <a:r>
              <a:rPr lang="en-US" dirty="0"/>
              <a:t> and two bag like mittens with strips.  </a:t>
            </a:r>
          </a:p>
          <a:p>
            <a:r>
              <a:rPr lang="en-US" dirty="0"/>
              <a:t>A scissor for removing the deceased's clothing.  </a:t>
            </a:r>
          </a:p>
          <a:p>
            <a:r>
              <a:rPr lang="en-US" dirty="0" err="1"/>
              <a:t>Lobaan</a:t>
            </a:r>
            <a:r>
              <a:rPr lang="en-US" dirty="0"/>
              <a:t> (Frankincense-Aromatic gum resin obtained from trees) or any other </a:t>
            </a:r>
            <a:r>
              <a:rPr lang="en-US" dirty="0" err="1"/>
              <a:t>Paak</a:t>
            </a:r>
            <a:r>
              <a:rPr lang="en-US" dirty="0"/>
              <a:t> incense for smoking the bench, stand or platform.  </a:t>
            </a:r>
          </a:p>
          <a:p>
            <a:r>
              <a:rPr lang="en-US" dirty="0"/>
              <a:t>One clean sheet to cover during Ghusl and one to cover before and after Ghusl.  </a:t>
            </a:r>
          </a:p>
          <a:p>
            <a:r>
              <a:rPr lang="en-US" dirty="0"/>
              <a:t>One clean towel or a piece of material for drying the corpse.  </a:t>
            </a:r>
          </a:p>
          <a:p>
            <a:endParaRPr lang="en-US" dirty="0"/>
          </a:p>
        </p:txBody>
      </p:sp>
    </p:spTree>
    <p:extLst>
      <p:ext uri="{BB962C8B-B14F-4D97-AF65-F5344CB8AC3E}">
        <p14:creationId xmlns:p14="http://schemas.microsoft.com/office/powerpoint/2010/main" val="399375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600C-A10D-4324-B34D-BB283BDA398C}"/>
              </a:ext>
            </a:extLst>
          </p:cNvPr>
          <p:cNvSpPr>
            <a:spLocks noGrp="1"/>
          </p:cNvSpPr>
          <p:nvPr>
            <p:ph type="title"/>
          </p:nvPr>
        </p:nvSpPr>
        <p:spPr>
          <a:xfrm>
            <a:off x="266516" y="156238"/>
            <a:ext cx="3430841" cy="824423"/>
          </a:xfrm>
        </p:spPr>
        <p:txBody>
          <a:bodyPr>
            <a:normAutofit fontScale="90000"/>
          </a:bodyPr>
          <a:lstStyle/>
          <a:p>
            <a:r>
              <a:rPr lang="en-US" b="1" dirty="0" err="1"/>
              <a:t>Kafn</a:t>
            </a:r>
            <a:r>
              <a:rPr lang="en-US" b="1" dirty="0"/>
              <a:t> for Female</a:t>
            </a:r>
            <a:endParaRPr lang="en-US" dirty="0"/>
          </a:p>
        </p:txBody>
      </p:sp>
      <p:sp>
        <p:nvSpPr>
          <p:cNvPr id="3" name="Content Placeholder 2">
            <a:extLst>
              <a:ext uri="{FF2B5EF4-FFF2-40B4-BE49-F238E27FC236}">
                <a16:creationId xmlns:a16="http://schemas.microsoft.com/office/drawing/2014/main" id="{1E5B3428-D379-4781-84D2-CABA082B629E}"/>
              </a:ext>
            </a:extLst>
          </p:cNvPr>
          <p:cNvSpPr>
            <a:spLocks noGrp="1"/>
          </p:cNvSpPr>
          <p:nvPr>
            <p:ph idx="1"/>
          </p:nvPr>
        </p:nvSpPr>
        <p:spPr>
          <a:xfrm>
            <a:off x="266515" y="980661"/>
            <a:ext cx="10321971" cy="5721101"/>
          </a:xfrm>
        </p:spPr>
        <p:txBody>
          <a:bodyPr/>
          <a:lstStyle/>
          <a:p>
            <a:r>
              <a:rPr lang="en-US" dirty="0"/>
              <a:t>The MASNOON </a:t>
            </a:r>
            <a:r>
              <a:rPr lang="en-US" dirty="0" err="1"/>
              <a:t>Kafn</a:t>
            </a:r>
            <a:r>
              <a:rPr lang="en-US" dirty="0"/>
              <a:t> for a female consists of an IZAAR, KHIMAAR (</a:t>
            </a:r>
            <a:r>
              <a:rPr lang="en-US" dirty="0" err="1"/>
              <a:t>Orni</a:t>
            </a:r>
            <a:r>
              <a:rPr lang="en-US" dirty="0"/>
              <a:t>), QAMEES.</a:t>
            </a:r>
          </a:p>
          <a:p>
            <a:r>
              <a:rPr lang="en-US" sz="2400" b="1" dirty="0"/>
              <a:t>LIFAFA</a:t>
            </a:r>
            <a:r>
              <a:rPr lang="en-US" dirty="0"/>
              <a:t> is a piece of material to hold the breasts (SINA'BAND). </a:t>
            </a:r>
          </a:p>
          <a:p>
            <a:r>
              <a:rPr lang="en-US" sz="2400" b="1" dirty="0"/>
              <a:t>Khimaar</a:t>
            </a:r>
            <a:r>
              <a:rPr lang="en-US" dirty="0"/>
              <a:t> is the Veil. The piece of material to hold the breasts should preferably be from the breasts to the thighs.</a:t>
            </a:r>
          </a:p>
          <a:p>
            <a:r>
              <a:rPr lang="en-US" dirty="0"/>
              <a:t>Three garments i.e. </a:t>
            </a:r>
            <a:r>
              <a:rPr lang="en-US" dirty="0" err="1"/>
              <a:t>Izaar</a:t>
            </a:r>
            <a:r>
              <a:rPr lang="en-US" dirty="0"/>
              <a:t>, </a:t>
            </a:r>
            <a:r>
              <a:rPr lang="en-US" dirty="0" err="1"/>
              <a:t>Lifafah</a:t>
            </a:r>
            <a:r>
              <a:rPr lang="en-US" dirty="0"/>
              <a:t> and Khimaar will suffice, but it is SUNNAT to have FIVE.</a:t>
            </a:r>
          </a:p>
          <a:p>
            <a:r>
              <a:rPr lang="en-US" dirty="0"/>
              <a:t>It is MAKROOH to use less than THREE, except when it is NOT available.</a:t>
            </a:r>
          </a:p>
          <a:p>
            <a:r>
              <a:rPr lang="en-US" dirty="0"/>
              <a:t>It is the duty of the husband to bear the burial expenses of the wife.</a:t>
            </a:r>
          </a:p>
          <a:p>
            <a:r>
              <a:rPr lang="en-US" dirty="0"/>
              <a:t>The </a:t>
            </a:r>
            <a:r>
              <a:rPr lang="en-US" dirty="0" err="1"/>
              <a:t>Kafn</a:t>
            </a:r>
            <a:r>
              <a:rPr lang="en-US" dirty="0"/>
              <a:t> could be smoked with LOBAAN etc. but NOT scented with </a:t>
            </a:r>
            <a:r>
              <a:rPr lang="en-US" dirty="0" err="1"/>
              <a:t>Itr</a:t>
            </a:r>
            <a:r>
              <a:rPr lang="en-US" dirty="0"/>
              <a:t>. Children's </a:t>
            </a:r>
            <a:r>
              <a:rPr lang="en-US" dirty="0" err="1"/>
              <a:t>Kafn</a:t>
            </a:r>
            <a:r>
              <a:rPr lang="en-US" dirty="0"/>
              <a:t> should be cut to appropriate size. </a:t>
            </a:r>
          </a:p>
        </p:txBody>
      </p:sp>
    </p:spTree>
    <p:extLst>
      <p:ext uri="{BB962C8B-B14F-4D97-AF65-F5344CB8AC3E}">
        <p14:creationId xmlns:p14="http://schemas.microsoft.com/office/powerpoint/2010/main" val="168165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E666-AFFF-42AC-AFFA-507BA60ABA07}"/>
              </a:ext>
            </a:extLst>
          </p:cNvPr>
          <p:cNvSpPr>
            <a:spLocks noGrp="1"/>
          </p:cNvSpPr>
          <p:nvPr>
            <p:ph type="title"/>
          </p:nvPr>
        </p:nvSpPr>
        <p:spPr>
          <a:xfrm>
            <a:off x="213508" y="278295"/>
            <a:ext cx="7088440" cy="768626"/>
          </a:xfrm>
        </p:spPr>
        <p:txBody>
          <a:bodyPr>
            <a:normAutofit fontScale="90000"/>
          </a:bodyPr>
          <a:lstStyle/>
          <a:p>
            <a:r>
              <a:rPr lang="en-US" b="1" dirty="0"/>
              <a:t>Who should perform the ghusl?</a:t>
            </a:r>
            <a:br>
              <a:rPr lang="en-US" dirty="0"/>
            </a:br>
            <a:endParaRPr lang="en-US" dirty="0"/>
          </a:p>
        </p:txBody>
      </p:sp>
      <p:sp>
        <p:nvSpPr>
          <p:cNvPr id="3" name="Content Placeholder 2">
            <a:extLst>
              <a:ext uri="{FF2B5EF4-FFF2-40B4-BE49-F238E27FC236}">
                <a16:creationId xmlns:a16="http://schemas.microsoft.com/office/drawing/2014/main" id="{0C2809AC-50D1-48E2-A6F6-21CF72424B83}"/>
              </a:ext>
            </a:extLst>
          </p:cNvPr>
          <p:cNvSpPr>
            <a:spLocks noGrp="1"/>
          </p:cNvSpPr>
          <p:nvPr>
            <p:ph idx="1"/>
          </p:nvPr>
        </p:nvSpPr>
        <p:spPr>
          <a:xfrm>
            <a:off x="213507" y="1046921"/>
            <a:ext cx="11262876" cy="5711688"/>
          </a:xfrm>
        </p:spPr>
        <p:txBody>
          <a:bodyPr>
            <a:normAutofit lnSpcReduction="10000"/>
          </a:bodyPr>
          <a:lstStyle/>
          <a:p>
            <a:r>
              <a:rPr lang="en-US" dirty="0"/>
              <a:t>The Ghusl is the bath for the body of the dead person.</a:t>
            </a:r>
          </a:p>
          <a:p>
            <a:r>
              <a:rPr lang="en-US" dirty="0"/>
              <a:t>An adult male should be bathed by his FATHER, SON or BROTHER.</a:t>
            </a:r>
          </a:p>
          <a:p>
            <a:r>
              <a:rPr lang="en-US" dirty="0"/>
              <a:t>An adult female by her MOTHER, DAUGHTER or SISTER. </a:t>
            </a:r>
          </a:p>
          <a:p>
            <a:r>
              <a:rPr lang="en-US" dirty="0"/>
              <a:t>If none of these persons are present then any : near relative could carry out this duty, (male for male, and female for female).</a:t>
            </a:r>
          </a:p>
          <a:p>
            <a:r>
              <a:rPr lang="en-US" dirty="0"/>
              <a:t>If any of these are not in the position to perform the Ghusl, then the most pious person present should be requested to carry out this rite.</a:t>
            </a:r>
          </a:p>
          <a:p>
            <a:r>
              <a:rPr lang="en-US" dirty="0"/>
              <a:t>The person giving the Ghusl should be assisted by others. The person performing the Ghusl must himself or herself be </a:t>
            </a:r>
            <a:r>
              <a:rPr lang="en-US" dirty="0" err="1"/>
              <a:t>Paak</a:t>
            </a:r>
            <a:r>
              <a:rPr lang="en-US" dirty="0"/>
              <a:t> and in a state of Wudhu. It is MAKROOH for a woman who is MENSTRUATING or in a state of NIFAAS (period after birth of a child) to perform the Ghusl.  </a:t>
            </a:r>
          </a:p>
          <a:p>
            <a:r>
              <a:rPr lang="en-US" dirty="0"/>
              <a:t>If a MALE passes away and there are NO MALES to bathe him, then no other woman besides him WIFE is permitted to carry out the Ghusl.  </a:t>
            </a:r>
          </a:p>
          <a:p>
            <a:r>
              <a:rPr lang="en-US" dirty="0"/>
              <a:t>In the case of a WOMAN, if there are no LADIES to perform the GHUSL, the HUSBAND CANNOT perform the Ghusl of his WIFE.  </a:t>
            </a:r>
          </a:p>
          <a:p>
            <a:r>
              <a:rPr lang="en-US" dirty="0"/>
              <a:t>In both instances TAYAMMUM should be performed. The Tayammum for Ghusl is the same as that for Wudhu.  </a:t>
            </a:r>
          </a:p>
          <a:p>
            <a:r>
              <a:rPr lang="en-US" dirty="0"/>
              <a:t>A CHILD who has NOT reached the age of PUBERTY (Male or Female) may be given Ghusl by any adult, male or female, if a member of the same sex is not available.  </a:t>
            </a:r>
          </a:p>
          <a:p>
            <a:endParaRPr lang="en-US" dirty="0"/>
          </a:p>
        </p:txBody>
      </p:sp>
    </p:spTree>
    <p:extLst>
      <p:ext uri="{BB962C8B-B14F-4D97-AF65-F5344CB8AC3E}">
        <p14:creationId xmlns:p14="http://schemas.microsoft.com/office/powerpoint/2010/main" val="1146409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772</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noorehira</vt:lpstr>
      <vt:lpstr>Trebuchet MS</vt:lpstr>
      <vt:lpstr>Wingdings</vt:lpstr>
      <vt:lpstr>Wingdings 3</vt:lpstr>
      <vt:lpstr>Facet</vt:lpstr>
      <vt:lpstr>Funeral</vt:lpstr>
      <vt:lpstr>Things To do</vt:lpstr>
      <vt:lpstr>The Kafn</vt:lpstr>
      <vt:lpstr>Kafn for male</vt:lpstr>
      <vt:lpstr>Kafn for male</vt:lpstr>
      <vt:lpstr>The Grave (Qabr)</vt:lpstr>
      <vt:lpstr>Ghusl requirements</vt:lpstr>
      <vt:lpstr>Kafn for Female</vt:lpstr>
      <vt:lpstr>Who should perform the ghusl? </vt:lpstr>
      <vt:lpstr>The Ghusl (MASNOON SEQUENCE) </vt:lpstr>
      <vt:lpstr>The Ghusl (MASNOON SEQUENCE)</vt:lpstr>
      <vt:lpstr>How the Kafn should be put on the male</vt:lpstr>
      <vt:lpstr>How the Kafn should be put on the Female</vt:lpstr>
      <vt:lpstr>The Janaazah Namaaz</vt:lpstr>
      <vt:lpstr>The Masnoon manner of performing the Janaazah Namaaz</vt:lpstr>
      <vt:lpstr>Qira’at in Janaza</vt:lpstr>
      <vt:lpstr>PowerPoint Presentation</vt:lpstr>
      <vt:lpstr>The Shar’ee method of Dafn (burial)</vt:lpstr>
      <vt:lpstr>Period of Iddat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Funeral</dc:title>
  <dc:creator>Administrator</dc:creator>
  <cp:lastModifiedBy>Administrator</cp:lastModifiedBy>
  <cp:revision>10</cp:revision>
  <dcterms:created xsi:type="dcterms:W3CDTF">2018-10-30T04:28:56Z</dcterms:created>
  <dcterms:modified xsi:type="dcterms:W3CDTF">2018-11-09T04:00:56Z</dcterms:modified>
</cp:coreProperties>
</file>