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4"/>
  </p:notesMasterIdLst>
  <p:handoutMasterIdLst>
    <p:handoutMasterId r:id="rId15"/>
  </p:handoutMasterIdLst>
  <p:sldIdLst>
    <p:sldId id="256" r:id="rId2"/>
    <p:sldId id="268" r:id="rId3"/>
    <p:sldId id="269" r:id="rId4"/>
    <p:sldId id="270" r:id="rId5"/>
    <p:sldId id="278" r:id="rId6"/>
    <p:sldId id="272" r:id="rId7"/>
    <p:sldId id="279" r:id="rId8"/>
    <p:sldId id="273" r:id="rId9"/>
    <p:sldId id="274" r:id="rId10"/>
    <p:sldId id="275" r:id="rId11"/>
    <p:sldId id="276" r:id="rId12"/>
    <p:sldId id="277" r:id="rId1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A300AE9A-A652-46A3-B08B-D5BE517452B3}" type="datetimeFigureOut">
              <a:rPr lang="en-US" smtClean="0"/>
              <a:t>12/9/2020</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106C6AB0-C44F-4B78-A6D8-22F8401BC9B9}" type="slidenum">
              <a:rPr lang="en-US" smtClean="0"/>
              <a:t>‹#›</a:t>
            </a:fld>
            <a:endParaRPr lang="en-US"/>
          </a:p>
        </p:txBody>
      </p:sp>
    </p:spTree>
    <p:extLst>
      <p:ext uri="{BB962C8B-B14F-4D97-AF65-F5344CB8AC3E}">
        <p14:creationId xmlns:p14="http://schemas.microsoft.com/office/powerpoint/2010/main" val="132722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173BD0C2-6710-4314-B0EB-B442AB1DA199}" type="datetimeFigureOut">
              <a:rPr lang="en-US" smtClean="0"/>
              <a:t>12/9/2020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0BE570D-F0EC-45A2-A8F6-A2D80C3CD283}" type="slidenum">
              <a:rPr lang="en-US" smtClean="0"/>
              <a:t>‹#›</a:t>
            </a:fld>
            <a:endParaRPr lang="en-US"/>
          </a:p>
        </p:txBody>
      </p:sp>
    </p:spTree>
    <p:extLst>
      <p:ext uri="{BB962C8B-B14F-4D97-AF65-F5344CB8AC3E}">
        <p14:creationId xmlns:p14="http://schemas.microsoft.com/office/powerpoint/2010/main" val="3381668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A7B6D2-ECC4-4FC9-B27D-5AE513B0AC5F}"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631803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3035233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24709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3358929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83220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1340764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7B6D2-ECC4-4FC9-B27D-5AE513B0AC5F}"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3493583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7B6D2-ECC4-4FC9-B27D-5AE513B0AC5F}"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3062515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7B6D2-ECC4-4FC9-B27D-5AE513B0AC5F}"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222354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271195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A7B6D2-ECC4-4FC9-B27D-5AE513B0AC5F}"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3100590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A7B6D2-ECC4-4FC9-B27D-5AE513B0AC5F}"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1710072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A7B6D2-ECC4-4FC9-B27D-5AE513B0AC5F}"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405976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7B6D2-ECC4-4FC9-B27D-5AE513B0AC5F}" type="datetimeFigureOut">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781812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A7B6D2-ECC4-4FC9-B27D-5AE513B0AC5F}"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523315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A7B6D2-ECC4-4FC9-B27D-5AE513B0AC5F}"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2408136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A7B6D2-ECC4-4FC9-B27D-5AE513B0AC5F}" type="datetimeFigureOut">
              <a:rPr lang="en-US" smtClean="0"/>
              <a:t>12/9/2020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277EBF-BAD5-44E7-BF99-9EDBA9E54434}" type="slidenum">
              <a:rPr lang="en-US" smtClean="0"/>
              <a:t>‹#›</a:t>
            </a:fld>
            <a:endParaRPr lang="en-US"/>
          </a:p>
        </p:txBody>
      </p:sp>
    </p:spTree>
    <p:extLst>
      <p:ext uri="{BB962C8B-B14F-4D97-AF65-F5344CB8AC3E}">
        <p14:creationId xmlns:p14="http://schemas.microsoft.com/office/powerpoint/2010/main" val="348897961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98451" y="1820028"/>
            <a:ext cx="3127513" cy="1664513"/>
          </a:xfrm>
        </p:spPr>
        <p:txBody>
          <a:bodyPr/>
          <a:lstStyle/>
          <a:p>
            <a:r>
              <a:rPr lang="en-US" sz="6000" b="1" u="sng" dirty="0"/>
              <a:t>Fasting</a:t>
            </a:r>
            <a:r>
              <a:rPr lang="en-US" sz="6000" dirty="0"/>
              <a:t>  </a:t>
            </a:r>
            <a:endParaRPr lang="en-US" sz="6000" b="1" u="sng" dirty="0">
              <a:latin typeface="Jameel Noori Nastaleeq" panose="02000503000000000004" pitchFamily="2" charset="-78"/>
              <a:cs typeface="Jameel Noori Nastaleeq" panose="02000503000000000004" pitchFamily="2" charset="-78"/>
            </a:endParaRPr>
          </a:p>
        </p:txBody>
      </p:sp>
      <p:sp>
        <p:nvSpPr>
          <p:cNvPr id="3" name="Subtitle 2"/>
          <p:cNvSpPr>
            <a:spLocks noGrp="1"/>
          </p:cNvSpPr>
          <p:nvPr>
            <p:ph type="subTitle" idx="1"/>
          </p:nvPr>
        </p:nvSpPr>
        <p:spPr>
          <a:xfrm>
            <a:off x="6767007" y="3484541"/>
            <a:ext cx="1836079" cy="1486704"/>
          </a:xfrm>
        </p:spPr>
        <p:txBody>
          <a:bodyPr>
            <a:noAutofit/>
          </a:bodyPr>
          <a:lstStyle/>
          <a:p>
            <a:pPr algn="l" rtl="1"/>
            <a:r>
              <a:rPr lang="ur-PK" sz="7200" b="1" u="sng" dirty="0">
                <a:latin typeface="Jameel Noori Nastaleeq" panose="02000503000000000004" pitchFamily="2" charset="-78"/>
                <a:cs typeface="Jameel Noori Nastaleeq" panose="02000503000000000004" pitchFamily="2" charset="-78"/>
              </a:rPr>
              <a:t>صوم</a:t>
            </a:r>
            <a:endParaRPr lang="en-US" sz="7200" b="1" u="sng"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27964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804" y="352210"/>
            <a:ext cx="5927266" cy="618185"/>
          </a:xfrm>
        </p:spPr>
        <p:txBody>
          <a:bodyPr>
            <a:normAutofit fontScale="90000"/>
          </a:bodyPr>
          <a:lstStyle/>
          <a:p>
            <a:r>
              <a:rPr lang="en-US" b="1" u="sng" dirty="0">
                <a:latin typeface="Calibri" panose="020F0502020204030204" pitchFamily="34" charset="0"/>
                <a:ea typeface="Calibri" panose="020F0502020204030204" pitchFamily="34" charset="0"/>
                <a:cs typeface="KFGQPC Uthmanic Script HAFS" panose="02000000000000000000" pitchFamily="2" charset="-78"/>
              </a:rPr>
              <a:t>ATONEMENT </a:t>
            </a:r>
            <a:r>
              <a:rPr lang="en-US" b="1" u="sng" dirty="0">
                <a:latin typeface="noorehira" panose="02000500000000020004" pitchFamily="2" charset="-78"/>
                <a:ea typeface="Calibri" panose="020F0502020204030204" pitchFamily="34" charset="0"/>
                <a:cs typeface="noorehira" panose="02000500000000020004" pitchFamily="2" charset="-78"/>
                <a:sym typeface="Wingdings" panose="05000000000000000000" pitchFamily="2" charset="2"/>
              </a:rPr>
              <a:t>(</a:t>
            </a:r>
            <a:r>
              <a:rPr lang="ur-PK" b="1" u="sng" dirty="0">
                <a:latin typeface="noorehira" panose="02000500000000020004" pitchFamily="2" charset="-78"/>
                <a:ea typeface="Calibri" panose="020F0502020204030204" pitchFamily="34" charset="0"/>
                <a:cs typeface="noorehira" panose="02000500000000020004" pitchFamily="2" charset="-78"/>
                <a:sym typeface="Wingdings" panose="05000000000000000000" pitchFamily="2" charset="2"/>
              </a:rPr>
              <a:t>کفارہ</a:t>
            </a:r>
            <a:r>
              <a:rPr lang="en-US" b="1" u="sng" dirty="0">
                <a:latin typeface="noorehira" panose="02000500000000020004" pitchFamily="2" charset="-78"/>
                <a:ea typeface="Calibri" panose="020F0502020204030204" pitchFamily="34" charset="0"/>
                <a:cs typeface="noorehira" panose="02000500000000020004" pitchFamily="2" charset="-78"/>
                <a:sym typeface="Wingdings" panose="05000000000000000000" pitchFamily="2" charset="2"/>
              </a:rPr>
              <a:t>)</a:t>
            </a:r>
            <a:r>
              <a:rPr lang="en-US" b="1" u="sng" dirty="0">
                <a:latin typeface="Calibri" panose="020F0502020204030204" pitchFamily="34" charset="0"/>
                <a:ea typeface="Calibri" panose="020F0502020204030204" pitchFamily="34" charset="0"/>
                <a:cs typeface="KFGQPC Uthmanic Script HAFS" panose="02000000000000000000" pitchFamily="2" charset="-78"/>
              </a:rPr>
              <a:t> OF FASTING</a:t>
            </a:r>
            <a:r>
              <a:rPr lang="en-US" b="1" u="sng" dirty="0">
                <a:latin typeface="Calibri" panose="020F0502020204030204" pitchFamily="34" charset="0"/>
                <a:ea typeface="Calibri" panose="020F0502020204030204" pitchFamily="34" charset="0"/>
                <a:cs typeface="KFGQPC Uthmanic Script HAFS" panose="02000000000000000000" pitchFamily="2" charset="-78"/>
                <a:sym typeface="Wingdings" panose="05000000000000000000" pitchFamily="2" charset="2"/>
              </a:rPr>
              <a:t>:</a:t>
            </a:r>
            <a:br>
              <a:rPr lang="en-US" dirty="0">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p:cNvSpPr>
            <a:spLocks noGrp="1"/>
          </p:cNvSpPr>
          <p:nvPr>
            <p:ph idx="1"/>
          </p:nvPr>
        </p:nvSpPr>
        <p:spPr>
          <a:xfrm>
            <a:off x="284460" y="1063162"/>
            <a:ext cx="10555818" cy="5483412"/>
          </a:xfrm>
        </p:spPr>
        <p:txBody>
          <a:bodyPr>
            <a:noAutofit/>
          </a:bodyPr>
          <a:lstStyle/>
          <a:p>
            <a:pPr marL="257175" indent="-257175">
              <a:lnSpc>
                <a:spcPct val="107000"/>
              </a:lnSpc>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One who breaks fasting after keeping it without any valid reason</a:t>
            </a:r>
            <a:endParaRPr lang="ar-SA" sz="28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buNone/>
            </a:pPr>
            <a:r>
              <a:rPr lang="en-US" sz="2800" dirty="0">
                <a:latin typeface="Calibri" panose="020F0502020204030204" pitchFamily="34" charset="0"/>
                <a:ea typeface="Calibri" panose="020F0502020204030204" pitchFamily="34" charset="0"/>
                <a:cs typeface="Calibri" panose="020F0502020204030204" pitchFamily="34" charset="0"/>
              </a:rPr>
              <a:t> is required offer 1 Fasting as a </a:t>
            </a:r>
            <a:r>
              <a:rPr lang="en-US" sz="2800" dirty="0" err="1">
                <a:latin typeface="Calibri" panose="020F0502020204030204" pitchFamily="34" charset="0"/>
                <a:ea typeface="Calibri" panose="020F0502020204030204" pitchFamily="34" charset="0"/>
                <a:cs typeface="Calibri" panose="020F0502020204030204" pitchFamily="34" charset="0"/>
              </a:rPr>
              <a:t>Qaza</a:t>
            </a:r>
            <a:r>
              <a:rPr lang="en-US" sz="2800" dirty="0">
                <a:latin typeface="Calibri" panose="020F0502020204030204" pitchFamily="34" charset="0"/>
                <a:ea typeface="Calibri" panose="020F0502020204030204" pitchFamily="34" charset="0"/>
                <a:cs typeface="Calibri" panose="020F0502020204030204" pitchFamily="34" charset="0"/>
              </a:rPr>
              <a:t> and Atonement as following :</a:t>
            </a:r>
          </a:p>
          <a:p>
            <a:pPr marL="257175" indent="-257175">
              <a:lnSpc>
                <a:spcPct val="107000"/>
              </a:lnSpc>
              <a:buFont typeface="+mj-lt"/>
              <a:buAutoNum type="arabicPeriod"/>
            </a:pPr>
            <a:r>
              <a:rPr lang="en-US" sz="2800" b="1" dirty="0">
                <a:latin typeface="Calibri" panose="020F0502020204030204" pitchFamily="34" charset="0"/>
                <a:ea typeface="Calibri" panose="020F0502020204030204" pitchFamily="34" charset="0"/>
                <a:cs typeface="Calibri" panose="020F0502020204030204" pitchFamily="34" charset="0"/>
              </a:rPr>
              <a:t>To free a slave</a:t>
            </a:r>
            <a:r>
              <a:rPr lang="en-US" sz="2800" dirty="0">
                <a:latin typeface="Calibri" panose="020F0502020204030204" pitchFamily="34" charset="0"/>
                <a:ea typeface="Calibri" panose="020F0502020204030204" pitchFamily="34" charset="0"/>
                <a:cs typeface="Calibri" panose="020F0502020204030204" pitchFamily="34" charset="0"/>
              </a:rPr>
              <a:t>.( if not available/possible)</a:t>
            </a:r>
          </a:p>
          <a:p>
            <a:pPr marL="257175" indent="-257175">
              <a:lnSpc>
                <a:spcPct val="107000"/>
              </a:lnSpc>
              <a:buFont typeface="+mj-lt"/>
              <a:buAutoNum type="arabicPeriod"/>
            </a:pPr>
            <a:r>
              <a:rPr lang="en-US" sz="2800" b="1" dirty="0">
                <a:latin typeface="Calibri" panose="020F0502020204030204" pitchFamily="34" charset="0"/>
                <a:ea typeface="Calibri" panose="020F0502020204030204" pitchFamily="34" charset="0"/>
                <a:cs typeface="Calibri" panose="020F0502020204030204" pitchFamily="34" charset="0"/>
              </a:rPr>
              <a:t>To keep fasting for sixty days continuously</a:t>
            </a:r>
            <a:r>
              <a:rPr lang="en-US" sz="2800" dirty="0">
                <a:latin typeface="Calibri" panose="020F0502020204030204" pitchFamily="34" charset="0"/>
                <a:ea typeface="Calibri" panose="020F0502020204030204" pitchFamily="34" charset="0"/>
                <a:cs typeface="Calibri" panose="020F0502020204030204" pitchFamily="34" charset="0"/>
              </a:rPr>
              <a:t>.(if not possible)</a:t>
            </a:r>
          </a:p>
          <a:p>
            <a:pPr marL="257175" indent="-257175">
              <a:lnSpc>
                <a:spcPct val="107000"/>
              </a:lnSpc>
              <a:buFont typeface="+mj-lt"/>
              <a:buAutoNum type="arabicPeriod"/>
            </a:pPr>
            <a:r>
              <a:rPr lang="en-US" sz="2800" b="1" dirty="0">
                <a:latin typeface="Calibri" panose="020F0502020204030204" pitchFamily="34" charset="0"/>
                <a:ea typeface="Calibri" panose="020F0502020204030204" pitchFamily="34" charset="0"/>
                <a:cs typeface="Calibri" panose="020F0502020204030204" pitchFamily="34" charset="0"/>
              </a:rPr>
              <a:t>To feed sixty needy people two times</a:t>
            </a:r>
            <a:r>
              <a:rPr lang="en-US" sz="2800" dirty="0">
                <a:latin typeface="Calibri" panose="020F0502020204030204" pitchFamily="34" charset="0"/>
                <a:ea typeface="Calibri" panose="020F0502020204030204" pitchFamily="34" charset="0"/>
                <a:cs typeface="Calibri" panose="020F0502020204030204" pitchFamily="34" charset="0"/>
              </a:rPr>
              <a:t>.(in quantity of </a:t>
            </a:r>
            <a:r>
              <a:rPr lang="en-US" sz="2800" dirty="0" err="1">
                <a:latin typeface="Calibri" panose="020F0502020204030204" pitchFamily="34" charset="0"/>
                <a:ea typeface="Calibri" panose="020F0502020204030204" pitchFamily="34" charset="0"/>
                <a:cs typeface="Calibri" panose="020F0502020204030204" pitchFamily="34" charset="0"/>
              </a:rPr>
              <a:t>sadqa</a:t>
            </a:r>
            <a:r>
              <a:rPr lang="en-US" sz="2800" dirty="0">
                <a:latin typeface="Calibri" panose="020F0502020204030204" pitchFamily="34" charset="0"/>
                <a:ea typeface="Calibri" panose="020F0502020204030204" pitchFamily="34" charset="0"/>
                <a:cs typeface="Calibri" panose="020F0502020204030204" pitchFamily="34" charset="0"/>
              </a:rPr>
              <a:t> e </a:t>
            </a:r>
            <a:r>
              <a:rPr lang="en-US" sz="2800" dirty="0" err="1">
                <a:latin typeface="Calibri" panose="020F0502020204030204" pitchFamily="34" charset="0"/>
                <a:ea typeface="Calibri" panose="020F0502020204030204" pitchFamily="34" charset="0"/>
                <a:cs typeface="Calibri" panose="020F0502020204030204" pitchFamily="34" charset="0"/>
              </a:rPr>
              <a:t>fitr</a:t>
            </a:r>
            <a:r>
              <a:rPr lang="en-US" sz="2800" dirty="0">
                <a:latin typeface="Calibri" panose="020F0502020204030204" pitchFamily="34" charset="0"/>
                <a:ea typeface="Calibri" panose="020F0502020204030204" pitchFamily="34" charset="0"/>
                <a:cs typeface="Calibri" panose="020F0502020204030204" pitchFamily="34" charset="0"/>
              </a:rPr>
              <a:t>  i.e. 1.75kg wheat)</a:t>
            </a:r>
          </a:p>
          <a:p>
            <a:pPr marL="257175" indent="-257175">
              <a:lnSpc>
                <a:spcPct val="107000"/>
              </a:lnSpc>
              <a:spcAft>
                <a:spcPts val="600"/>
              </a:spcAft>
              <a:buFont typeface="Wingdings" panose="05000000000000000000" pitchFamily="2" charset="2"/>
              <a:buChar char=""/>
            </a:pPr>
            <a:r>
              <a:rPr lang="en-US" sz="2800" b="1" dirty="0">
                <a:solidFill>
                  <a:schemeClr val="tx1"/>
                </a:solidFill>
                <a:latin typeface="Calibri" panose="020F0502020204030204" pitchFamily="34" charset="0"/>
                <a:cs typeface="Calibri" panose="020F0502020204030204" pitchFamily="34" charset="0"/>
              </a:rPr>
              <a:t>If a person ate or drank but he do </a:t>
            </a:r>
            <a:r>
              <a:rPr lang="en-US" sz="2800" b="1" u="sng" dirty="0">
                <a:solidFill>
                  <a:schemeClr val="tx1"/>
                </a:solidFill>
                <a:latin typeface="Calibri" panose="020F0502020204030204" pitchFamily="34" charset="0"/>
                <a:cs typeface="Calibri" panose="020F0502020204030204" pitchFamily="34" charset="0"/>
              </a:rPr>
              <a:t>not remember </a:t>
            </a:r>
            <a:r>
              <a:rPr lang="en-US" sz="2800" b="1" dirty="0">
                <a:solidFill>
                  <a:schemeClr val="tx1"/>
                </a:solidFill>
                <a:latin typeface="Calibri" panose="020F0502020204030204" pitchFamily="34" charset="0"/>
                <a:cs typeface="Calibri" panose="020F0502020204030204" pitchFamily="34" charset="0"/>
              </a:rPr>
              <a:t>his fast, the fast is not spoiled.</a:t>
            </a:r>
          </a:p>
          <a:p>
            <a:pPr marL="257175" indent="-257175">
              <a:lnSpc>
                <a:spcPct val="107000"/>
              </a:lnSpc>
              <a:spcAft>
                <a:spcPts val="600"/>
              </a:spcAft>
              <a:buFont typeface="Wingdings" panose="05000000000000000000" pitchFamily="2" charset="2"/>
              <a:buChar char=""/>
            </a:pPr>
            <a:r>
              <a:rPr lang="en-US" sz="2800" b="1" dirty="0">
                <a:solidFill>
                  <a:schemeClr val="tx1"/>
                </a:solidFill>
                <a:latin typeface="Calibri" panose="020F0502020204030204" pitchFamily="34" charset="0"/>
                <a:cs typeface="Calibri" panose="020F0502020204030204" pitchFamily="34" charset="0"/>
              </a:rPr>
              <a:t>But if a person took some eatable by mistake and </a:t>
            </a:r>
            <a:r>
              <a:rPr lang="en-US" sz="2800" b="1" u="sng" dirty="0">
                <a:solidFill>
                  <a:schemeClr val="tx1"/>
                </a:solidFill>
                <a:latin typeface="Calibri" panose="020F0502020204030204" pitchFamily="34" charset="0"/>
                <a:cs typeface="Calibri" panose="020F0502020204030204" pitchFamily="34" charset="0"/>
              </a:rPr>
              <a:t>he remembered the fast,</a:t>
            </a:r>
            <a:r>
              <a:rPr lang="en-US" sz="2800" b="1" dirty="0">
                <a:solidFill>
                  <a:schemeClr val="tx1"/>
                </a:solidFill>
                <a:latin typeface="Calibri" panose="020F0502020204030204" pitchFamily="34" charset="0"/>
                <a:cs typeface="Calibri" panose="020F0502020204030204" pitchFamily="34" charset="0"/>
              </a:rPr>
              <a:t> the fast is spoiled but he is not required the Atonement.</a:t>
            </a:r>
          </a:p>
        </p:txBody>
      </p:sp>
    </p:spTree>
    <p:extLst>
      <p:ext uri="{BB962C8B-B14F-4D97-AF65-F5344CB8AC3E}">
        <p14:creationId xmlns:p14="http://schemas.microsoft.com/office/powerpoint/2010/main" val="1466577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298" y="373488"/>
            <a:ext cx="3904164" cy="726442"/>
          </a:xfrm>
        </p:spPr>
        <p:txBody>
          <a:bodyPr>
            <a:normAutofit fontScale="90000"/>
          </a:bodyPr>
          <a:lstStyle/>
          <a:p>
            <a:r>
              <a:rPr lang="en-US" sz="4000" b="1" u="sng" dirty="0">
                <a:latin typeface="Calibri" panose="020F0502020204030204" pitchFamily="34" charset="0"/>
                <a:ea typeface="Calibri" panose="020F0502020204030204" pitchFamily="34" charset="0"/>
                <a:cs typeface="KFGQPC Uthmanic Script HAFS" panose="02000000000000000000" pitchFamily="2" charset="-78"/>
              </a:rPr>
              <a:t>Benefits Of Fasting:</a:t>
            </a:r>
            <a:br>
              <a:rPr lang="en-US" sz="4000" b="1" u="sng" dirty="0">
                <a:latin typeface="Calibri" panose="020F0502020204030204" pitchFamily="34" charset="0"/>
                <a:ea typeface="Calibri" panose="020F0502020204030204" pitchFamily="34" charset="0"/>
                <a:cs typeface="KFGQPC Uthmanic Script HAFS" panose="02000000000000000000" pitchFamily="2" charset="-78"/>
              </a:rPr>
            </a:br>
            <a:endParaRPr lang="en-US" dirty="0"/>
          </a:p>
        </p:txBody>
      </p:sp>
      <p:sp>
        <p:nvSpPr>
          <p:cNvPr id="3" name="Content Placeholder 2"/>
          <p:cNvSpPr>
            <a:spLocks noGrp="1"/>
          </p:cNvSpPr>
          <p:nvPr>
            <p:ph idx="1"/>
          </p:nvPr>
        </p:nvSpPr>
        <p:spPr>
          <a:xfrm>
            <a:off x="534849" y="1326992"/>
            <a:ext cx="8622403" cy="4212418"/>
          </a:xfrm>
        </p:spPr>
        <p:txBody>
          <a:bodyPr>
            <a:normAutofit lnSpcReduction="10000"/>
          </a:bodyPr>
          <a:lstStyle/>
          <a:p>
            <a:pPr>
              <a:lnSpc>
                <a:spcPct val="120000"/>
              </a:lnSpc>
              <a:buFont typeface="+mj-lt"/>
              <a:buAutoNum type="arabicPeriod"/>
            </a:pPr>
            <a:r>
              <a:rPr lang="en-US" sz="3600" b="1" dirty="0">
                <a:latin typeface="Calibri" panose="020F0502020204030204" pitchFamily="34" charset="0"/>
                <a:cs typeface="Calibri" panose="020F0502020204030204" pitchFamily="34" charset="0"/>
              </a:rPr>
              <a:t>Piety</a:t>
            </a:r>
          </a:p>
          <a:p>
            <a:pPr>
              <a:lnSpc>
                <a:spcPct val="120000"/>
              </a:lnSpc>
              <a:buFont typeface="+mj-lt"/>
              <a:buAutoNum type="arabicPeriod"/>
            </a:pPr>
            <a:r>
              <a:rPr lang="en-US" sz="3600" b="1" dirty="0">
                <a:latin typeface="Calibri" panose="020F0502020204030204" pitchFamily="34" charset="0"/>
                <a:cs typeface="Calibri" panose="020F0502020204030204" pitchFamily="34" charset="0"/>
              </a:rPr>
              <a:t>Sincerity &amp; devotion to Allah Almighty</a:t>
            </a:r>
          </a:p>
          <a:p>
            <a:pPr>
              <a:lnSpc>
                <a:spcPct val="120000"/>
              </a:lnSpc>
              <a:buFont typeface="+mj-lt"/>
              <a:buAutoNum type="arabicPeriod"/>
            </a:pPr>
            <a:r>
              <a:rPr lang="en-US" sz="3600" b="1" dirty="0">
                <a:latin typeface="Calibri" panose="020F0502020204030204" pitchFamily="34" charset="0"/>
                <a:cs typeface="Calibri" panose="020F0502020204030204" pitchFamily="34" charset="0"/>
              </a:rPr>
              <a:t>Spiritual evolution</a:t>
            </a:r>
          </a:p>
          <a:p>
            <a:pPr>
              <a:lnSpc>
                <a:spcPct val="120000"/>
              </a:lnSpc>
              <a:buFont typeface="+mj-lt"/>
              <a:buAutoNum type="arabicPeriod"/>
            </a:pPr>
            <a:r>
              <a:rPr lang="en-US" sz="3600" b="1" dirty="0">
                <a:latin typeface="Calibri" panose="020F0502020204030204" pitchFamily="34" charset="0"/>
                <a:cs typeface="Calibri" panose="020F0502020204030204" pitchFamily="34" charset="0"/>
              </a:rPr>
              <a:t>Self control</a:t>
            </a:r>
          </a:p>
          <a:p>
            <a:pPr>
              <a:lnSpc>
                <a:spcPct val="120000"/>
              </a:lnSpc>
              <a:buFont typeface="+mj-lt"/>
              <a:buAutoNum type="arabicPeriod"/>
            </a:pPr>
            <a:r>
              <a:rPr lang="en-US" sz="3600" b="1" dirty="0">
                <a:latin typeface="Calibri" panose="020F0502020204030204" pitchFamily="34" charset="0"/>
                <a:cs typeface="Calibri" panose="020F0502020204030204" pitchFamily="34" charset="0"/>
              </a:rPr>
              <a:t>Sympathy to human beings </a:t>
            </a:r>
          </a:p>
          <a:p>
            <a:pPr marL="0" indent="0">
              <a:buNone/>
            </a:pPr>
            <a:r>
              <a:rPr lang="en-US" sz="3200" dirty="0">
                <a:latin typeface="Calibri" panose="020F0502020204030204" pitchFamily="34" charset="0"/>
                <a:ea typeface="Calibri" panose="020F0502020204030204" pitchFamily="34" charset="0"/>
                <a:cs typeface="Calibri" panose="020F0502020204030204" pitchFamily="34" charset="0"/>
              </a:rPr>
              <a:t> </a:t>
            </a:r>
            <a:endParaRPr lang="en-US" sz="3200" u="sng"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321101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31" y="257578"/>
            <a:ext cx="4893973" cy="579549"/>
          </a:xfrm>
        </p:spPr>
        <p:txBody>
          <a:bodyPr>
            <a:normAutofit fontScale="90000"/>
          </a:bodyPr>
          <a:lstStyle/>
          <a:p>
            <a:r>
              <a:rPr lang="en-US" sz="4000" b="1" u="sng" dirty="0" err="1">
                <a:latin typeface="Calibri" panose="020F0502020204030204" pitchFamily="34" charset="0"/>
                <a:cs typeface="Calibri" panose="020F0502020204030204" pitchFamily="34" charset="0"/>
              </a:rPr>
              <a:t>Sadqa</a:t>
            </a:r>
            <a:r>
              <a:rPr lang="en-US" sz="4000" b="1" u="sng" dirty="0">
                <a:latin typeface="Calibri" panose="020F0502020204030204" pitchFamily="34" charset="0"/>
                <a:cs typeface="Calibri" panose="020F0502020204030204" pitchFamily="34" charset="0"/>
              </a:rPr>
              <a:t>-e-</a:t>
            </a:r>
            <a:r>
              <a:rPr lang="en-US" sz="4000" b="1" u="sng" dirty="0" err="1">
                <a:latin typeface="Calibri" panose="020F0502020204030204" pitchFamily="34" charset="0"/>
                <a:cs typeface="Calibri" panose="020F0502020204030204" pitchFamily="34" charset="0"/>
              </a:rPr>
              <a:t>fitr</a:t>
            </a:r>
            <a:r>
              <a:rPr lang="en-US" sz="4000" b="1" u="sng" dirty="0">
                <a:latin typeface="Calibri" panose="020F0502020204030204" pitchFamily="34" charset="0"/>
                <a:cs typeface="Calibri" panose="020F0502020204030204" pitchFamily="34" charset="0"/>
              </a:rPr>
              <a:t>: </a:t>
            </a:r>
            <a:r>
              <a:rPr lang="ur-PK" sz="4000" b="1" u="sng" dirty="0">
                <a:latin typeface="Jameel Noori Nastaleeq" panose="02000503000000000004" pitchFamily="2" charset="-78"/>
                <a:cs typeface="Jameel Noori Nastaleeq" panose="02000503000000000004" pitchFamily="2" charset="-78"/>
              </a:rPr>
              <a:t>صدقۃ الفطر</a:t>
            </a:r>
            <a:r>
              <a:rPr lang="en-US" sz="4000" b="1" u="sng" dirty="0">
                <a:latin typeface="Jameel Noori Nastaleeq" panose="02000503000000000004" pitchFamily="2" charset="-78"/>
                <a:cs typeface="Jameel Noori Nastaleeq" panose="02000503000000000004" pitchFamily="2" charset="-78"/>
              </a:rPr>
              <a:t> </a:t>
            </a:r>
            <a:br>
              <a:rPr lang="en-US" sz="4000" b="1" u="sng" dirty="0">
                <a:latin typeface="Calibri" panose="020F0502020204030204" pitchFamily="34" charset="0"/>
                <a:cs typeface="Calibri" panose="020F0502020204030204" pitchFamily="34" charset="0"/>
              </a:rPr>
            </a:br>
            <a:endParaRPr lang="en-US" dirty="0"/>
          </a:p>
        </p:txBody>
      </p:sp>
      <p:sp>
        <p:nvSpPr>
          <p:cNvPr id="3" name="Content Placeholder 2"/>
          <p:cNvSpPr>
            <a:spLocks noGrp="1"/>
          </p:cNvSpPr>
          <p:nvPr>
            <p:ph idx="1"/>
          </p:nvPr>
        </p:nvSpPr>
        <p:spPr>
          <a:xfrm>
            <a:off x="583841" y="965916"/>
            <a:ext cx="9513195" cy="5731098"/>
          </a:xfrm>
        </p:spPr>
        <p:txBody>
          <a:bodyPr>
            <a:normAutofit/>
          </a:bodyPr>
          <a:lstStyle/>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Wheat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گیہوں</a:t>
            </a:r>
            <a:r>
              <a:rPr lang="en-US" sz="2800" dirty="0">
                <a:latin typeface="Jameel Noori Nastaleeq" panose="02000503000000000004" pitchFamily="2" charset="-78"/>
                <a:cs typeface="Jameel Noori Nastaleeq" panose="02000503000000000004" pitchFamily="2" charset="-78"/>
              </a:rPr>
              <a:t>) </a:t>
            </a:r>
            <a:r>
              <a:rPr lang="en-US" sz="2800" dirty="0">
                <a:latin typeface="Calibri" panose="020F0502020204030204" pitchFamily="34" charset="0"/>
                <a:cs typeface="Calibri" panose="020F0502020204030204" pitchFamily="34" charset="0"/>
              </a:rPr>
              <a:t>1.75kg  (</a:t>
            </a:r>
            <a:r>
              <a:rPr lang="en-US" sz="2800" dirty="0" err="1">
                <a:latin typeface="Calibri" panose="020F0502020204030204" pitchFamily="34" charset="0"/>
                <a:cs typeface="Calibri" panose="020F0502020204030204" pitchFamily="34" charset="0"/>
              </a:rPr>
              <a:t>Approx</a:t>
            </a:r>
            <a:r>
              <a:rPr lang="en-US" sz="2800" dirty="0">
                <a:latin typeface="Calibri" panose="020F0502020204030204" pitchFamily="34" charset="0"/>
                <a:cs typeface="Calibri" panose="020F0502020204030204" pitchFamily="34" charset="0"/>
              </a:rPr>
              <a:t> 2kg). </a:t>
            </a:r>
            <a:endParaRPr lang="ur-PK" sz="2800" dirty="0">
              <a:latin typeface="Calibri" panose="020F0502020204030204" pitchFamily="34" charset="0"/>
              <a:cs typeface="Calibri" panose="020F0502020204030204" pitchFamily="34" charset="0"/>
            </a:endParaRPr>
          </a:p>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Barley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جَو</a:t>
            </a:r>
            <a:r>
              <a:rPr lang="en-US" sz="2800" dirty="0">
                <a:latin typeface="Jameel Noori Nastaleeq" panose="02000503000000000004" pitchFamily="2" charset="-78"/>
                <a:cs typeface="Jameel Noori Nastaleeq" panose="02000503000000000004" pitchFamily="2" charset="-78"/>
              </a:rPr>
              <a:t>),</a:t>
            </a:r>
            <a:r>
              <a:rPr lang="en-US" sz="2800" dirty="0">
                <a:latin typeface="Calibri" panose="020F0502020204030204" pitchFamily="34" charset="0"/>
                <a:cs typeface="Calibri" panose="020F0502020204030204" pitchFamily="34" charset="0"/>
              </a:rPr>
              <a:t> Dates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کھجور</a:t>
            </a:r>
            <a:r>
              <a:rPr lang="en-US" sz="2800" dirty="0">
                <a:latin typeface="Jameel Noori Nastaleeq" panose="02000503000000000004" pitchFamily="2" charset="-78"/>
                <a:cs typeface="Jameel Noori Nastaleeq" panose="02000503000000000004" pitchFamily="2" charset="-78"/>
              </a:rPr>
              <a:t>) </a:t>
            </a:r>
            <a:r>
              <a:rPr lang="en-US" sz="2800" dirty="0">
                <a:latin typeface="Calibri" panose="020F0502020204030204" pitchFamily="34" charset="0"/>
                <a:cs typeface="Calibri" panose="020F0502020204030204" pitchFamily="34" charset="0"/>
              </a:rPr>
              <a:t>and Raisin (</a:t>
            </a:r>
            <a:r>
              <a:rPr lang="ur-PK" sz="2800" dirty="0">
                <a:latin typeface="Jameel Noori Nastaleeq" panose="02000503000000000004" pitchFamily="2" charset="-78"/>
                <a:cs typeface="Jameel Noori Nastaleeq" panose="02000503000000000004" pitchFamily="2" charset="-78"/>
              </a:rPr>
              <a:t>کشمش</a:t>
            </a:r>
            <a:r>
              <a:rPr lang="en-US" sz="2800" dirty="0">
                <a:latin typeface="Calibri" panose="020F0502020204030204" pitchFamily="34" charset="0"/>
                <a:cs typeface="Calibri" panose="020F0502020204030204" pitchFamily="34" charset="0"/>
              </a:rPr>
              <a:t>)will be given double.</a:t>
            </a:r>
          </a:p>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Giving the cost of above things is better. </a:t>
            </a:r>
          </a:p>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It is compulsory to give </a:t>
            </a:r>
            <a:r>
              <a:rPr lang="en-US" sz="2800" dirty="0" err="1">
                <a:latin typeface="Calibri" panose="020F0502020204030204" pitchFamily="34" charset="0"/>
                <a:cs typeface="Calibri" panose="020F0502020204030204" pitchFamily="34" charset="0"/>
              </a:rPr>
              <a:t>Sadqa</a:t>
            </a:r>
            <a:r>
              <a:rPr lang="en-US" sz="2800" dirty="0">
                <a:latin typeface="Calibri" panose="020F0502020204030204" pitchFamily="34" charset="0"/>
                <a:cs typeface="Calibri" panose="020F0502020204030204" pitchFamily="34" charset="0"/>
              </a:rPr>
              <a:t> e </a:t>
            </a:r>
            <a:r>
              <a:rPr lang="en-US" sz="2800" dirty="0" err="1">
                <a:latin typeface="Calibri" panose="020F0502020204030204" pitchFamily="34" charset="0"/>
                <a:cs typeface="Calibri" panose="020F0502020204030204" pitchFamily="34" charset="0"/>
              </a:rPr>
              <a:t>fitr</a:t>
            </a:r>
            <a:r>
              <a:rPr lang="en-US" sz="2800" dirty="0">
                <a:latin typeface="Calibri" panose="020F0502020204030204" pitchFamily="34" charset="0"/>
                <a:cs typeface="Calibri" panose="020F0502020204030204" pitchFamily="34" charset="0"/>
              </a:rPr>
              <a:t> before ‘Eid’ </a:t>
            </a:r>
            <a:r>
              <a:rPr lang="en-US" sz="2800" dirty="0" err="1">
                <a:latin typeface="Calibri" panose="020F0502020204030204" pitchFamily="34" charset="0"/>
                <a:cs typeface="Calibri" panose="020F0502020204030204" pitchFamily="34" charset="0"/>
              </a:rPr>
              <a:t>Namaz</a:t>
            </a:r>
            <a:r>
              <a:rPr lang="en-US" sz="2800" dirty="0">
                <a:latin typeface="Calibri" panose="020F0502020204030204" pitchFamily="34" charset="0"/>
                <a:cs typeface="Calibri" panose="020F0502020204030204" pitchFamily="34" charset="0"/>
              </a:rPr>
              <a:t>.</a:t>
            </a:r>
          </a:p>
          <a:p>
            <a:pPr marL="257175" indent="-257175">
              <a:buFont typeface="Wingdings" panose="05000000000000000000" pitchFamily="2" charset="2"/>
              <a:buChar char="Ø"/>
            </a:pPr>
            <a:r>
              <a:rPr lang="en-US" sz="2800" dirty="0" err="1">
                <a:latin typeface="Calibri" panose="020F0502020204030204" pitchFamily="34" charset="0"/>
                <a:cs typeface="Calibri" panose="020F0502020204030204" pitchFamily="34" charset="0"/>
              </a:rPr>
              <a:t>Sadaq</a:t>
            </a:r>
            <a:r>
              <a:rPr lang="en-US" sz="2800" dirty="0">
                <a:latin typeface="Calibri" panose="020F0502020204030204" pitchFamily="34" charset="0"/>
                <a:cs typeface="Calibri" panose="020F0502020204030204" pitchFamily="34" charset="0"/>
              </a:rPr>
              <a:t> e </a:t>
            </a:r>
            <a:r>
              <a:rPr lang="en-US" sz="2800" dirty="0" err="1">
                <a:latin typeface="Calibri" panose="020F0502020204030204" pitchFamily="34" charset="0"/>
                <a:cs typeface="Calibri" panose="020F0502020204030204" pitchFamily="34" charset="0"/>
              </a:rPr>
              <a:t>Fitr</a:t>
            </a:r>
            <a:r>
              <a:rPr lang="en-US" sz="2800" dirty="0">
                <a:latin typeface="Calibri" panose="020F0502020204030204" pitchFamily="34" charset="0"/>
                <a:cs typeface="Calibri" panose="020F0502020204030204" pitchFamily="34" charset="0"/>
              </a:rPr>
              <a:t> of one man can be distributed to more then one  and vise versa.  </a:t>
            </a:r>
          </a:p>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Everybody will have to pay for his own behalf and on behalf of all his dependents, including the new born baby who born before </a:t>
            </a:r>
            <a:r>
              <a:rPr lang="en-US" sz="2800" dirty="0" err="1">
                <a:latin typeface="Calibri" panose="020F0502020204030204" pitchFamily="34" charset="0"/>
                <a:cs typeface="Calibri" panose="020F0502020204030204" pitchFamily="34" charset="0"/>
              </a:rPr>
              <a:t>Eid</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Namaz</a:t>
            </a:r>
            <a:r>
              <a:rPr lang="en-US" sz="2800" dirty="0">
                <a:latin typeface="Calibri" panose="020F0502020204030204" pitchFamily="34" charset="0"/>
                <a:cs typeface="Calibri" panose="020F0502020204030204" pitchFamily="34" charset="0"/>
              </a:rPr>
              <a:t>.</a:t>
            </a:r>
          </a:p>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The MASARIF of zakat are also the MASARIF of </a:t>
            </a:r>
            <a:r>
              <a:rPr lang="en-US" sz="2800" dirty="0" err="1">
                <a:latin typeface="Calibri" panose="020F0502020204030204" pitchFamily="34" charset="0"/>
                <a:cs typeface="Calibri" panose="020F0502020204030204" pitchFamily="34" charset="0"/>
              </a:rPr>
              <a:t>sadq</a:t>
            </a:r>
            <a:r>
              <a:rPr lang="en-US" sz="2800" dirty="0">
                <a:latin typeface="Calibri" panose="020F0502020204030204" pitchFamily="34" charset="0"/>
                <a:cs typeface="Calibri" panose="020F0502020204030204" pitchFamily="34" charset="0"/>
              </a:rPr>
              <a:t> e </a:t>
            </a:r>
            <a:r>
              <a:rPr lang="en-US" sz="2800" dirty="0" err="1">
                <a:latin typeface="Calibri" panose="020F0502020204030204" pitchFamily="34" charset="0"/>
                <a:cs typeface="Calibri" panose="020F0502020204030204" pitchFamily="34" charset="0"/>
              </a:rPr>
              <a:t>Fitr</a:t>
            </a:r>
            <a:r>
              <a:rPr lang="en-US" sz="2800" dirty="0">
                <a:latin typeface="Calibri" panose="020F0502020204030204" pitchFamily="34" charset="0"/>
                <a:cs typeface="Calibri" panose="020F0502020204030204" pitchFamily="34" charset="0"/>
              </a:rPr>
              <a:t>.</a:t>
            </a:r>
          </a:p>
          <a:p>
            <a:pPr marL="0" indent="0">
              <a:buNone/>
            </a:pPr>
            <a:endParaRPr lang="en-US" dirty="0"/>
          </a:p>
        </p:txBody>
      </p:sp>
    </p:spTree>
    <p:extLst>
      <p:ext uri="{BB962C8B-B14F-4D97-AF65-F5344CB8AC3E}">
        <p14:creationId xmlns:p14="http://schemas.microsoft.com/office/powerpoint/2010/main" val="349575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D18C-BD7E-492D-9916-875F9B62E65D}"/>
              </a:ext>
            </a:extLst>
          </p:cNvPr>
          <p:cNvSpPr>
            <a:spLocks noGrp="1"/>
          </p:cNvSpPr>
          <p:nvPr>
            <p:ph type="title"/>
          </p:nvPr>
        </p:nvSpPr>
        <p:spPr>
          <a:xfrm>
            <a:off x="546513" y="291174"/>
            <a:ext cx="5589244" cy="715991"/>
          </a:xfrm>
        </p:spPr>
        <p:txBody>
          <a:bodyPr>
            <a:normAutofit fontScale="90000"/>
          </a:bodyPr>
          <a:lstStyle/>
          <a:p>
            <a:r>
              <a:rPr lang="en-US" sz="4000" b="1" u="sng" dirty="0">
                <a:latin typeface="Calibri" panose="020F0502020204030204" pitchFamily="34" charset="0"/>
                <a:cs typeface="Calibri" panose="020F0502020204030204" pitchFamily="34" charset="0"/>
              </a:rPr>
              <a:t>Definition Of  Sawm </a:t>
            </a:r>
            <a:r>
              <a:rPr lang="en-US" sz="4400" b="1" u="sng" dirty="0"/>
              <a:t>(</a:t>
            </a:r>
            <a:r>
              <a:rPr lang="ur-PK" sz="4400" b="1" u="sng" dirty="0">
                <a:latin typeface="Jameel Noori Nastaleeq" panose="02000503000000000004" pitchFamily="2" charset="-78"/>
                <a:cs typeface="Jameel Noori Nastaleeq" panose="02000503000000000004" pitchFamily="2" charset="-78"/>
              </a:rPr>
              <a:t>صوم</a:t>
            </a:r>
            <a:r>
              <a:rPr lang="en-US" sz="4400" b="1" u="sng" dirty="0"/>
              <a:t>)</a:t>
            </a:r>
            <a:br>
              <a:rPr lang="en-US" sz="4400" b="1" u="sng" dirty="0">
                <a:latin typeface="Jameel Noori Nastaleeq" panose="02000503000000000004" pitchFamily="2" charset="-78"/>
                <a:cs typeface="Jameel Noori Nastaleeq" panose="02000503000000000004" pitchFamily="2" charset="-78"/>
              </a:rPr>
            </a:br>
            <a:endParaRPr lang="en-US" b="1" u="sng" dirty="0"/>
          </a:p>
        </p:txBody>
      </p:sp>
      <p:sp>
        <p:nvSpPr>
          <p:cNvPr id="3" name="Content Placeholder 2">
            <a:extLst>
              <a:ext uri="{FF2B5EF4-FFF2-40B4-BE49-F238E27FC236}">
                <a16:creationId xmlns:a16="http://schemas.microsoft.com/office/drawing/2014/main" id="{5F867674-BCAA-4382-8DBC-2CC48EE4D092}"/>
              </a:ext>
            </a:extLst>
          </p:cNvPr>
          <p:cNvSpPr>
            <a:spLocks noGrp="1"/>
          </p:cNvSpPr>
          <p:nvPr>
            <p:ph idx="1"/>
          </p:nvPr>
        </p:nvSpPr>
        <p:spPr>
          <a:xfrm>
            <a:off x="440496" y="1155364"/>
            <a:ext cx="9563402" cy="5112913"/>
          </a:xfrm>
        </p:spPr>
        <p:txBody>
          <a:bodyPr>
            <a:normAutofit/>
          </a:bodyPr>
          <a:lstStyle/>
          <a:p>
            <a:r>
              <a:rPr lang="en-US" sz="3200" b="1" u="sng" dirty="0">
                <a:latin typeface="Calibri" panose="020F0502020204030204" pitchFamily="34" charset="0"/>
                <a:cs typeface="Calibri" panose="020F0502020204030204" pitchFamily="34" charset="0"/>
              </a:rPr>
              <a:t>Literally </a:t>
            </a:r>
            <a:r>
              <a:rPr lang="en-US" sz="3200" b="1" u="sng" dirty="0" err="1">
                <a:latin typeface="Calibri" panose="020F0502020204030204" pitchFamily="34" charset="0"/>
                <a:cs typeface="Calibri" panose="020F0502020204030204" pitchFamily="34" charset="0"/>
              </a:rPr>
              <a:t>Meanig</a:t>
            </a:r>
            <a:r>
              <a:rPr lang="en-US" sz="3200" b="1" u="sng" dirty="0">
                <a:latin typeface="Calibri" panose="020F0502020204030204" pitchFamily="34" charset="0"/>
                <a:cs typeface="Calibri" panose="020F0502020204030204" pitchFamily="34" charset="0"/>
              </a:rPr>
              <a:t> of Sawm</a:t>
            </a:r>
            <a:r>
              <a:rPr lang="en-US" sz="3200" u="sng" dirty="0">
                <a:latin typeface="Calibri" panose="020F0502020204030204" pitchFamily="34" charset="0"/>
                <a:cs typeface="Calibri" panose="020F0502020204030204" pitchFamily="34" charset="0"/>
              </a:rPr>
              <a:t>: </a:t>
            </a:r>
          </a:p>
          <a:p>
            <a:pPr marL="0" indent="0">
              <a:buNone/>
            </a:pPr>
            <a:endParaRPr lang="en-US" sz="2800" dirty="0">
              <a:latin typeface="Calibri" panose="020F0502020204030204" pitchFamily="34" charset="0"/>
              <a:cs typeface="Calibri" panose="020F0502020204030204" pitchFamily="34" charset="0"/>
            </a:endParaRPr>
          </a:p>
          <a:p>
            <a:pPr marL="0" indent="0">
              <a:buNone/>
            </a:pPr>
            <a:r>
              <a:rPr lang="en-US" sz="2800"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Sawm means </a:t>
            </a:r>
            <a:r>
              <a:rPr lang="en-US" sz="3200" dirty="0">
                <a:solidFill>
                  <a:srgbClr val="FF0000"/>
                </a:solidFill>
                <a:latin typeface="Calibri" panose="020F0502020204030204" pitchFamily="34" charset="0"/>
                <a:cs typeface="Calibri" panose="020F0502020204030204" pitchFamily="34" charset="0"/>
              </a:rPr>
              <a:t>“To Abstain” </a:t>
            </a:r>
            <a:r>
              <a:rPr lang="en-US" sz="3200" dirty="0">
                <a:latin typeface="Calibri" panose="020F0502020204030204" pitchFamily="34" charset="0"/>
                <a:cs typeface="Calibri" panose="020F0502020204030204" pitchFamily="34" charset="0"/>
              </a:rPr>
              <a:t>/ </a:t>
            </a:r>
            <a:r>
              <a:rPr lang="en-US" sz="3200" dirty="0">
                <a:solidFill>
                  <a:srgbClr val="FF0000"/>
                </a:solidFill>
                <a:latin typeface="Calibri" panose="020F0502020204030204" pitchFamily="34" charset="0"/>
                <a:cs typeface="Calibri" panose="020F0502020204030204" pitchFamily="34" charset="0"/>
              </a:rPr>
              <a:t>”To Keep off”</a:t>
            </a:r>
          </a:p>
          <a:p>
            <a:pPr marL="0" indent="0">
              <a:buNone/>
            </a:pPr>
            <a:endParaRPr lang="en-US" sz="2800" dirty="0">
              <a:latin typeface="Calibri" panose="020F0502020204030204" pitchFamily="34" charset="0"/>
              <a:cs typeface="Calibri" panose="020F0502020204030204" pitchFamily="34" charset="0"/>
            </a:endParaRPr>
          </a:p>
          <a:p>
            <a:r>
              <a:rPr lang="en-US" sz="3200" b="1" u="sng" dirty="0">
                <a:latin typeface="Calibri" panose="020F0502020204030204" pitchFamily="34" charset="0"/>
                <a:cs typeface="Calibri" panose="020F0502020204030204" pitchFamily="34" charset="0"/>
              </a:rPr>
              <a:t>In The Terminology of Islamic Law:</a:t>
            </a:r>
          </a:p>
          <a:p>
            <a:endParaRPr lang="en-US" sz="2800" dirty="0">
              <a:latin typeface="Calibri" panose="020F0502020204030204" pitchFamily="34" charset="0"/>
              <a:cs typeface="Calibri" panose="020F0502020204030204" pitchFamily="34" charset="0"/>
            </a:endParaRPr>
          </a:p>
          <a:p>
            <a:pPr marL="0" indent="0" algn="ctr">
              <a:buNone/>
            </a:pPr>
            <a:r>
              <a:rPr lang="en-US" sz="3200" dirty="0">
                <a:latin typeface="Calibri" panose="020F0502020204030204" pitchFamily="34" charset="0"/>
                <a:cs typeface="Calibri" panose="020F0502020204030204" pitchFamily="34" charset="0"/>
              </a:rPr>
              <a:t>“To Abstain from eating, drinking &amp; sexual-intercourse with the performance of worship, from </a:t>
            </a:r>
            <a:r>
              <a:rPr lang="en-US" sz="3200" dirty="0" err="1">
                <a:latin typeface="Calibri" panose="020F0502020204030204" pitchFamily="34" charset="0"/>
                <a:cs typeface="Calibri" panose="020F0502020204030204" pitchFamily="34" charset="0"/>
              </a:rPr>
              <a:t>Subah</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Sadiq</a:t>
            </a:r>
            <a:r>
              <a:rPr lang="en-US" sz="3200" dirty="0">
                <a:latin typeface="Calibri" panose="020F0502020204030204" pitchFamily="34" charset="0"/>
                <a:cs typeface="Calibri" panose="020F0502020204030204" pitchFamily="34" charset="0"/>
              </a:rPr>
              <a:t> to Sunset.”</a:t>
            </a:r>
          </a:p>
          <a:p>
            <a:endParaRPr lang="en-US" dirty="0"/>
          </a:p>
        </p:txBody>
      </p:sp>
    </p:spTree>
    <p:extLst>
      <p:ext uri="{BB962C8B-B14F-4D97-AF65-F5344CB8AC3E}">
        <p14:creationId xmlns:p14="http://schemas.microsoft.com/office/powerpoint/2010/main" val="945580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2CA4E-0626-41C7-B0E1-679824113791}"/>
              </a:ext>
            </a:extLst>
          </p:cNvPr>
          <p:cNvSpPr>
            <a:spLocks noGrp="1"/>
          </p:cNvSpPr>
          <p:nvPr>
            <p:ph type="title"/>
          </p:nvPr>
        </p:nvSpPr>
        <p:spPr>
          <a:xfrm>
            <a:off x="360609" y="231821"/>
            <a:ext cx="5616121" cy="669328"/>
          </a:xfrm>
        </p:spPr>
        <p:txBody>
          <a:bodyPr>
            <a:noAutofit/>
          </a:bodyPr>
          <a:lstStyle/>
          <a:p>
            <a:r>
              <a:rPr lang="en-US" sz="3200" b="1" u="sng" dirty="0">
                <a:latin typeface="Calibri" panose="020F0502020204030204" pitchFamily="34" charset="0"/>
                <a:cs typeface="Calibri" panose="020F0502020204030204" pitchFamily="34" charset="0"/>
              </a:rPr>
              <a:t>THE IMPORTANCE OF FASTING:</a:t>
            </a:r>
            <a:br>
              <a:rPr lang="en-US" sz="3200" b="1" u="sng" dirty="0">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A0E945F-788F-4C72-9DE6-D335A26BDF32}"/>
              </a:ext>
            </a:extLst>
          </p:cNvPr>
          <p:cNvSpPr>
            <a:spLocks noGrp="1"/>
          </p:cNvSpPr>
          <p:nvPr>
            <p:ph idx="1"/>
          </p:nvPr>
        </p:nvSpPr>
        <p:spPr>
          <a:xfrm>
            <a:off x="360609" y="1033296"/>
            <a:ext cx="9882390" cy="5195971"/>
          </a:xfrm>
        </p:spPr>
        <p:txBody>
          <a:bodyPr>
            <a:normAutofit/>
          </a:bodyPr>
          <a:lstStyle/>
          <a:p>
            <a:pPr marL="0" indent="0">
              <a:buNone/>
            </a:pPr>
            <a:endParaRPr lang="en-US" b="1" dirty="0"/>
          </a:p>
          <a:p>
            <a:pPr marL="0" indent="0">
              <a:buNone/>
            </a:pPr>
            <a:r>
              <a:rPr lang="en-US" sz="2000" b="1" dirty="0"/>
              <a:t> </a:t>
            </a:r>
            <a:r>
              <a:rPr lang="en-US" sz="2800" dirty="0">
                <a:solidFill>
                  <a:schemeClr val="tx1"/>
                </a:solidFill>
                <a:latin typeface="Calibri" panose="020F0502020204030204" pitchFamily="34" charset="0"/>
                <a:cs typeface="Calibri" panose="020F0502020204030204" pitchFamily="34" charset="0"/>
              </a:rPr>
              <a:t>Allah (SWT) Says in Surah Al-</a:t>
            </a:r>
            <a:r>
              <a:rPr lang="en-US" sz="2800" dirty="0" err="1">
                <a:solidFill>
                  <a:schemeClr val="tx1"/>
                </a:solidFill>
                <a:latin typeface="Calibri" panose="020F0502020204030204" pitchFamily="34" charset="0"/>
                <a:cs typeface="Calibri" panose="020F0502020204030204" pitchFamily="34" charset="0"/>
              </a:rPr>
              <a:t>Baqarah</a:t>
            </a:r>
            <a:r>
              <a:rPr lang="en-US" sz="2800" dirty="0">
                <a:solidFill>
                  <a:schemeClr val="tx1"/>
                </a:solidFill>
                <a:latin typeface="Calibri" panose="020F0502020204030204" pitchFamily="34" charset="0"/>
                <a:cs typeface="Calibri" panose="020F0502020204030204" pitchFamily="34" charset="0"/>
              </a:rPr>
              <a:t> (V:183)</a:t>
            </a:r>
          </a:p>
          <a:p>
            <a:pPr marL="0" indent="0">
              <a:buNone/>
            </a:pPr>
            <a:endParaRPr lang="en-US" sz="2800" b="1" dirty="0">
              <a:latin typeface="Calibri" panose="020F0502020204030204" pitchFamily="34" charset="0"/>
              <a:cs typeface="Calibri" panose="020F0502020204030204" pitchFamily="34" charset="0"/>
            </a:endParaRPr>
          </a:p>
          <a:p>
            <a:pPr marL="0" indent="0" algn="ctr" rtl="1">
              <a:buNone/>
            </a:pPr>
            <a:r>
              <a:rPr lang="ar-SA" sz="2800" b="1" dirty="0">
                <a:latin typeface="Calibri" panose="020F0502020204030204" pitchFamily="34" charset="0"/>
                <a:cs typeface="noorehira" panose="02000500000000020004" pitchFamily="2" charset="-78"/>
              </a:rPr>
              <a:t>يَٰٓأَيُّهَا ٱلَّذِينَ ءَامَنُواْ كُتِبَ عَلَيۡكُمُ ٱلصِّيَامُ كَمَا كُتِبَ عَلَى ٱلَّذِينَ مِن قَبۡلِكُمۡ </a:t>
            </a:r>
            <a:endParaRPr lang="en-US" sz="2800" b="1" dirty="0">
              <a:latin typeface="Calibri" panose="020F0502020204030204" pitchFamily="34" charset="0"/>
              <a:cs typeface="Calibri" panose="020F0502020204030204" pitchFamily="34" charset="0"/>
            </a:endParaRPr>
          </a:p>
          <a:p>
            <a:pPr marL="0" indent="0" algn="ctr" rtl="1">
              <a:buNone/>
            </a:pPr>
            <a:r>
              <a:rPr lang="ar-SA" sz="2800" b="1" dirty="0">
                <a:latin typeface="Calibri" panose="020F0502020204030204" pitchFamily="34" charset="0"/>
                <a:cs typeface="noorehira" panose="02000500000000020004" pitchFamily="2" charset="-78"/>
              </a:rPr>
              <a:t>لَعَلَّكُمۡ تَتَّقُونَ</a:t>
            </a:r>
            <a:endParaRPr lang="en-US" sz="2800" b="1" dirty="0">
              <a:latin typeface="Calibri" panose="020F0502020204030204" pitchFamily="34" charset="0"/>
              <a:cs typeface="noorehira" panose="02000500000000020004" pitchFamily="2" charset="-78"/>
            </a:endParaRPr>
          </a:p>
          <a:p>
            <a:pPr marL="0" indent="0" algn="ctr" rtl="1">
              <a:buNone/>
            </a:pPr>
            <a:endParaRPr lang="en-US" sz="2800" b="1" dirty="0">
              <a:latin typeface="Calibri" panose="020F0502020204030204" pitchFamily="34" charset="0"/>
              <a:cs typeface="Calibri" panose="020F0502020204030204" pitchFamily="34" charset="0"/>
            </a:endParaRPr>
          </a:p>
          <a:p>
            <a:pPr marL="0" indent="0" algn="ctr">
              <a:buNone/>
            </a:pPr>
            <a:r>
              <a:rPr lang="en-US" sz="2800" b="1" dirty="0">
                <a:latin typeface="Calibri" panose="020F0502020204030204" pitchFamily="34" charset="0"/>
                <a:cs typeface="Calibri" panose="020F0502020204030204" pitchFamily="34" charset="0"/>
              </a:rPr>
              <a:t>“O you who have believed, decreed upon you is fasting as it was decreed upon those before you that you may become righteous”</a:t>
            </a:r>
          </a:p>
          <a:p>
            <a:endParaRPr lang="en-US" dirty="0"/>
          </a:p>
        </p:txBody>
      </p:sp>
    </p:spTree>
    <p:extLst>
      <p:ext uri="{BB962C8B-B14F-4D97-AF65-F5344CB8AC3E}">
        <p14:creationId xmlns:p14="http://schemas.microsoft.com/office/powerpoint/2010/main" val="3448134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52D8E-B4EC-4AB0-9A82-49FFD1B25962}"/>
              </a:ext>
            </a:extLst>
          </p:cNvPr>
          <p:cNvSpPr>
            <a:spLocks noGrp="1"/>
          </p:cNvSpPr>
          <p:nvPr>
            <p:ph type="title"/>
          </p:nvPr>
        </p:nvSpPr>
        <p:spPr>
          <a:xfrm>
            <a:off x="291921" y="216143"/>
            <a:ext cx="5512531" cy="578987"/>
          </a:xfrm>
        </p:spPr>
        <p:txBody>
          <a:bodyPr>
            <a:normAutofit fontScale="90000"/>
          </a:bodyPr>
          <a:lstStyle/>
          <a:p>
            <a:r>
              <a:rPr lang="en-US" b="1" u="sng" dirty="0">
                <a:latin typeface="Calibri" panose="020F0502020204030204" pitchFamily="34" charset="0"/>
                <a:cs typeface="Calibri" panose="020F0502020204030204" pitchFamily="34" charset="0"/>
              </a:rPr>
              <a:t>THE IMPORTANCE OF FASTING</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968A6A4-8030-4071-948F-A759FB0EF981}"/>
              </a:ext>
            </a:extLst>
          </p:cNvPr>
          <p:cNvSpPr>
            <a:spLocks noGrp="1"/>
          </p:cNvSpPr>
          <p:nvPr>
            <p:ph idx="1"/>
          </p:nvPr>
        </p:nvSpPr>
        <p:spPr>
          <a:xfrm>
            <a:off x="291922" y="918509"/>
            <a:ext cx="9382166" cy="5654570"/>
          </a:xfrm>
        </p:spPr>
        <p:txBody>
          <a:bodyPr>
            <a:normAutofit/>
          </a:bodyPr>
          <a:lstStyle/>
          <a:p>
            <a:pPr marL="0" indent="0">
              <a:buNone/>
            </a:pPr>
            <a:endParaRPr lang="en-US" sz="2000" b="1" dirty="0"/>
          </a:p>
          <a:p>
            <a:pPr marL="0" indent="0">
              <a:buNone/>
            </a:pPr>
            <a:r>
              <a:rPr lang="en-US" sz="2800" b="1" dirty="0">
                <a:latin typeface="Calibri" panose="020F0502020204030204" pitchFamily="34" charset="0"/>
                <a:cs typeface="Calibri" panose="020F0502020204030204" pitchFamily="34" charset="0"/>
              </a:rPr>
              <a:t>Allah (SWT) Says in Surah Al-</a:t>
            </a:r>
            <a:r>
              <a:rPr lang="en-US" sz="2800" b="1" dirty="0" err="1">
                <a:latin typeface="Calibri" panose="020F0502020204030204" pitchFamily="34" charset="0"/>
                <a:cs typeface="Calibri" panose="020F0502020204030204" pitchFamily="34" charset="0"/>
              </a:rPr>
              <a:t>Baqarah</a:t>
            </a:r>
            <a:r>
              <a:rPr lang="en-US" sz="2800" b="1" dirty="0">
                <a:latin typeface="Calibri" panose="020F0502020204030204" pitchFamily="34" charset="0"/>
                <a:cs typeface="Calibri" panose="020F0502020204030204" pitchFamily="34" charset="0"/>
              </a:rPr>
              <a:t>  (V: 185)</a:t>
            </a:r>
          </a:p>
          <a:p>
            <a:pPr marL="0" indent="0" algn="r" rtl="1">
              <a:buNone/>
            </a:pPr>
            <a:endParaRPr lang="en-US" sz="2800" dirty="0">
              <a:latin typeface="Calibri" panose="020F0502020204030204" pitchFamily="34" charset="0"/>
              <a:cs typeface="Calibri" panose="020F0502020204030204" pitchFamily="34" charset="0"/>
            </a:endParaRPr>
          </a:p>
          <a:p>
            <a:pPr marL="0" indent="0" algn="ctr" rtl="1">
              <a:buNone/>
            </a:pPr>
            <a:r>
              <a:rPr lang="ar-SA" sz="2800" dirty="0">
                <a:latin typeface="Calibri" panose="020F0502020204030204" pitchFamily="34" charset="0"/>
                <a:cs typeface="noorehira" panose="02000500000000020004" pitchFamily="2" charset="-78"/>
              </a:rPr>
              <a:t>شَهۡرُ رَمَضَانَ ٱلَّذِيٓ أُنزِلَ فِيهِ ٱلۡقُرۡءَانُ هُدٗى لِّلنَّاسِ وَبَيِّنَٰتٖ مِّنَ ٱلۡهُدَىٰ وَٱلۡفُرۡقَانِۚ</a:t>
            </a:r>
            <a:endParaRPr lang="en-US" sz="2800" dirty="0">
              <a:latin typeface="Calibri" panose="020F0502020204030204" pitchFamily="34" charset="0"/>
              <a:cs typeface="noorehira" panose="02000500000000020004" pitchFamily="2" charset="-78"/>
            </a:endParaRPr>
          </a:p>
          <a:p>
            <a:pPr marL="0" indent="0" algn="ctr" rtl="1">
              <a:buNone/>
            </a:pPr>
            <a:r>
              <a:rPr lang="ar-SA" sz="2800" dirty="0">
                <a:latin typeface="Calibri" panose="020F0502020204030204" pitchFamily="34" charset="0"/>
                <a:cs typeface="noorehira" panose="02000500000000020004" pitchFamily="2" charset="-78"/>
              </a:rPr>
              <a:t> فَمَن شَهِدَ مِنكُمُ ٱلشَّهۡرَ فَلۡيَصُمۡهُ</a:t>
            </a:r>
            <a:r>
              <a:rPr lang="en-US" sz="2800" dirty="0">
                <a:latin typeface="Calibri" panose="020F0502020204030204" pitchFamily="34" charset="0"/>
                <a:cs typeface="Calibri" panose="020F0502020204030204" pitchFamily="34" charset="0"/>
              </a:rPr>
              <a:t>.		</a:t>
            </a:r>
            <a:endParaRPr lang="ar-SA" sz="2800" dirty="0">
              <a:latin typeface="Calibri" panose="020F0502020204030204" pitchFamily="34" charset="0"/>
            </a:endParaRPr>
          </a:p>
          <a:p>
            <a:pPr marL="0" indent="0">
              <a:buNone/>
            </a:pPr>
            <a:endParaRPr lang="ar-SA" sz="2800" dirty="0">
              <a:latin typeface="Calibri" panose="020F0502020204030204" pitchFamily="34" charset="0"/>
            </a:endParaRPr>
          </a:p>
          <a:p>
            <a:pPr marL="0" indent="0" algn="ctr">
              <a:buNone/>
            </a:pPr>
            <a:r>
              <a:rPr lang="en-US" sz="2800" dirty="0">
                <a:latin typeface="Calibri" panose="020F0502020204030204" pitchFamily="34" charset="0"/>
                <a:cs typeface="Calibri" panose="020F0502020204030204" pitchFamily="34" charset="0"/>
              </a:rPr>
              <a:t>The month of Ramadhan [is that] in which was revealed the Qur'an, a guidance for the people and clear proofs of guidance and criterion. So whoever sights [ the new moon of ] the month, let him fast it;</a:t>
            </a:r>
          </a:p>
          <a:p>
            <a:endParaRPr lang="en-US" dirty="0"/>
          </a:p>
        </p:txBody>
      </p:sp>
    </p:spTree>
    <p:extLst>
      <p:ext uri="{BB962C8B-B14F-4D97-AF65-F5344CB8AC3E}">
        <p14:creationId xmlns:p14="http://schemas.microsoft.com/office/powerpoint/2010/main" val="3530606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B67BEF9-C53B-4535-9A5C-8099BB5F2751}"/>
              </a:ext>
            </a:extLst>
          </p:cNvPr>
          <p:cNvGraphicFramePr>
            <a:graphicFrameLocks noGrp="1"/>
          </p:cNvGraphicFramePr>
          <p:nvPr>
            <p:extLst>
              <p:ext uri="{D42A27DB-BD31-4B8C-83A1-F6EECF244321}">
                <p14:modId xmlns:p14="http://schemas.microsoft.com/office/powerpoint/2010/main" val="555973138"/>
              </p:ext>
            </p:extLst>
          </p:nvPr>
        </p:nvGraphicFramePr>
        <p:xfrm>
          <a:off x="119268" y="22529"/>
          <a:ext cx="11926957" cy="6736080"/>
        </p:xfrm>
        <a:graphic>
          <a:graphicData uri="http://schemas.openxmlformats.org/drawingml/2006/table">
            <a:tbl>
              <a:tblPr firstRow="1" bandRow="1">
                <a:tableStyleId>{073A0DAA-6AF3-43AB-8588-CEC1D06C72B9}</a:tableStyleId>
              </a:tblPr>
              <a:tblGrid>
                <a:gridCol w="3749708">
                  <a:extLst>
                    <a:ext uri="{9D8B030D-6E8A-4147-A177-3AD203B41FA5}">
                      <a16:colId xmlns:a16="http://schemas.microsoft.com/office/drawing/2014/main" val="948153475"/>
                    </a:ext>
                  </a:extLst>
                </a:gridCol>
                <a:gridCol w="8177249">
                  <a:extLst>
                    <a:ext uri="{9D8B030D-6E8A-4147-A177-3AD203B41FA5}">
                      <a16:colId xmlns:a16="http://schemas.microsoft.com/office/drawing/2014/main" val="594892443"/>
                    </a:ext>
                  </a:extLst>
                </a:gridCol>
              </a:tblGrid>
              <a:tr h="690696">
                <a:tc gridSpan="2">
                  <a:txBody>
                    <a:bodyPr/>
                    <a:lstStyle/>
                    <a:p>
                      <a:pPr algn="ctr"/>
                      <a:r>
                        <a:rPr lang="en-US" sz="4000" u="sng" dirty="0"/>
                        <a:t>TYPES OF FASTING:</a:t>
                      </a:r>
                      <a:endParaRPr lang="en-US" sz="4000" dirty="0">
                        <a:latin typeface="Calibri" panose="020F0502020204030204" pitchFamily="34" charset="0"/>
                        <a:cs typeface="Calibri" panose="020F0502020204030204" pitchFamily="34" charset="0"/>
                      </a:endParaRPr>
                    </a:p>
                  </a:txBody>
                  <a:tcPr/>
                </a:tc>
                <a:tc hMerge="1">
                  <a:txBody>
                    <a:bodyPr/>
                    <a:lstStyle/>
                    <a:p>
                      <a:pPr algn="ctr"/>
                      <a:endParaRPr lang="en-US" sz="4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993285714"/>
                  </a:ext>
                </a:extLst>
              </a:tr>
              <a:tr h="930938">
                <a:tc>
                  <a:txBody>
                    <a:bodyPr/>
                    <a:lstStyle/>
                    <a:p>
                      <a:pPr algn="ctr"/>
                      <a:r>
                        <a:rPr lang="en-US" sz="3200" u="none" dirty="0"/>
                        <a:t>Obligatory </a:t>
                      </a:r>
                      <a:r>
                        <a:rPr lang="en-US" sz="3200" u="none" dirty="0">
                          <a:latin typeface="Jameel Noori Nastaleeq" panose="02000503000000000004" pitchFamily="2" charset="-78"/>
                          <a:cs typeface="Jameel Noori Nastaleeq" panose="02000503000000000004" pitchFamily="2" charset="-78"/>
                        </a:rPr>
                        <a:t>(</a:t>
                      </a:r>
                      <a:r>
                        <a:rPr lang="ur-PK" sz="3200" u="none" dirty="0">
                          <a:latin typeface="Jameel Noori Nastaleeq" panose="02000503000000000004" pitchFamily="2" charset="-78"/>
                          <a:cs typeface="Jameel Noori Nastaleeq" panose="02000503000000000004" pitchFamily="2" charset="-78"/>
                        </a:rPr>
                        <a:t>فرض</a:t>
                      </a:r>
                      <a:r>
                        <a:rPr lang="en-US" sz="3200" u="none" dirty="0">
                          <a:latin typeface="Jameel Noori Nastaleeq" panose="02000503000000000004" pitchFamily="2" charset="-78"/>
                          <a:cs typeface="Jameel Noori Nastaleeq" panose="02000503000000000004" pitchFamily="2" charset="-78"/>
                        </a:rPr>
                        <a:t>)</a:t>
                      </a:r>
                      <a:endParaRPr lang="en-US" sz="3200" u="none" dirty="0">
                        <a:solidFill>
                          <a:schemeClr val="tx1"/>
                        </a:solidFill>
                        <a:latin typeface="Jameel Noori Nastaleeq" panose="02000503000000000004" pitchFamily="2" charset="-78"/>
                        <a:cs typeface="Jameel Noori Nastaleeq" panose="02000503000000000004" pitchFamily="2" charset="-78"/>
                      </a:endParaRPr>
                    </a:p>
                  </a:txBody>
                  <a:tcPr/>
                </a:tc>
                <a:tc>
                  <a:txBody>
                    <a:bodyPr/>
                    <a:lstStyle/>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t>Fasting of Ramadhan.</a:t>
                      </a:r>
                    </a:p>
                    <a:p>
                      <a:endParaRPr lang="en-US"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72840446"/>
                  </a:ext>
                </a:extLst>
              </a:tr>
              <a:tr h="930938">
                <a:tc>
                  <a:txBody>
                    <a:bodyPr/>
                    <a:lstStyle/>
                    <a:p>
                      <a:pPr algn="ctr"/>
                      <a:r>
                        <a:rPr lang="en-US" sz="3200" u="none" dirty="0" err="1"/>
                        <a:t>Wajib</a:t>
                      </a:r>
                      <a:r>
                        <a:rPr lang="ur-PK" sz="3200" u="none" dirty="0"/>
                        <a:t> </a:t>
                      </a:r>
                      <a:r>
                        <a:rPr lang="ur-PK" sz="3200" u="none" dirty="0">
                          <a:latin typeface="Jameel Noori Nastaleeq" panose="02000503000000000004" pitchFamily="2" charset="-78"/>
                          <a:cs typeface="Jameel Noori Nastaleeq" panose="02000503000000000004" pitchFamily="2" charset="-78"/>
                        </a:rPr>
                        <a:t>(واجب) </a:t>
                      </a:r>
                      <a:endParaRPr lang="en-US" sz="3200" u="none" dirty="0">
                        <a:solidFill>
                          <a:schemeClr val="tx1"/>
                        </a:solidFill>
                        <a:latin typeface="Jameel Noori Nastaleeq" panose="02000503000000000004" pitchFamily="2" charset="-78"/>
                        <a:cs typeface="Jameel Noori Nastaleeq" panose="02000503000000000004" pitchFamily="2" charset="-78"/>
                      </a:endParaRPr>
                    </a:p>
                  </a:txBody>
                  <a:tcPr/>
                </a:tc>
                <a:tc>
                  <a:txBody>
                    <a:bodyPr/>
                    <a:lstStyle/>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err="1"/>
                        <a:t>Qadha</a:t>
                      </a:r>
                      <a:r>
                        <a:rPr lang="en-US" sz="2800" dirty="0"/>
                        <a:t> of Ramadhan. Fasting of  </a:t>
                      </a:r>
                      <a:r>
                        <a:rPr lang="en-US" sz="2800" dirty="0" err="1"/>
                        <a:t>Nazar</a:t>
                      </a:r>
                      <a:r>
                        <a:rPr lang="en-US" sz="2800" dirty="0"/>
                        <a:t>.</a:t>
                      </a:r>
                    </a:p>
                    <a:p>
                      <a:endParaRPr lang="en-US"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23321948"/>
                  </a:ext>
                </a:extLst>
              </a:tr>
              <a:tr h="1051059">
                <a:tc>
                  <a:txBody>
                    <a:bodyPr/>
                    <a:lstStyle/>
                    <a:p>
                      <a:pPr algn="ctr"/>
                      <a:r>
                        <a:rPr lang="en-US" sz="3200" u="none" dirty="0" err="1"/>
                        <a:t>Makrooh</a:t>
                      </a:r>
                      <a:r>
                        <a:rPr lang="en-US" sz="3200" u="none" dirty="0"/>
                        <a:t> / Haram</a:t>
                      </a:r>
                      <a:endParaRPr lang="ur-PK" sz="3200" u="none" dirty="0"/>
                    </a:p>
                    <a:p>
                      <a:pPr algn="ctr"/>
                      <a:r>
                        <a:rPr lang="ur-PK" sz="3200" u="none" dirty="0">
                          <a:latin typeface="Jameel Noori Nastaleeq" panose="02000503000000000004" pitchFamily="2" charset="-78"/>
                          <a:cs typeface="Jameel Noori Nastaleeq" panose="02000503000000000004" pitchFamily="2" charset="-78"/>
                        </a:rPr>
                        <a:t>(مکروہ ، حرام)</a:t>
                      </a:r>
                      <a:endParaRPr lang="en-US" sz="3200" u="none" dirty="0">
                        <a:solidFill>
                          <a:schemeClr val="tx1"/>
                        </a:solidFill>
                        <a:latin typeface="Jameel Noori Nastaleeq" panose="02000503000000000004" pitchFamily="2" charset="-78"/>
                        <a:cs typeface="Jameel Noori Nastaleeq" panose="02000503000000000004" pitchFamily="2" charset="-78"/>
                      </a:endParaRPr>
                    </a:p>
                  </a:txBody>
                  <a:tcPr/>
                </a:tc>
                <a:tc>
                  <a:txBody>
                    <a:bodyPr/>
                    <a:lstStyle/>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t>Fasting of </a:t>
                      </a:r>
                      <a:r>
                        <a:rPr lang="en-US" sz="2800" dirty="0" err="1"/>
                        <a:t>Eid-ul-Fitr</a:t>
                      </a:r>
                      <a:r>
                        <a:rPr lang="en-US" sz="2800" dirty="0"/>
                        <a:t> and </a:t>
                      </a:r>
                      <a:r>
                        <a:rPr lang="en-US" sz="2800" dirty="0" err="1"/>
                        <a:t>Eid-ul</a:t>
                      </a:r>
                      <a:r>
                        <a:rPr lang="en-US" sz="2800" dirty="0"/>
                        <a:t>- </a:t>
                      </a:r>
                      <a:r>
                        <a:rPr lang="en-US" sz="2800" dirty="0" err="1"/>
                        <a:t>Azha</a:t>
                      </a:r>
                      <a:r>
                        <a:rPr lang="en-US" sz="2800" dirty="0"/>
                        <a:t>.</a:t>
                      </a:r>
                    </a:p>
                    <a:p>
                      <a:endParaRPr lang="en-US"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57199511"/>
                  </a:ext>
                </a:extLst>
              </a:tr>
              <a:tr h="3033057">
                <a:tc>
                  <a:txBody>
                    <a:bodyPr/>
                    <a:lstStyle/>
                    <a:p>
                      <a:pPr algn="ctr"/>
                      <a:r>
                        <a:rPr lang="en-US" sz="3200" u="none" dirty="0" err="1"/>
                        <a:t>Sunnat</a:t>
                      </a:r>
                      <a:r>
                        <a:rPr lang="en-US" sz="3200" u="none" dirty="0"/>
                        <a:t> / </a:t>
                      </a:r>
                      <a:r>
                        <a:rPr lang="en-US" sz="3200" u="none" dirty="0" err="1"/>
                        <a:t>Nafil</a:t>
                      </a:r>
                      <a:endParaRPr lang="en-US" sz="3200" u="none" dirty="0"/>
                    </a:p>
                    <a:p>
                      <a:pPr algn="ctr"/>
                      <a:endParaRPr lang="ur-PK" sz="3200" u="none" dirty="0"/>
                    </a:p>
                    <a:p>
                      <a:pPr algn="ctr"/>
                      <a:r>
                        <a:rPr lang="ur-PK" sz="3200" u="none" dirty="0">
                          <a:latin typeface="Jameel Noori Nastaleeq" panose="02000503000000000004" pitchFamily="2" charset="-78"/>
                          <a:cs typeface="Jameel Noori Nastaleeq" panose="02000503000000000004" pitchFamily="2" charset="-78"/>
                        </a:rPr>
                        <a:t>(سنت ، نفل)</a:t>
                      </a:r>
                      <a:r>
                        <a:rPr lang="en-US" sz="3200" u="none" dirty="0">
                          <a:latin typeface="Jameel Noori Nastaleeq" panose="02000503000000000004" pitchFamily="2" charset="-78"/>
                          <a:cs typeface="Jameel Noori Nastaleeq" panose="02000503000000000004" pitchFamily="2" charset="-78"/>
                        </a:rPr>
                        <a:t> </a:t>
                      </a:r>
                      <a:endParaRPr lang="en-US" sz="3200" u="none" dirty="0">
                        <a:solidFill>
                          <a:schemeClr val="tx1"/>
                        </a:solidFill>
                        <a:latin typeface="Jameel Noori Nastaleeq" panose="02000503000000000004" pitchFamily="2" charset="-78"/>
                        <a:cs typeface="Jameel Noori Nastaleeq" panose="02000503000000000004" pitchFamily="2" charset="-78"/>
                      </a:endParaRPr>
                    </a:p>
                  </a:txBody>
                  <a:tcPr/>
                </a:tc>
                <a:tc>
                  <a:txBody>
                    <a:bodyPr/>
                    <a:lstStyle/>
                    <a:p>
                      <a:pPr marL="457200" indent="-457200">
                        <a:buFont typeface="Arial" panose="020B0604020202020204" pitchFamily="34" charset="0"/>
                        <a:buChar char="•"/>
                      </a:pPr>
                      <a:r>
                        <a:rPr lang="en-US" sz="2800" dirty="0"/>
                        <a:t>Fasting of 13th, 14th, 15th of every Islamic month.</a:t>
                      </a:r>
                      <a:r>
                        <a:rPr lang="ur-PK" sz="2800" dirty="0"/>
                        <a:t>ایام بیض</a:t>
                      </a:r>
                      <a:endParaRPr lang="en-US" sz="2800" dirty="0"/>
                    </a:p>
                    <a:p>
                      <a:pPr marL="457200" indent="-457200">
                        <a:buFont typeface="Arial" panose="020B0604020202020204" pitchFamily="34" charset="0"/>
                        <a:buChar char="•"/>
                      </a:pPr>
                      <a:r>
                        <a:rPr lang="en-US" sz="2800" dirty="0"/>
                        <a:t>Fasting of Monday and Thursday. </a:t>
                      </a:r>
                    </a:p>
                    <a:p>
                      <a:pPr marL="457200" indent="-457200">
                        <a:buFont typeface="Arial" panose="020B0604020202020204" pitchFamily="34" charset="0"/>
                        <a:buChar char="•"/>
                      </a:pPr>
                      <a:r>
                        <a:rPr lang="en-US" sz="2800" dirty="0"/>
                        <a:t>Fasting of 9th &amp; 10th of </a:t>
                      </a:r>
                      <a:r>
                        <a:rPr lang="en-US" sz="2800" dirty="0" err="1"/>
                        <a:t>Moharram</a:t>
                      </a:r>
                      <a:r>
                        <a:rPr lang="en-US" sz="2800" dirty="0"/>
                        <a:t>.</a:t>
                      </a:r>
                    </a:p>
                    <a:p>
                      <a:pPr marL="457200" indent="-457200">
                        <a:buFont typeface="Arial" panose="020B0604020202020204" pitchFamily="34" charset="0"/>
                        <a:buChar char="•"/>
                      </a:pPr>
                      <a:r>
                        <a:rPr lang="en-US" sz="2800" dirty="0"/>
                        <a:t>Fasting of 1st  to  9th </a:t>
                      </a:r>
                      <a:r>
                        <a:rPr lang="en-US" sz="2800" dirty="0" err="1"/>
                        <a:t>Zul</a:t>
                      </a:r>
                      <a:r>
                        <a:rPr lang="en-US" sz="2800" dirty="0"/>
                        <a:t>-Haj.</a:t>
                      </a:r>
                    </a:p>
                    <a:p>
                      <a:pPr marL="457200" indent="-457200">
                        <a:buFont typeface="Arial" panose="020B0604020202020204" pitchFamily="34" charset="0"/>
                        <a:buChar char="•"/>
                      </a:pPr>
                      <a:r>
                        <a:rPr lang="en-US" sz="2800" dirty="0"/>
                        <a:t>Fasting of 6 days of Shawwal. </a:t>
                      </a:r>
                    </a:p>
                    <a:p>
                      <a:endParaRPr lang="en-US"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6296700"/>
                  </a:ext>
                </a:extLst>
              </a:tr>
            </a:tbl>
          </a:graphicData>
        </a:graphic>
      </p:graphicFrame>
    </p:spTree>
    <p:extLst>
      <p:ext uri="{BB962C8B-B14F-4D97-AF65-F5344CB8AC3E}">
        <p14:creationId xmlns:p14="http://schemas.microsoft.com/office/powerpoint/2010/main" val="2119527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7A76B-F7F3-411D-A16C-E8CF8E1CA149}"/>
              </a:ext>
            </a:extLst>
          </p:cNvPr>
          <p:cNvSpPr>
            <a:spLocks noGrp="1"/>
          </p:cNvSpPr>
          <p:nvPr>
            <p:ph type="title"/>
          </p:nvPr>
        </p:nvSpPr>
        <p:spPr>
          <a:xfrm>
            <a:off x="379838" y="198783"/>
            <a:ext cx="5393636" cy="662609"/>
          </a:xfrm>
        </p:spPr>
        <p:txBody>
          <a:bodyPr>
            <a:normAutofit fontScale="90000"/>
          </a:bodyPr>
          <a:lstStyle/>
          <a:p>
            <a:r>
              <a:rPr lang="en-US" b="1" u="sng" dirty="0">
                <a:latin typeface="Calibri" panose="020F0502020204030204" pitchFamily="34" charset="0"/>
                <a:ea typeface="Calibri" panose="020F0502020204030204" pitchFamily="34" charset="0"/>
                <a:cs typeface="KFGQPC Uthmanic Script HAFS" panose="02000000000000000000" pitchFamily="2" charset="-78"/>
              </a:rPr>
              <a:t>SALIENT FEATURE OF FASTING:</a:t>
            </a:r>
            <a:br>
              <a:rPr lang="en-US" b="1" u="sng" dirty="0">
                <a:latin typeface="Calibri" panose="020F0502020204030204" pitchFamily="34" charset="0"/>
                <a:ea typeface="Calibri" panose="020F0502020204030204" pitchFamily="34" charset="0"/>
                <a:cs typeface="KFGQPC Uthmanic Script HAFS" panose="02000000000000000000" pitchFamily="2" charset="-78"/>
              </a:rPr>
            </a:br>
            <a:endParaRPr lang="en-US" dirty="0"/>
          </a:p>
        </p:txBody>
      </p:sp>
      <p:sp>
        <p:nvSpPr>
          <p:cNvPr id="3" name="Content Placeholder 2">
            <a:extLst>
              <a:ext uri="{FF2B5EF4-FFF2-40B4-BE49-F238E27FC236}">
                <a16:creationId xmlns:a16="http://schemas.microsoft.com/office/drawing/2014/main" id="{EA8C769E-6CC5-41FE-921F-45E113CE33C7}"/>
              </a:ext>
            </a:extLst>
          </p:cNvPr>
          <p:cNvSpPr>
            <a:spLocks noGrp="1"/>
          </p:cNvSpPr>
          <p:nvPr>
            <p:ph idx="1"/>
          </p:nvPr>
        </p:nvSpPr>
        <p:spPr>
          <a:xfrm>
            <a:off x="329067" y="993914"/>
            <a:ext cx="10630481" cy="5632173"/>
          </a:xfrm>
        </p:spPr>
        <p:txBody>
          <a:bodyPr>
            <a:normAutofit/>
          </a:bodyPr>
          <a:lstStyle/>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Fasting of Ramadhan is Obligatory on every man &amp; woman:</a:t>
            </a:r>
          </a:p>
          <a:p>
            <a:pPr marL="0" indent="0">
              <a:lnSpc>
                <a:spcPct val="107000"/>
              </a:lnSpc>
              <a:buNone/>
            </a:pPr>
            <a:r>
              <a:rPr lang="en-US" sz="3200" dirty="0">
                <a:latin typeface="Calibri" panose="020F0502020204030204" pitchFamily="34" charset="0"/>
                <a:ea typeface="Calibri" panose="020F0502020204030204" pitchFamily="34" charset="0"/>
                <a:cs typeface="Calibri" panose="020F0502020204030204" pitchFamily="34" charset="0"/>
              </a:rPr>
              <a:t> 	</a:t>
            </a:r>
            <a:r>
              <a:rPr lang="en-US" sz="3200" dirty="0">
                <a:solidFill>
                  <a:srgbClr val="FF0000"/>
                </a:solidFill>
                <a:latin typeface="Calibri" panose="020F0502020204030204" pitchFamily="34" charset="0"/>
                <a:ea typeface="Calibri" panose="020F0502020204030204" pitchFamily="34" charset="0"/>
                <a:cs typeface="Calibri" panose="020F0502020204030204" pitchFamily="34" charset="0"/>
              </a:rPr>
              <a:t>Muslim – Adult – Sane</a:t>
            </a:r>
            <a:endParaRPr lang="en-US" sz="3200" dirty="0">
              <a:latin typeface="Calibri" panose="020F0502020204030204" pitchFamily="34" charset="0"/>
              <a:ea typeface="Calibri" panose="020F0502020204030204" pitchFamily="34" charset="0"/>
              <a:cs typeface="Calibri" panose="020F0502020204030204" pitchFamily="34" charset="0"/>
            </a:endParaRPr>
          </a:p>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Ramadhan is a Lunar month.</a:t>
            </a:r>
          </a:p>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It’s beginning &amp; ending depends on the rising of the moon.</a:t>
            </a:r>
          </a:p>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Evidence of one person is sufficient who is reliable as a religious man.</a:t>
            </a:r>
          </a:p>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In case of cloudy weather it is necessary to have an evidence of a large number of Muslims.</a:t>
            </a:r>
          </a:p>
          <a:p>
            <a:pPr marL="0" indent="0">
              <a:lnSpc>
                <a:spcPct val="107000"/>
              </a:lnSpc>
              <a:spcAft>
                <a:spcPts val="600"/>
              </a:spcAft>
              <a:buNone/>
            </a:pPr>
            <a:endParaRPr lang="en-US" sz="2800" dirty="0">
              <a:ea typeface="Calibri" panose="020F0502020204030204" pitchFamily="34" charset="0"/>
              <a:cs typeface="KFGQPC Uthmanic Script HAFS" panose="02000000000000000000" pitchFamily="2" charset="-78"/>
            </a:endParaRPr>
          </a:p>
          <a:p>
            <a:pPr marL="257175" indent="-257175">
              <a:lnSpc>
                <a:spcPct val="107000"/>
              </a:lnSpc>
              <a:spcAft>
                <a:spcPts val="600"/>
              </a:spcAft>
              <a:buFont typeface="Wingdings" panose="05000000000000000000" pitchFamily="2" charset="2"/>
              <a:buChar char=""/>
            </a:pPr>
            <a:endParaRPr lang="en-US" sz="2800" dirty="0">
              <a:ea typeface="Calibri" panose="020F0502020204030204" pitchFamily="34" charset="0"/>
              <a:cs typeface="KFGQPC Uthmanic Script HAFS" panose="02000000000000000000" pitchFamily="2" charset="-78"/>
            </a:endParaRPr>
          </a:p>
          <a:p>
            <a:endParaRPr lang="en-US" dirty="0"/>
          </a:p>
        </p:txBody>
      </p:sp>
    </p:spTree>
    <p:extLst>
      <p:ext uri="{BB962C8B-B14F-4D97-AF65-F5344CB8AC3E}">
        <p14:creationId xmlns:p14="http://schemas.microsoft.com/office/powerpoint/2010/main" val="1373315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BE32-C85F-4AFE-BD55-0A064EE84640}"/>
              </a:ext>
            </a:extLst>
          </p:cNvPr>
          <p:cNvSpPr>
            <a:spLocks noGrp="1"/>
          </p:cNvSpPr>
          <p:nvPr>
            <p:ph type="title"/>
          </p:nvPr>
        </p:nvSpPr>
        <p:spPr>
          <a:xfrm>
            <a:off x="438795" y="251792"/>
            <a:ext cx="5710214" cy="715617"/>
          </a:xfrm>
        </p:spPr>
        <p:txBody>
          <a:bodyPr>
            <a:normAutofit fontScale="90000"/>
          </a:bodyPr>
          <a:lstStyle/>
          <a:p>
            <a:r>
              <a:rPr lang="en-US" b="1" u="sng" dirty="0">
                <a:latin typeface="Calibri" panose="020F0502020204030204" pitchFamily="34" charset="0"/>
                <a:ea typeface="Calibri" panose="020F0502020204030204" pitchFamily="34" charset="0"/>
                <a:cs typeface="KFGQPC Uthmanic Script HAFS" panose="02000000000000000000" pitchFamily="2" charset="-78"/>
              </a:rPr>
              <a:t>SALIENT FEATURE OF FASTING:</a:t>
            </a:r>
            <a:br>
              <a:rPr lang="en-US" b="1" u="sng" dirty="0">
                <a:latin typeface="Calibri" panose="020F0502020204030204" pitchFamily="34" charset="0"/>
                <a:ea typeface="Calibri" panose="020F0502020204030204" pitchFamily="34" charset="0"/>
                <a:cs typeface="KFGQPC Uthmanic Script HAFS" panose="02000000000000000000" pitchFamily="2" charset="-78"/>
              </a:rPr>
            </a:br>
            <a:endParaRPr lang="en-US" dirty="0"/>
          </a:p>
        </p:txBody>
      </p:sp>
      <p:sp>
        <p:nvSpPr>
          <p:cNvPr id="3" name="Content Placeholder 2">
            <a:extLst>
              <a:ext uri="{FF2B5EF4-FFF2-40B4-BE49-F238E27FC236}">
                <a16:creationId xmlns:a16="http://schemas.microsoft.com/office/drawing/2014/main" id="{BCF2462F-918E-4E48-B871-3D0BECF8F4F2}"/>
              </a:ext>
            </a:extLst>
          </p:cNvPr>
          <p:cNvSpPr>
            <a:spLocks noGrp="1"/>
          </p:cNvSpPr>
          <p:nvPr>
            <p:ph idx="1"/>
          </p:nvPr>
        </p:nvSpPr>
        <p:spPr>
          <a:xfrm>
            <a:off x="254737" y="1087163"/>
            <a:ext cx="9896427" cy="5366646"/>
          </a:xfrm>
        </p:spPr>
        <p:txBody>
          <a:bodyPr>
            <a:normAutofit lnSpcReduction="10000"/>
          </a:bodyPr>
          <a:lstStyle/>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If ‘Moon is not observed on the 29</a:t>
            </a:r>
            <a:r>
              <a:rPr lang="en-US" sz="3200" baseline="30000" dirty="0">
                <a:latin typeface="Calibri" panose="020F0502020204030204" pitchFamily="34" charset="0"/>
                <a:ea typeface="Calibri" panose="020F0502020204030204" pitchFamily="34" charset="0"/>
                <a:cs typeface="Calibri" panose="020F0502020204030204" pitchFamily="34" charset="0"/>
              </a:rPr>
              <a:t>th</a:t>
            </a:r>
            <a:r>
              <a:rPr lang="en-US" sz="3200" dirty="0">
                <a:latin typeface="Calibri" panose="020F0502020204030204" pitchFamily="34" charset="0"/>
                <a:ea typeface="Calibri" panose="020F0502020204030204" pitchFamily="34" charset="0"/>
                <a:cs typeface="Calibri" panose="020F0502020204030204" pitchFamily="34" charset="0"/>
              </a:rPr>
              <a:t> it is necessary to complete 30 days fasting.   </a:t>
            </a:r>
          </a:p>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Disbeliever of fasting is considered Non Muslim.</a:t>
            </a:r>
          </a:p>
          <a:p>
            <a:pPr marL="257175" indent="-257175">
              <a:lnSpc>
                <a:spcPct val="107000"/>
              </a:lnSpc>
              <a:spcAft>
                <a:spcPts val="600"/>
              </a:spcAft>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Who doesn’t observe fasting without any excuse is committing a big sin </a:t>
            </a:r>
            <a:r>
              <a:rPr lang="en-US" sz="3200" dirty="0">
                <a:latin typeface="Jameel Noori Nastaleeq" panose="02000503000000000004" pitchFamily="2" charset="-78"/>
                <a:ea typeface="Calibri" panose="020F0502020204030204" pitchFamily="34" charset="0"/>
                <a:cs typeface="Jameel Noori Nastaleeq" panose="02000503000000000004" pitchFamily="2" charset="-78"/>
              </a:rPr>
              <a:t>(</a:t>
            </a:r>
            <a:r>
              <a:rPr lang="ur-PK" sz="3200" dirty="0">
                <a:latin typeface="Jameel Noori Nastaleeq" panose="02000503000000000004" pitchFamily="2" charset="-78"/>
                <a:ea typeface="Calibri" panose="020F0502020204030204" pitchFamily="34" charset="0"/>
                <a:cs typeface="Jameel Noori Nastaleeq" panose="02000503000000000004" pitchFamily="2" charset="-78"/>
              </a:rPr>
              <a:t>گناہ کبیرہ</a:t>
            </a:r>
            <a:r>
              <a:rPr lang="en-US" sz="3200" dirty="0">
                <a:latin typeface="Jameel Noori Nastaleeq" panose="02000503000000000004" pitchFamily="2" charset="-78"/>
                <a:ea typeface="Calibri" panose="020F0502020204030204" pitchFamily="34" charset="0"/>
                <a:cs typeface="Jameel Noori Nastaleeq" panose="02000503000000000004" pitchFamily="2" charset="-78"/>
              </a:rPr>
              <a:t>).</a:t>
            </a:r>
          </a:p>
          <a:p>
            <a:pPr marL="257175" indent="-257175">
              <a:lnSpc>
                <a:spcPct val="107000"/>
              </a:lnSpc>
              <a:buFont typeface="Wingdings" panose="05000000000000000000" pitchFamily="2" charset="2"/>
              <a:buChar char=""/>
            </a:pPr>
            <a:r>
              <a:rPr lang="en-US" sz="3200" dirty="0">
                <a:latin typeface="Calibri" panose="020F0502020204030204" pitchFamily="34" charset="0"/>
                <a:cs typeface="Calibri" panose="020F0502020204030204" pitchFamily="34" charset="0"/>
              </a:rPr>
              <a:t>There are several people who do not get anything from fasting except thirst and hunger (Hadith).</a:t>
            </a:r>
          </a:p>
          <a:p>
            <a:pPr marL="257175" indent="-257175">
              <a:lnSpc>
                <a:spcPct val="107000"/>
              </a:lnSpc>
              <a:buFont typeface="Wingdings" panose="05000000000000000000" pitchFamily="2" charset="2"/>
              <a:buChar char=""/>
            </a:pPr>
            <a:r>
              <a:rPr lang="en-US" sz="3200" dirty="0">
                <a:latin typeface="Calibri" panose="020F0502020204030204" pitchFamily="34" charset="0"/>
                <a:cs typeface="Calibri" panose="020F0502020204030204" pitchFamily="34" charset="0"/>
              </a:rPr>
              <a:t>Almighty ALLAH says (in Hadith e </a:t>
            </a:r>
            <a:r>
              <a:rPr lang="en-US" sz="3200" dirty="0" err="1">
                <a:latin typeface="Calibri" panose="020F0502020204030204" pitchFamily="34" charset="0"/>
                <a:cs typeface="Calibri" panose="020F0502020204030204" pitchFamily="34" charset="0"/>
              </a:rPr>
              <a:t>Qudsi</a:t>
            </a:r>
            <a:r>
              <a:rPr lang="en-US" sz="3200" dirty="0">
                <a:latin typeface="Calibri" panose="020F0502020204030204" pitchFamily="34" charset="0"/>
                <a:cs typeface="Calibri" panose="020F0502020204030204" pitchFamily="34" charset="0"/>
              </a:rPr>
              <a:t>): “It is exclusively for Me &amp; I shall Myself give its reward”.</a:t>
            </a:r>
          </a:p>
          <a:p>
            <a:endParaRPr lang="en-US" dirty="0"/>
          </a:p>
        </p:txBody>
      </p:sp>
    </p:spTree>
    <p:extLst>
      <p:ext uri="{BB962C8B-B14F-4D97-AF65-F5344CB8AC3E}">
        <p14:creationId xmlns:p14="http://schemas.microsoft.com/office/powerpoint/2010/main" val="1570859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90CE4-AD2A-4F94-8579-BB1BE8AF0AB8}"/>
              </a:ext>
            </a:extLst>
          </p:cNvPr>
          <p:cNvSpPr>
            <a:spLocks noGrp="1"/>
          </p:cNvSpPr>
          <p:nvPr>
            <p:ph type="title"/>
          </p:nvPr>
        </p:nvSpPr>
        <p:spPr>
          <a:xfrm>
            <a:off x="385244" y="241525"/>
            <a:ext cx="7632321" cy="659623"/>
          </a:xfrm>
        </p:spPr>
        <p:txBody>
          <a:bodyPr>
            <a:noAutofit/>
          </a:bodyPr>
          <a:lstStyle/>
          <a:p>
            <a:r>
              <a:rPr lang="en-US" sz="3200" b="1" u="sng" dirty="0">
                <a:latin typeface="Calibri" panose="020F0502020204030204" pitchFamily="34" charset="0"/>
                <a:ea typeface="Calibri" panose="020F0502020204030204" pitchFamily="34" charset="0"/>
                <a:cs typeface="Calibri" panose="020F0502020204030204" pitchFamily="34" charset="0"/>
              </a:rPr>
              <a:t>WHO ALLOWED NOT TO OBSERVE FASTING</a:t>
            </a:r>
            <a:endParaRPr lang="en-US" sz="32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43D3BD3-3000-4C9F-BCB4-DFF337987E35}"/>
              </a:ext>
            </a:extLst>
          </p:cNvPr>
          <p:cNvSpPr>
            <a:spLocks noGrp="1"/>
          </p:cNvSpPr>
          <p:nvPr>
            <p:ph idx="1"/>
          </p:nvPr>
        </p:nvSpPr>
        <p:spPr>
          <a:xfrm>
            <a:off x="492758" y="1115796"/>
            <a:ext cx="9472878" cy="5523544"/>
          </a:xfrm>
        </p:spPr>
        <p:txBody>
          <a:bodyPr>
            <a:normAutofit/>
          </a:bodyPr>
          <a:lstStyle/>
          <a:p>
            <a:pPr marL="257175" indent="-257175">
              <a:lnSpc>
                <a:spcPct val="107000"/>
              </a:lnSpc>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If anyone is sick, but he will perform it after curing</a:t>
            </a:r>
          </a:p>
          <a:p>
            <a:pPr marL="257175" indent="-257175">
              <a:lnSpc>
                <a:spcPct val="107000"/>
              </a:lnSpc>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If anyone is on journey.</a:t>
            </a:r>
            <a:r>
              <a:rPr lang="en-US" sz="2800" dirty="0">
                <a:latin typeface="Calibri" panose="020F0502020204030204" pitchFamily="34" charset="0"/>
                <a:cs typeface="Calibri" panose="020F0502020204030204" pitchFamily="34" charset="0"/>
              </a:rPr>
              <a:t> (48 miles / 76.8 Km), he will perform it </a:t>
            </a:r>
            <a:r>
              <a:rPr lang="en-US" sz="2800" dirty="0">
                <a:latin typeface="Calibri" panose="020F0502020204030204" pitchFamily="34" charset="0"/>
                <a:ea typeface="Calibri" panose="020F0502020204030204" pitchFamily="34" charset="0"/>
                <a:cs typeface="Calibri" panose="020F0502020204030204" pitchFamily="34" charset="0"/>
              </a:rPr>
              <a:t>After returning to his home</a:t>
            </a:r>
          </a:p>
          <a:p>
            <a:pPr marL="0" indent="0">
              <a:lnSpc>
                <a:spcPct val="107000"/>
              </a:lnSpc>
              <a:spcAft>
                <a:spcPts val="600"/>
              </a:spcAft>
              <a:buNone/>
            </a:pPr>
            <a:r>
              <a:rPr lang="en-US" sz="2800" dirty="0">
                <a:latin typeface="Calibri" panose="020F0502020204030204" pitchFamily="34" charset="0"/>
                <a:ea typeface="Calibri" panose="020F0502020204030204" pitchFamily="34" charset="0"/>
                <a:cs typeface="Calibri" panose="020F0502020204030204" pitchFamily="34" charset="0"/>
              </a:rPr>
              <a:t>	Allah (SWT) says in Surah Al-</a:t>
            </a:r>
            <a:r>
              <a:rPr lang="en-US" sz="2800" dirty="0" err="1">
                <a:latin typeface="Calibri" panose="020F0502020204030204" pitchFamily="34" charset="0"/>
                <a:ea typeface="Calibri" panose="020F0502020204030204" pitchFamily="34" charset="0"/>
                <a:cs typeface="Calibri" panose="020F0502020204030204" pitchFamily="34" charset="0"/>
              </a:rPr>
              <a:t>Baqarah</a:t>
            </a:r>
            <a:r>
              <a:rPr lang="en-US" sz="2800" dirty="0">
                <a:latin typeface="Calibri" panose="020F0502020204030204" pitchFamily="34" charset="0"/>
                <a:ea typeface="Calibri" panose="020F0502020204030204" pitchFamily="34" charset="0"/>
                <a:cs typeface="Calibri" panose="020F0502020204030204" pitchFamily="34" charset="0"/>
              </a:rPr>
              <a:t>:</a:t>
            </a:r>
          </a:p>
          <a:p>
            <a:pPr marL="0" indent="0" algn="ctr" rtl="1">
              <a:lnSpc>
                <a:spcPct val="107000"/>
              </a:lnSpc>
              <a:spcAft>
                <a:spcPts val="600"/>
              </a:spcAft>
              <a:buNone/>
            </a:pPr>
            <a:r>
              <a:rPr lang="ar-SA" sz="2800" dirty="0">
                <a:latin typeface="noorehira" panose="02000500000000020004" pitchFamily="2" charset="-78"/>
                <a:ea typeface="Calibri" panose="020F0502020204030204" pitchFamily="34" charset="0"/>
                <a:cs typeface="noorehira" panose="02000500000000020004" pitchFamily="2" charset="-78"/>
              </a:rPr>
              <a:t>وَمَن كَانَ مَرِيضًا أَوۡ عَلَىٰ سَفَرٖ فَعِدَّةٞ مِّنۡ أَيَّامٍ أُخَرَۗ يُرِيدُ ٱللَّهُ بِكُمُ ٱلۡيُسۡرَ</a:t>
            </a:r>
            <a:endParaRPr lang="en-US" sz="2800" dirty="0">
              <a:latin typeface="noorehira" panose="02000500000000020004" pitchFamily="2" charset="-78"/>
              <a:ea typeface="Calibri" panose="020F0502020204030204" pitchFamily="34" charset="0"/>
              <a:cs typeface="noorehira" panose="02000500000000020004" pitchFamily="2" charset="-78"/>
            </a:endParaRPr>
          </a:p>
          <a:p>
            <a:pPr marL="0" indent="0" algn="ctr" rtl="1">
              <a:lnSpc>
                <a:spcPct val="107000"/>
              </a:lnSpc>
              <a:spcAft>
                <a:spcPts val="600"/>
              </a:spcAft>
              <a:buNone/>
            </a:pPr>
            <a:r>
              <a:rPr lang="ar-SA" sz="2800" dirty="0">
                <a:latin typeface="noorehira" panose="02000500000000020004" pitchFamily="2" charset="-78"/>
                <a:ea typeface="Calibri" panose="020F0502020204030204" pitchFamily="34" charset="0"/>
                <a:cs typeface="noorehira" panose="02000500000000020004" pitchFamily="2" charset="-78"/>
              </a:rPr>
              <a:t> وَلَا يُرِيدُ بِكُمُ ٱلۡعُسۡرَ</a:t>
            </a:r>
            <a:endParaRPr lang="en-US" sz="2800" dirty="0">
              <a:latin typeface="noorehira" panose="02000500000000020004" pitchFamily="2" charset="-78"/>
              <a:ea typeface="Calibri" panose="020F0502020204030204" pitchFamily="34" charset="0"/>
              <a:cs typeface="noorehira" panose="02000500000000020004" pitchFamily="2" charset="-78"/>
            </a:endParaRPr>
          </a:p>
          <a:p>
            <a:pPr marL="0" indent="0" algn="ctr">
              <a:lnSpc>
                <a:spcPct val="107000"/>
              </a:lnSpc>
              <a:spcAft>
                <a:spcPts val="600"/>
              </a:spcAft>
              <a:buNone/>
            </a:pPr>
            <a:r>
              <a:rPr lang="en-US" sz="2800" dirty="0">
                <a:latin typeface="Calibri" panose="020F0502020204030204" pitchFamily="34" charset="0"/>
                <a:cs typeface="Calibri" panose="020F0502020204030204" pitchFamily="34" charset="0"/>
              </a:rPr>
              <a:t>But whoever is sick, or on a journey, then a number of other days. God desires ease for you, and does not desire hardship for you,</a:t>
            </a:r>
          </a:p>
          <a:p>
            <a:endParaRPr lang="en-US" dirty="0"/>
          </a:p>
        </p:txBody>
      </p:sp>
    </p:spTree>
    <p:extLst>
      <p:ext uri="{BB962C8B-B14F-4D97-AF65-F5344CB8AC3E}">
        <p14:creationId xmlns:p14="http://schemas.microsoft.com/office/powerpoint/2010/main" val="2773646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192" y="228599"/>
            <a:ext cx="7676929" cy="637504"/>
          </a:xfrm>
        </p:spPr>
        <p:txBody>
          <a:bodyPr>
            <a:noAutofit/>
          </a:bodyPr>
          <a:lstStyle/>
          <a:p>
            <a:r>
              <a:rPr lang="en-US" altLang="en-US" sz="3200" b="1" u="sng" dirty="0">
                <a:latin typeface="Calibri" panose="020F0502020204030204" pitchFamily="34" charset="0"/>
                <a:cs typeface="Calibri" panose="020F0502020204030204" pitchFamily="34" charset="0"/>
              </a:rPr>
              <a:t>Who is required to pay </a:t>
            </a:r>
            <a:r>
              <a:rPr lang="en-US" altLang="en-US" sz="3200" b="1" u="sng" dirty="0" err="1">
                <a:latin typeface="Calibri" panose="020F0502020204030204" pitchFamily="34" charset="0"/>
                <a:cs typeface="Calibri" panose="020F0502020204030204" pitchFamily="34" charset="0"/>
              </a:rPr>
              <a:t>Fidya</a:t>
            </a:r>
            <a:r>
              <a:rPr lang="en-US" altLang="en-US" sz="3200" b="1" u="sng" dirty="0">
                <a:latin typeface="Calibri" panose="020F0502020204030204" pitchFamily="34" charset="0"/>
                <a:cs typeface="Calibri" panose="020F0502020204030204" pitchFamily="34" charset="0"/>
              </a:rPr>
              <a:t> </a:t>
            </a:r>
            <a:r>
              <a:rPr lang="en-US" sz="3200" dirty="0">
                <a:solidFill>
                  <a:srgbClr val="92D050"/>
                </a:solidFill>
                <a:latin typeface="Jameel Noori Nastaleeq" panose="02000503000000000004" pitchFamily="2" charset="-78"/>
                <a:ea typeface="Calibri" panose="020F0502020204030204" pitchFamily="34" charset="0"/>
                <a:cs typeface="Jameel Noori Nastaleeq" panose="02000503000000000004" pitchFamily="2" charset="-78"/>
              </a:rPr>
              <a:t>(</a:t>
            </a:r>
            <a:r>
              <a:rPr lang="ur-PK" sz="3200" dirty="0">
                <a:solidFill>
                  <a:srgbClr val="92D050"/>
                </a:solidFill>
                <a:latin typeface="Jameel Noori Nastaleeq" panose="02000503000000000004" pitchFamily="2" charset="-78"/>
                <a:ea typeface="Calibri" panose="020F0502020204030204" pitchFamily="34" charset="0"/>
                <a:cs typeface="Jameel Noori Nastaleeq" panose="02000503000000000004" pitchFamily="2" charset="-78"/>
              </a:rPr>
              <a:t>فدیہ</a:t>
            </a:r>
            <a:r>
              <a:rPr lang="en-US" sz="3200" dirty="0">
                <a:solidFill>
                  <a:srgbClr val="92D050"/>
                </a:solidFill>
                <a:latin typeface="Jameel Noori Nastaleeq" panose="02000503000000000004" pitchFamily="2" charset="-78"/>
                <a:ea typeface="Calibri" panose="020F0502020204030204" pitchFamily="34" charset="0"/>
                <a:cs typeface="Jameel Noori Nastaleeq" panose="02000503000000000004" pitchFamily="2" charset="-78"/>
              </a:rPr>
              <a:t>) </a:t>
            </a:r>
            <a:br>
              <a:rPr lang="en-US" altLang="en-US" sz="2400" dirty="0">
                <a:solidFill>
                  <a:schemeClr val="tx1"/>
                </a:solidFill>
                <a:latin typeface="Arial" panose="020B0604020202020204" pitchFamily="34" charset="0"/>
              </a:rPr>
            </a:br>
            <a:endParaRPr lang="en-US" sz="32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87627" y="1201377"/>
            <a:ext cx="10804442" cy="5835528"/>
          </a:xfrm>
        </p:spPr>
        <p:txBody>
          <a:bodyPr>
            <a:normAutofit fontScale="25000" lnSpcReduction="20000"/>
          </a:bodyPr>
          <a:lstStyle/>
          <a:p>
            <a:pPr marL="257175" indent="-257175">
              <a:lnSpc>
                <a:spcPct val="107000"/>
              </a:lnSpc>
              <a:buFont typeface="Wingdings" panose="05000000000000000000" pitchFamily="2" charset="2"/>
              <a:buChar char=""/>
            </a:pPr>
            <a:r>
              <a:rPr lang="en-US" sz="11200" dirty="0">
                <a:latin typeface="Calibri" panose="020F0502020204030204" pitchFamily="34" charset="0"/>
                <a:ea typeface="Calibri" panose="020F0502020204030204" pitchFamily="34" charset="0"/>
                <a:cs typeface="Calibri" panose="020F0502020204030204" pitchFamily="34" charset="0"/>
              </a:rPr>
              <a:t>If anybody is not in a position to fast due to his weakness, </a:t>
            </a:r>
          </a:p>
          <a:p>
            <a:pPr marL="0" indent="0">
              <a:lnSpc>
                <a:spcPct val="107000"/>
              </a:lnSpc>
              <a:buNone/>
            </a:pPr>
            <a:r>
              <a:rPr lang="en-US" sz="11200" dirty="0">
                <a:latin typeface="Calibri" panose="020F0502020204030204" pitchFamily="34" charset="0"/>
                <a:ea typeface="Calibri" panose="020F0502020204030204" pitchFamily="34" charset="0"/>
                <a:cs typeface="Calibri" panose="020F0502020204030204" pitchFamily="34" charset="0"/>
              </a:rPr>
              <a:t>   poor health or fallen age.</a:t>
            </a:r>
          </a:p>
          <a:p>
            <a:pPr marL="257175" indent="-257175">
              <a:lnSpc>
                <a:spcPct val="107000"/>
              </a:lnSpc>
              <a:spcAft>
                <a:spcPts val="600"/>
              </a:spcAft>
              <a:buFont typeface="Wingdings" panose="05000000000000000000" pitchFamily="2" charset="2"/>
              <a:buChar char=""/>
            </a:pPr>
            <a:r>
              <a:rPr lang="en-US" sz="11200" dirty="0">
                <a:latin typeface="Calibri" panose="020F0502020204030204" pitchFamily="34" charset="0"/>
                <a:ea typeface="Calibri" panose="020F0502020204030204" pitchFamily="34" charset="0"/>
                <a:cs typeface="Calibri" panose="020F0502020204030204" pitchFamily="34" charset="0"/>
              </a:rPr>
              <a:t>He will have to pay </a:t>
            </a:r>
            <a:r>
              <a:rPr lang="en-US" sz="12800" dirty="0">
                <a:solidFill>
                  <a:srgbClr val="92D050"/>
                </a:solidFill>
                <a:latin typeface="Jameel Noori Nastaleeq" panose="02000503000000000004" pitchFamily="2" charset="-78"/>
                <a:ea typeface="Calibri" panose="020F0502020204030204" pitchFamily="34" charset="0"/>
                <a:cs typeface="Jameel Noori Nastaleeq" panose="02000503000000000004" pitchFamily="2" charset="-78"/>
              </a:rPr>
              <a:t>(</a:t>
            </a:r>
            <a:r>
              <a:rPr lang="ur-PK" sz="12800" dirty="0">
                <a:solidFill>
                  <a:srgbClr val="92D050"/>
                </a:solidFill>
                <a:latin typeface="Jameel Noori Nastaleeq" panose="02000503000000000004" pitchFamily="2" charset="-78"/>
                <a:ea typeface="Calibri" panose="020F0502020204030204" pitchFamily="34" charset="0"/>
                <a:cs typeface="Jameel Noori Nastaleeq" panose="02000503000000000004" pitchFamily="2" charset="-78"/>
              </a:rPr>
              <a:t>فدیہ</a:t>
            </a:r>
            <a:r>
              <a:rPr lang="en-US" sz="12800" dirty="0">
                <a:solidFill>
                  <a:srgbClr val="92D050"/>
                </a:solidFill>
                <a:latin typeface="Jameel Noori Nastaleeq" panose="02000503000000000004" pitchFamily="2" charset="-78"/>
                <a:ea typeface="Calibri" panose="020F0502020204030204" pitchFamily="34" charset="0"/>
                <a:cs typeface="Jameel Noori Nastaleeq" panose="02000503000000000004" pitchFamily="2" charset="-78"/>
              </a:rPr>
              <a:t>) .</a:t>
            </a:r>
            <a:r>
              <a:rPr lang="en-US" sz="11200" dirty="0">
                <a:latin typeface="Calibri" panose="020F0502020204030204" pitchFamily="34" charset="0"/>
                <a:ea typeface="Calibri" panose="020F0502020204030204" pitchFamily="34" charset="0"/>
                <a:cs typeface="Calibri" panose="020F0502020204030204" pitchFamily="34" charset="0"/>
              </a:rPr>
              <a:t>i.e. equal to </a:t>
            </a:r>
            <a:r>
              <a:rPr lang="en-US" sz="11200" dirty="0" err="1">
                <a:latin typeface="Calibri" panose="020F0502020204030204" pitchFamily="34" charset="0"/>
                <a:ea typeface="Calibri" panose="020F0502020204030204" pitchFamily="34" charset="0"/>
                <a:cs typeface="Calibri" panose="020F0502020204030204" pitchFamily="34" charset="0"/>
              </a:rPr>
              <a:t>Sadqa</a:t>
            </a:r>
            <a:r>
              <a:rPr lang="en-US" sz="11200" dirty="0">
                <a:latin typeface="Calibri" panose="020F0502020204030204" pitchFamily="34" charset="0"/>
                <a:ea typeface="Calibri" panose="020F0502020204030204" pitchFamily="34" charset="0"/>
                <a:cs typeface="Calibri" panose="020F0502020204030204" pitchFamily="34" charset="0"/>
              </a:rPr>
              <a:t>-e-</a:t>
            </a:r>
            <a:r>
              <a:rPr lang="en-US" sz="11200" dirty="0" err="1">
                <a:latin typeface="Calibri" panose="020F0502020204030204" pitchFamily="34" charset="0"/>
                <a:ea typeface="Calibri" panose="020F0502020204030204" pitchFamily="34" charset="0"/>
                <a:cs typeface="Calibri" panose="020F0502020204030204" pitchFamily="34" charset="0"/>
              </a:rPr>
              <a:t>Fitr</a:t>
            </a:r>
            <a:r>
              <a:rPr lang="en-US" sz="11200" dirty="0">
                <a:latin typeface="Calibri" panose="020F0502020204030204" pitchFamily="34" charset="0"/>
                <a:ea typeface="Calibri" panose="020F0502020204030204" pitchFamily="34" charset="0"/>
                <a:cs typeface="Calibri" panose="020F0502020204030204" pitchFamily="34" charset="0"/>
              </a:rPr>
              <a:t> 1.75kg wheat.</a:t>
            </a:r>
          </a:p>
          <a:p>
            <a:pPr marL="0" indent="0">
              <a:lnSpc>
                <a:spcPct val="107000"/>
              </a:lnSpc>
              <a:spcAft>
                <a:spcPts val="600"/>
              </a:spcAft>
              <a:buNone/>
            </a:pPr>
            <a:r>
              <a:rPr lang="en-US" sz="11200" dirty="0">
                <a:latin typeface="Calibri" panose="020F0502020204030204" pitchFamily="34" charset="0"/>
                <a:ea typeface="Calibri" panose="020F0502020204030204" pitchFamily="34" charset="0"/>
                <a:cs typeface="Calibri" panose="020F0502020204030204" pitchFamily="34" charset="0"/>
              </a:rPr>
              <a:t>	Allah (SWT) says in Surah Al-</a:t>
            </a:r>
            <a:r>
              <a:rPr lang="en-US" sz="11200" dirty="0" err="1">
                <a:latin typeface="Calibri" panose="020F0502020204030204" pitchFamily="34" charset="0"/>
                <a:ea typeface="Calibri" panose="020F0502020204030204" pitchFamily="34" charset="0"/>
                <a:cs typeface="Calibri" panose="020F0502020204030204" pitchFamily="34" charset="0"/>
              </a:rPr>
              <a:t>Baqarah</a:t>
            </a:r>
            <a:r>
              <a:rPr lang="en-US" sz="11200" dirty="0">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600"/>
              </a:spcAft>
            </a:pPr>
            <a:endParaRPr lang="en-US" sz="5900" dirty="0">
              <a:latin typeface="Calibri" panose="020F0502020204030204" pitchFamily="34" charset="0"/>
              <a:ea typeface="Calibri" panose="020F0502020204030204" pitchFamily="34" charset="0"/>
              <a:cs typeface="Calibri" panose="020F0502020204030204" pitchFamily="34" charset="0"/>
            </a:endParaRPr>
          </a:p>
          <a:p>
            <a:pPr marL="400050" lvl="1" indent="0" algn="ctr" rtl="1">
              <a:lnSpc>
                <a:spcPct val="120000"/>
              </a:lnSpc>
              <a:spcAft>
                <a:spcPts val="600"/>
              </a:spcAft>
              <a:buNone/>
            </a:pPr>
            <a:r>
              <a:rPr lang="ar-SA" sz="11200" dirty="0">
                <a:latin typeface="noorehira" panose="02000500000000020004" pitchFamily="2" charset="-78"/>
                <a:ea typeface="Calibri" panose="020F0502020204030204" pitchFamily="34" charset="0"/>
                <a:cs typeface="noorehira" panose="02000500000000020004" pitchFamily="2" charset="-78"/>
              </a:rPr>
              <a:t>أَيَّامٗا مَّعۡدُودَٰتٖۚ فَمَن كَانَ مِنكُم مَّرِيضًا أَوۡ عَلَىٰ سَفَرٖ فَعِدَّةٞ مِّنۡ أَيَّامٍ أُخَرَۚ وَعَلَى ٱلَّذِينَ يُطِيقُونَهُۥ فِدۡيَةٞ طَعَامُ مِسۡكِينٖۖ فَمَن تَطَوَّعَ خَيۡرٗا فَهُوَ خَيۡرٞ لَّهُۥۚ وَأَن تَصُومُواْ خَيۡرٞ لَّكُمۡ إِن كُنتُمۡ تَعۡلَمُونَ</a:t>
            </a:r>
            <a:endParaRPr lang="en-US" sz="11200" dirty="0">
              <a:latin typeface="noorehira" panose="02000500000000020004" pitchFamily="2" charset="-78"/>
              <a:cs typeface="noorehira" panose="02000500000000020004" pitchFamily="2" charset="-78"/>
            </a:endParaRPr>
          </a:p>
          <a:p>
            <a:pPr marL="0" indent="0" algn="ctr">
              <a:buNone/>
            </a:pPr>
            <a:r>
              <a:rPr lang="en-US" sz="11200" dirty="0">
                <a:latin typeface="Calibri" panose="020F0502020204030204" pitchFamily="34" charset="0"/>
                <a:cs typeface="Calibri" panose="020F0502020204030204" pitchFamily="34" charset="0"/>
              </a:rPr>
              <a:t>For a specified number of days. But whoever among you is sick, or on a journey, then a number of other days. For those who are able: a ransom of feeding a needy person. But whoever volunteers goodness, it is better for him. But to fast is best for you, if you only knew.</a:t>
            </a:r>
          </a:p>
          <a:p>
            <a:br>
              <a:rPr lang="en-US" sz="1050" dirty="0">
                <a:latin typeface="Calibri" panose="020F0502020204030204" pitchFamily="34" charset="0"/>
                <a:cs typeface="Calibri" panose="020F0502020204030204" pitchFamily="34" charset="0"/>
              </a:rPr>
            </a:br>
            <a:endParaRPr lang="en-US" sz="105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
        <p:nvSpPr>
          <p:cNvPr id="4" name="Rectangle 1">
            <a:extLst>
              <a:ext uri="{FF2B5EF4-FFF2-40B4-BE49-F238E27FC236}">
                <a16:creationId xmlns:a16="http://schemas.microsoft.com/office/drawing/2014/main" id="{14AC2EE9-0116-4C7D-8418-A3C9FFC6072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26631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1007</TotalTime>
  <Words>966</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Jameel Noori Nastaleeq</vt:lpstr>
      <vt:lpstr>noorehira</vt:lpstr>
      <vt:lpstr>Trebuchet MS</vt:lpstr>
      <vt:lpstr>Wingdings</vt:lpstr>
      <vt:lpstr>Wingdings 3</vt:lpstr>
      <vt:lpstr>Facet</vt:lpstr>
      <vt:lpstr>Fasting  </vt:lpstr>
      <vt:lpstr>Definition Of  Sawm (صوم) </vt:lpstr>
      <vt:lpstr>THE IMPORTANCE OF FASTING: </vt:lpstr>
      <vt:lpstr>THE IMPORTANCE OF FASTING</vt:lpstr>
      <vt:lpstr>PowerPoint Presentation</vt:lpstr>
      <vt:lpstr>SALIENT FEATURE OF FASTING: </vt:lpstr>
      <vt:lpstr>SALIENT FEATURE OF FASTING: </vt:lpstr>
      <vt:lpstr>WHO ALLOWED NOT TO OBSERVE FASTING</vt:lpstr>
      <vt:lpstr>Who is required to pay Fidya (فدیہ)  </vt:lpstr>
      <vt:lpstr>ATONEMENT (کفارہ) OF FASTING: </vt:lpstr>
      <vt:lpstr>Benefits Of Fasting: </vt:lpstr>
      <vt:lpstr>Sadqa-e-fitr: صدقۃ الفطر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Fasting    (صوم)</dc:title>
  <dc:creator>asdfd</dc:creator>
  <cp:lastModifiedBy>Administrator</cp:lastModifiedBy>
  <cp:revision>115</cp:revision>
  <cp:lastPrinted>2017-07-12T06:17:11Z</cp:lastPrinted>
  <dcterms:created xsi:type="dcterms:W3CDTF">2017-05-04T09:52:22Z</dcterms:created>
  <dcterms:modified xsi:type="dcterms:W3CDTF">2020-12-09T06:35:37Z</dcterms:modified>
</cp:coreProperties>
</file>