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93" r:id="rId6"/>
    <p:sldId id="287" r:id="rId7"/>
    <p:sldId id="264" r:id="rId8"/>
    <p:sldId id="282" r:id="rId9"/>
    <p:sldId id="286" r:id="rId10"/>
    <p:sldId id="283" r:id="rId11"/>
    <p:sldId id="284" r:id="rId12"/>
    <p:sldId id="285" r:id="rId13"/>
    <p:sldId id="262" r:id="rId14"/>
    <p:sldId id="265" r:id="rId15"/>
    <p:sldId id="266" r:id="rId16"/>
    <p:sldId id="267" r:id="rId17"/>
    <p:sldId id="274" r:id="rId18"/>
    <p:sldId id="275" r:id="rId19"/>
    <p:sldId id="273" r:id="rId20"/>
    <p:sldId id="281" r:id="rId21"/>
    <p:sldId id="278" r:id="rId22"/>
    <p:sldId id="280" r:id="rId23"/>
    <p:sldId id="279" r:id="rId24"/>
    <p:sldId id="260" r:id="rId25"/>
    <p:sldId id="261" r:id="rId26"/>
    <p:sldId id="288" r:id="rId27"/>
    <p:sldId id="289" r:id="rId28"/>
    <p:sldId id="290" r:id="rId29"/>
    <p:sldId id="291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2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2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502A-C3FD-4556-B614-5BC61147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6282" y="1214438"/>
            <a:ext cx="6834388" cy="2224221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Pilgrimage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188" y="3721994"/>
            <a:ext cx="3850784" cy="1352282"/>
          </a:xfrm>
        </p:spPr>
        <p:txBody>
          <a:bodyPr>
            <a:normAutofit fontScale="77500" lnSpcReduction="20000"/>
          </a:bodyPr>
          <a:lstStyle/>
          <a:p>
            <a:r>
              <a:rPr lang="ur-PK" sz="115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201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9546-42D5-4AA1-8324-7915084A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0" y="106018"/>
            <a:ext cx="4689796" cy="59634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Of Ihram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3EF8-2779-4900-B8C6-F7E32C01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00" y="702365"/>
            <a:ext cx="11421900" cy="589721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Clip the nails and remove the under-arm and pubic hair.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ghusl (shower). If this is not possible then, do wudhu and make intention that this ghusl or wudhu is to enter into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Put on the two sheets of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 without leaving any visible signs of its existence on the sheets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If it is not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time then perform two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(Sunnah), with the head and shoulders covered.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Males should remove their head cover until free from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 Most captains on Muslim airlines make an announcement before entering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the following intention for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only and not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Recite the following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three times, audibly for males and in a low voice for females. Recite Durood Shareef and make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Remember that from now onwards you are in the state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and all restrictions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apply.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DE1E-42DE-4783-B4D5-F161B79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6096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B5FC-1B3C-4712-913F-8B123FE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73911"/>
            <a:ext cx="11183361" cy="56051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wear any sewn clothes such as a shirt, turban, hooded cloak, trousers, underwear, etc., socks or shoes. Women can wear their normal clothes, but without covering their faces or hands.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wear gloves, although there is no harm in wrapping the hands in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cover their head with something that touches it.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Fragrance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perfume yourself, your clothing, your food or drink after entering Ihram. You should also abstain from cleansing yourself with scented soap.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no harm in what remains of the effect of perfume used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Ihram.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7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0F78-413A-4534-A191-F9783A5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3" y="212034"/>
            <a:ext cx="6399327" cy="702365"/>
          </a:xfrm>
        </p:spPr>
        <p:txBody>
          <a:bodyPr/>
          <a:lstStyle/>
          <a:p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FE4-4516-4396-B14E-33E4AD73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19" y="914398"/>
            <a:ext cx="11514667" cy="57646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45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Cleansing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remove any hair from any part of the body.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clip your nails.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lice.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Scholars differed about taking a bath, unless it is for </a:t>
            </a:r>
            <a:r>
              <a:rPr lang="en-US" sz="3800" dirty="0" err="1">
                <a:latin typeface="Calibri" panose="020F0502020204030204" pitchFamily="34" charset="0"/>
                <a:cs typeface="Calibri" panose="020F0502020204030204" pitchFamily="34" charset="0"/>
              </a:rPr>
              <a:t>Janabah</a:t>
            </a:r>
            <a:r>
              <a:rPr lang="en-US" sz="3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 (wet dream).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But it is reported that the Prophet (</a:t>
            </a:r>
            <a:r>
              <a:rPr lang="ar-SA" sz="3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صلى الله عليه وسلم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) took a bath while in a state of Ihram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45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Hunting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hunt or assist someone in hunting.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animals except those that are harmful or that would attack people, such as mice, snakes and scorpions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intercourse</a:t>
            </a:r>
            <a:endParaRPr lang="en-US" sz="3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All matters leading to it such as kissing, touching, or talking with one's wife/husband 		about intercourse or related matters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D6E-7470-428E-B4AF-D388BE0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4" y="278297"/>
            <a:ext cx="3364578" cy="62285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32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831-3962-4F4B-AEFD-1ACCBDC9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1087163"/>
            <a:ext cx="9699118" cy="5141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is the plural of </a:t>
            </a:r>
            <a:r>
              <a:rPr lang="en-US" sz="28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ميقات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): the geographical boundary that a person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may not cross without assuming Ihram for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both.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Muslim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who crosses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without Ihram must return to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make Ihram from there. If he/she does not return and make Ihram from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he/she must offer an animal sacrifice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Fidya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6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323A-EBB3-4EAA-8365-B99D2533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777" y="132523"/>
            <a:ext cx="3722388" cy="636104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B269AB-FF27-45D7-84F0-BCAD4D721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041869"/>
              </p:ext>
            </p:extLst>
          </p:nvPr>
        </p:nvGraphicFramePr>
        <p:xfrm>
          <a:off x="187463" y="967407"/>
          <a:ext cx="11885268" cy="515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381">
                  <a:extLst>
                    <a:ext uri="{9D8B030D-6E8A-4147-A177-3AD203B41FA5}">
                      <a16:colId xmlns:a16="http://schemas.microsoft.com/office/drawing/2014/main" val="4267155533"/>
                    </a:ext>
                  </a:extLst>
                </a:gridCol>
                <a:gridCol w="6968887">
                  <a:extLst>
                    <a:ext uri="{9D8B030D-6E8A-4147-A177-3AD203B41FA5}">
                      <a16:colId xmlns:a16="http://schemas.microsoft.com/office/drawing/2014/main" val="3609913746"/>
                    </a:ext>
                  </a:extLst>
                </a:gridCol>
              </a:tblGrid>
              <a:tr h="9373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Dhu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-l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Hulayfah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ذو الحُليفة)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Madinah, other name is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Abyar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Ali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11932"/>
                  </a:ext>
                </a:extLst>
              </a:tr>
              <a:tr h="8917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Juhfah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الجُحفة)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North Africa, Syria,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70062"/>
                  </a:ext>
                </a:extLst>
              </a:tr>
              <a:tr h="887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Dhatu ‘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Irq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ea typeface="Times New Roman (Arabic)"/>
                          <a:cs typeface="noorehira" panose="02000500000000020004" pitchFamily="2" charset="-78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ذات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ِ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ع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ِ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رق)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 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Iraq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94897"/>
                  </a:ext>
                </a:extLst>
              </a:tr>
              <a:tr h="9280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Yalamlam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ي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م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ْ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م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ْ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Yemen, Pakistan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05437"/>
                  </a:ext>
                </a:extLst>
              </a:tr>
              <a:tr h="15115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80000"/>
                        <a:buFontTx/>
                        <a:buNone/>
                      </a:pP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Qarn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Manazil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ق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رن المناز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endParaRPr lang="en-US" sz="2800" b="0" dirty="0">
                        <a:effectLst/>
                        <a:latin typeface="noorehira" panose="02000500000000020004" pitchFamily="2" charset="-78"/>
                        <a:ea typeface="Times New Roman (Arabic)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Najd (Riyadh, UAE)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1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85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9142-DA48-4922-A34C-23D086AE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99" y="278295"/>
            <a:ext cx="2582701" cy="622853"/>
          </a:xfrm>
        </p:spPr>
        <p:txBody>
          <a:bodyPr>
            <a:noAutofit/>
          </a:bodyPr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D38B-CBE0-4563-999A-FD2AAFD8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9" y="1020902"/>
            <a:ext cx="9659361" cy="535339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Tawaf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Ka'ba</a:t>
            </a:r>
            <a:r>
              <a:rPr lang="en-US" sz="3200" dirty="0" err="1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Start from the Black Stone (</a:t>
            </a:r>
            <a:r>
              <a:rPr lang="ur-PK" sz="3200" dirty="0">
                <a:latin typeface="Calibri" panose="020F0502020204030204" pitchFamily="34" charset="0"/>
                <a:cs typeface="Calibri" panose="020F0502020204030204" pitchFamily="34" charset="0"/>
              </a:rPr>
              <a:t>حجر اسود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being to your left.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past the Black Stone seven times.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Kiss the Black Stone (</a:t>
            </a:r>
            <a:r>
              <a:rPr lang="ur-PK" sz="3200" dirty="0">
                <a:latin typeface="Calibri" panose="020F0502020204030204" pitchFamily="34" charset="0"/>
                <a:cs typeface="Calibri" panose="020F0502020204030204" pitchFamily="34" charset="0"/>
              </a:rPr>
              <a:t>حجر اسود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). or say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Takbeer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every time you pass by it. (i.e. every circuit</a:t>
            </a:r>
            <a:r>
              <a:rPr lang="ur-PK" sz="3200" dirty="0">
                <a:latin typeface="Calibri" panose="020F0502020204030204" pitchFamily="34" charset="0"/>
                <a:cs typeface="Calibri" panose="020F0502020204030204" pitchFamily="34" charset="0"/>
              </a:rPr>
              <a:t>(استلام)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4A4B-51F5-40CC-BC53-C06F1C15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42" y="251791"/>
            <a:ext cx="2675466" cy="689113"/>
          </a:xfrm>
        </p:spPr>
        <p:txBody>
          <a:bodyPr/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21A-1DA4-4D3D-A872-BD10019F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2" y="940903"/>
            <a:ext cx="10905067" cy="57116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3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Sunnahs</a:t>
            </a: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 apply to this Tawaf: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Ar-Ramal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الرَّمَل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strong and quick walk with boldness, in which the shoulders are thrust forwards in the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first three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walk normally in the rest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Al-</a:t>
            </a: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Idtiba</a:t>
            </a:r>
            <a:r>
              <a:rPr lang="en-US" sz="3200" dirty="0">
                <a:latin typeface="noorehira" panose="02000500000000020004" pitchFamily="2" charset="-78"/>
                <a:cs typeface="noorehira" panose="02000500000000020004" pitchFamily="2" charset="-78"/>
              </a:rPr>
              <a:t>‘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الإضطِبَاع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)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Wearing the Ihram under your right armpit and over the left shoulder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throughout the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seven rounds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Tawaf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401" y="467932"/>
            <a:ext cx="6187105" cy="11676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Calibri" panose="020F0502020204030204" pitchFamily="34" charset="0"/>
              </a:rPr>
              <a:t>Sa’y</a:t>
            </a:r>
            <a:r>
              <a:rPr lang="en-US" sz="4000" b="1" dirty="0">
                <a:latin typeface="Calibri" panose="020F0502020204030204" pitchFamily="34" charset="0"/>
              </a:rPr>
              <a:t> between </a:t>
            </a:r>
            <a:r>
              <a:rPr lang="en-US" sz="4000" b="1" dirty="0" err="1">
                <a:latin typeface="Calibri" panose="020F0502020204030204" pitchFamily="34" charset="0"/>
              </a:rPr>
              <a:t>Safa</a:t>
            </a:r>
            <a:r>
              <a:rPr lang="en-US" sz="4000" b="1" dirty="0">
                <a:latin typeface="Calibri" panose="020F0502020204030204" pitchFamily="34" charset="0"/>
              </a:rPr>
              <a:t> &amp; </a:t>
            </a:r>
            <a:r>
              <a:rPr lang="en-US" sz="4000" b="1" dirty="0" err="1">
                <a:latin typeface="Calibri" panose="020F0502020204030204" pitchFamily="34" charset="0"/>
              </a:rPr>
              <a:t>Marwa</a:t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ہ کے  درمیان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إِنَّ الصَّفَا وَالْمَرْوَةَ مِن </a:t>
            </a:r>
            <a:r>
              <a:rPr lang="ar-SA" sz="2800" b="1" u="sng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شَعَآئِرِ اللّهِ </a:t>
            </a: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فَمَنْ حَجَّ الْبَيْتَ أَوِ اعْتَمَرَ فَلاَ جُنَاحَ عَلَيْهِ أَن يَطَّوَّفَ بِهِمَا وَمَن تَطَوَّعَ خَيْراً فَإِنَّ اللّهَ شَاكِرٌ عَلِيم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</a:t>
            </a: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البقرة،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158 )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“Surely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Marwa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are among the </a:t>
            </a: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Symbols of Allah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; so whoever makes a pilgrimage to the House or pays a visit (to it), there is no sin if he goes round them both; and whoever does good of his own accord, then surely Allah is Grateful, Knowing.”</a:t>
            </a:r>
            <a:endParaRPr lang="ar-SA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20" y="248991"/>
            <a:ext cx="8596668" cy="1320800"/>
          </a:xfrm>
        </p:spPr>
        <p:txBody>
          <a:bodyPr/>
          <a:lstStyle/>
          <a:p>
            <a:pPr algn="ctr"/>
            <a:r>
              <a:rPr lang="en-US" u="sng" dirty="0" err="1"/>
              <a:t>Sa’y</a:t>
            </a:r>
            <a:r>
              <a:rPr lang="en-US" u="sng" dirty="0"/>
              <a:t> between </a:t>
            </a:r>
            <a:r>
              <a:rPr lang="en-US" u="sng" dirty="0" err="1"/>
              <a:t>Safa</a:t>
            </a:r>
            <a:r>
              <a:rPr lang="en-US" u="sng" dirty="0"/>
              <a:t> &amp; </a:t>
            </a:r>
            <a:r>
              <a:rPr lang="en-US" u="sng" dirty="0" err="1"/>
              <a:t>Marwa</a:t>
            </a:r>
            <a:br>
              <a:rPr lang="en-US" u="sng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569791"/>
            <a:ext cx="8981821" cy="4624947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نبدأ بما بدأ الله به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كما قال النبي عليه الصلاة والسلام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We begin with that which Allah began with</a:t>
            </a:r>
          </a:p>
          <a:p>
            <a:pPr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Then climb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until you see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Ka’bah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 But this may not be easy with today's construction. So it's sufficient to just face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Ka'bah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lv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79C5-FF41-4A7A-B81B-56DDCD2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12" y="371545"/>
            <a:ext cx="6013541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/>
              <a:t>Sa’ey</a:t>
            </a:r>
            <a:r>
              <a:rPr lang="en-US" b="1" u="sng" dirty="0"/>
              <a:t> between </a:t>
            </a:r>
            <a:r>
              <a:rPr lang="en-US" b="1" u="sng" dirty="0" err="1"/>
              <a:t>Safa</a:t>
            </a:r>
            <a:r>
              <a:rPr lang="en-US" b="1" u="sng" dirty="0"/>
              <a:t> &amp; </a:t>
            </a:r>
            <a:r>
              <a:rPr lang="en-US" b="1" u="sng" dirty="0" err="1"/>
              <a:t>Marwa</a:t>
            </a:r>
            <a:br>
              <a:rPr lang="en-US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64E7-DD7C-4AB4-8CA3-8A240A09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590745"/>
            <a:ext cx="9737402" cy="48498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Start with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Dhikr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Du’a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(first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do the same as 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back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(second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Complete seven laps in the same manner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Finish at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7" y="196729"/>
            <a:ext cx="3989485" cy="7706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Definition Of Hajj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b="1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67" y="1207553"/>
            <a:ext cx="10019224" cy="519324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Literally meaning of hajj</a:t>
            </a: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Hajj means “To Intention to visit some place ”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زیارت کا  ارادہ  کرنا ، قصد کرنا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 The Terminology of Islamic Law: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make an Intention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Baitullah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بیت اللہ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specific month, in 		specific days and with specific acts.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3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DBB4-76F3-4162-8BB3-C36FE091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21" y="2544417"/>
            <a:ext cx="4345240" cy="1232452"/>
          </a:xfrm>
        </p:spPr>
        <p:txBody>
          <a:bodyPr>
            <a:norm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Kinds of Hajj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053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3A85-2744-4E1B-995B-1B07F68A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7" y="198783"/>
            <a:ext cx="3881414" cy="622852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Tamattu</a:t>
            </a: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0E58-B51F-4144-9526-DE16BA1E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47405"/>
            <a:ext cx="11408649" cy="56581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‘to profit’.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 passing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intention is only made for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without including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arriving in Makkah and performing the rites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hair is trimmed or shaved and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finishes.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Without going back to the homeland, on the 8th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enter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Hajj only and complete the rites of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known as Hajj-e-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Mutammat’e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r-PK" sz="28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م</a:t>
            </a:r>
            <a:r>
              <a:rPr lang="ar-SA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41807" y="585449"/>
            <a:ext cx="3124200" cy="723900"/>
            <a:chOff x="3782" y="813"/>
            <a:chExt cx="1968" cy="456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3782" y="1043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926" y="919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977" y="923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550" y="813"/>
              <a:ext cx="960" cy="456"/>
              <a:chOff x="4320" y="2832"/>
              <a:chExt cx="1056" cy="456"/>
            </a:xfrm>
          </p:grpSpPr>
          <p:sp>
            <p:nvSpPr>
              <p:cNvPr id="9" name="Oval 32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33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400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7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3BC7-629D-4EAB-B02A-D880AE4C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8" y="243441"/>
            <a:ext cx="3137819" cy="644455"/>
          </a:xfrm>
        </p:spPr>
        <p:txBody>
          <a:bodyPr>
            <a:no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Qiran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قران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50AB-EB05-499A-B4AD-7DDA817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7" y="1126434"/>
            <a:ext cx="10426515" cy="5329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Qiraan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means to join two things together.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Here it means to join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with Hajj by entering into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performing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Hajj.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Qaarin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قارن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After performing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the individual will have to remain 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until Hajj is complete.</a:t>
            </a:r>
          </a:p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551399" y="402535"/>
            <a:ext cx="2971800" cy="723900"/>
            <a:chOff x="3873" y="1829"/>
            <a:chExt cx="1872" cy="456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3873" y="2059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305" y="1829"/>
              <a:ext cx="1056" cy="456"/>
            </a:xfrm>
            <a:prstGeom prst="ellipse">
              <a:avLst/>
            </a:prstGeom>
            <a:solidFill>
              <a:srgbClr val="BF1A0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4881" y="1915"/>
              <a:ext cx="36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Hajj</a:t>
              </a: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343" y="1930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4383" y="1934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D09E-0E05-443E-866A-F7C253A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41" y="212035"/>
            <a:ext cx="3430842" cy="755374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Ifrad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ِ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افراد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C836-2202-48CC-B571-6004C135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1126919"/>
            <a:ext cx="8930493" cy="4995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‘do single’.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Hajj-e-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to make intention for only Hajj before passing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this intention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should not be performed at all in the months of Hajj.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Mufrid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مفرِد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endParaRPr lang="en-US" sz="28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60959" y="227772"/>
            <a:ext cx="2971800" cy="723900"/>
            <a:chOff x="3848" y="2720"/>
            <a:chExt cx="1872" cy="456"/>
          </a:xfrm>
        </p:grpSpPr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3848" y="295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280" y="2720"/>
              <a:ext cx="1056" cy="456"/>
              <a:chOff x="4320" y="2832"/>
              <a:chExt cx="1056" cy="456"/>
            </a:xfrm>
          </p:grpSpPr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26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36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5" y="169715"/>
            <a:ext cx="6226001" cy="643085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Compulsory 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(فرائض)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Acts Of Hajj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5" y="812800"/>
            <a:ext cx="10508343" cy="57237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Ihram for Hajj: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احرام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make intention for Hajj from the heart and to say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Talbiyah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2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Staying at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Arafah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عرفہ	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stay in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Arafah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for any period of time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Zawal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the 9th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Sadiq of the 10th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3"/>
            </a:pP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Tawaaf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Ziyaarah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ur-PK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طواف زیارت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which is done after shaving or trimming the hair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Sadiq 	of 	the 10th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the of the 12th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NOTE:</a:t>
            </a:r>
            <a:endParaRPr lang="en-US" sz="280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Each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should be practiced in order and at its appropriate time 				and place. If any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then it will make the Hajj invalid. 					there is no penalty, which one can pay to make up for the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6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62" y="150192"/>
            <a:ext cx="4344608" cy="711200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Wajibaat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ur-PK" sz="3300" dirty="0">
                <a:solidFill>
                  <a:schemeClr val="tx1"/>
                </a:solidFill>
                <a:latin typeface="noorehira" panose="02000500000000020004" pitchFamily="2" charset="-78"/>
                <a:ea typeface="+mn-ea"/>
                <a:cs typeface="noorehira" panose="02000500000000020004" pitchFamily="2" charset="-78"/>
              </a:rPr>
              <a:t>واجبات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Of Hajj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62" y="1028474"/>
            <a:ext cx="9976151" cy="547392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Staying at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Muzdalifah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r-PK" sz="32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32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(after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Sadiq).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Sa’ee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between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Safaa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Marwah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Rami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Jimaar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r-PK" sz="32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رمی جمار</a:t>
            </a:r>
            <a:r>
              <a:rPr lang="en-US" sz="32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شیطان کو کنکریاں مارنا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(Pelting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Shaytaan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3 days i.e. 10, 11 and 12).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Qurbani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(Dam-e-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Shukr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) for a person performing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Qiraan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Tammatu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Shaving or trimming(</a:t>
            </a:r>
            <a:r>
              <a:rPr lang="ur-PK" sz="32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حلق یا قصر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)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 hair of the head.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Tawaaf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Widaa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r>
              <a:rPr lang="ur-PK" sz="3200" dirty="0">
                <a:solidFill>
                  <a:schemeClr val="tx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طواف وداع</a:t>
            </a:r>
            <a:endParaRPr lang="en-US" sz="3200" dirty="0">
              <a:solidFill>
                <a:schemeClr val="tx1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(Note) If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whether intentionally or accidentally, a penalty can be paid which will make the Hajj valid but only repentance will wash away the sin of missing out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63C-1EBB-48D5-9EC8-0C59E31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3" y="156238"/>
            <a:ext cx="6439084" cy="65214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8th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  <a:br>
              <a:rPr lang="en-US" sz="24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905-EFE0-42DB-84C2-A297A25A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808382"/>
            <a:ext cx="11289379" cy="5893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ghusl, pray two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(Sunnah) and wear the sheets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the following intention of Hajj only: </a:t>
            </a: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Oh Allah, I make intention for Hajj. So, make it easy for me and accept it from me”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Recite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(of 8</a:t>
            </a:r>
            <a:r>
              <a:rPr lang="en-US" sz="2800" b="1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-hajj) and Leave for Mina after sunrise.</a:t>
            </a:r>
          </a:p>
        </p:txBody>
      </p:sp>
    </p:spTree>
    <p:extLst>
      <p:ext uri="{BB962C8B-B14F-4D97-AF65-F5344CB8AC3E}">
        <p14:creationId xmlns:p14="http://schemas.microsoft.com/office/powerpoint/2010/main" val="34050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4A5A-36F0-4E28-B5FE-0010308A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7287222" cy="91718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b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</a:b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53A6-45A3-42CC-8E8A-EDE1A2C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61" y="1205383"/>
            <a:ext cx="10161469" cy="4943626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(of 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-hajj ) in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Mina for Arafat after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their prescribed times if pray in the tents.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will only be prayed together at Zohar time when you pray in Masjid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Namira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behind the Imam e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leave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before sunset (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sunnat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for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sunset without praying Maghrib.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F55-FC3A-449C-97CB-D46A3F0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1" y="156238"/>
            <a:ext cx="6054770" cy="75816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7D0A-14FA-4178-BEF9-4C3045CB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914400"/>
            <a:ext cx="11183361" cy="568518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u="sng" dirty="0" err="1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endParaRPr lang="en-US" sz="3200" b="1" u="sng" dirty="0">
              <a:solidFill>
                <a:srgbClr val="4F6228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Maghrib and Esha at Esha time with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Iqamah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Pray both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first then the remaining of Maghrib then Esha.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at least 70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</a:rPr>
              <a:t>Pebbles</a:t>
            </a:r>
            <a:r>
              <a:rPr lang="en-US" altLang="en-US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.(</a:t>
            </a:r>
            <a:r>
              <a:rPr lang="ur-PK" altLang="en-US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کنکریاں</a:t>
            </a:r>
            <a:r>
              <a:rPr lang="en-US" altLang="en-US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endParaRPr lang="en-US" sz="28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wuqoof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until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Stay overnight in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Sadiq (Sunnah) and make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leave for Mina.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04C079-5F57-4DB5-81E4-F7110A5D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43282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0764-759D-4A5A-B432-581556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6" y="251792"/>
            <a:ext cx="5153623" cy="7023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10th of </a:t>
            </a:r>
            <a:r>
              <a:rPr lang="en-US" b="1" u="sng" dirty="0" err="1"/>
              <a:t>Zil</a:t>
            </a:r>
            <a:r>
              <a:rPr lang="en-US" b="1" u="sng" dirty="0"/>
              <a:t> </a:t>
            </a:r>
            <a:r>
              <a:rPr lang="en-US" b="1" u="sng" dirty="0" err="1"/>
              <a:t>Hijjah</a:t>
            </a:r>
            <a:r>
              <a:rPr lang="en-US" b="1" u="sng" dirty="0"/>
              <a:t> </a:t>
            </a:r>
            <a:r>
              <a:rPr lang="ar-EG" b="1" u="sng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C375-D189-43ED-8B51-BC952753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5" y="954157"/>
            <a:ext cx="11527919" cy="5652051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Rami of the Big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err="1">
                <a:latin typeface="Calibri" panose="020F0502020204030204" pitchFamily="34" charset="0"/>
              </a:rPr>
              <a:t>Masnoon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ur-PK" sz="36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(سنت)</a:t>
            </a:r>
            <a:r>
              <a:rPr lang="en-US" sz="3600" b="1" dirty="0">
                <a:latin typeface="Calibri" panose="020F0502020204030204" pitchFamily="34" charset="0"/>
              </a:rPr>
              <a:t>time is from sunrise till </a:t>
            </a:r>
            <a:r>
              <a:rPr lang="en-US" sz="3600" b="1" dirty="0" err="1">
                <a:latin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permissible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until Maghrib and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Maghrib, but not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Qurbani of Hajj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Shave or trim the hair (Sunnah in Mina). The head must be shaved even if there is no hair on the head.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you are free from the restrictions of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can dress into normal sewn clothes and the head can be covered but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maritial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relations are not permissible until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1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Leave for Makkah.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261870"/>
            <a:ext cx="4062091" cy="819955"/>
          </a:xfrm>
        </p:spPr>
        <p:txBody>
          <a:bodyPr/>
          <a:lstStyle/>
          <a:p>
            <a:r>
              <a:rPr lang="en-US" b="1" u="sng" dirty="0"/>
              <a:t>Virtue of Hajj…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" y="1081825"/>
            <a:ext cx="9612885" cy="556367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العمرة إلى العمرة كفارة لما بينهما والحج المبرور ليس له جزاء إلا الجنة.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البخاري ومسلم</a:t>
            </a:r>
            <a:r>
              <a:rPr lang="ar-SY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The Prophet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said: 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is an expiation for the sins committed between it and the previous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; and the reward of Hajj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(i.e., one accepted) is nothing but Jannah.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itchFamily="2" charset="-78"/>
                <a:cs typeface="Traditional Arabic" pitchFamily="2" charset="-78"/>
              </a:rPr>
              <a:t> 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من حجّ فلم يرفث ولم يفسق رجع كيوم ولدته أمه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.</a:t>
            </a:r>
            <a:r>
              <a:rPr lang="ar-SA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لفظ</a:t>
            </a:r>
            <a:r>
              <a:rPr lang="en-US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البخاري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Whoever performs hajj and does not commit any obscenity nor commit any evil, will return as sinless as a new-born child</a:t>
            </a:r>
            <a:endParaRPr lang="en-US" sz="2800" dirty="0">
              <a:solidFill>
                <a:schemeClr val="tx1"/>
              </a:solidFill>
              <a:latin typeface="+mj-lt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962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447B-0636-4247-8CCC-88FD5704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51" y="251792"/>
            <a:ext cx="6227049" cy="662608"/>
          </a:xfrm>
        </p:spPr>
        <p:txBody>
          <a:bodyPr/>
          <a:lstStyle/>
          <a:p>
            <a:r>
              <a:rPr lang="en-US" b="1" dirty="0"/>
              <a:t>10th of </a:t>
            </a:r>
            <a:r>
              <a:rPr lang="en-US" b="1" dirty="0" err="1"/>
              <a:t>Zil</a:t>
            </a:r>
            <a:r>
              <a:rPr lang="en-US" b="1" dirty="0"/>
              <a:t> </a:t>
            </a:r>
            <a:r>
              <a:rPr lang="en-US" b="1" dirty="0" err="1"/>
              <a:t>Hijjah</a:t>
            </a:r>
            <a:r>
              <a:rPr lang="en-US" b="1" dirty="0"/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 النحر)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3395-919D-4F23-A9F6-5F8FE4BE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914400"/>
            <a:ext cx="9725623" cy="54068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Makkah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Sa’ee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on normal clothes if not dressed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to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Sunnah to spend the night in Mina. Perform all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time. No other rite.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0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6D2-3D3C-4E6C-BADA-ECFB031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" y="156238"/>
            <a:ext cx="4133206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11th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5B6E-592C-4D70-AD98-B3DB16DE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38" y="1185402"/>
            <a:ext cx="9023258" cy="4725068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sequence. (small to big)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1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136-FEBB-442F-89F9-30C81E43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5" y="156238"/>
            <a:ext cx="4225970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12th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B8E-1E9B-42EF-BB86-1300FC35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6" y="816638"/>
            <a:ext cx="11229223" cy="58851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sequence. (small to big)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 may leave for Makkah before sunset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It 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to leave after sunset,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one stays in Mina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then the Rami of the 13th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3200" b="1" i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HAJJ COMPLETED</a:t>
            </a: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3" y="158840"/>
            <a:ext cx="4062091" cy="922985"/>
          </a:xfrm>
        </p:spPr>
        <p:txBody>
          <a:bodyPr/>
          <a:lstStyle/>
          <a:p>
            <a:r>
              <a:rPr lang="en-US" b="1" u="sng" dirty="0"/>
              <a:t>Virtue of Hajj…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374977"/>
            <a:ext cx="8801518" cy="512885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ur-PK" sz="24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تا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بِعُوا بَيْنَ الْحَجِّ وَالْعُمْرَةِ فَإِنهُمَا يَنفِيَان الفقرَ وَالذنوبَ كمَا يَنفِي ‏ ‏الْكِيرُ ‏ ‏خَبَثَ ‏ ‏الحَدِيدِ وَالذهَبِ وَالفِضَّةِ وَليْسَ لِلْحَجِّ المَبْرُور ثَوَابٌ دُونَ الْجَنةِ. 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النسائي والترمذي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Verdana" pitchFamily="34" charset="0"/>
              <a:cs typeface="Times New Roman (Arabic)" charset="-78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Alternate between Hajj and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Umrah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, for these two remove poverty and obliterate sins just as the blacksmith's bellows removes all impurities from metals like iron, gold and silver. The reward for Hajj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 is nothing short of Paradise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6AD9-4F18-4112-86B3-3C80FA33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38" y="167813"/>
            <a:ext cx="4557275" cy="70683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for Hajj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84D-8BEB-430E-8CF5-641DD5F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3" y="874643"/>
            <a:ext cx="10467744" cy="5711687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Sincerity	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Repentance from all past sins.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Resolve outstanding differences and seek forgiveness from others.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Pay/record all debts.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Write/update your will</a:t>
            </a:r>
            <a:endParaRPr lang="en-US" sz="2800" b="1" dirty="0"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sure the wealth to be used for Hajj is from Halal sources.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Choose the company of the righteous.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Learn as much as possible about Hajj and Umrah.</a:t>
            </a:r>
          </a:p>
          <a:p>
            <a:pPr marL="533400" indent="-53340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Fiqh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“how to”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Meanings</a:t>
            </a:r>
            <a:r>
              <a:rPr lang="en-US" sz="2800" b="1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,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spiritual and historical aspects.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956B-541E-4EC9-AC44-24E1DF2F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9235292" cy="1261745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Months of Hajj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1D0F-9139-4FD7-A454-1BA4B73F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7" y="787110"/>
            <a:ext cx="10772544" cy="56799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Shawwal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(شوال)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Dhul-Qedah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القعدة)</a:t>
            </a:r>
            <a:r>
              <a:rPr lang="ar-SA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الحجة)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39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 of Hajj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Tarwiyah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					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2800" b="1" dirty="0">
              <a:solidFill>
                <a:schemeClr val="hlink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C5C-0FE4-4B5B-9E4F-F12499EB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07" y="2849218"/>
            <a:ext cx="5511431" cy="1179443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  <a:b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F3E1-A2E2-4FD3-93D8-B3320AF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91" y="185529"/>
            <a:ext cx="2821239" cy="834887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احرام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BDA5-9DA1-464B-B511-E4924517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17" y="888380"/>
            <a:ext cx="11513192" cy="5750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Literally</a:t>
            </a:r>
            <a:r>
              <a:rPr lang="ur-PK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Arabic means to declare something unlawful upon yourself.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it means making lawful things unlawful upon yourself after you enter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For example, cutting the hair or the nails,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wearing sewn clothes and covering the head for males.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state in which a person enters into after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wearing two sheets of cloth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making intention and reciting </a:t>
            </a:r>
            <a:r>
              <a:rPr lang="en-US" sz="28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called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Muhrim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not the two sheets themselves, as it is commonly misunderstood.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Women should wear their regular clothes and observe normal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Pardah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(veil) without any cloth touching their 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4761-942A-4201-BA13-C0A8B14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8" y="251790"/>
            <a:ext cx="3881415" cy="662609"/>
          </a:xfrm>
        </p:spPr>
        <p:txBody>
          <a:bodyPr>
            <a:noAutofit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ur-PK" sz="40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تلبیہ</a:t>
            </a:r>
            <a:endParaRPr lang="en-US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E5CA-8EA3-4BD4-844C-19025A8A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9" y="914400"/>
            <a:ext cx="9738875" cy="58044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intention is made, recite aloud:</a:t>
            </a:r>
            <a:endParaRPr lang="en-US" sz="2800" b="1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لبيك اللهم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لبيك لا شريك لك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إن الحمد والنعمة لك والملك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لا شريك لك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 am O Allah, here I am. Here I am, there is no partner with You, here I am. Verily all praise is for You, and every bounty is from You, and all dominion is Yours - You have no partner.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be continued until you see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(or until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Ramy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largest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Jamrah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case of Hajj).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especially: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while descending or ascending during travel.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joining a party of people.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after every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Salat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in the morning and evening.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936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2245</TotalTime>
  <Words>2721</Words>
  <Application>Microsoft Office PowerPoint</Application>
  <PresentationFormat>Widescreen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Jameel Noori Nastaleeq</vt:lpstr>
      <vt:lpstr>noorehira</vt:lpstr>
      <vt:lpstr>Simplified Arabic</vt:lpstr>
      <vt:lpstr>Trebuchet MS</vt:lpstr>
      <vt:lpstr>Verdana</vt:lpstr>
      <vt:lpstr>Wingdings</vt:lpstr>
      <vt:lpstr>Wingdings 3</vt:lpstr>
      <vt:lpstr>Facet</vt:lpstr>
      <vt:lpstr>Pilgrimage</vt:lpstr>
      <vt:lpstr>Definition Of Hajj (حج)</vt:lpstr>
      <vt:lpstr>Virtue of Hajj…</vt:lpstr>
      <vt:lpstr>Virtue of Hajj…</vt:lpstr>
      <vt:lpstr>Preparation for Hajj </vt:lpstr>
      <vt:lpstr>Months of Hajj </vt:lpstr>
      <vt:lpstr>Important Terms  </vt:lpstr>
      <vt:lpstr>Ihraam (احرام)</vt:lpstr>
      <vt:lpstr>Talbiyah  تلبیہ</vt:lpstr>
      <vt:lpstr>Preparation Of Ihram</vt:lpstr>
      <vt:lpstr>Prohibitions of Ihram محظورات احرام</vt:lpstr>
      <vt:lpstr>Prohibitions of Ihram محظورات احرام</vt:lpstr>
      <vt:lpstr>Mawaqeet (مواقيت)  </vt:lpstr>
      <vt:lpstr>Mawaqeet (مواقيت)</vt:lpstr>
      <vt:lpstr>Tawaf طواف </vt:lpstr>
      <vt:lpstr>Tawaf طواف</vt:lpstr>
      <vt:lpstr>Sa’y between Safa &amp; Marwa (صفا   اورمروہ کے  درمیان سعی)</vt:lpstr>
      <vt:lpstr>Sa’y between Safa &amp; Marwa (صفا   اورمروة کے  درمیان سعی)</vt:lpstr>
      <vt:lpstr>Sa’ey between Safa &amp; Marwa (صفا   اورمروة کے  درمیان سعی)</vt:lpstr>
      <vt:lpstr>Kinds of Hajj</vt:lpstr>
      <vt:lpstr>Tamattu’ (تمتع حجِ) </vt:lpstr>
      <vt:lpstr>Qiran (قران حجِ)  </vt:lpstr>
      <vt:lpstr>Ifrad  (ِافراد حجِ)  </vt:lpstr>
      <vt:lpstr>Compulsory (فرائض)Acts Of Hajj</vt:lpstr>
      <vt:lpstr>Wajibaat (واجبات)Of Hajj</vt:lpstr>
      <vt:lpstr>8th Zil Hijjah (یوم الترویہ)  </vt:lpstr>
      <vt:lpstr>9th of Zil Hijjah (يوم العر  فة)  </vt:lpstr>
      <vt:lpstr>9th of Zil Hijjah (يوم العر  فة)</vt:lpstr>
      <vt:lpstr>10th of Zil Hijjah  (يوم النحر) </vt:lpstr>
      <vt:lpstr>10th of Zil Hijjah  (يوم النحر)</vt:lpstr>
      <vt:lpstr>11th of Zil Hijjah</vt:lpstr>
      <vt:lpstr>12th of Zil Hijjah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Pilgrimage</dc:title>
  <dc:creator>Muhammad Hassan Saeed</dc:creator>
  <cp:lastModifiedBy>Administrator</cp:lastModifiedBy>
  <cp:revision>137</cp:revision>
  <dcterms:created xsi:type="dcterms:W3CDTF">2017-10-01T11:28:13Z</dcterms:created>
  <dcterms:modified xsi:type="dcterms:W3CDTF">2021-04-30T07:34:04Z</dcterms:modified>
</cp:coreProperties>
</file>