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A9E4A5-8301-4FDD-AE4F-1064150E720F}" v="65" dt="2021-10-18T18:48:04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74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213195 Sufiyaan Usmani" userId="c1c7107d-b5af-4264-8274-dcaff40e8f55" providerId="ADAL" clId="{B4A9E4A5-8301-4FDD-AE4F-1064150E720F}"/>
    <pc:docChg chg="undo custSel modSld">
      <pc:chgData name="K213195 Sufiyaan Usmani" userId="c1c7107d-b5af-4264-8274-dcaff40e8f55" providerId="ADAL" clId="{B4A9E4A5-8301-4FDD-AE4F-1064150E720F}" dt="2021-10-18T18:49:23.175" v="230" actId="1076"/>
      <pc:docMkLst>
        <pc:docMk/>
      </pc:docMkLst>
      <pc:sldChg chg="addSp modSp mod modTransition setBg">
        <pc:chgData name="K213195 Sufiyaan Usmani" userId="c1c7107d-b5af-4264-8274-dcaff40e8f55" providerId="ADAL" clId="{B4A9E4A5-8301-4FDD-AE4F-1064150E720F}" dt="2021-10-18T18:49:23.175" v="230" actId="1076"/>
        <pc:sldMkLst>
          <pc:docMk/>
          <pc:sldMk cId="3022062750" sldId="256"/>
        </pc:sldMkLst>
        <pc:spChg chg="mod">
          <ac:chgData name="K213195 Sufiyaan Usmani" userId="c1c7107d-b5af-4264-8274-dcaff40e8f55" providerId="ADAL" clId="{B4A9E4A5-8301-4FDD-AE4F-1064150E720F}" dt="2021-10-18T18:49:23.175" v="230" actId="1076"/>
          <ac:spMkLst>
            <pc:docMk/>
            <pc:sldMk cId="3022062750" sldId="256"/>
            <ac:spMk id="2" creationId="{30A27020-D8BC-4348-B72D-83E09949E2E5}"/>
          </ac:spMkLst>
        </pc:spChg>
        <pc:spChg chg="mod">
          <ac:chgData name="K213195 Sufiyaan Usmani" userId="c1c7107d-b5af-4264-8274-dcaff40e8f55" providerId="ADAL" clId="{B4A9E4A5-8301-4FDD-AE4F-1064150E720F}" dt="2021-10-18T18:49:19.767" v="229" actId="1076"/>
          <ac:spMkLst>
            <pc:docMk/>
            <pc:sldMk cId="3022062750" sldId="256"/>
            <ac:spMk id="4" creationId="{6DEB3778-7D04-457E-B90D-6B57F0E04CDA}"/>
          </ac:spMkLst>
        </pc:spChg>
        <pc:spChg chg="add">
          <ac:chgData name="K213195 Sufiyaan Usmani" userId="c1c7107d-b5af-4264-8274-dcaff40e8f55" providerId="ADAL" clId="{B4A9E4A5-8301-4FDD-AE4F-1064150E720F}" dt="2021-10-18T18:48:15.678" v="206" actId="26606"/>
          <ac:spMkLst>
            <pc:docMk/>
            <pc:sldMk cId="3022062750" sldId="256"/>
            <ac:spMk id="12" creationId="{CBD94887-6A10-4F62-8EE1-B2BCFA1F380F}"/>
          </ac:spMkLst>
        </pc:spChg>
        <pc:picChg chg="add mod ord">
          <ac:chgData name="K213195 Sufiyaan Usmani" userId="c1c7107d-b5af-4264-8274-dcaff40e8f55" providerId="ADAL" clId="{B4A9E4A5-8301-4FDD-AE4F-1064150E720F}" dt="2021-10-18T18:49:09.180" v="225" actId="1076"/>
          <ac:picMkLst>
            <pc:docMk/>
            <pc:sldMk cId="3022062750" sldId="256"/>
            <ac:picMk id="5" creationId="{5713E766-8969-4E1D-BB51-A6E43298782E}"/>
          </ac:picMkLst>
        </pc:picChg>
        <pc:picChg chg="add">
          <ac:chgData name="K213195 Sufiyaan Usmani" userId="c1c7107d-b5af-4264-8274-dcaff40e8f55" providerId="ADAL" clId="{B4A9E4A5-8301-4FDD-AE4F-1064150E720F}" dt="2021-10-18T18:48:15.678" v="206" actId="26606"/>
          <ac:picMkLst>
            <pc:docMk/>
            <pc:sldMk cId="3022062750" sldId="256"/>
            <ac:picMk id="10" creationId="{DF6A9299-1D12-47E2-9DD4-03342553C4AA}"/>
          </ac:picMkLst>
        </pc:picChg>
        <pc:picChg chg="add">
          <ac:chgData name="K213195 Sufiyaan Usmani" userId="c1c7107d-b5af-4264-8274-dcaff40e8f55" providerId="ADAL" clId="{B4A9E4A5-8301-4FDD-AE4F-1064150E720F}" dt="2021-10-18T18:48:15.678" v="206" actId="26606"/>
          <ac:picMkLst>
            <pc:docMk/>
            <pc:sldMk cId="3022062750" sldId="256"/>
            <ac:picMk id="14" creationId="{A3D512BA-228A-4979-9312-ACD246E1099D}"/>
          </ac:picMkLst>
        </pc:picChg>
      </pc:sldChg>
      <pc:sldChg chg="addSp delSp modSp mod setBg">
        <pc:chgData name="K213195 Sufiyaan Usmani" userId="c1c7107d-b5af-4264-8274-dcaff40e8f55" providerId="ADAL" clId="{B4A9E4A5-8301-4FDD-AE4F-1064150E720F}" dt="2021-10-18T18:45:52.205" v="200" actId="403"/>
        <pc:sldMkLst>
          <pc:docMk/>
          <pc:sldMk cId="626717459" sldId="257"/>
        </pc:sldMkLst>
        <pc:spChg chg="mod">
          <ac:chgData name="K213195 Sufiyaan Usmani" userId="c1c7107d-b5af-4264-8274-dcaff40e8f55" providerId="ADAL" clId="{B4A9E4A5-8301-4FDD-AE4F-1064150E720F}" dt="2021-10-18T18:45:35.922" v="199" actId="26606"/>
          <ac:spMkLst>
            <pc:docMk/>
            <pc:sldMk cId="626717459" sldId="257"/>
            <ac:spMk id="2" creationId="{CEFC3F61-57DC-4796-BCD1-0605EC9CDBE4}"/>
          </ac:spMkLst>
        </pc:spChg>
        <pc:spChg chg="mod">
          <ac:chgData name="K213195 Sufiyaan Usmani" userId="c1c7107d-b5af-4264-8274-dcaff40e8f55" providerId="ADAL" clId="{B4A9E4A5-8301-4FDD-AE4F-1064150E720F}" dt="2021-10-18T18:45:52.205" v="200" actId="403"/>
          <ac:spMkLst>
            <pc:docMk/>
            <pc:sldMk cId="626717459" sldId="257"/>
            <ac:spMk id="3" creationId="{705CBE72-500F-4456-AFD3-9542525CD7A2}"/>
          </ac:spMkLst>
        </pc:spChg>
        <pc:spChg chg="add">
          <ac:chgData name="K213195 Sufiyaan Usmani" userId="c1c7107d-b5af-4264-8274-dcaff40e8f55" providerId="ADAL" clId="{B4A9E4A5-8301-4FDD-AE4F-1064150E720F}" dt="2021-10-18T18:45:35.922" v="199" actId="26606"/>
          <ac:spMkLst>
            <pc:docMk/>
            <pc:sldMk cId="626717459" sldId="257"/>
            <ac:spMk id="5" creationId="{C1709A45-C6F3-4CEE-AA0F-887FAC5CAE7D}"/>
          </ac:spMkLst>
        </pc:spChg>
        <pc:spChg chg="add del">
          <ac:chgData name="K213195 Sufiyaan Usmani" userId="c1c7107d-b5af-4264-8274-dcaff40e8f55" providerId="ADAL" clId="{B4A9E4A5-8301-4FDD-AE4F-1064150E720F}" dt="2021-10-18T18:45:33.953" v="198" actId="26606"/>
          <ac:spMkLst>
            <pc:docMk/>
            <pc:sldMk cId="626717459" sldId="257"/>
            <ac:spMk id="8" creationId="{C1709A45-C6F3-4CEE-AA0F-887FAC5CAE7D}"/>
          </ac:spMkLst>
        </pc:spChg>
        <pc:cxnChg chg="add">
          <ac:chgData name="K213195 Sufiyaan Usmani" userId="c1c7107d-b5af-4264-8274-dcaff40e8f55" providerId="ADAL" clId="{B4A9E4A5-8301-4FDD-AE4F-1064150E720F}" dt="2021-10-18T18:45:35.922" v="199" actId="26606"/>
          <ac:cxnSpMkLst>
            <pc:docMk/>
            <pc:sldMk cId="626717459" sldId="257"/>
            <ac:cxnSpMk id="6" creationId="{26E963D7-0A73-484A-B8A2-DDBFEA123C2F}"/>
          </ac:cxnSpMkLst>
        </pc:cxnChg>
        <pc:cxnChg chg="add del">
          <ac:chgData name="K213195 Sufiyaan Usmani" userId="c1c7107d-b5af-4264-8274-dcaff40e8f55" providerId="ADAL" clId="{B4A9E4A5-8301-4FDD-AE4F-1064150E720F}" dt="2021-10-18T18:45:33.953" v="198" actId="26606"/>
          <ac:cxnSpMkLst>
            <pc:docMk/>
            <pc:sldMk cId="626717459" sldId="257"/>
            <ac:cxnSpMk id="10" creationId="{26E963D7-0A73-484A-B8A2-DDBFEA123C2F}"/>
          </ac:cxnSpMkLst>
        </pc:cxnChg>
      </pc:sldChg>
      <pc:sldChg chg="addSp delSp modSp mod">
        <pc:chgData name="K213195 Sufiyaan Usmani" userId="c1c7107d-b5af-4264-8274-dcaff40e8f55" providerId="ADAL" clId="{B4A9E4A5-8301-4FDD-AE4F-1064150E720F}" dt="2021-10-18T18:08:15.083" v="124" actId="403"/>
        <pc:sldMkLst>
          <pc:docMk/>
          <pc:sldMk cId="2452389250" sldId="258"/>
        </pc:sldMkLst>
        <pc:spChg chg="mod">
          <ac:chgData name="K213195 Sufiyaan Usmani" userId="c1c7107d-b5af-4264-8274-dcaff40e8f55" providerId="ADAL" clId="{B4A9E4A5-8301-4FDD-AE4F-1064150E720F}" dt="2021-10-18T17:03:02.295" v="1" actId="113"/>
          <ac:spMkLst>
            <pc:docMk/>
            <pc:sldMk cId="2452389250" sldId="258"/>
            <ac:spMk id="2" creationId="{09D18A0F-B637-4E00-AB05-D5085BEC9EB7}"/>
          </ac:spMkLst>
        </pc:spChg>
        <pc:graphicFrameChg chg="add del mod">
          <ac:chgData name="K213195 Sufiyaan Usmani" userId="c1c7107d-b5af-4264-8274-dcaff40e8f55" providerId="ADAL" clId="{B4A9E4A5-8301-4FDD-AE4F-1064150E720F}" dt="2021-10-18T18:02:12.219" v="63" actId="478"/>
          <ac:graphicFrameMkLst>
            <pc:docMk/>
            <pc:sldMk cId="2452389250" sldId="258"/>
            <ac:graphicFrameMk id="6" creationId="{37FB24DA-1FDE-450A-8B4C-D84E7DEDD9F6}"/>
          </ac:graphicFrameMkLst>
        </pc:graphicFrameChg>
        <pc:graphicFrameChg chg="add del mod">
          <ac:chgData name="K213195 Sufiyaan Usmani" userId="c1c7107d-b5af-4264-8274-dcaff40e8f55" providerId="ADAL" clId="{B4A9E4A5-8301-4FDD-AE4F-1064150E720F}" dt="2021-10-18T18:01:32.415" v="60" actId="478"/>
          <ac:graphicFrameMkLst>
            <pc:docMk/>
            <pc:sldMk cId="2452389250" sldId="258"/>
            <ac:graphicFrameMk id="15" creationId="{FE6F45FB-A100-497F-8D13-6EEECFCC0597}"/>
          </ac:graphicFrameMkLst>
        </pc:graphicFrameChg>
        <pc:graphicFrameChg chg="add del mod">
          <ac:chgData name="K213195 Sufiyaan Usmani" userId="c1c7107d-b5af-4264-8274-dcaff40e8f55" providerId="ADAL" clId="{B4A9E4A5-8301-4FDD-AE4F-1064150E720F}" dt="2021-10-18T18:02:55.591" v="70" actId="478"/>
          <ac:graphicFrameMkLst>
            <pc:docMk/>
            <pc:sldMk cId="2452389250" sldId="258"/>
            <ac:graphicFrameMk id="17" creationId="{EB630605-4332-455F-A4ED-98BC2948400B}"/>
          </ac:graphicFrameMkLst>
        </pc:graphicFrameChg>
        <pc:graphicFrameChg chg="add mod">
          <ac:chgData name="K213195 Sufiyaan Usmani" userId="c1c7107d-b5af-4264-8274-dcaff40e8f55" providerId="ADAL" clId="{B4A9E4A5-8301-4FDD-AE4F-1064150E720F}" dt="2021-10-18T18:08:15.083" v="124" actId="403"/>
          <ac:graphicFrameMkLst>
            <pc:docMk/>
            <pc:sldMk cId="2452389250" sldId="258"/>
            <ac:graphicFrameMk id="23" creationId="{0CCE0348-6B0B-4A88-ADAF-4B3487F9D1F8}"/>
          </ac:graphicFrameMkLst>
        </pc:graphicFrameChg>
        <pc:graphicFrameChg chg="del">
          <ac:chgData name="K213195 Sufiyaan Usmani" userId="c1c7107d-b5af-4264-8274-dcaff40e8f55" providerId="ADAL" clId="{B4A9E4A5-8301-4FDD-AE4F-1064150E720F}" dt="2021-10-18T17:04:19.264" v="7" actId="478"/>
          <ac:graphicFrameMkLst>
            <pc:docMk/>
            <pc:sldMk cId="2452389250" sldId="258"/>
            <ac:graphicFrameMk id="39" creationId="{0D9C2573-2757-4CDA-AD42-7E2DBF2F14DB}"/>
          </ac:graphicFrameMkLst>
        </pc:graphicFrameChg>
      </pc:sldChg>
      <pc:sldChg chg="addSp delSp modSp mod">
        <pc:chgData name="K213195 Sufiyaan Usmani" userId="c1c7107d-b5af-4264-8274-dcaff40e8f55" providerId="ADAL" clId="{B4A9E4A5-8301-4FDD-AE4F-1064150E720F}" dt="2021-10-18T18:12:03.596" v="157" actId="14100"/>
        <pc:sldMkLst>
          <pc:docMk/>
          <pc:sldMk cId="514771218" sldId="259"/>
        </pc:sldMkLst>
        <pc:spChg chg="mod">
          <ac:chgData name="K213195 Sufiyaan Usmani" userId="c1c7107d-b5af-4264-8274-dcaff40e8f55" providerId="ADAL" clId="{B4A9E4A5-8301-4FDD-AE4F-1064150E720F}" dt="2021-10-18T17:03:06.980" v="2" actId="113"/>
          <ac:spMkLst>
            <pc:docMk/>
            <pc:sldMk cId="514771218" sldId="259"/>
            <ac:spMk id="2" creationId="{09D18A0F-B637-4E00-AB05-D5085BEC9EB7}"/>
          </ac:spMkLst>
        </pc:spChg>
        <pc:graphicFrameChg chg="mod">
          <ac:chgData name="K213195 Sufiyaan Usmani" userId="c1c7107d-b5af-4264-8274-dcaff40e8f55" providerId="ADAL" clId="{B4A9E4A5-8301-4FDD-AE4F-1064150E720F}" dt="2021-10-18T18:10:48.968" v="150" actId="1076"/>
          <ac:graphicFrameMkLst>
            <pc:docMk/>
            <pc:sldMk cId="514771218" sldId="259"/>
            <ac:graphicFrameMk id="4" creationId="{41641331-8BB9-4DD8-8D5A-051FC2C78B86}"/>
          </ac:graphicFrameMkLst>
        </pc:graphicFrameChg>
        <pc:graphicFrameChg chg="add mod">
          <ac:chgData name="K213195 Sufiyaan Usmani" userId="c1c7107d-b5af-4264-8274-dcaff40e8f55" providerId="ADAL" clId="{B4A9E4A5-8301-4FDD-AE4F-1064150E720F}" dt="2021-10-18T18:12:03.596" v="157" actId="14100"/>
          <ac:graphicFrameMkLst>
            <pc:docMk/>
            <pc:sldMk cId="514771218" sldId="259"/>
            <ac:graphicFrameMk id="9" creationId="{501BE41D-7BEB-4B20-AC3F-541A30482BAF}"/>
          </ac:graphicFrameMkLst>
        </pc:graphicFrameChg>
        <pc:graphicFrameChg chg="add del mod">
          <ac:chgData name="K213195 Sufiyaan Usmani" userId="c1c7107d-b5af-4264-8274-dcaff40e8f55" providerId="ADAL" clId="{B4A9E4A5-8301-4FDD-AE4F-1064150E720F}" dt="2021-10-18T18:01:18.587" v="58" actId="478"/>
          <ac:graphicFrameMkLst>
            <pc:docMk/>
            <pc:sldMk cId="514771218" sldId="259"/>
            <ac:graphicFrameMk id="16" creationId="{8C9BC308-68EE-403A-8D92-FD66E0E8C136}"/>
          </ac:graphicFrameMkLst>
        </pc:graphicFrameChg>
        <pc:graphicFrameChg chg="del">
          <ac:chgData name="K213195 Sufiyaan Usmani" userId="c1c7107d-b5af-4264-8274-dcaff40e8f55" providerId="ADAL" clId="{B4A9E4A5-8301-4FDD-AE4F-1064150E720F}" dt="2021-10-18T17:04:16.915" v="6" actId="478"/>
          <ac:graphicFrameMkLst>
            <pc:docMk/>
            <pc:sldMk cId="514771218" sldId="259"/>
            <ac:graphicFrameMk id="23" creationId="{B776FB44-E2AF-4505-87D1-631F9F432AF2}"/>
          </ac:graphicFrameMkLst>
        </pc:graphicFrameChg>
      </pc:sldChg>
      <pc:sldChg chg="addSp delSp modSp mod modTransition">
        <pc:chgData name="K213195 Sufiyaan Usmani" userId="c1c7107d-b5af-4264-8274-dcaff40e8f55" providerId="ADAL" clId="{B4A9E4A5-8301-4FDD-AE4F-1064150E720F}" dt="2021-10-18T18:15:58.711" v="196"/>
        <pc:sldMkLst>
          <pc:docMk/>
          <pc:sldMk cId="2700945086" sldId="260"/>
        </pc:sldMkLst>
        <pc:spChg chg="mod">
          <ac:chgData name="K213195 Sufiyaan Usmani" userId="c1c7107d-b5af-4264-8274-dcaff40e8f55" providerId="ADAL" clId="{B4A9E4A5-8301-4FDD-AE4F-1064150E720F}" dt="2021-10-18T17:03:10.758" v="3" actId="113"/>
          <ac:spMkLst>
            <pc:docMk/>
            <pc:sldMk cId="2700945086" sldId="260"/>
            <ac:spMk id="2" creationId="{3B049F47-621A-4C28-8471-11F3E13C86D0}"/>
          </ac:spMkLst>
        </pc:spChg>
        <pc:graphicFrameChg chg="mod modGraphic">
          <ac:chgData name="K213195 Sufiyaan Usmani" userId="c1c7107d-b5af-4264-8274-dcaff40e8f55" providerId="ADAL" clId="{B4A9E4A5-8301-4FDD-AE4F-1064150E720F}" dt="2021-10-18T18:12:17.017" v="159" actId="1076"/>
          <ac:graphicFrameMkLst>
            <pc:docMk/>
            <pc:sldMk cId="2700945086" sldId="260"/>
            <ac:graphicFrameMk id="4" creationId="{F8EC5846-2E34-4313-9F56-51F14266EF2C}"/>
          </ac:graphicFrameMkLst>
        </pc:graphicFrameChg>
        <pc:graphicFrameChg chg="del">
          <ac:chgData name="K213195 Sufiyaan Usmani" userId="c1c7107d-b5af-4264-8274-dcaff40e8f55" providerId="ADAL" clId="{B4A9E4A5-8301-4FDD-AE4F-1064150E720F}" dt="2021-10-18T17:04:21.689" v="8" actId="478"/>
          <ac:graphicFrameMkLst>
            <pc:docMk/>
            <pc:sldMk cId="2700945086" sldId="260"/>
            <ac:graphicFrameMk id="5" creationId="{89599E1D-9F3E-411E-A11B-032A3F338F03}"/>
          </ac:graphicFrameMkLst>
        </pc:graphicFrameChg>
        <pc:graphicFrameChg chg="add del mod">
          <ac:chgData name="K213195 Sufiyaan Usmani" userId="c1c7107d-b5af-4264-8274-dcaff40e8f55" providerId="ADAL" clId="{B4A9E4A5-8301-4FDD-AE4F-1064150E720F}" dt="2021-10-18T17:56:11.969" v="38" actId="478"/>
          <ac:graphicFrameMkLst>
            <pc:docMk/>
            <pc:sldMk cId="2700945086" sldId="260"/>
            <ac:graphicFrameMk id="7" creationId="{446ED186-D08D-443D-814B-D1852DA0E0F3}"/>
          </ac:graphicFrameMkLst>
        </pc:graphicFrameChg>
        <pc:graphicFrameChg chg="add del mod">
          <ac:chgData name="K213195 Sufiyaan Usmani" userId="c1c7107d-b5af-4264-8274-dcaff40e8f55" providerId="ADAL" clId="{B4A9E4A5-8301-4FDD-AE4F-1064150E720F}" dt="2021-10-18T17:56:32.066" v="42" actId="478"/>
          <ac:graphicFrameMkLst>
            <pc:docMk/>
            <pc:sldMk cId="2700945086" sldId="260"/>
            <ac:graphicFrameMk id="10" creationId="{B41C2EF1-FCE8-47B0-A0FD-2D4822F2F177}"/>
          </ac:graphicFrameMkLst>
        </pc:graphicFrameChg>
        <pc:graphicFrameChg chg="add del mod">
          <ac:chgData name="K213195 Sufiyaan Usmani" userId="c1c7107d-b5af-4264-8274-dcaff40e8f55" providerId="ADAL" clId="{B4A9E4A5-8301-4FDD-AE4F-1064150E720F}" dt="2021-10-18T18:08:24.917" v="125" actId="478"/>
          <ac:graphicFrameMkLst>
            <pc:docMk/>
            <pc:sldMk cId="2700945086" sldId="260"/>
            <ac:graphicFrameMk id="11" creationId="{C707E364-2955-43FF-8448-4241C3AA0904}"/>
          </ac:graphicFrameMkLst>
        </pc:graphicFrameChg>
        <pc:graphicFrameChg chg="add mod">
          <ac:chgData name="K213195 Sufiyaan Usmani" userId="c1c7107d-b5af-4264-8274-dcaff40e8f55" providerId="ADAL" clId="{B4A9E4A5-8301-4FDD-AE4F-1064150E720F}" dt="2021-10-18T18:15:58.711" v="196"/>
          <ac:graphicFrameMkLst>
            <pc:docMk/>
            <pc:sldMk cId="2700945086" sldId="260"/>
            <ac:graphicFrameMk id="14" creationId="{D8FBCE5F-1D81-4FC9-BA68-DE3BA2ABC0EB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OIL PRODUCTION (bbl/day)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00000"/>
                    </a:schemeClr>
                  </a:gs>
                  <a:gs pos="100000">
                    <a:schemeClr val="accent1"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1-EF12-4A70-9EBF-DAF1367ACD5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00000"/>
                    </a:schemeClr>
                  </a:gs>
                  <a:gs pos="100000">
                    <a:schemeClr val="accent2"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3-EF12-4A70-9EBF-DAF1367ACD5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00000"/>
                    </a:schemeClr>
                  </a:gs>
                  <a:gs pos="100000">
                    <a:schemeClr val="accent3"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5-EF12-4A70-9EBF-DAF1367ACD5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00000"/>
                    </a:schemeClr>
                  </a:gs>
                  <a:gs pos="100000">
                    <a:schemeClr val="accent4"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7-EF12-4A70-9EBF-DAF1367ACD5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00000"/>
                    </a:schemeClr>
                  </a:gs>
                  <a:gs pos="100000">
                    <a:schemeClr val="accent5"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9-EF12-4A70-9EBF-DAF1367ACD5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00000"/>
                    </a:schemeClr>
                  </a:gs>
                  <a:gs pos="100000">
                    <a:schemeClr val="accent6"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B-EF12-4A70-9EBF-DAF1367ACD56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00000"/>
                    </a:schemeClr>
                  </a:gs>
                  <a:gs pos="100000">
                    <a:schemeClr val="accent1">
                      <a:lumMod val="60000"/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D-EF12-4A70-9EBF-DAF1367ACD56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00000"/>
                    </a:schemeClr>
                  </a:gs>
                  <a:gs pos="100000">
                    <a:schemeClr val="accent2">
                      <a:lumMod val="60000"/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F-EF12-4A70-9EBF-DAF1367ACD56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00000"/>
                    </a:schemeClr>
                  </a:gs>
                  <a:gs pos="100000">
                    <a:schemeClr val="accent3">
                      <a:lumMod val="60000"/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11-EF12-4A70-9EBF-DAF1367ACD56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00000"/>
                    </a:schemeClr>
                  </a:gs>
                  <a:gs pos="100000">
                    <a:schemeClr val="accent4">
                      <a:lumMod val="60000"/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13-EF12-4A70-9EBF-DAF1367ACD5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United States</c:v>
                </c:pt>
                <c:pt idx="1">
                  <c:v>Russia</c:v>
                </c:pt>
                <c:pt idx="2">
                  <c:v>Saudi Arabia</c:v>
                </c:pt>
                <c:pt idx="3">
                  <c:v>Canada</c:v>
                </c:pt>
                <c:pt idx="4">
                  <c:v>Iraq</c:v>
                </c:pt>
                <c:pt idx="5">
                  <c:v>China</c:v>
                </c:pt>
                <c:pt idx="6">
                  <c:v>United Arab Emirates</c:v>
                </c:pt>
                <c:pt idx="7">
                  <c:v>Brazil</c:v>
                </c:pt>
                <c:pt idx="8">
                  <c:v>Iran</c:v>
                </c:pt>
                <c:pt idx="9">
                  <c:v>Kuwait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11307560</c:v>
                </c:pt>
                <c:pt idx="1">
                  <c:v>9865495</c:v>
                </c:pt>
                <c:pt idx="2">
                  <c:v>9264921</c:v>
                </c:pt>
                <c:pt idx="3">
                  <c:v>4201101</c:v>
                </c:pt>
                <c:pt idx="4">
                  <c:v>4102311</c:v>
                </c:pt>
                <c:pt idx="5">
                  <c:v>3888989</c:v>
                </c:pt>
                <c:pt idx="6">
                  <c:v>3138249</c:v>
                </c:pt>
                <c:pt idx="7">
                  <c:v>2939950</c:v>
                </c:pt>
                <c:pt idx="8">
                  <c:v>2665809</c:v>
                </c:pt>
                <c:pt idx="9">
                  <c:v>2625145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B0-4B80-950A-C9D5BEEA895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OIL CONSUMPTION (bbl/day)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00000"/>
                  </a:schemeClr>
                </a:gs>
                <a:gs pos="100000">
                  <a:schemeClr val="accent2">
                    <a:shade val="88000"/>
                    <a:lumMod val="8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  <c:invertIfNegative val="0"/>
          <c:cat>
            <c:strRef>
              <c:f>Sheet1!$A$2:$A$11</c:f>
              <c:strCache>
                <c:ptCount val="10"/>
                <c:pt idx="0">
                  <c:v>        United States</c:v>
                </c:pt>
                <c:pt idx="1">
                  <c:v>        China</c:v>
                </c:pt>
                <c:pt idx="2">
                  <c:v>        India</c:v>
                </c:pt>
                <c:pt idx="3">
                  <c:v>        Japan</c:v>
                </c:pt>
                <c:pt idx="4">
                  <c:v>        Saudi Arabia</c:v>
                </c:pt>
                <c:pt idx="5">
                  <c:v>        Russia</c:v>
                </c:pt>
                <c:pt idx="6">
                  <c:v>        South Korea</c:v>
                </c:pt>
                <c:pt idx="7">
                  <c:v>        Canada</c:v>
                </c:pt>
                <c:pt idx="8">
                  <c:v>        Brazil</c:v>
                </c:pt>
                <c:pt idx="9">
                  <c:v>        Germany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19400000</c:v>
                </c:pt>
                <c:pt idx="1">
                  <c:v>14225000</c:v>
                </c:pt>
                <c:pt idx="2">
                  <c:v>5271000</c:v>
                </c:pt>
                <c:pt idx="3">
                  <c:v>3812000</c:v>
                </c:pt>
                <c:pt idx="4">
                  <c:v>3788000</c:v>
                </c:pt>
                <c:pt idx="5">
                  <c:v>3317000</c:v>
                </c:pt>
                <c:pt idx="6">
                  <c:v>2760000</c:v>
                </c:pt>
                <c:pt idx="7">
                  <c:v>2403000</c:v>
                </c:pt>
                <c:pt idx="8">
                  <c:v>2398000</c:v>
                </c:pt>
                <c:pt idx="9">
                  <c:v>2281000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7F-4792-A187-46B44778CB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131270239"/>
        <c:axId val="1131282303"/>
      </c:barChart>
      <c:catAx>
        <c:axId val="11312702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131282303"/>
        <c:crosses val="autoZero"/>
        <c:auto val="1"/>
        <c:lblAlgn val="ctr"/>
        <c:lblOffset val="100"/>
        <c:noMultiLvlLbl val="0"/>
      </c:catAx>
      <c:valAx>
        <c:axId val="113128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131270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rotWithShape="1">
      <a:gsLst>
        <a:gs pos="0">
          <a:schemeClr val="dk1">
            <a:tint val="98000"/>
            <a:lumMod val="100000"/>
          </a:schemeClr>
        </a:gs>
        <a:gs pos="100000">
          <a:schemeClr val="dk1">
            <a:shade val="88000"/>
            <a:lumMod val="88000"/>
          </a:schemeClr>
        </a:gs>
      </a:gsLst>
      <a:lin ang="5400000" scaled="1"/>
    </a:gradFill>
    <a:ln>
      <a:noFill/>
    </a:ln>
    <a:effectLst>
      <a:outerShdw blurRad="63500" dist="38100" dir="5400000" rotWithShape="0">
        <a:srgbClr val="000000">
          <a:alpha val="65000"/>
        </a:srgbClr>
      </a:outerShdw>
    </a:effectLst>
    <a:scene3d>
      <a:camera prst="orthographicFront">
        <a:rot lat="0" lon="0" rev="0"/>
      </a:camera>
      <a:lightRig rig="threePt" dir="tl">
        <a:rot lat="0" lon="0" rev="1200000"/>
      </a:lightRig>
    </a:scene3d>
    <a:sp3d>
      <a:bevelT w="38100" h="12700"/>
    </a:sp3d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P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00000"/>
                  </a:schemeClr>
                </a:gs>
                <a:gs pos="100000">
                  <a:schemeClr val="accent6">
                    <a:shade val="88000"/>
                    <a:lumMod val="8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  <c:invertIfNegative val="0"/>
          <c:cat>
            <c:strRef>
              <c:f>Sheet1!$A$2:$A$12</c:f>
              <c:strCache>
                <c:ptCount val="11"/>
                <c:pt idx="0">
                  <c:v>UK</c:v>
                </c:pt>
                <c:pt idx="1">
                  <c:v>Brazil</c:v>
                </c:pt>
                <c:pt idx="2">
                  <c:v>Nigeria</c:v>
                </c:pt>
                <c:pt idx="3">
                  <c:v>Venezuela</c:v>
                </c:pt>
                <c:pt idx="4">
                  <c:v>Canada</c:v>
                </c:pt>
                <c:pt idx="5">
                  <c:v>Norway</c:v>
                </c:pt>
                <c:pt idx="6">
                  <c:v>Indonesia</c:v>
                </c:pt>
                <c:pt idx="7">
                  <c:v>Russia</c:v>
                </c:pt>
                <c:pt idx="8">
                  <c:v>Iraq</c:v>
                </c:pt>
                <c:pt idx="9">
                  <c:v>Iran</c:v>
                </c:pt>
                <c:pt idx="10">
                  <c:v>Saudi Arabia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44.33</c:v>
                </c:pt>
                <c:pt idx="1">
                  <c:v>34.99</c:v>
                </c:pt>
                <c:pt idx="2">
                  <c:v>28.99</c:v>
                </c:pt>
                <c:pt idx="3">
                  <c:v>27.62</c:v>
                </c:pt>
                <c:pt idx="4">
                  <c:v>26.64</c:v>
                </c:pt>
                <c:pt idx="5">
                  <c:v>21.31</c:v>
                </c:pt>
                <c:pt idx="6">
                  <c:v>19.71</c:v>
                </c:pt>
                <c:pt idx="7">
                  <c:v>19.21</c:v>
                </c:pt>
                <c:pt idx="8">
                  <c:v>10.57</c:v>
                </c:pt>
                <c:pt idx="9">
                  <c:v>9.08</c:v>
                </c:pt>
                <c:pt idx="10">
                  <c:v>8.98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A-4235-BD36-570C4B474D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19123983"/>
        <c:axId val="1119105263"/>
      </c:barChart>
      <c:catAx>
        <c:axId val="1119123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119105263"/>
        <c:crosses val="autoZero"/>
        <c:auto val="1"/>
        <c:lblAlgn val="ctr"/>
        <c:lblOffset val="100"/>
        <c:noMultiLvlLbl val="0"/>
      </c:catAx>
      <c:valAx>
        <c:axId val="111910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119123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rotWithShape="1">
      <a:gsLst>
        <a:gs pos="0">
          <a:schemeClr val="dk1">
            <a:tint val="98000"/>
            <a:lumMod val="100000"/>
          </a:schemeClr>
        </a:gs>
        <a:gs pos="100000">
          <a:schemeClr val="dk1">
            <a:shade val="88000"/>
            <a:lumMod val="88000"/>
          </a:schemeClr>
        </a:gs>
      </a:gsLst>
      <a:lin ang="5400000" scaled="1"/>
    </a:gradFill>
    <a:ln>
      <a:noFill/>
    </a:ln>
    <a:effectLst>
      <a:outerShdw blurRad="63500" dist="38100" dir="5400000" rotWithShape="0">
        <a:srgbClr val="000000">
          <a:alpha val="65000"/>
        </a:srgbClr>
      </a:outerShdw>
    </a:effectLst>
    <a:scene3d>
      <a:camera prst="orthographicFront">
        <a:rot lat="0" lon="0" rev="0"/>
      </a:camera>
      <a:lightRig rig="threePt" dir="tl">
        <a:rot lat="0" lon="0" rev="1200000"/>
      </a:lightRig>
    </a:scene3d>
    <a:sp3d>
      <a:bevelT w="38100" h="12700"/>
    </a:sp3d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P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7DD13-34A7-4720-B278-A4362FCBB01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207BF-E593-4A08-B829-15A09EA2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01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BA7334C-6865-4CC8-ACF7-9AF092E6AAFF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0C8E64C-F259-482A-A744-0EE26971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15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A2F4-BBD2-441B-A5E7-70AB0180EAE9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E64C-F259-482A-A744-0EE26971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3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198F-3171-46E9-90A9-8A82B7BA41CB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E64C-F259-482A-A744-0EE26971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59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DF9D-B9DC-4858-9AFB-37235389C343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E64C-F259-482A-A744-0EE26971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18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3510-C8A9-4A1B-9C17-CAC5D26C40D4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E64C-F259-482A-A744-0EE26971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79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F370-9241-42C7-9D80-268C9878BF51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E64C-F259-482A-A744-0EE26971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72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5FB7-3963-4521-BED3-F0AC84F7A504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E64C-F259-482A-A744-0EE26971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57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D13C-653B-46B7-8783-0C872A49A32E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E64C-F259-482A-A744-0EE269715C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05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75F0-5AC7-4D9E-B8D7-2519BF0C3D7E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E64C-F259-482A-A744-0EE26971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6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8B90-1551-4197-A835-240E8657241F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E64C-F259-482A-A744-0EE26971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0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8BB2-40CD-4178-9BB3-FD87ADD1AE43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E64C-F259-482A-A744-0EE26971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7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7ACD-B28C-4846-A96D-B97E9FDE046E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E64C-F259-482A-A744-0EE26971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7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6BEC-0AC8-44D0-A806-949667ADEC9D}" type="datetime1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E64C-F259-482A-A744-0EE26971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1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0722-DB72-4A99-9508-FC0F369B7BA6}" type="datetime1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E64C-F259-482A-A744-0EE26971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4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50AE-4C52-4FFB-BB7D-48C5A63E55A6}" type="datetime1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E64C-F259-482A-A744-0EE26971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4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DAD5-30EC-45F0-9E8C-E8C65D2914C5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E64C-F259-482A-A744-0EE26971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9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E2BB-054F-4BF4-961D-BBAECBAA8060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E64C-F259-482A-A744-0EE26971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77CA9A-C4B5-407F-A11E-90BE2B879D30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C8E64C-F259-482A-A744-0EE26971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22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ublicdomainpictures.net/view-image.php?image=110241&amp;picture=oil-derrick-scen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ky, boat, outdoor, water&#10;&#10;Description automatically generated">
            <a:extLst>
              <a:ext uri="{FF2B5EF4-FFF2-40B4-BE49-F238E27FC236}">
                <a16:creationId xmlns:a16="http://schemas.microsoft.com/office/drawing/2014/main" id="{5713E766-8969-4E1D-BB51-A6E4329878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A27020-D8BC-4348-B72D-83E09949E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2829" y="1236617"/>
            <a:ext cx="12808130" cy="3449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latin typeface="Copperplate Gothic Bold" panose="020E0705020206020404" pitchFamily="34" charset="0"/>
              </a:rPr>
              <a:t>Demand and supply of oil and gas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EB3778-7D04-457E-B90D-6B57F0E04CDA}"/>
              </a:ext>
            </a:extLst>
          </p:cNvPr>
          <p:cNvSpPr txBox="1"/>
          <p:nvPr/>
        </p:nvSpPr>
        <p:spPr>
          <a:xfrm>
            <a:off x="1025524" y="417528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800" b="1" dirty="0"/>
              <a:t>By </a:t>
            </a:r>
          </a:p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800" b="1" dirty="0"/>
              <a:t>Sufiyaan Usmani</a:t>
            </a:r>
          </a:p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800" b="1" dirty="0"/>
              <a:t>K21-3195 </a:t>
            </a:r>
          </a:p>
        </p:txBody>
      </p:sp>
    </p:spTree>
    <p:extLst>
      <p:ext uri="{BB962C8B-B14F-4D97-AF65-F5344CB8AC3E}">
        <p14:creationId xmlns:p14="http://schemas.microsoft.com/office/powerpoint/2010/main" val="30220627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C3F61-57DC-4796-BCD1-0605EC9C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 b="1" dirty="0"/>
              <a:t>Introduction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BE72-500F-4456-AFD3-9542525CD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r>
              <a:rPr lang="en-US" sz="2400" b="0" i="0" dirty="0">
                <a:effectLst/>
                <a:latin typeface="SourceSansPro"/>
              </a:rPr>
              <a:t>Oil is the crown jewel of commodities that is used in a multitude of ways in our lives, from plastics to asphalt to fuel.</a:t>
            </a:r>
          </a:p>
          <a:p>
            <a:r>
              <a:rPr lang="en-US" sz="2400" b="0" i="0" dirty="0">
                <a:effectLst/>
                <a:latin typeface="SourceSansPro"/>
              </a:rPr>
              <a:t>Changes in oil prices can send shockwaves throughout the global economy. </a:t>
            </a:r>
            <a:endParaRPr lang="en-US" sz="2400" dirty="0">
              <a:latin typeface="SourceSansPro"/>
            </a:endParaRPr>
          </a:p>
          <a:p>
            <a:r>
              <a:rPr lang="en-US" sz="2400" b="0" i="0" dirty="0">
                <a:effectLst/>
                <a:latin typeface="SourceSansPro"/>
              </a:rPr>
              <a:t>Every movement on the production and consumption side of oil is reflected in the price.</a:t>
            </a:r>
          </a:p>
          <a:p>
            <a:r>
              <a:rPr lang="en-US" sz="2400" dirty="0">
                <a:latin typeface="Arial" panose="020B0604020202020204" pitchFamily="34" charset="0"/>
              </a:rPr>
              <a:t>O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il prices are determined by global supply and demand.</a:t>
            </a:r>
          </a:p>
          <a:p>
            <a:r>
              <a:rPr lang="en-US" sz="2400" b="0" i="0" dirty="0">
                <a:effectLst/>
                <a:latin typeface="Arial" panose="020B0604020202020204" pitchFamily="34" charset="0"/>
              </a:rPr>
              <a:t>Growing economies increase demand for energy in general and especially for transporting goods and materials from producers to consumers.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6717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8A0F-B637-4E00-AB05-D5085BEC9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63" y="-150706"/>
            <a:ext cx="10131425" cy="1456267"/>
          </a:xfrm>
        </p:spPr>
        <p:txBody>
          <a:bodyPr/>
          <a:lstStyle/>
          <a:p>
            <a:r>
              <a:rPr lang="en-US" b="1" dirty="0"/>
              <a:t>Top 10 oil producing countries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1641331-8BB9-4DD8-8D5A-051FC2C78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490922"/>
              </p:ext>
            </p:extLst>
          </p:nvPr>
        </p:nvGraphicFramePr>
        <p:xfrm>
          <a:off x="142463" y="1188483"/>
          <a:ext cx="5661989" cy="50111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7380">
                  <a:extLst>
                    <a:ext uri="{9D8B030D-6E8A-4147-A177-3AD203B41FA5}">
                      <a16:colId xmlns:a16="http://schemas.microsoft.com/office/drawing/2014/main" val="3025459003"/>
                    </a:ext>
                  </a:extLst>
                </a:gridCol>
                <a:gridCol w="3319717">
                  <a:extLst>
                    <a:ext uri="{9D8B030D-6E8A-4147-A177-3AD203B41FA5}">
                      <a16:colId xmlns:a16="http://schemas.microsoft.com/office/drawing/2014/main" val="2310790037"/>
                    </a:ext>
                  </a:extLst>
                </a:gridCol>
                <a:gridCol w="1914892">
                  <a:extLst>
                    <a:ext uri="{9D8B030D-6E8A-4147-A177-3AD203B41FA5}">
                      <a16:colId xmlns:a16="http://schemas.microsoft.com/office/drawing/2014/main" val="177458113"/>
                    </a:ext>
                  </a:extLst>
                </a:gridCol>
              </a:tblGrid>
              <a:tr h="7169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OIL PRODUCTION (</a:t>
                      </a:r>
                      <a:r>
                        <a:rPr lang="en-US" sz="1800" dirty="0" err="1"/>
                        <a:t>bbl</a:t>
                      </a:r>
                      <a:r>
                        <a:rPr lang="en-US" sz="1800" dirty="0"/>
                        <a:t>/day)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048606"/>
                  </a:ext>
                </a:extLst>
              </a:tr>
              <a:tr h="42792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11,307,560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218295"/>
                  </a:ext>
                </a:extLst>
              </a:tr>
              <a:tr h="42792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9,865,495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75744"/>
                  </a:ext>
                </a:extLst>
              </a:tr>
              <a:tr h="42792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Saudi Arabia (OPEC)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9,264,921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505272"/>
                  </a:ext>
                </a:extLst>
              </a:tr>
              <a:tr h="42792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4,201,101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447082"/>
                  </a:ext>
                </a:extLst>
              </a:tr>
              <a:tr h="42792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Iraq (OPEC)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4,102,311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303524"/>
                  </a:ext>
                </a:extLst>
              </a:tr>
              <a:tr h="427925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3,888,989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748350"/>
                  </a:ext>
                </a:extLst>
              </a:tr>
              <a:tr h="41339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United Arab Emirates (OPEC)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3,138,249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237248"/>
                  </a:ext>
                </a:extLst>
              </a:tr>
              <a:tr h="427925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2,939,950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110498"/>
                  </a:ext>
                </a:extLst>
              </a:tr>
              <a:tr h="427925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Iran (OPEC)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2,665,809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062033"/>
                  </a:ext>
                </a:extLst>
              </a:tr>
              <a:tr h="457318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Kuwait (OPEC)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2,625,145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19106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6DF86E7-1E2E-4AC8-A30A-4AC3F74B2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82" y="1980369"/>
            <a:ext cx="420687" cy="2194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B7212C-07BF-471E-A92F-4D1BDB6BC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50" y="2371216"/>
            <a:ext cx="419419" cy="2735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883441-C37E-4A0F-B727-665FAEA73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82" y="2816108"/>
            <a:ext cx="419419" cy="2735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213BD9-226C-4AEB-A988-964E3495B3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82" y="3261000"/>
            <a:ext cx="420685" cy="2194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2F272F-31BA-417A-B52C-504F93AB5F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82" y="3670786"/>
            <a:ext cx="419419" cy="2735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B1C876-D66B-4388-A4E4-016F6F60A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82" y="4134618"/>
            <a:ext cx="419419" cy="2735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B08D58-CE9A-4F9F-9C34-2173FFB583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6" y="4554637"/>
            <a:ext cx="420685" cy="2194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080A0E1-9917-498B-9B64-E0E98BF255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67" y="4963541"/>
            <a:ext cx="407433" cy="27779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3F949C-6712-4FE6-A45A-E66FAF6F5F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7" y="5430752"/>
            <a:ext cx="396273" cy="2239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2CB956-CABB-42EB-B141-5C22ECE5E7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5" y="5848461"/>
            <a:ext cx="420685" cy="219488"/>
          </a:xfrm>
          <a:prstGeom prst="rect">
            <a:avLst/>
          </a:prstGeom>
        </p:spPr>
      </p:pic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0CCE0348-6B0B-4A88-ADAF-4B3487F9D1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1952221"/>
              </p:ext>
            </p:extLst>
          </p:nvPr>
        </p:nvGraphicFramePr>
        <p:xfrm>
          <a:off x="5916706" y="1232867"/>
          <a:ext cx="6132831" cy="4966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245238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8A0F-B637-4E00-AB05-D5085BEC9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63" y="-150706"/>
            <a:ext cx="10131425" cy="1456267"/>
          </a:xfrm>
        </p:spPr>
        <p:txBody>
          <a:bodyPr/>
          <a:lstStyle/>
          <a:p>
            <a:r>
              <a:rPr lang="en-US" b="1" dirty="0"/>
              <a:t>Top 10 oil consuming countries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1641331-8BB9-4DD8-8D5A-051FC2C78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986035"/>
              </p:ext>
            </p:extLst>
          </p:nvPr>
        </p:nvGraphicFramePr>
        <p:xfrm>
          <a:off x="142463" y="1188483"/>
          <a:ext cx="5661989" cy="50111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7380">
                  <a:extLst>
                    <a:ext uri="{9D8B030D-6E8A-4147-A177-3AD203B41FA5}">
                      <a16:colId xmlns:a16="http://schemas.microsoft.com/office/drawing/2014/main" val="3025459003"/>
                    </a:ext>
                  </a:extLst>
                </a:gridCol>
                <a:gridCol w="3207027">
                  <a:extLst>
                    <a:ext uri="{9D8B030D-6E8A-4147-A177-3AD203B41FA5}">
                      <a16:colId xmlns:a16="http://schemas.microsoft.com/office/drawing/2014/main" val="2310790037"/>
                    </a:ext>
                  </a:extLst>
                </a:gridCol>
                <a:gridCol w="2027582">
                  <a:extLst>
                    <a:ext uri="{9D8B030D-6E8A-4147-A177-3AD203B41FA5}">
                      <a16:colId xmlns:a16="http://schemas.microsoft.com/office/drawing/2014/main" val="177458113"/>
                    </a:ext>
                  </a:extLst>
                </a:gridCol>
              </a:tblGrid>
              <a:tr h="7169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OIL CONSUMPTION (</a:t>
                      </a:r>
                      <a:r>
                        <a:rPr lang="en-US" sz="1800" dirty="0" err="1"/>
                        <a:t>bbl</a:t>
                      </a:r>
                      <a:r>
                        <a:rPr lang="en-US" sz="1800" dirty="0"/>
                        <a:t>/day)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048606"/>
                  </a:ext>
                </a:extLst>
              </a:tr>
              <a:tr h="42792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19,400,000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218295"/>
                  </a:ext>
                </a:extLst>
              </a:tr>
              <a:tr h="42792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14,225,000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375744"/>
                  </a:ext>
                </a:extLst>
              </a:tr>
              <a:tr h="42792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5,271,000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505272"/>
                  </a:ext>
                </a:extLst>
              </a:tr>
              <a:tr h="42792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3,812,000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447082"/>
                  </a:ext>
                </a:extLst>
              </a:tr>
              <a:tr h="42792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Saudi Arabia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3,788,000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303524"/>
                  </a:ext>
                </a:extLst>
              </a:tr>
              <a:tr h="427925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3,317,000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748350"/>
                  </a:ext>
                </a:extLst>
              </a:tr>
              <a:tr h="41339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South Korea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2,760,000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237248"/>
                  </a:ext>
                </a:extLst>
              </a:tr>
              <a:tr h="427925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2,403,000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110498"/>
                  </a:ext>
                </a:extLst>
              </a:tr>
              <a:tr h="427925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2,398,000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062033"/>
                  </a:ext>
                </a:extLst>
              </a:tr>
              <a:tr h="457318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2,281,000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19106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6DF86E7-1E2E-4AC8-A30A-4AC3F74B2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82" y="1980369"/>
            <a:ext cx="420687" cy="2194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B7212C-07BF-471E-A92F-4D1BDB6BC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82" y="4091687"/>
            <a:ext cx="419419" cy="2735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883441-C37E-4A0F-B727-665FAEA73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73" y="3674219"/>
            <a:ext cx="419419" cy="2735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213BD9-226C-4AEB-A988-964E3495B3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49" y="4953176"/>
            <a:ext cx="420685" cy="2194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B1C876-D66B-4388-A4E4-016F6F60AF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5" y="2395246"/>
            <a:ext cx="419419" cy="2735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080A0E1-9917-498B-9B64-E0E98BF25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73" y="5347963"/>
            <a:ext cx="407433" cy="277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6B6C36-167A-4D3E-8497-C752D6CDBB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49" y="2814322"/>
            <a:ext cx="416978" cy="271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131980-95AE-4A34-B6F3-1935A43779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4" y="3223227"/>
            <a:ext cx="416978" cy="2719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22ABCB-B68E-4752-A691-40B8ACA337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07" y="4509155"/>
            <a:ext cx="412040" cy="2687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AC0F2F-9B3B-438D-AA59-7B2C07E010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73" y="5801057"/>
            <a:ext cx="407433" cy="248003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01BE41D-7BEB-4B20-AC3F-541A30482B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4690358"/>
              </p:ext>
            </p:extLst>
          </p:nvPr>
        </p:nvGraphicFramePr>
        <p:xfrm>
          <a:off x="5940612" y="1188483"/>
          <a:ext cx="6108925" cy="5011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51477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9F47-621A-4C28-8471-11F3E13C8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31" y="145774"/>
            <a:ext cx="10131425" cy="1456267"/>
          </a:xfrm>
        </p:spPr>
        <p:txBody>
          <a:bodyPr/>
          <a:lstStyle/>
          <a:p>
            <a:r>
              <a:rPr lang="en-US" b="1" dirty="0"/>
              <a:t>Comparative cost of production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EC5846-2E34-4313-9F56-51F14266E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15789"/>
              </p:ext>
            </p:extLst>
          </p:nvPr>
        </p:nvGraphicFramePr>
        <p:xfrm>
          <a:off x="146348" y="1431181"/>
          <a:ext cx="5949652" cy="507412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897375">
                  <a:extLst>
                    <a:ext uri="{9D8B030D-6E8A-4147-A177-3AD203B41FA5}">
                      <a16:colId xmlns:a16="http://schemas.microsoft.com/office/drawing/2014/main" val="1286289191"/>
                    </a:ext>
                  </a:extLst>
                </a:gridCol>
                <a:gridCol w="841804">
                  <a:extLst>
                    <a:ext uri="{9D8B030D-6E8A-4147-A177-3AD203B41FA5}">
                      <a16:colId xmlns:a16="http://schemas.microsoft.com/office/drawing/2014/main" val="1299918477"/>
                    </a:ext>
                  </a:extLst>
                </a:gridCol>
                <a:gridCol w="1183955">
                  <a:extLst>
                    <a:ext uri="{9D8B030D-6E8A-4147-A177-3AD203B41FA5}">
                      <a16:colId xmlns:a16="http://schemas.microsoft.com/office/drawing/2014/main" val="81967484"/>
                    </a:ext>
                  </a:extLst>
                </a:gridCol>
                <a:gridCol w="1270493">
                  <a:extLst>
                    <a:ext uri="{9D8B030D-6E8A-4147-A177-3AD203B41FA5}">
                      <a16:colId xmlns:a16="http://schemas.microsoft.com/office/drawing/2014/main" val="807235908"/>
                    </a:ext>
                  </a:extLst>
                </a:gridCol>
                <a:gridCol w="1115667">
                  <a:extLst>
                    <a:ext uri="{9D8B030D-6E8A-4147-A177-3AD203B41FA5}">
                      <a16:colId xmlns:a16="http://schemas.microsoft.com/office/drawing/2014/main" val="3427498746"/>
                    </a:ext>
                  </a:extLst>
                </a:gridCol>
                <a:gridCol w="640358">
                  <a:extLst>
                    <a:ext uri="{9D8B030D-6E8A-4147-A177-3AD203B41FA5}">
                      <a16:colId xmlns:a16="http://schemas.microsoft.com/office/drawing/2014/main" val="3905479516"/>
                    </a:ext>
                  </a:extLst>
                </a:gridCol>
              </a:tblGrid>
              <a:tr h="6551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COUNTRY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GROSS TAXES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CAPITAL SPENDING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PRODUCTION COSTS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ADMIN TRANSPORT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TOTAL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710463"/>
                  </a:ext>
                </a:extLst>
              </a:tr>
              <a:tr h="401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UK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$ 22.67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$ 17.36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$ 4.30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$ 44.33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02313"/>
                  </a:ext>
                </a:extLst>
              </a:tr>
              <a:tr h="401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Brazil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$ 16.09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$ 9.45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$ 2.80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$ 34.99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6766392"/>
                  </a:ext>
                </a:extLst>
              </a:tr>
              <a:tr h="401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Nigeria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$ 13.10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 $ 8.81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$ 2.97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$ 28.99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6303793"/>
                  </a:ext>
                </a:extLst>
              </a:tr>
              <a:tr h="401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Venezuela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$ 6.66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 $ 7.94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$ 2.54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$ 27.62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7795286"/>
                  </a:ext>
                </a:extLst>
              </a:tr>
              <a:tr h="401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Canada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$ 9.69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$ 11.56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$ 2.92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$ 26.64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5003164"/>
                  </a:ext>
                </a:extLst>
              </a:tr>
              <a:tr h="401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Norway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$ 13.76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$ 4.24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$ 3.12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$ 21.31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055913"/>
                  </a:ext>
                </a:extLst>
              </a:tr>
              <a:tr h="401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Indonesia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$ 7.65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$ 6.87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$ 3.63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$ 19.71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5410840"/>
                  </a:ext>
                </a:extLst>
              </a:tr>
              <a:tr h="401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Russia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$ 8.44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$ 5.10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$ 2.98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$ 2.69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$ 19.21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9200296"/>
                  </a:ext>
                </a:extLst>
              </a:tr>
              <a:tr h="401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Iraq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$ 0.91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$ 5.03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$ 2.16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$ 2.47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$ 10.57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1036959"/>
                  </a:ext>
                </a:extLst>
              </a:tr>
              <a:tr h="401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Iran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$0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$ 4.48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$ 1.94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$ 2.67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$ 9.08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3016236"/>
                  </a:ext>
                </a:extLst>
              </a:tr>
              <a:tr h="401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Saudi Arabia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$ 3.50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$ 3.00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$ 2.49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$ 8.98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627177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8FBCE5F-1D81-4FC9-BA68-DE3BA2ABC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6081034"/>
              </p:ext>
            </p:extLst>
          </p:nvPr>
        </p:nvGraphicFramePr>
        <p:xfrm>
          <a:off x="6230983" y="1431181"/>
          <a:ext cx="5679686" cy="5074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09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147</TotalTime>
  <Words>378</Words>
  <Application>Microsoft Office PowerPoint</Application>
  <PresentationFormat>Widescreen</PresentationFormat>
  <Paragraphs>152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Copperplate Gothic Bold</vt:lpstr>
      <vt:lpstr>SourceSansPro</vt:lpstr>
      <vt:lpstr>Celestial</vt:lpstr>
      <vt:lpstr>Demand and supply of oil and gas</vt:lpstr>
      <vt:lpstr>Introduction</vt:lpstr>
      <vt:lpstr>Top 10 oil producing countries</vt:lpstr>
      <vt:lpstr>Top 10 oil consuming countries</vt:lpstr>
      <vt:lpstr>Comparative cost of production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and supply of oil and gas</dc:title>
  <dc:creator>STUDENT</dc:creator>
  <cp:lastModifiedBy>K213195 Sufiyaan Usmani</cp:lastModifiedBy>
  <cp:revision>5</cp:revision>
  <dcterms:created xsi:type="dcterms:W3CDTF">2021-10-18T03:12:56Z</dcterms:created>
  <dcterms:modified xsi:type="dcterms:W3CDTF">2021-10-18T18:49:23Z</dcterms:modified>
</cp:coreProperties>
</file>