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67"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C1BA4-2D69-E47A-F13C-B326F9ED1F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A2E238D-0994-5FF4-45AB-470826DE6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070971-7658-C719-C42E-821BA3E894A4}"/>
              </a:ext>
            </a:extLst>
          </p:cNvPr>
          <p:cNvSpPr>
            <a:spLocks noGrp="1"/>
          </p:cNvSpPr>
          <p:nvPr>
            <p:ph type="dt" sz="half" idx="10"/>
          </p:nvPr>
        </p:nvSpPr>
        <p:spPr/>
        <p:txBody>
          <a:bodyPr/>
          <a:lstStyle/>
          <a:p>
            <a:fld id="{2CC77225-EF2B-455D-8ADB-0D44800A4F76}" type="datetimeFigureOut">
              <a:rPr lang="en-IN" smtClean="0"/>
              <a:t>19-05-2025</a:t>
            </a:fld>
            <a:endParaRPr lang="en-IN"/>
          </a:p>
        </p:txBody>
      </p:sp>
      <p:sp>
        <p:nvSpPr>
          <p:cNvPr id="5" name="Footer Placeholder 4">
            <a:extLst>
              <a:ext uri="{FF2B5EF4-FFF2-40B4-BE49-F238E27FC236}">
                <a16:creationId xmlns:a16="http://schemas.microsoft.com/office/drawing/2014/main" id="{DDFD7DF3-A9A2-9650-F49C-B7ED48D6DA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FB0D40-B8EF-2374-1367-CA8ADD6FE659}"/>
              </a:ext>
            </a:extLst>
          </p:cNvPr>
          <p:cNvSpPr>
            <a:spLocks noGrp="1"/>
          </p:cNvSpPr>
          <p:nvPr>
            <p:ph type="sldNum" sz="quarter" idx="12"/>
          </p:nvPr>
        </p:nvSpPr>
        <p:spPr/>
        <p:txBody>
          <a:bodyPr/>
          <a:lstStyle/>
          <a:p>
            <a:fld id="{8558E695-E74B-4304-89D8-1F142E405AD6}" type="slidenum">
              <a:rPr lang="en-IN" smtClean="0"/>
              <a:t>‹#›</a:t>
            </a:fld>
            <a:endParaRPr lang="en-IN"/>
          </a:p>
        </p:txBody>
      </p:sp>
    </p:spTree>
    <p:extLst>
      <p:ext uri="{BB962C8B-B14F-4D97-AF65-F5344CB8AC3E}">
        <p14:creationId xmlns:p14="http://schemas.microsoft.com/office/powerpoint/2010/main" val="1704762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C48E-C25F-5C25-03DE-657D96C1A2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2D5B77-04C1-139A-6C2B-B2AB5E4164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A82606-4382-88EB-D742-D458F91F183D}"/>
              </a:ext>
            </a:extLst>
          </p:cNvPr>
          <p:cNvSpPr>
            <a:spLocks noGrp="1"/>
          </p:cNvSpPr>
          <p:nvPr>
            <p:ph type="dt" sz="half" idx="10"/>
          </p:nvPr>
        </p:nvSpPr>
        <p:spPr/>
        <p:txBody>
          <a:bodyPr/>
          <a:lstStyle/>
          <a:p>
            <a:fld id="{2CC77225-EF2B-455D-8ADB-0D44800A4F76}" type="datetimeFigureOut">
              <a:rPr lang="en-IN" smtClean="0"/>
              <a:t>19-05-2025</a:t>
            </a:fld>
            <a:endParaRPr lang="en-IN"/>
          </a:p>
        </p:txBody>
      </p:sp>
      <p:sp>
        <p:nvSpPr>
          <p:cNvPr id="5" name="Footer Placeholder 4">
            <a:extLst>
              <a:ext uri="{FF2B5EF4-FFF2-40B4-BE49-F238E27FC236}">
                <a16:creationId xmlns:a16="http://schemas.microsoft.com/office/drawing/2014/main" id="{D8FC2D1B-8B6E-DBAE-FB5C-8B7BE7E4B7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FDEB78-6BFB-E5BC-5DC9-50E8B79C9748}"/>
              </a:ext>
            </a:extLst>
          </p:cNvPr>
          <p:cNvSpPr>
            <a:spLocks noGrp="1"/>
          </p:cNvSpPr>
          <p:nvPr>
            <p:ph type="sldNum" sz="quarter" idx="12"/>
          </p:nvPr>
        </p:nvSpPr>
        <p:spPr/>
        <p:txBody>
          <a:bodyPr/>
          <a:lstStyle/>
          <a:p>
            <a:fld id="{8558E695-E74B-4304-89D8-1F142E405AD6}" type="slidenum">
              <a:rPr lang="en-IN" smtClean="0"/>
              <a:t>‹#›</a:t>
            </a:fld>
            <a:endParaRPr lang="en-IN"/>
          </a:p>
        </p:txBody>
      </p:sp>
    </p:spTree>
    <p:extLst>
      <p:ext uri="{BB962C8B-B14F-4D97-AF65-F5344CB8AC3E}">
        <p14:creationId xmlns:p14="http://schemas.microsoft.com/office/powerpoint/2010/main" val="26690256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22110A-5E9C-911F-F596-B280471A507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E3BFB4-47C4-43E3-1C67-343EFEBD99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CD3C14-0A6B-14BB-A7EE-2215A5149894}"/>
              </a:ext>
            </a:extLst>
          </p:cNvPr>
          <p:cNvSpPr>
            <a:spLocks noGrp="1"/>
          </p:cNvSpPr>
          <p:nvPr>
            <p:ph type="dt" sz="half" idx="10"/>
          </p:nvPr>
        </p:nvSpPr>
        <p:spPr/>
        <p:txBody>
          <a:bodyPr/>
          <a:lstStyle/>
          <a:p>
            <a:fld id="{2CC77225-EF2B-455D-8ADB-0D44800A4F76}" type="datetimeFigureOut">
              <a:rPr lang="en-IN" smtClean="0"/>
              <a:t>19-05-2025</a:t>
            </a:fld>
            <a:endParaRPr lang="en-IN"/>
          </a:p>
        </p:txBody>
      </p:sp>
      <p:sp>
        <p:nvSpPr>
          <p:cNvPr id="5" name="Footer Placeholder 4">
            <a:extLst>
              <a:ext uri="{FF2B5EF4-FFF2-40B4-BE49-F238E27FC236}">
                <a16:creationId xmlns:a16="http://schemas.microsoft.com/office/drawing/2014/main" id="{1FB3D8FF-01A7-1FE1-49EF-2B710E28C1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EBAD3-F570-A656-F602-0489F520F49E}"/>
              </a:ext>
            </a:extLst>
          </p:cNvPr>
          <p:cNvSpPr>
            <a:spLocks noGrp="1"/>
          </p:cNvSpPr>
          <p:nvPr>
            <p:ph type="sldNum" sz="quarter" idx="12"/>
          </p:nvPr>
        </p:nvSpPr>
        <p:spPr/>
        <p:txBody>
          <a:bodyPr/>
          <a:lstStyle/>
          <a:p>
            <a:fld id="{8558E695-E74B-4304-89D8-1F142E405AD6}" type="slidenum">
              <a:rPr lang="en-IN" smtClean="0"/>
              <a:t>‹#›</a:t>
            </a:fld>
            <a:endParaRPr lang="en-IN"/>
          </a:p>
        </p:txBody>
      </p:sp>
    </p:spTree>
    <p:extLst>
      <p:ext uri="{BB962C8B-B14F-4D97-AF65-F5344CB8AC3E}">
        <p14:creationId xmlns:p14="http://schemas.microsoft.com/office/powerpoint/2010/main" val="3449355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D503-44E4-DF2B-533B-5B3229ABDA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F728AE-B704-6CC2-5C28-C2B2B727D3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DBB3D1-51D0-5DEF-19AD-258BAB358D95}"/>
              </a:ext>
            </a:extLst>
          </p:cNvPr>
          <p:cNvSpPr>
            <a:spLocks noGrp="1"/>
          </p:cNvSpPr>
          <p:nvPr>
            <p:ph type="dt" sz="half" idx="10"/>
          </p:nvPr>
        </p:nvSpPr>
        <p:spPr/>
        <p:txBody>
          <a:bodyPr/>
          <a:lstStyle/>
          <a:p>
            <a:fld id="{2CC77225-EF2B-455D-8ADB-0D44800A4F76}" type="datetimeFigureOut">
              <a:rPr lang="en-IN" smtClean="0"/>
              <a:t>19-05-2025</a:t>
            </a:fld>
            <a:endParaRPr lang="en-IN"/>
          </a:p>
        </p:txBody>
      </p:sp>
      <p:sp>
        <p:nvSpPr>
          <p:cNvPr id="5" name="Footer Placeholder 4">
            <a:extLst>
              <a:ext uri="{FF2B5EF4-FFF2-40B4-BE49-F238E27FC236}">
                <a16:creationId xmlns:a16="http://schemas.microsoft.com/office/drawing/2014/main" id="{8D617AD5-D2F0-CA86-0394-8B7924B237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26AD9F-671A-5162-D89C-F35A1B921E3F}"/>
              </a:ext>
            </a:extLst>
          </p:cNvPr>
          <p:cNvSpPr>
            <a:spLocks noGrp="1"/>
          </p:cNvSpPr>
          <p:nvPr>
            <p:ph type="sldNum" sz="quarter" idx="12"/>
          </p:nvPr>
        </p:nvSpPr>
        <p:spPr/>
        <p:txBody>
          <a:bodyPr/>
          <a:lstStyle/>
          <a:p>
            <a:fld id="{8558E695-E74B-4304-89D8-1F142E405AD6}" type="slidenum">
              <a:rPr lang="en-IN" smtClean="0"/>
              <a:t>‹#›</a:t>
            </a:fld>
            <a:endParaRPr lang="en-IN"/>
          </a:p>
        </p:txBody>
      </p:sp>
    </p:spTree>
    <p:extLst>
      <p:ext uri="{BB962C8B-B14F-4D97-AF65-F5344CB8AC3E}">
        <p14:creationId xmlns:p14="http://schemas.microsoft.com/office/powerpoint/2010/main" val="3026049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4E42-ECD0-6FBC-2024-06EBEA1366F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24AA1E-5357-9D9A-2855-EF5D7473830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2A5D33-ADEE-7135-1235-15E40D91D80E}"/>
              </a:ext>
            </a:extLst>
          </p:cNvPr>
          <p:cNvSpPr>
            <a:spLocks noGrp="1"/>
          </p:cNvSpPr>
          <p:nvPr>
            <p:ph type="dt" sz="half" idx="10"/>
          </p:nvPr>
        </p:nvSpPr>
        <p:spPr/>
        <p:txBody>
          <a:bodyPr/>
          <a:lstStyle/>
          <a:p>
            <a:fld id="{2CC77225-EF2B-455D-8ADB-0D44800A4F76}" type="datetimeFigureOut">
              <a:rPr lang="en-IN" smtClean="0"/>
              <a:t>19-05-2025</a:t>
            </a:fld>
            <a:endParaRPr lang="en-IN"/>
          </a:p>
        </p:txBody>
      </p:sp>
      <p:sp>
        <p:nvSpPr>
          <p:cNvPr id="5" name="Footer Placeholder 4">
            <a:extLst>
              <a:ext uri="{FF2B5EF4-FFF2-40B4-BE49-F238E27FC236}">
                <a16:creationId xmlns:a16="http://schemas.microsoft.com/office/drawing/2014/main" id="{6C9FD12F-0DC4-2D47-AD48-FF3140B57A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CEEBAA-A657-6283-EF6C-A5B4791FABAF}"/>
              </a:ext>
            </a:extLst>
          </p:cNvPr>
          <p:cNvSpPr>
            <a:spLocks noGrp="1"/>
          </p:cNvSpPr>
          <p:nvPr>
            <p:ph type="sldNum" sz="quarter" idx="12"/>
          </p:nvPr>
        </p:nvSpPr>
        <p:spPr/>
        <p:txBody>
          <a:bodyPr/>
          <a:lstStyle/>
          <a:p>
            <a:fld id="{8558E695-E74B-4304-89D8-1F142E405AD6}" type="slidenum">
              <a:rPr lang="en-IN" smtClean="0"/>
              <a:t>‹#›</a:t>
            </a:fld>
            <a:endParaRPr lang="en-IN"/>
          </a:p>
        </p:txBody>
      </p:sp>
    </p:spTree>
    <p:extLst>
      <p:ext uri="{BB962C8B-B14F-4D97-AF65-F5344CB8AC3E}">
        <p14:creationId xmlns:p14="http://schemas.microsoft.com/office/powerpoint/2010/main" val="3772879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BBC5-F09F-1B8F-5E0E-534A8FC5AB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4D6B467-5562-B49A-4549-5385FD0B9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E189C84-D472-35A5-6194-87CB3CF755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39A512E-6E7A-CA63-2BA5-4B025FEBDABD}"/>
              </a:ext>
            </a:extLst>
          </p:cNvPr>
          <p:cNvSpPr>
            <a:spLocks noGrp="1"/>
          </p:cNvSpPr>
          <p:nvPr>
            <p:ph type="dt" sz="half" idx="10"/>
          </p:nvPr>
        </p:nvSpPr>
        <p:spPr/>
        <p:txBody>
          <a:bodyPr/>
          <a:lstStyle/>
          <a:p>
            <a:fld id="{2CC77225-EF2B-455D-8ADB-0D44800A4F76}" type="datetimeFigureOut">
              <a:rPr lang="en-IN" smtClean="0"/>
              <a:t>19-05-2025</a:t>
            </a:fld>
            <a:endParaRPr lang="en-IN"/>
          </a:p>
        </p:txBody>
      </p:sp>
      <p:sp>
        <p:nvSpPr>
          <p:cNvPr id="6" name="Footer Placeholder 5">
            <a:extLst>
              <a:ext uri="{FF2B5EF4-FFF2-40B4-BE49-F238E27FC236}">
                <a16:creationId xmlns:a16="http://schemas.microsoft.com/office/drawing/2014/main" id="{5E3322CC-C087-088C-8F12-093B432E1C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9DEDA2-7618-FC5A-7675-D91F42D7B965}"/>
              </a:ext>
            </a:extLst>
          </p:cNvPr>
          <p:cNvSpPr>
            <a:spLocks noGrp="1"/>
          </p:cNvSpPr>
          <p:nvPr>
            <p:ph type="sldNum" sz="quarter" idx="12"/>
          </p:nvPr>
        </p:nvSpPr>
        <p:spPr/>
        <p:txBody>
          <a:bodyPr/>
          <a:lstStyle/>
          <a:p>
            <a:fld id="{8558E695-E74B-4304-89D8-1F142E405AD6}" type="slidenum">
              <a:rPr lang="en-IN" smtClean="0"/>
              <a:t>‹#›</a:t>
            </a:fld>
            <a:endParaRPr lang="en-IN"/>
          </a:p>
        </p:txBody>
      </p:sp>
    </p:spTree>
    <p:extLst>
      <p:ext uri="{BB962C8B-B14F-4D97-AF65-F5344CB8AC3E}">
        <p14:creationId xmlns:p14="http://schemas.microsoft.com/office/powerpoint/2010/main" val="1390633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86B0C-A9D8-29D8-894F-CF37AEA1EAC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39B724-8FFC-3420-DBC7-54F9B2E6C0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0061474-5AAB-2376-6D94-14D489A468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4B27A42-6132-16B7-7603-F3718A7467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D63494-1724-03A8-7CBA-8A602C05CA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5F73EA3-35E0-DF0B-E229-28F4427C6689}"/>
              </a:ext>
            </a:extLst>
          </p:cNvPr>
          <p:cNvSpPr>
            <a:spLocks noGrp="1"/>
          </p:cNvSpPr>
          <p:nvPr>
            <p:ph type="dt" sz="half" idx="10"/>
          </p:nvPr>
        </p:nvSpPr>
        <p:spPr/>
        <p:txBody>
          <a:bodyPr/>
          <a:lstStyle/>
          <a:p>
            <a:fld id="{2CC77225-EF2B-455D-8ADB-0D44800A4F76}" type="datetimeFigureOut">
              <a:rPr lang="en-IN" smtClean="0"/>
              <a:t>19-05-2025</a:t>
            </a:fld>
            <a:endParaRPr lang="en-IN"/>
          </a:p>
        </p:txBody>
      </p:sp>
      <p:sp>
        <p:nvSpPr>
          <p:cNvPr id="8" name="Footer Placeholder 7">
            <a:extLst>
              <a:ext uri="{FF2B5EF4-FFF2-40B4-BE49-F238E27FC236}">
                <a16:creationId xmlns:a16="http://schemas.microsoft.com/office/drawing/2014/main" id="{6FD52E8B-DEBB-0465-2F51-94435B88C41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458C45D-B5A4-01EA-3536-2EF7362370AA}"/>
              </a:ext>
            </a:extLst>
          </p:cNvPr>
          <p:cNvSpPr>
            <a:spLocks noGrp="1"/>
          </p:cNvSpPr>
          <p:nvPr>
            <p:ph type="sldNum" sz="quarter" idx="12"/>
          </p:nvPr>
        </p:nvSpPr>
        <p:spPr/>
        <p:txBody>
          <a:bodyPr/>
          <a:lstStyle/>
          <a:p>
            <a:fld id="{8558E695-E74B-4304-89D8-1F142E405AD6}" type="slidenum">
              <a:rPr lang="en-IN" smtClean="0"/>
              <a:t>‹#›</a:t>
            </a:fld>
            <a:endParaRPr lang="en-IN"/>
          </a:p>
        </p:txBody>
      </p:sp>
    </p:spTree>
    <p:extLst>
      <p:ext uri="{BB962C8B-B14F-4D97-AF65-F5344CB8AC3E}">
        <p14:creationId xmlns:p14="http://schemas.microsoft.com/office/powerpoint/2010/main" val="511545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2A7F4-42D5-C44A-1609-47D0C8F239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191DB3-FEF6-8CA3-7F75-6A3931173C3B}"/>
              </a:ext>
            </a:extLst>
          </p:cNvPr>
          <p:cNvSpPr>
            <a:spLocks noGrp="1"/>
          </p:cNvSpPr>
          <p:nvPr>
            <p:ph type="dt" sz="half" idx="10"/>
          </p:nvPr>
        </p:nvSpPr>
        <p:spPr/>
        <p:txBody>
          <a:bodyPr/>
          <a:lstStyle/>
          <a:p>
            <a:fld id="{2CC77225-EF2B-455D-8ADB-0D44800A4F76}" type="datetimeFigureOut">
              <a:rPr lang="en-IN" smtClean="0"/>
              <a:t>19-05-2025</a:t>
            </a:fld>
            <a:endParaRPr lang="en-IN"/>
          </a:p>
        </p:txBody>
      </p:sp>
      <p:sp>
        <p:nvSpPr>
          <p:cNvPr id="4" name="Footer Placeholder 3">
            <a:extLst>
              <a:ext uri="{FF2B5EF4-FFF2-40B4-BE49-F238E27FC236}">
                <a16:creationId xmlns:a16="http://schemas.microsoft.com/office/drawing/2014/main" id="{DA9AF8E5-2249-0D4F-123D-34F9EEE607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28C091D-009A-8506-2871-6AF3F6AEB546}"/>
              </a:ext>
            </a:extLst>
          </p:cNvPr>
          <p:cNvSpPr>
            <a:spLocks noGrp="1"/>
          </p:cNvSpPr>
          <p:nvPr>
            <p:ph type="sldNum" sz="quarter" idx="12"/>
          </p:nvPr>
        </p:nvSpPr>
        <p:spPr/>
        <p:txBody>
          <a:bodyPr/>
          <a:lstStyle/>
          <a:p>
            <a:fld id="{8558E695-E74B-4304-89D8-1F142E405AD6}" type="slidenum">
              <a:rPr lang="en-IN" smtClean="0"/>
              <a:t>‹#›</a:t>
            </a:fld>
            <a:endParaRPr lang="en-IN"/>
          </a:p>
        </p:txBody>
      </p:sp>
    </p:spTree>
    <p:extLst>
      <p:ext uri="{BB962C8B-B14F-4D97-AF65-F5344CB8AC3E}">
        <p14:creationId xmlns:p14="http://schemas.microsoft.com/office/powerpoint/2010/main" val="3741336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0039C4-C1EE-CD09-733D-17DD02288F5A}"/>
              </a:ext>
            </a:extLst>
          </p:cNvPr>
          <p:cNvSpPr>
            <a:spLocks noGrp="1"/>
          </p:cNvSpPr>
          <p:nvPr>
            <p:ph type="dt" sz="half" idx="10"/>
          </p:nvPr>
        </p:nvSpPr>
        <p:spPr/>
        <p:txBody>
          <a:bodyPr/>
          <a:lstStyle/>
          <a:p>
            <a:fld id="{2CC77225-EF2B-455D-8ADB-0D44800A4F76}" type="datetimeFigureOut">
              <a:rPr lang="en-IN" smtClean="0"/>
              <a:t>19-05-2025</a:t>
            </a:fld>
            <a:endParaRPr lang="en-IN"/>
          </a:p>
        </p:txBody>
      </p:sp>
      <p:sp>
        <p:nvSpPr>
          <p:cNvPr id="3" name="Footer Placeholder 2">
            <a:extLst>
              <a:ext uri="{FF2B5EF4-FFF2-40B4-BE49-F238E27FC236}">
                <a16:creationId xmlns:a16="http://schemas.microsoft.com/office/drawing/2014/main" id="{199482C5-7911-9514-58FE-8C908A27ACF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5E1DA9-A296-2AC8-29BC-42D13FBE1848}"/>
              </a:ext>
            </a:extLst>
          </p:cNvPr>
          <p:cNvSpPr>
            <a:spLocks noGrp="1"/>
          </p:cNvSpPr>
          <p:nvPr>
            <p:ph type="sldNum" sz="quarter" idx="12"/>
          </p:nvPr>
        </p:nvSpPr>
        <p:spPr/>
        <p:txBody>
          <a:bodyPr/>
          <a:lstStyle/>
          <a:p>
            <a:fld id="{8558E695-E74B-4304-89D8-1F142E405AD6}" type="slidenum">
              <a:rPr lang="en-IN" smtClean="0"/>
              <a:t>‹#›</a:t>
            </a:fld>
            <a:endParaRPr lang="en-IN"/>
          </a:p>
        </p:txBody>
      </p:sp>
    </p:spTree>
    <p:extLst>
      <p:ext uri="{BB962C8B-B14F-4D97-AF65-F5344CB8AC3E}">
        <p14:creationId xmlns:p14="http://schemas.microsoft.com/office/powerpoint/2010/main" val="1283292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2E4F8-9A10-1A2B-7C68-83ACA03D02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A94EF7B-4711-0AF3-0B23-DA99FCA0CC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56D1153-C4EB-AC59-704F-54C8EEAB3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B2C264-F3FD-814D-7727-D59EEA55CBD3}"/>
              </a:ext>
            </a:extLst>
          </p:cNvPr>
          <p:cNvSpPr>
            <a:spLocks noGrp="1"/>
          </p:cNvSpPr>
          <p:nvPr>
            <p:ph type="dt" sz="half" idx="10"/>
          </p:nvPr>
        </p:nvSpPr>
        <p:spPr/>
        <p:txBody>
          <a:bodyPr/>
          <a:lstStyle/>
          <a:p>
            <a:fld id="{2CC77225-EF2B-455D-8ADB-0D44800A4F76}" type="datetimeFigureOut">
              <a:rPr lang="en-IN" smtClean="0"/>
              <a:t>19-05-2025</a:t>
            </a:fld>
            <a:endParaRPr lang="en-IN"/>
          </a:p>
        </p:txBody>
      </p:sp>
      <p:sp>
        <p:nvSpPr>
          <p:cNvPr id="6" name="Footer Placeholder 5">
            <a:extLst>
              <a:ext uri="{FF2B5EF4-FFF2-40B4-BE49-F238E27FC236}">
                <a16:creationId xmlns:a16="http://schemas.microsoft.com/office/drawing/2014/main" id="{31920D77-C917-E689-DC65-88F6F6BB6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903B24-818D-F6FE-3FC5-CC598F942B3F}"/>
              </a:ext>
            </a:extLst>
          </p:cNvPr>
          <p:cNvSpPr>
            <a:spLocks noGrp="1"/>
          </p:cNvSpPr>
          <p:nvPr>
            <p:ph type="sldNum" sz="quarter" idx="12"/>
          </p:nvPr>
        </p:nvSpPr>
        <p:spPr/>
        <p:txBody>
          <a:bodyPr/>
          <a:lstStyle/>
          <a:p>
            <a:fld id="{8558E695-E74B-4304-89D8-1F142E405AD6}" type="slidenum">
              <a:rPr lang="en-IN" smtClean="0"/>
              <a:t>‹#›</a:t>
            </a:fld>
            <a:endParaRPr lang="en-IN"/>
          </a:p>
        </p:txBody>
      </p:sp>
    </p:spTree>
    <p:extLst>
      <p:ext uri="{BB962C8B-B14F-4D97-AF65-F5344CB8AC3E}">
        <p14:creationId xmlns:p14="http://schemas.microsoft.com/office/powerpoint/2010/main" val="198669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91B42-B37C-E8F8-05A1-599F07029C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D6C10FD-DA6C-02BE-A01E-728E3CF820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66BD54D-DE5D-A3CA-96CE-B220B767E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002EC3-ED0D-91AA-E02B-A2591B45C613}"/>
              </a:ext>
            </a:extLst>
          </p:cNvPr>
          <p:cNvSpPr>
            <a:spLocks noGrp="1"/>
          </p:cNvSpPr>
          <p:nvPr>
            <p:ph type="dt" sz="half" idx="10"/>
          </p:nvPr>
        </p:nvSpPr>
        <p:spPr/>
        <p:txBody>
          <a:bodyPr/>
          <a:lstStyle/>
          <a:p>
            <a:fld id="{2CC77225-EF2B-455D-8ADB-0D44800A4F76}" type="datetimeFigureOut">
              <a:rPr lang="en-IN" smtClean="0"/>
              <a:t>19-05-2025</a:t>
            </a:fld>
            <a:endParaRPr lang="en-IN"/>
          </a:p>
        </p:txBody>
      </p:sp>
      <p:sp>
        <p:nvSpPr>
          <p:cNvPr id="6" name="Footer Placeholder 5">
            <a:extLst>
              <a:ext uri="{FF2B5EF4-FFF2-40B4-BE49-F238E27FC236}">
                <a16:creationId xmlns:a16="http://schemas.microsoft.com/office/drawing/2014/main" id="{DF6B9B06-0FC2-545F-267C-28E36B19CA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CE4E691-A55F-3964-F6AB-80BAD9299489}"/>
              </a:ext>
            </a:extLst>
          </p:cNvPr>
          <p:cNvSpPr>
            <a:spLocks noGrp="1"/>
          </p:cNvSpPr>
          <p:nvPr>
            <p:ph type="sldNum" sz="quarter" idx="12"/>
          </p:nvPr>
        </p:nvSpPr>
        <p:spPr/>
        <p:txBody>
          <a:bodyPr/>
          <a:lstStyle/>
          <a:p>
            <a:fld id="{8558E695-E74B-4304-89D8-1F142E405AD6}" type="slidenum">
              <a:rPr lang="en-IN" smtClean="0"/>
              <a:t>‹#›</a:t>
            </a:fld>
            <a:endParaRPr lang="en-IN"/>
          </a:p>
        </p:txBody>
      </p:sp>
    </p:spTree>
    <p:extLst>
      <p:ext uri="{BB962C8B-B14F-4D97-AF65-F5344CB8AC3E}">
        <p14:creationId xmlns:p14="http://schemas.microsoft.com/office/powerpoint/2010/main" val="3461658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E7FA70-C5AD-F15F-2BB7-94D181523B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712597-C760-B94F-962D-C3DDC89236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182EB4-48D6-7A9C-BD72-60AA597B03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C77225-EF2B-455D-8ADB-0D44800A4F76}" type="datetimeFigureOut">
              <a:rPr lang="en-IN" smtClean="0"/>
              <a:t>19-05-2025</a:t>
            </a:fld>
            <a:endParaRPr lang="en-IN"/>
          </a:p>
        </p:txBody>
      </p:sp>
      <p:sp>
        <p:nvSpPr>
          <p:cNvPr id="5" name="Footer Placeholder 4">
            <a:extLst>
              <a:ext uri="{FF2B5EF4-FFF2-40B4-BE49-F238E27FC236}">
                <a16:creationId xmlns:a16="http://schemas.microsoft.com/office/drawing/2014/main" id="{02D8E720-63D6-85A1-9F5D-07B7A8E16D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C2DF399-B792-FE42-4CA5-59063E3E01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8E695-E74B-4304-89D8-1F142E405AD6}" type="slidenum">
              <a:rPr lang="en-IN" smtClean="0"/>
              <a:t>‹#›</a:t>
            </a:fld>
            <a:endParaRPr lang="en-IN"/>
          </a:p>
        </p:txBody>
      </p:sp>
    </p:spTree>
    <p:extLst>
      <p:ext uri="{BB962C8B-B14F-4D97-AF65-F5344CB8AC3E}">
        <p14:creationId xmlns:p14="http://schemas.microsoft.com/office/powerpoint/2010/main" val="2224106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32BB361-3B7C-A178-DE9A-E39DD277BB9E}"/>
              </a:ext>
            </a:extLst>
          </p:cNvPr>
          <p:cNvSpPr>
            <a:spLocks noGrp="1"/>
          </p:cNvSpPr>
          <p:nvPr>
            <p:ph type="subTitle" idx="1"/>
          </p:nvPr>
        </p:nvSpPr>
        <p:spPr>
          <a:xfrm>
            <a:off x="1524000" y="334963"/>
            <a:ext cx="9144000" cy="4922837"/>
          </a:xfrm>
        </p:spPr>
        <p:txBody>
          <a:bodyPr/>
          <a:lstStyle/>
          <a:p>
            <a:endParaRPr lang="en-IN"/>
          </a:p>
        </p:txBody>
      </p:sp>
      <p:pic>
        <p:nvPicPr>
          <p:cNvPr id="7" name="Picture 6">
            <a:extLst>
              <a:ext uri="{FF2B5EF4-FFF2-40B4-BE49-F238E27FC236}">
                <a16:creationId xmlns:a16="http://schemas.microsoft.com/office/drawing/2014/main" id="{5F911086-31D0-E64A-F37B-8C63BC0776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419659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29FB2-C273-BF8C-A7B8-7E6B22B403A5}"/>
              </a:ext>
            </a:extLst>
          </p:cNvPr>
          <p:cNvSpPr>
            <a:spLocks noGrp="1"/>
          </p:cNvSpPr>
          <p:nvPr>
            <p:ph type="title"/>
          </p:nvPr>
        </p:nvSpPr>
        <p:spPr>
          <a:xfrm>
            <a:off x="186813" y="137652"/>
            <a:ext cx="11828206" cy="6607277"/>
          </a:xfrm>
        </p:spPr>
        <p:txBody>
          <a:bodyPr>
            <a:normAutofit/>
          </a:bodyPr>
          <a:lstStyle/>
          <a:p>
            <a:r>
              <a:rPr lang="en-US" b="1" dirty="0">
                <a:solidFill>
                  <a:srgbClr val="FF0000"/>
                </a:solidFill>
              </a:rPr>
              <a:t>                </a:t>
            </a:r>
            <a:r>
              <a:rPr lang="en-US" sz="5400" b="1" u="sng" dirty="0">
                <a:solidFill>
                  <a:srgbClr val="FF0000"/>
                </a:solidFill>
              </a:rPr>
              <a:t>HR Analytics Dashboard</a:t>
            </a:r>
            <a:br>
              <a:rPr lang="en-US" b="1" dirty="0"/>
            </a:br>
            <a:r>
              <a:rPr lang="en-US" b="1" dirty="0"/>
              <a:t>                                                    </a:t>
            </a:r>
            <a:r>
              <a:rPr lang="en-US" sz="2700" b="1" dirty="0"/>
              <a:t>By Sufiyan Zamindar</a:t>
            </a:r>
            <a:br>
              <a:rPr lang="en-US" sz="2700" b="1" dirty="0"/>
            </a:br>
            <a:br>
              <a:rPr lang="en-US" sz="2700" b="1" dirty="0"/>
            </a:br>
            <a:br>
              <a:rPr lang="en-US" sz="2700" b="1" dirty="0"/>
            </a:br>
            <a:br>
              <a:rPr lang="en-US" sz="2700" b="1" dirty="0"/>
            </a:br>
            <a:r>
              <a:rPr lang="en-IN" sz="3600" b="1" dirty="0"/>
              <a:t>1. Introduction</a:t>
            </a:r>
            <a:br>
              <a:rPr lang="en-IN" sz="3600" b="1" dirty="0"/>
            </a:br>
            <a:r>
              <a:rPr lang="en-US" sz="2400" dirty="0"/>
              <a:t>This project focuses on analyzing employee attrition data to uncover patterns and trends that can help an organization improve employee retention. Using IBM’s HR dataset, the dashboard visualizes key factors influencing attrition, such as job satisfaction, work-life balance, department, age group, and more.</a:t>
            </a:r>
            <a:br>
              <a:rPr lang="en-IN" sz="2400" dirty="0"/>
            </a:br>
            <a:br>
              <a:rPr lang="en-US" sz="3600" dirty="0"/>
            </a:br>
            <a:r>
              <a:rPr lang="en-IN" sz="3200" b="1" dirty="0"/>
              <a:t>2. Objective</a:t>
            </a:r>
            <a:br>
              <a:rPr lang="en-US" dirty="0"/>
            </a:br>
            <a:r>
              <a:rPr lang="en-US" sz="2400" dirty="0"/>
              <a:t>To build a dynamic Power BI dashboard and use Python for EDA to identify key drivers of employee attrition and recommend data-driven HR strategies</a:t>
            </a:r>
            <a:endParaRPr lang="en-IN" sz="2400" dirty="0"/>
          </a:p>
        </p:txBody>
      </p:sp>
    </p:spTree>
    <p:extLst>
      <p:ext uri="{BB962C8B-B14F-4D97-AF65-F5344CB8AC3E}">
        <p14:creationId xmlns:p14="http://schemas.microsoft.com/office/powerpoint/2010/main" val="2120598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65E3C-3988-87CB-6F2C-05711A7AB9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32E7FA-DF75-E772-1B36-D458DA3F6348}"/>
              </a:ext>
            </a:extLst>
          </p:cNvPr>
          <p:cNvSpPr>
            <a:spLocks noGrp="1"/>
          </p:cNvSpPr>
          <p:nvPr>
            <p:ph type="title"/>
          </p:nvPr>
        </p:nvSpPr>
        <p:spPr>
          <a:xfrm>
            <a:off x="186813" y="137652"/>
            <a:ext cx="11828206" cy="6607277"/>
          </a:xfrm>
        </p:spPr>
        <p:txBody>
          <a:bodyPr>
            <a:normAutofit fontScale="90000"/>
          </a:bodyPr>
          <a:lstStyle/>
          <a:p>
            <a:r>
              <a:rPr lang="en-US" sz="3600" b="1" dirty="0"/>
              <a:t>3. Dataset Description</a:t>
            </a:r>
            <a:br>
              <a:rPr lang="en-US" sz="2400" b="1" dirty="0"/>
            </a:br>
            <a:r>
              <a:rPr lang="en-US" sz="2400" dirty="0"/>
              <a:t>The dataset used is IBM’s HR Analytics dataset, which contains employee-level information such as:</a:t>
            </a:r>
            <a:br>
              <a:rPr lang="en-US" sz="2400" dirty="0"/>
            </a:br>
            <a:br>
              <a:rPr lang="en-US" sz="2400" dirty="0"/>
            </a:br>
            <a:r>
              <a:rPr lang="en-US" sz="2400" dirty="0"/>
              <a:t>Age</a:t>
            </a:r>
            <a:br>
              <a:rPr lang="en-US" sz="2400" dirty="0"/>
            </a:br>
            <a:r>
              <a:rPr lang="en-US" sz="2400" dirty="0"/>
              <a:t>Department</a:t>
            </a:r>
            <a:br>
              <a:rPr lang="en-US" sz="2400" dirty="0"/>
            </a:br>
            <a:r>
              <a:rPr lang="en-US" sz="2400" dirty="0"/>
              <a:t>Education</a:t>
            </a:r>
            <a:br>
              <a:rPr lang="en-US" sz="2400" dirty="0"/>
            </a:br>
            <a:r>
              <a:rPr lang="en-US" sz="2400" dirty="0"/>
              <a:t>Gender</a:t>
            </a:r>
            <a:br>
              <a:rPr lang="en-US" sz="2400" dirty="0"/>
            </a:br>
            <a:r>
              <a:rPr lang="en-US" sz="2400" dirty="0"/>
              <a:t>Job Role</a:t>
            </a:r>
            <a:br>
              <a:rPr lang="en-US" sz="2400" dirty="0"/>
            </a:br>
            <a:r>
              <a:rPr lang="en-US" sz="2400" dirty="0"/>
              <a:t>Monthly Income</a:t>
            </a:r>
            <a:br>
              <a:rPr lang="en-US" sz="2400" dirty="0"/>
            </a:br>
            <a:r>
              <a:rPr lang="en-US" sz="2400" dirty="0"/>
              <a:t>Job Satisfaction</a:t>
            </a:r>
            <a:br>
              <a:rPr lang="en-US" sz="2400" dirty="0"/>
            </a:br>
            <a:r>
              <a:rPr lang="en-US" sz="2400" dirty="0"/>
              <a:t>Work-Life Balance</a:t>
            </a:r>
            <a:br>
              <a:rPr lang="en-US" sz="2400" dirty="0"/>
            </a:br>
            <a:r>
              <a:rPr lang="en-US" sz="2400" dirty="0"/>
              <a:t>Attrition status</a:t>
            </a:r>
            <a:br>
              <a:rPr lang="en-US" sz="2400" dirty="0"/>
            </a:br>
            <a:br>
              <a:rPr lang="en-US" sz="2400" dirty="0"/>
            </a:br>
            <a:r>
              <a:rPr lang="en-US" sz="4000" b="1" dirty="0"/>
              <a:t>4. Tools and Technologies Used</a:t>
            </a:r>
            <a:br>
              <a:rPr lang="en-US" sz="2400" dirty="0"/>
            </a:br>
            <a:br>
              <a:rPr lang="en-US" sz="2400" dirty="0"/>
            </a:br>
            <a:br>
              <a:rPr lang="en-US" sz="2400" dirty="0"/>
            </a:br>
            <a:br>
              <a:rPr lang="en-US" sz="2400" dirty="0"/>
            </a:br>
            <a:br>
              <a:rPr lang="en-US" sz="2400" dirty="0"/>
            </a:br>
            <a:br>
              <a:rPr lang="en-US" sz="2400" dirty="0"/>
            </a:br>
            <a:endParaRPr lang="en-IN" sz="2400" dirty="0"/>
          </a:p>
        </p:txBody>
      </p:sp>
      <p:sp>
        <p:nvSpPr>
          <p:cNvPr id="3" name="Rectangle 1">
            <a:extLst>
              <a:ext uri="{FF2B5EF4-FFF2-40B4-BE49-F238E27FC236}">
                <a16:creationId xmlns:a16="http://schemas.microsoft.com/office/drawing/2014/main" id="{4A026CE3-9EFF-9760-3B38-44D4314B7B30}"/>
              </a:ext>
            </a:extLst>
          </p:cNvPr>
          <p:cNvSpPr>
            <a:spLocks noChangeArrowheads="1"/>
          </p:cNvSpPr>
          <p:nvPr/>
        </p:nvSpPr>
        <p:spPr bwMode="auto">
          <a:xfrm rot="10800000" flipV="1">
            <a:off x="186813" y="4872959"/>
            <a:ext cx="11504444"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Power BI</a:t>
            </a:r>
            <a:r>
              <a:rPr kumimoji="0" lang="en-US" altLang="en-US" sz="2000" b="0" i="0" u="none" strike="noStrike" cap="none" normalizeH="0" baseline="0" dirty="0">
                <a:ln>
                  <a:noFill/>
                </a:ln>
                <a:solidFill>
                  <a:schemeClr val="tx1"/>
                </a:solidFill>
                <a:effectLst/>
                <a:latin typeface="Arial" panose="020B0604020202020204" pitchFamily="34" charset="0"/>
              </a:rPr>
              <a:t> – For building interactive dashboards and data visualizations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Python</a:t>
            </a:r>
            <a:r>
              <a:rPr kumimoji="0" lang="en-US" altLang="en-US" sz="2000" b="0" i="0" u="none" strike="noStrike" cap="none" normalizeH="0" baseline="0" dirty="0">
                <a:ln>
                  <a:noFill/>
                </a:ln>
                <a:solidFill>
                  <a:schemeClr val="tx1"/>
                </a:solidFill>
                <a:effectLst/>
                <a:latin typeface="Arial" panose="020B0604020202020204" pitchFamily="34" charset="0"/>
              </a:rPr>
              <a:t> – For data cleaning, preprocessing, and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Libraries Used:</a:t>
            </a:r>
            <a:r>
              <a:rPr kumimoji="0" lang="en-US" altLang="en-US" sz="2000" b="0" i="0" u="none" strike="noStrike" cap="none" normalizeH="0" baseline="0" dirty="0">
                <a:ln>
                  <a:noFill/>
                </a:ln>
                <a:solidFill>
                  <a:schemeClr val="tx1"/>
                </a:solidFill>
                <a:effectLst/>
                <a:latin typeface="Arial" panose="020B0604020202020204" pitchFamily="34" charset="0"/>
              </a:rPr>
              <a:t> Pandas, Seaborn, Matplotlib, Scikit-learn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Jupyter</a:t>
            </a:r>
            <a:r>
              <a:rPr kumimoji="0" lang="en-US" altLang="en-US" sz="2000" b="1" i="0" u="none" strike="noStrike" cap="none" normalizeH="0" baseline="0" dirty="0">
                <a:ln>
                  <a:noFill/>
                </a:ln>
                <a:solidFill>
                  <a:schemeClr val="tx1"/>
                </a:solidFill>
                <a:effectLst/>
                <a:latin typeface="Arial" panose="020B0604020202020204" pitchFamily="34" charset="0"/>
              </a:rPr>
              <a:t> Notebook</a:t>
            </a:r>
            <a:r>
              <a:rPr kumimoji="0" lang="en-US" altLang="en-US" sz="2000" b="0" i="0" u="none" strike="noStrike" cap="none" normalizeH="0" baseline="0" dirty="0">
                <a:ln>
                  <a:noFill/>
                </a:ln>
                <a:solidFill>
                  <a:schemeClr val="tx1"/>
                </a:solidFill>
                <a:effectLst/>
                <a:latin typeface="Arial" panose="020B0604020202020204" pitchFamily="34" charset="0"/>
              </a:rPr>
              <a:t> – For Exploratory Data Analysis (EDA)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Source File:</a:t>
            </a:r>
            <a:r>
              <a:rPr kumimoji="0" lang="en-US" altLang="en-US" sz="2000" b="0" i="0" u="none" strike="noStrike" cap="none" normalizeH="0" baseline="0" dirty="0">
                <a:ln>
                  <a:noFill/>
                </a:ln>
                <a:solidFill>
                  <a:schemeClr val="tx1"/>
                </a:solidFill>
                <a:effectLst/>
                <a:latin typeface="Arial" panose="020B0604020202020204" pitchFamily="34" charset="0"/>
              </a:rPr>
              <a:t> IBM HR Analytics Dataset (CSV)</a:t>
            </a:r>
          </a:p>
        </p:txBody>
      </p:sp>
    </p:spTree>
    <p:extLst>
      <p:ext uri="{BB962C8B-B14F-4D97-AF65-F5344CB8AC3E}">
        <p14:creationId xmlns:p14="http://schemas.microsoft.com/office/powerpoint/2010/main" val="1016311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0051F-7EE0-3064-92AF-336A374E2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36E681-E470-FCC1-0A3D-98D6D4586688}"/>
              </a:ext>
            </a:extLst>
          </p:cNvPr>
          <p:cNvSpPr>
            <a:spLocks noGrp="1"/>
          </p:cNvSpPr>
          <p:nvPr>
            <p:ph type="title"/>
          </p:nvPr>
        </p:nvSpPr>
        <p:spPr>
          <a:xfrm>
            <a:off x="186813" y="0"/>
            <a:ext cx="11828206" cy="6744929"/>
          </a:xfrm>
        </p:spPr>
        <p:txBody>
          <a:bodyPr>
            <a:normAutofit fontScale="90000"/>
          </a:bodyPr>
          <a:lstStyle/>
          <a:p>
            <a:br>
              <a:rPr lang="en-IN" sz="2400" dirty="0"/>
            </a:br>
            <a:r>
              <a:rPr lang="en-US" sz="4000" b="1" dirty="0"/>
              <a:t>5. Dashboard Overview (Power BI)</a:t>
            </a:r>
            <a:br>
              <a:rPr lang="en-US" sz="4000" b="1" dirty="0"/>
            </a:br>
            <a:br>
              <a:rPr lang="en-US" sz="2400" dirty="0"/>
            </a:br>
            <a:r>
              <a:rPr lang="en-US" sz="2700" dirty="0"/>
              <a:t>The Power BI dashboard was designed to visually communicate key trends and allow interactive filtering:</a:t>
            </a:r>
            <a:br>
              <a:rPr lang="en-US" sz="2700" dirty="0"/>
            </a:br>
            <a:br>
              <a:rPr lang="en-US" sz="2700" dirty="0"/>
            </a:br>
            <a:r>
              <a:rPr lang="en-US" sz="2700" b="1" dirty="0"/>
              <a:t>📌 Key Visuals:</a:t>
            </a:r>
            <a:br>
              <a:rPr lang="en-US" sz="2700" b="1" dirty="0"/>
            </a:br>
            <a:r>
              <a:rPr lang="en-US" sz="2700" dirty="0"/>
              <a:t>Attrition Rate by Department</a:t>
            </a:r>
            <a:br>
              <a:rPr lang="en-US" sz="2700" dirty="0"/>
            </a:br>
            <a:r>
              <a:rPr lang="en-US" sz="2700" dirty="0"/>
              <a:t>Job Role vs Attrition</a:t>
            </a:r>
            <a:br>
              <a:rPr lang="en-US" sz="2700" dirty="0"/>
            </a:br>
            <a:r>
              <a:rPr lang="en-US" sz="2700" dirty="0"/>
              <a:t>Monthly Income and Age Distribution</a:t>
            </a:r>
            <a:br>
              <a:rPr lang="en-US" sz="2700" dirty="0"/>
            </a:br>
            <a:r>
              <a:rPr lang="en-US" sz="2700" dirty="0"/>
              <a:t>Job Satisfaction Heatmap</a:t>
            </a:r>
            <a:br>
              <a:rPr lang="en-US" sz="2700" dirty="0"/>
            </a:br>
            <a:r>
              <a:rPr lang="en-US" sz="2700" dirty="0"/>
              <a:t>Slicers to filter by gender, department, education, etc.</a:t>
            </a:r>
            <a:br>
              <a:rPr lang="en-US" sz="2700" dirty="0"/>
            </a:br>
            <a:r>
              <a:rPr lang="en-US" sz="2700" dirty="0"/>
              <a:t>KPI cards showing average income, total attrition, and other high-level metrics.</a:t>
            </a:r>
            <a:br>
              <a:rPr lang="en-US" sz="800" dirty="0"/>
            </a:br>
            <a:br>
              <a:rPr lang="en-US" sz="2400" dirty="0"/>
            </a:br>
            <a:br>
              <a:rPr lang="en-US" sz="2400" dirty="0"/>
            </a:br>
            <a:r>
              <a:rPr lang="en-US" sz="4000" b="1" dirty="0"/>
              <a:t>6. Key Finding</a:t>
            </a:r>
            <a:br>
              <a:rPr lang="en-US" sz="2400" dirty="0"/>
            </a:br>
            <a:br>
              <a:rPr lang="en-US" sz="2400" dirty="0"/>
            </a:br>
            <a:br>
              <a:rPr lang="en-US" sz="2400" dirty="0"/>
            </a:br>
            <a:br>
              <a:rPr lang="en-US" sz="2400" dirty="0"/>
            </a:br>
            <a:endParaRPr lang="en-IN" sz="2400" dirty="0"/>
          </a:p>
        </p:txBody>
      </p:sp>
      <p:sp>
        <p:nvSpPr>
          <p:cNvPr id="3" name="Rectangle 1">
            <a:extLst>
              <a:ext uri="{FF2B5EF4-FFF2-40B4-BE49-F238E27FC236}">
                <a16:creationId xmlns:a16="http://schemas.microsoft.com/office/drawing/2014/main" id="{607197B0-658C-EE31-2AA1-C0B28FC1031E}"/>
              </a:ext>
            </a:extLst>
          </p:cNvPr>
          <p:cNvSpPr>
            <a:spLocks noChangeArrowheads="1"/>
          </p:cNvSpPr>
          <p:nvPr/>
        </p:nvSpPr>
        <p:spPr bwMode="auto">
          <a:xfrm>
            <a:off x="186813" y="5684857"/>
            <a:ext cx="980589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Employees earning </a:t>
            </a:r>
            <a:r>
              <a:rPr kumimoji="0" lang="en-US" altLang="en-US" sz="2400" b="1" i="0" u="none" strike="noStrike" cap="none" normalizeH="0" baseline="0" dirty="0">
                <a:ln>
                  <a:noFill/>
                </a:ln>
                <a:solidFill>
                  <a:schemeClr val="tx1"/>
                </a:solidFill>
                <a:effectLst/>
                <a:latin typeface="Arial" panose="020B0604020202020204" pitchFamily="34" charset="0"/>
              </a:rPr>
              <a:t>below average salary</a:t>
            </a:r>
            <a:r>
              <a:rPr kumimoji="0" lang="en-US" altLang="en-US" sz="2400" b="0" i="0" u="none" strike="noStrike" cap="none" normalizeH="0" baseline="0" dirty="0">
                <a:ln>
                  <a:noFill/>
                </a:ln>
                <a:solidFill>
                  <a:schemeClr val="tx1"/>
                </a:solidFill>
                <a:effectLst/>
                <a:latin typeface="Arial" panose="020B0604020202020204" pitchFamily="34" charset="0"/>
              </a:rPr>
              <a:t> were more likely to quit.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Sales and Human Resources</a:t>
            </a:r>
            <a:r>
              <a:rPr kumimoji="0" lang="en-US" altLang="en-US" sz="2400" b="0" i="0" u="none" strike="noStrike" cap="none" normalizeH="0" baseline="0" dirty="0">
                <a:ln>
                  <a:noFill/>
                </a:ln>
                <a:solidFill>
                  <a:schemeClr val="tx1"/>
                </a:solidFill>
                <a:effectLst/>
                <a:latin typeface="Arial" panose="020B0604020202020204" pitchFamily="34" charset="0"/>
              </a:rPr>
              <a:t> departments had higher attrition rates.</a:t>
            </a:r>
          </a:p>
        </p:txBody>
      </p:sp>
    </p:spTree>
    <p:extLst>
      <p:ext uri="{BB962C8B-B14F-4D97-AF65-F5344CB8AC3E}">
        <p14:creationId xmlns:p14="http://schemas.microsoft.com/office/powerpoint/2010/main" val="3511614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DF976-4B10-A663-7A8E-8274EEC7B3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45B1B4-15F2-3B9C-FFDB-3BCA068BA851}"/>
              </a:ext>
            </a:extLst>
          </p:cNvPr>
          <p:cNvSpPr>
            <a:spLocks noGrp="1"/>
          </p:cNvSpPr>
          <p:nvPr>
            <p:ph type="title"/>
          </p:nvPr>
        </p:nvSpPr>
        <p:spPr>
          <a:xfrm>
            <a:off x="186813" y="0"/>
            <a:ext cx="11828206" cy="6744929"/>
          </a:xfrm>
        </p:spPr>
        <p:txBody>
          <a:bodyPr>
            <a:normAutofit fontScale="90000"/>
          </a:bodyPr>
          <a:lstStyle/>
          <a:p>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endParaRPr lang="en-IN" sz="2400" dirty="0"/>
          </a:p>
        </p:txBody>
      </p:sp>
      <p:sp>
        <p:nvSpPr>
          <p:cNvPr id="4" name="Rectangle 1">
            <a:extLst>
              <a:ext uri="{FF2B5EF4-FFF2-40B4-BE49-F238E27FC236}">
                <a16:creationId xmlns:a16="http://schemas.microsoft.com/office/drawing/2014/main" id="{3070B306-C330-22DC-30AE-54C531D7BF74}"/>
              </a:ext>
            </a:extLst>
          </p:cNvPr>
          <p:cNvSpPr>
            <a:spLocks noChangeArrowheads="1"/>
          </p:cNvSpPr>
          <p:nvPr/>
        </p:nvSpPr>
        <p:spPr bwMode="auto">
          <a:xfrm>
            <a:off x="176981" y="294642"/>
            <a:ext cx="1044869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Job satisfaction and work-life balance</a:t>
            </a:r>
            <a:r>
              <a:rPr kumimoji="0" lang="en-US" altLang="en-US" sz="2400" b="0" i="0" u="none" strike="noStrike" cap="none" normalizeH="0" baseline="0" dirty="0">
                <a:ln>
                  <a:noFill/>
                </a:ln>
                <a:solidFill>
                  <a:schemeClr val="tx1"/>
                </a:solidFill>
                <a:effectLst/>
                <a:latin typeface="Arial" panose="020B0604020202020204" pitchFamily="34" charset="0"/>
              </a:rPr>
              <a:t> are major contributors to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Younger employees</a:t>
            </a:r>
            <a:r>
              <a:rPr kumimoji="0" lang="en-US" altLang="en-US" sz="2400" b="0" i="0" u="none" strike="noStrike" cap="none" normalizeH="0" baseline="0" dirty="0">
                <a:ln>
                  <a:noFill/>
                </a:ln>
                <a:solidFill>
                  <a:schemeClr val="tx1"/>
                </a:solidFill>
                <a:effectLst/>
                <a:latin typeface="Arial" panose="020B0604020202020204" pitchFamily="34" charset="0"/>
              </a:rPr>
              <a:t> with less experience are more vulnerable to leaving.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Gender showed </a:t>
            </a:r>
            <a:r>
              <a:rPr kumimoji="0" lang="en-US" altLang="en-US" sz="2400" b="1" i="0" u="none" strike="noStrike" cap="none" normalizeH="0" baseline="0" dirty="0">
                <a:ln>
                  <a:noFill/>
                </a:ln>
                <a:solidFill>
                  <a:schemeClr val="tx1"/>
                </a:solidFill>
                <a:effectLst/>
                <a:latin typeface="Arial" panose="020B0604020202020204" pitchFamily="34" charset="0"/>
              </a:rPr>
              <a:t>minor influence</a:t>
            </a:r>
            <a:r>
              <a:rPr kumimoji="0" lang="en-US" altLang="en-US" sz="2400" b="0" i="0" u="none" strike="noStrike" cap="none" normalizeH="0" baseline="0" dirty="0">
                <a:ln>
                  <a:noFill/>
                </a:ln>
                <a:solidFill>
                  <a:schemeClr val="tx1"/>
                </a:solidFill>
                <a:effectLst/>
                <a:latin typeface="Arial" panose="020B0604020202020204" pitchFamily="34" charset="0"/>
              </a:rPr>
              <a:t> compared to other factors.</a:t>
            </a:r>
          </a:p>
        </p:txBody>
      </p:sp>
      <p:sp>
        <p:nvSpPr>
          <p:cNvPr id="6" name="TextBox 5">
            <a:extLst>
              <a:ext uri="{FF2B5EF4-FFF2-40B4-BE49-F238E27FC236}">
                <a16:creationId xmlns:a16="http://schemas.microsoft.com/office/drawing/2014/main" id="{171F0EEC-D186-C83D-0685-7D84EE79A2CA}"/>
              </a:ext>
            </a:extLst>
          </p:cNvPr>
          <p:cNvSpPr txBox="1"/>
          <p:nvPr/>
        </p:nvSpPr>
        <p:spPr>
          <a:xfrm>
            <a:off x="186813" y="1789613"/>
            <a:ext cx="10054467" cy="646331"/>
          </a:xfrm>
          <a:prstGeom prst="rect">
            <a:avLst/>
          </a:prstGeom>
          <a:noFill/>
        </p:spPr>
        <p:txBody>
          <a:bodyPr wrap="square">
            <a:spAutoFit/>
          </a:bodyPr>
          <a:lstStyle/>
          <a:p>
            <a:r>
              <a:rPr lang="en-IN" sz="3600" b="1" dirty="0"/>
              <a:t>7. Conclusion and Recommendations</a:t>
            </a:r>
          </a:p>
        </p:txBody>
      </p:sp>
      <p:sp>
        <p:nvSpPr>
          <p:cNvPr id="8" name="TextBox 7">
            <a:extLst>
              <a:ext uri="{FF2B5EF4-FFF2-40B4-BE49-F238E27FC236}">
                <a16:creationId xmlns:a16="http://schemas.microsoft.com/office/drawing/2014/main" id="{4BCBC00F-ECB6-8BEA-D6FE-A3BC6581F046}"/>
              </a:ext>
            </a:extLst>
          </p:cNvPr>
          <p:cNvSpPr txBox="1"/>
          <p:nvPr/>
        </p:nvSpPr>
        <p:spPr>
          <a:xfrm>
            <a:off x="186813" y="2730586"/>
            <a:ext cx="8187145" cy="2308324"/>
          </a:xfrm>
          <a:prstGeom prst="rect">
            <a:avLst/>
          </a:prstGeom>
          <a:noFill/>
        </p:spPr>
        <p:txBody>
          <a:bodyPr wrap="square">
            <a:spAutoFit/>
          </a:bodyPr>
          <a:lstStyle/>
          <a:p>
            <a:pPr marL="457200" indent="-457200">
              <a:buFont typeface="+mj-lt"/>
              <a:buAutoNum type="arabicPeriod"/>
            </a:pPr>
            <a:r>
              <a:rPr lang="en-US" sz="2400" dirty="0"/>
              <a:t>Improve work-life balance through flexible work policies.</a:t>
            </a:r>
          </a:p>
          <a:p>
            <a:pPr marL="457200" indent="-457200">
              <a:buFont typeface="+mj-lt"/>
              <a:buAutoNum type="arabicPeriod"/>
            </a:pPr>
            <a:r>
              <a:rPr lang="en-US" sz="2400" dirty="0"/>
              <a:t>Address dissatisfaction in key departments, especially Sales.</a:t>
            </a:r>
          </a:p>
          <a:p>
            <a:pPr marL="457200" indent="-457200">
              <a:buFont typeface="+mj-lt"/>
              <a:buAutoNum type="arabicPeriod"/>
            </a:pPr>
            <a:r>
              <a:rPr lang="en-US" sz="2400" dirty="0"/>
              <a:t>Offer growth paths and competitive compensation to younger/new employees.</a:t>
            </a:r>
          </a:p>
          <a:p>
            <a:pPr marL="457200" indent="-457200">
              <a:buFont typeface="+mj-lt"/>
              <a:buAutoNum type="arabicPeriod"/>
            </a:pPr>
            <a:r>
              <a:rPr lang="en-US" sz="2400" dirty="0"/>
              <a:t>Regular feedback and engagement surveys to monitor employee sentiment.</a:t>
            </a:r>
            <a:endParaRPr lang="en-IN" sz="2400" dirty="0"/>
          </a:p>
        </p:txBody>
      </p:sp>
    </p:spTree>
    <p:extLst>
      <p:ext uri="{BB962C8B-B14F-4D97-AF65-F5344CB8AC3E}">
        <p14:creationId xmlns:p14="http://schemas.microsoft.com/office/powerpoint/2010/main" val="3111321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426</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                HR Analytics Dashboard                                                     By Sufiyan Zamindar    1. Introduction This project focuses on analyzing employee attrition data to uncover patterns and trends that can help an organization improve employee retention. Using IBM’s HR dataset, the dashboard visualizes key factors influencing attrition, such as job satisfaction, work-life balance, department, age group, and more.  2. Objective To build a dynamic Power BI dashboard and use Python for EDA to identify key drivers of employee attrition and recommend data-driven HR strategies</vt:lpstr>
      <vt:lpstr>3. Dataset Description The dataset used is IBM’s HR Analytics dataset, which contains employee-level information such as:  Age Department Education Gender Job Role Monthly Income Job Satisfaction Work-Life Balance Attrition status  4. Tools and Technologies Used      </vt:lpstr>
      <vt:lpstr> 5. Dashboard Overview (Power BI)  The Power BI dashboard was designed to visually communicate key trends and allow interactive filtering:  📌 Key Visuals: Attrition Rate by Department Job Role vs Attrition Monthly Income and Age Distribution Job Satisfaction Heatmap Slicers to filter by gender, department, education, etc. KPI cards showing average income, total attrition, and other high-level metrics.   6. Key Finding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Sufiyan Zamindar</dc:creator>
  <cp:lastModifiedBy>Sufiyan Zamindar</cp:lastModifiedBy>
  <cp:revision>1</cp:revision>
  <dcterms:created xsi:type="dcterms:W3CDTF">2025-05-19T10:53:55Z</dcterms:created>
  <dcterms:modified xsi:type="dcterms:W3CDTF">2025-05-19T10:55:22Z</dcterms:modified>
</cp:coreProperties>
</file>