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23" r:id="rId5"/>
  </p:sldMasterIdLst>
  <p:notesMasterIdLst>
    <p:notesMasterId r:id="rId21"/>
  </p:notesMasterIdLst>
  <p:handoutMasterIdLst>
    <p:handoutMasterId r:id="rId22"/>
  </p:handoutMasterIdLst>
  <p:sldIdLst>
    <p:sldId id="265" r:id="rId6"/>
    <p:sldId id="263" r:id="rId7"/>
    <p:sldId id="314" r:id="rId8"/>
    <p:sldId id="320" r:id="rId9"/>
    <p:sldId id="296" r:id="rId10"/>
    <p:sldId id="315" r:id="rId11"/>
    <p:sldId id="297" r:id="rId12"/>
    <p:sldId id="301" r:id="rId13"/>
    <p:sldId id="322" r:id="rId14"/>
    <p:sldId id="319" r:id="rId15"/>
    <p:sldId id="321" r:id="rId16"/>
    <p:sldId id="310" r:id="rId17"/>
    <p:sldId id="311" r:id="rId18"/>
    <p:sldId id="312" r:id="rId19"/>
    <p:sldId id="313" r:id="rId20"/>
  </p:sldIdLst>
  <p:sldSz cx="9144000" cy="5143500" type="screen16x9"/>
  <p:notesSz cx="9296400" cy="14770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 uri="{2D200454-40CA-4A62-9FC3-DE9A4176ACB9}">
      <p15:notesGuideLst xmlns:p15="http://schemas.microsoft.com/office/powerpoint/2012/main">
        <p15:guide id="1" orient="horz" pos="4652">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AAAAA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63" autoAdjust="0"/>
    <p:restoredTop sz="86375" autoAdjust="0"/>
  </p:normalViewPr>
  <p:slideViewPr>
    <p:cSldViewPr snapToGrid="0">
      <p:cViewPr varScale="1">
        <p:scale>
          <a:sx n="150" d="100"/>
          <a:sy n="150" d="100"/>
        </p:scale>
        <p:origin x="1164" y="114"/>
      </p:cViewPr>
      <p:guideLst>
        <p:guide orient="horz" pos="162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4652"/>
        <p:guide pos="29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2883" name="Rectangle 3"/>
          <p:cNvSpPr>
            <a:spLocks noGrp="1" noChangeArrowheads="1"/>
          </p:cNvSpPr>
          <p:nvPr>
            <p:ph type="dt" sz="quarter"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22884" name="Rectangle 4"/>
          <p:cNvSpPr>
            <a:spLocks noGrp="1" noChangeArrowheads="1"/>
          </p:cNvSpPr>
          <p:nvPr>
            <p:ph type="ftr" sz="quarter" idx="2"/>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2885" name="Rectangle 5"/>
          <p:cNvSpPr>
            <a:spLocks noGrp="1" noChangeArrowheads="1"/>
          </p:cNvSpPr>
          <p:nvPr>
            <p:ph type="sldNum" sz="quarter" idx="3"/>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372300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1859" name="Rectangle 3"/>
          <p:cNvSpPr>
            <a:spLocks noGrp="1" noChangeArrowheads="1"/>
          </p:cNvSpPr>
          <p:nvPr>
            <p:ph type="dt"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74638" y="1108075"/>
            <a:ext cx="9845676" cy="55387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29854" y="7016308"/>
            <a:ext cx="7436693" cy="6645019"/>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1862" name="Rectangle 6"/>
          <p:cNvSpPr>
            <a:spLocks noGrp="1" noChangeArrowheads="1"/>
          </p:cNvSpPr>
          <p:nvPr>
            <p:ph type="ftr" sz="quarter" idx="4"/>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1863" name="Rectangle 7"/>
          <p:cNvSpPr>
            <a:spLocks noGrp="1" noChangeArrowheads="1"/>
          </p:cNvSpPr>
          <p:nvPr>
            <p:ph type="sldNum" sz="quarter" idx="5"/>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BED2394B-E06C-4DC9-BCC2-551C3DED9AAD}" type="slidenum">
              <a:rPr lang="en-US"/>
              <a:pPr>
                <a:defRPr/>
              </a:pPr>
              <a:t>‹#›</a:t>
            </a:fld>
            <a:endParaRPr lang="en-US"/>
          </a:p>
        </p:txBody>
      </p:sp>
    </p:spTree>
    <p:extLst>
      <p:ext uri="{BB962C8B-B14F-4D97-AF65-F5344CB8AC3E}">
        <p14:creationId xmlns:p14="http://schemas.microsoft.com/office/powerpoint/2010/main" val="3747035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80895" algn="l" rtl="0" eaLnBrk="0" fontAlgn="base" hangingPunct="0">
      <a:spcBef>
        <a:spcPct val="30000"/>
      </a:spcBef>
      <a:spcAft>
        <a:spcPct val="0"/>
      </a:spcAft>
      <a:defRPr sz="1000" kern="1200">
        <a:solidFill>
          <a:schemeClr val="tx1"/>
        </a:solidFill>
        <a:latin typeface="Arial" charset="0"/>
        <a:ea typeface="+mn-ea"/>
        <a:cs typeface="+mn-cs"/>
      </a:defRPr>
    </a:lvl2pPr>
    <a:lvl3pPr marL="761790" algn="l" rtl="0" eaLnBrk="0" fontAlgn="base" hangingPunct="0">
      <a:spcBef>
        <a:spcPct val="30000"/>
      </a:spcBef>
      <a:spcAft>
        <a:spcPct val="0"/>
      </a:spcAft>
      <a:defRPr sz="1000" kern="1200">
        <a:solidFill>
          <a:schemeClr val="tx1"/>
        </a:solidFill>
        <a:latin typeface="Arial" charset="0"/>
        <a:ea typeface="+mn-ea"/>
        <a:cs typeface="+mn-cs"/>
      </a:defRPr>
    </a:lvl3pPr>
    <a:lvl4pPr marL="1142683" algn="l" rtl="0" eaLnBrk="0" fontAlgn="base" hangingPunct="0">
      <a:spcBef>
        <a:spcPct val="30000"/>
      </a:spcBef>
      <a:spcAft>
        <a:spcPct val="0"/>
      </a:spcAft>
      <a:defRPr sz="1000" kern="1200">
        <a:solidFill>
          <a:schemeClr val="tx1"/>
        </a:solidFill>
        <a:latin typeface="Arial" charset="0"/>
        <a:ea typeface="+mn-ea"/>
        <a:cs typeface="+mn-cs"/>
      </a:defRPr>
    </a:lvl4pPr>
    <a:lvl5pPr marL="1523573" algn="l" rtl="0" eaLnBrk="0" fontAlgn="base" hangingPunct="0">
      <a:spcBef>
        <a:spcPct val="30000"/>
      </a:spcBef>
      <a:spcAft>
        <a:spcPct val="0"/>
      </a:spcAft>
      <a:defRPr sz="1000" kern="1200">
        <a:solidFill>
          <a:schemeClr val="tx1"/>
        </a:solidFill>
        <a:latin typeface="Arial" charset="0"/>
        <a:ea typeface="+mn-ea"/>
        <a:cs typeface="+mn-cs"/>
      </a:defRPr>
    </a:lvl5pPr>
    <a:lvl6pPr marL="1904467" algn="l" defTabSz="761790" rtl="0" eaLnBrk="1" latinLnBrk="0" hangingPunct="1">
      <a:defRPr sz="1000" kern="1200">
        <a:solidFill>
          <a:schemeClr val="tx1"/>
        </a:solidFill>
        <a:latin typeface="+mn-lt"/>
        <a:ea typeface="+mn-ea"/>
        <a:cs typeface="+mn-cs"/>
      </a:defRPr>
    </a:lvl6pPr>
    <a:lvl7pPr marL="2285362" algn="l" defTabSz="761790" rtl="0" eaLnBrk="1" latinLnBrk="0" hangingPunct="1">
      <a:defRPr sz="1000" kern="1200">
        <a:solidFill>
          <a:schemeClr val="tx1"/>
        </a:solidFill>
        <a:latin typeface="+mn-lt"/>
        <a:ea typeface="+mn-ea"/>
        <a:cs typeface="+mn-cs"/>
      </a:defRPr>
    </a:lvl7pPr>
    <a:lvl8pPr marL="2666253" algn="l" defTabSz="761790" rtl="0" eaLnBrk="1" latinLnBrk="0" hangingPunct="1">
      <a:defRPr sz="1000" kern="1200">
        <a:solidFill>
          <a:schemeClr val="tx1"/>
        </a:solidFill>
        <a:latin typeface="+mn-lt"/>
        <a:ea typeface="+mn-ea"/>
        <a:cs typeface="+mn-cs"/>
      </a:defRPr>
    </a:lvl8pPr>
    <a:lvl9pPr marL="3047146" algn="l" defTabSz="761790"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03BA23CF-AA30-4A18-B744-605C3E9DBF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430B41-3034-4777-B6DE-71856D9856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27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800" smtClean="0">
                <a:solidFill>
                  <a:schemeClr val="tx1"/>
                </a:solidFill>
                <a:latin typeface="+mn-lt"/>
                <a:ea typeface="+mn-ea"/>
                <a:cs typeface="+mn-cs"/>
              </a:defRPr>
            </a:lvl1pPr>
            <a:lvl2pPr algn="l" rtl="0" eaLnBrk="0" fontAlgn="base" hangingPunct="0">
              <a:spcAft>
                <a:spcPct val="0"/>
              </a:spcAft>
              <a:defRPr lang="en-US" sz="1600" smtClean="0">
                <a:solidFill>
                  <a:schemeClr val="tx1"/>
                </a:solidFill>
                <a:latin typeface="+mn-lt"/>
                <a:ea typeface="+mn-ea"/>
                <a:cs typeface="+mn-cs"/>
              </a:defRPr>
            </a:lvl2pPr>
            <a:lvl3pPr algn="l" rtl="0" eaLnBrk="0" fontAlgn="base" hangingPunct="0">
              <a:spcAft>
                <a:spcPct val="0"/>
              </a:spcAft>
              <a:defRPr lang="en-US" sz="1400" smtClean="0">
                <a:solidFill>
                  <a:schemeClr val="tx1"/>
                </a:solidFill>
                <a:latin typeface="+mn-lt"/>
                <a:ea typeface="+mn-ea"/>
                <a:cs typeface="+mn-cs"/>
              </a:defRPr>
            </a:lvl3pPr>
            <a:lvl4pPr algn="l" rtl="0" eaLnBrk="0" fontAlgn="base" hangingPunct="0">
              <a:spcAft>
                <a:spcPct val="0"/>
              </a:spcAft>
              <a:defRPr lang="en-US" sz="1400" smtClean="0">
                <a:solidFill>
                  <a:schemeClr val="tx1"/>
                </a:solidFill>
                <a:latin typeface="+mn-lt"/>
                <a:ea typeface="+mn-ea"/>
                <a:cs typeface="+mn-cs"/>
              </a:defRPr>
            </a:lvl4pPr>
            <a:lvl5pPr algn="l" rtl="0" eaLnBrk="0" fontAlgn="base" hangingPunct="0">
              <a:spcAft>
                <a:spcPct val="0"/>
              </a:spcAft>
              <a:defRPr lang="en-US" sz="14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3"/>
          </a:xfrm>
        </p:spPr>
        <p:txBody>
          <a:bodyPr anchor="b"/>
          <a:lstStyle>
            <a:lvl1pPr algn="l">
              <a:defRPr sz="2300" b="1">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2"/>
            <a:ext cx="5486400" cy="3086100"/>
          </a:xfrm>
        </p:spPr>
        <p:txBody>
          <a:bodyPr/>
          <a:lstStyle>
            <a:lvl1pPr marL="0" indent="0">
              <a:buNone/>
              <a:defRPr sz="2700"/>
            </a:lvl1pPr>
            <a:lvl2pPr marL="380895" indent="0">
              <a:buNone/>
              <a:defRPr sz="2300"/>
            </a:lvl2pPr>
            <a:lvl3pPr marL="761790" indent="0">
              <a:buNone/>
              <a:defRPr sz="2000"/>
            </a:lvl3pPr>
            <a:lvl4pPr marL="1142683" indent="0">
              <a:buNone/>
              <a:defRPr sz="1700"/>
            </a:lvl4pPr>
            <a:lvl5pPr marL="1523573" indent="0">
              <a:buNone/>
              <a:defRPr sz="1700"/>
            </a:lvl5pPr>
            <a:lvl6pPr marL="1904467" indent="0">
              <a:buNone/>
              <a:defRPr sz="1700"/>
            </a:lvl6pPr>
            <a:lvl7pPr marL="2285362" indent="0">
              <a:buNone/>
              <a:defRPr sz="1700"/>
            </a:lvl7pPr>
            <a:lvl8pPr marL="2666253" indent="0">
              <a:buNone/>
              <a:defRPr sz="1700"/>
            </a:lvl8pPr>
            <a:lvl9pPr marL="3047146" indent="0">
              <a:buNone/>
              <a:defRPr sz="17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a:noFill/>
          <a:ln w="9525" algn="ctr">
            <a:noFill/>
            <a:miter lim="800000"/>
            <a:headEnd/>
            <a:tailEnd/>
          </a:ln>
        </p:spPr>
        <p:txBody>
          <a:bodyPr vert="horz" wrap="square" lIns="76179" tIns="38088" rIns="76179" bIns="38088" numCol="1" anchor="t" anchorCtr="0" compatLnSpc="1">
            <a:prstTxWarp prst="textNoShape">
              <a:avLst/>
            </a:prstTxWarp>
          </a:bodyPr>
          <a:lstStyle>
            <a:lvl1pPr marL="0" indent="0" algn="l" rtl="0" eaLnBrk="0" fontAlgn="base" hangingPunct="0">
              <a:spcAft>
                <a:spcPct val="0"/>
              </a:spcAft>
              <a:buNone/>
              <a:defRPr lang="en-US" sz="1700" smtClean="0">
                <a:solidFill>
                  <a:schemeClr val="tx1"/>
                </a:solidFill>
                <a:latin typeface="+mn-lt"/>
                <a:ea typeface="+mn-ea"/>
                <a:cs typeface="+mn-cs"/>
              </a:defRPr>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E55F34B-1C25-4090-A4A7-9CEE84F430B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34FE2BCE-81FD-49AD-8F3F-8C803C0A891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07157"/>
            <a:ext cx="2141537" cy="4301728"/>
          </a:xfrm>
        </p:spPr>
        <p:txBody>
          <a:bodyPr vert="eaVert"/>
          <a:lstStyle>
            <a:lvl1pPr>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31775" y="107157"/>
            <a:ext cx="6275388" cy="4301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9AB3E699-3BC5-4E82-A48B-54CC42B0E66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1552083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1160185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2108738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156304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7876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15" name="Picture 14" descr="selected_powerpoint_bg_2_1280x720.jpg"/>
          <p:cNvPicPr>
            <a:picLocks noChangeAspect="1"/>
          </p:cNvPicPr>
          <p:nvPr userDrawn="1"/>
        </p:nvPicPr>
        <p:blipFill>
          <a:blip r:embed="rId2" cstate="print"/>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9"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7355571E-02C7-4909-A943-092A83DD3418}" type="slidenum">
              <a:rPr lang="en-US"/>
              <a:pPr>
                <a:defRPr/>
              </a:pPr>
              <a:t>‹#›</a:t>
            </a:fld>
            <a:endParaRPr lang="en-US"/>
          </a:p>
        </p:txBody>
      </p:sp>
      <p:grpSp>
        <p:nvGrpSpPr>
          <p:cNvPr id="16" name="Group 15"/>
          <p:cNvGrpSpPr/>
          <p:nvPr userDrawn="1"/>
        </p:nvGrpSpPr>
        <p:grpSpPr>
          <a:xfrm>
            <a:off x="0" y="4706938"/>
            <a:ext cx="8826500" cy="388620"/>
            <a:chOff x="0" y="6321425"/>
            <a:chExt cx="10591800" cy="466344"/>
          </a:xfrm>
        </p:grpSpPr>
        <p:sp>
          <p:nvSpPr>
            <p:cNvPr id="17" name="Rectangle 16"/>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23"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Confidential – NDA</a:t>
            </a:r>
            <a:r>
              <a:rPr lang="en-US" sz="700" baseline="0" dirty="0"/>
              <a:t> Restrictions</a:t>
            </a:r>
            <a:endParaRPr lang="en-US" sz="700"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1355638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347572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920693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468133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214045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319470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471268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678004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539130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038600" y="4975577"/>
            <a:ext cx="782188" cy="167923"/>
          </a:xfrm>
        </p:spPr>
        <p:txBody>
          <a:bodyPr/>
          <a:lstStyle/>
          <a:p>
            <a:fld id="{C3E86457-F974-4229-B3BF-417D29C1FBC2}" type="slidenum">
              <a:rPr lang="en-US" smtClean="0"/>
              <a:t>‹#›</a:t>
            </a:fld>
            <a:endParaRPr lang="en-US"/>
          </a:p>
        </p:txBody>
      </p:sp>
      <p:sp>
        <p:nvSpPr>
          <p:cNvPr id="4" name="Text Box 31"/>
          <p:cNvSpPr txBox="1">
            <a:spLocks noChangeArrowheads="1"/>
          </p:cNvSpPr>
          <p:nvPr userDrawn="1"/>
        </p:nvSpPr>
        <p:spPr bwMode="auto">
          <a:xfrm>
            <a:off x="7275678" y="4928056"/>
            <a:ext cx="1847850" cy="215444"/>
          </a:xfrm>
          <a:prstGeom prst="rect">
            <a:avLst/>
          </a:prstGeom>
          <a:noFill/>
          <a:ln w="9525">
            <a:noFill/>
            <a:miter lim="800000"/>
            <a:headEnd/>
            <a:tailEnd/>
          </a:ln>
          <a:effectLst/>
        </p:spPr>
        <p:txBody>
          <a:bodyPr wrap="square">
            <a:spAutoFit/>
          </a:bodyPr>
          <a:lstStyle/>
          <a:p>
            <a:pPr fontAlgn="base">
              <a:spcBef>
                <a:spcPct val="50000"/>
              </a:spcBef>
              <a:spcAft>
                <a:spcPct val="0"/>
              </a:spcAft>
              <a:defRPr/>
            </a:pPr>
            <a:r>
              <a:rPr lang="en-US" sz="800" dirty="0">
                <a:solidFill>
                  <a:srgbClr val="000000"/>
                </a:solidFill>
                <a:cs typeface="Arial" charset="0"/>
              </a:rPr>
              <a:t>TI Confidential – Internal</a:t>
            </a:r>
            <a:r>
              <a:rPr lang="en-US" sz="800" baseline="0" dirty="0">
                <a:solidFill>
                  <a:srgbClr val="000000"/>
                </a:solidFill>
                <a:cs typeface="Arial" charset="0"/>
              </a:rPr>
              <a:t> Information</a:t>
            </a:r>
            <a:endParaRPr lang="en-US" sz="800" dirty="0">
              <a:solidFill>
                <a:srgbClr val="000000"/>
              </a:solidFill>
              <a:cs typeface="Arial" charset="0"/>
            </a:endParaRPr>
          </a:p>
        </p:txBody>
      </p:sp>
    </p:spTree>
    <p:extLst>
      <p:ext uri="{BB962C8B-B14F-4D97-AF65-F5344CB8AC3E}">
        <p14:creationId xmlns:p14="http://schemas.microsoft.com/office/powerpoint/2010/main" val="229467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9" name="Picture 18" descr="selected_powerpoint_bg_1_1280x720.jpg"/>
          <p:cNvPicPr>
            <a:picLocks noChangeAspect="1"/>
          </p:cNvPicPr>
          <p:nvPr userDrawn="1"/>
        </p:nvPicPr>
        <p:blipFill>
          <a:blip r:embed="rId2" cstate="print"/>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A18096A3-1C74-4210-9B46-F757C8F29AA0}" type="slidenum">
              <a:rPr lang="en-US"/>
              <a:pPr>
                <a:defRPr/>
              </a:pPr>
              <a:t>‹#›</a:t>
            </a:fld>
            <a:endParaRPr lang="en-US"/>
          </a:p>
        </p:txBody>
      </p:sp>
      <p:grpSp>
        <p:nvGrpSpPr>
          <p:cNvPr id="20" name="Group 19"/>
          <p:cNvGrpSpPr/>
          <p:nvPr userDrawn="1"/>
        </p:nvGrpSpPr>
        <p:grpSpPr>
          <a:xfrm>
            <a:off x="0"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23"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Confidential – NDA</a:t>
            </a:r>
            <a:r>
              <a:rPr lang="en-US" sz="700" baseline="0" dirty="0"/>
              <a:t> Restrictions</a:t>
            </a:r>
            <a:endParaRPr lang="en-US" sz="700"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33378" y="786357"/>
            <a:ext cx="8467725" cy="4109493"/>
          </a:xfrm>
        </p:spPr>
        <p:txBody>
          <a:bodyPr/>
          <a:lstStyle>
            <a:lvl1pPr>
              <a:spcBef>
                <a:spcPts val="667"/>
              </a:spcBef>
              <a:defRPr/>
            </a:lvl1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spTree>
    <p:extLst>
      <p:ext uri="{BB962C8B-B14F-4D97-AF65-F5344CB8AC3E}">
        <p14:creationId xmlns:p14="http://schemas.microsoft.com/office/powerpoint/2010/main" val="2209599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356400"/>
          </a:xfrm>
        </p:spPr>
        <p:txBody>
          <a:bodyPr/>
          <a:lstStyle>
            <a:lvl1pPr>
              <a:defRPr>
                <a:solidFill>
                  <a:schemeClr val="tx2"/>
                </a:solidFill>
              </a:defRPr>
            </a:lvl1p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spTree>
    <p:extLst>
      <p:ext uri="{BB962C8B-B14F-4D97-AF65-F5344CB8AC3E}">
        <p14:creationId xmlns:p14="http://schemas.microsoft.com/office/powerpoint/2010/main" val="5022778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430B41-3034-4777-B6DE-71856D985697}" type="slidenum">
              <a:rPr lang="en-US"/>
              <a:pPr>
                <a:defRPr/>
              </a:pPr>
              <a:t>‹#›</a:t>
            </a:fld>
            <a:endParaRPr lang="en-US"/>
          </a:p>
        </p:txBody>
      </p:sp>
    </p:spTree>
    <p:extLst>
      <p:ext uri="{BB962C8B-B14F-4D97-AF65-F5344CB8AC3E}">
        <p14:creationId xmlns:p14="http://schemas.microsoft.com/office/powerpoint/2010/main" val="277118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18" name="Picture 17" descr="selected_powerpoint_bg_1_grey1280x720.jpg"/>
          <p:cNvPicPr>
            <a:picLocks noChangeAspect="1"/>
          </p:cNvPicPr>
          <p:nvPr userDrawn="1"/>
        </p:nvPicPr>
        <p:blipFill>
          <a:blip r:embed="rId2" cstate="print"/>
          <a:stretch>
            <a:fillRect/>
          </a:stretch>
        </p:blipFill>
        <p:spPr>
          <a:xfrm>
            <a:off x="0" y="10298"/>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3C7E7816-A48B-4805-9A47-CE865F4F101F}" type="slidenum">
              <a:rPr lang="en-US"/>
              <a:pPr>
                <a:defRPr/>
              </a:pPr>
              <a:t>‹#›</a:t>
            </a:fld>
            <a:endParaRPr lang="en-US"/>
          </a:p>
        </p:txBody>
      </p:sp>
      <p:grpSp>
        <p:nvGrpSpPr>
          <p:cNvPr id="20" name="Group 19"/>
          <p:cNvGrpSpPr/>
          <p:nvPr userDrawn="1"/>
        </p:nvGrpSpPr>
        <p:grpSpPr>
          <a:xfrm>
            <a:off x="0"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23"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Confidential – NDA</a:t>
            </a:r>
            <a:r>
              <a:rPr lang="en-US" sz="700" baseline="0" dirty="0"/>
              <a:t> Restrictions</a:t>
            </a:r>
            <a:endParaRPr lang="en-US" sz="7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33378" y="786357"/>
            <a:ext cx="8467725" cy="3709449"/>
          </a:xfrm>
        </p:spPr>
        <p:txBody>
          <a:bodyPr/>
          <a:lstStyle>
            <a:lvl1pPr>
              <a:spcBef>
                <a:spcPts val="667"/>
              </a:spcBef>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p:spPr>
        <p:txBody>
          <a:bodyPr anchor="t"/>
          <a:lstStyle>
            <a:lvl1pPr algn="l">
              <a:defRPr sz="3300" b="1" cap="all">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700"/>
            </a:lvl1pPr>
            <a:lvl2pPr marL="380895" indent="0">
              <a:buNone/>
              <a:defRPr sz="1500"/>
            </a:lvl2pPr>
            <a:lvl3pPr marL="761790" indent="0">
              <a:buNone/>
              <a:defRPr sz="1300"/>
            </a:lvl3pPr>
            <a:lvl4pPr marL="1142683" indent="0">
              <a:buNone/>
              <a:defRPr sz="1200"/>
            </a:lvl4pPr>
            <a:lvl5pPr marL="1523573" indent="0">
              <a:buNone/>
              <a:defRPr sz="1200"/>
            </a:lvl5pPr>
            <a:lvl6pPr marL="1904467" indent="0">
              <a:buNone/>
              <a:defRPr sz="1200"/>
            </a:lvl6pPr>
            <a:lvl7pPr marL="2285362" indent="0">
              <a:buNone/>
              <a:defRPr sz="1200"/>
            </a:lvl7pPr>
            <a:lvl8pPr marL="2666253" indent="0">
              <a:buNone/>
              <a:defRPr sz="1200"/>
            </a:lvl8pPr>
            <a:lvl9pPr marL="3047146" indent="0">
              <a:buNone/>
              <a:defRPr sz="1200"/>
            </a:lvl9pPr>
          </a:lstStyle>
          <a:p>
            <a:pPr lvl="0"/>
            <a:r>
              <a:rPr lang="en-US"/>
              <a:t>Click to edit Master text styles</a:t>
            </a:r>
          </a:p>
        </p:txBody>
      </p:sp>
      <p:sp>
        <p:nvSpPr>
          <p:cNvPr id="4" name="Rectangle 6"/>
          <p:cNvSpPr>
            <a:spLocks noGrp="1" noChangeArrowheads="1"/>
          </p:cNvSpPr>
          <p:nvPr>
            <p:ph type="sldNum" sz="quarter" idx="10"/>
          </p:nvPr>
        </p:nvSpPr>
        <p:spPr>
          <a:xfrm>
            <a:off x="6638925" y="4537472"/>
            <a:ext cx="2133600" cy="154782"/>
          </a:xfrm>
          <a:ln/>
        </p:spPr>
        <p:txBody>
          <a:bodyPr/>
          <a:lstStyle>
            <a:lvl1pPr>
              <a:defRPr/>
            </a:lvl1pPr>
          </a:lstStyle>
          <a:p>
            <a:pPr>
              <a:defRPr/>
            </a:pPr>
            <a:fld id="{4E6118DC-F0C3-4C61-9EEA-2C495CD0458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375" y="889398"/>
            <a:ext cx="4157663"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800" smtClean="0">
                <a:solidFill>
                  <a:schemeClr val="tx1"/>
                </a:solidFill>
                <a:latin typeface="+mn-lt"/>
                <a:ea typeface="+mn-ea"/>
                <a:cs typeface="+mn-cs"/>
              </a:defRPr>
            </a:lvl1pPr>
            <a:lvl2pPr algn="l" rtl="0" eaLnBrk="0" fontAlgn="base" hangingPunct="0">
              <a:spcAft>
                <a:spcPct val="0"/>
              </a:spcAft>
              <a:defRPr lang="en-US" sz="1600" smtClean="0">
                <a:solidFill>
                  <a:schemeClr val="tx1"/>
                </a:solidFill>
                <a:latin typeface="+mn-lt"/>
                <a:ea typeface="+mn-ea"/>
                <a:cs typeface="+mn-cs"/>
              </a:defRPr>
            </a:lvl2pPr>
            <a:lvl3pPr algn="l" rtl="0" eaLnBrk="0" fontAlgn="base" hangingPunct="0">
              <a:spcAft>
                <a:spcPct val="0"/>
              </a:spcAft>
              <a:defRPr lang="en-US" sz="1400" smtClean="0">
                <a:solidFill>
                  <a:schemeClr val="tx1"/>
                </a:solidFill>
                <a:latin typeface="+mn-lt"/>
                <a:ea typeface="+mn-ea"/>
                <a:cs typeface="+mn-cs"/>
              </a:defRPr>
            </a:lvl3pPr>
            <a:lvl4pPr algn="l" rtl="0" eaLnBrk="0" fontAlgn="base" hangingPunct="0">
              <a:spcAft>
                <a:spcPct val="0"/>
              </a:spcAft>
              <a:defRPr lang="en-US" sz="1400" smtClean="0">
                <a:solidFill>
                  <a:schemeClr val="tx1"/>
                </a:solidFill>
                <a:latin typeface="+mn-lt"/>
                <a:ea typeface="+mn-ea"/>
                <a:cs typeface="+mn-cs"/>
              </a:defRPr>
            </a:lvl4pPr>
            <a:lvl5pPr algn="l" rtl="0" eaLnBrk="0" fontAlgn="base" hangingPunct="0">
              <a:spcAft>
                <a:spcPct val="0"/>
              </a:spcAft>
              <a:defRPr lang="en-US" sz="14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800" smtClean="0">
                <a:solidFill>
                  <a:schemeClr val="tx1"/>
                </a:solidFill>
                <a:latin typeface="+mn-lt"/>
                <a:ea typeface="+mn-ea"/>
                <a:cs typeface="+mn-cs"/>
              </a:defRPr>
            </a:lvl1pPr>
            <a:lvl2pPr algn="l" rtl="0" eaLnBrk="0" fontAlgn="base" hangingPunct="0">
              <a:spcAft>
                <a:spcPct val="0"/>
              </a:spcAft>
              <a:defRPr lang="en-US" sz="1600" smtClean="0">
                <a:solidFill>
                  <a:schemeClr val="tx1"/>
                </a:solidFill>
                <a:latin typeface="+mn-lt"/>
                <a:ea typeface="+mn-ea"/>
                <a:cs typeface="+mn-cs"/>
              </a:defRPr>
            </a:lvl2pPr>
            <a:lvl3pPr algn="l" rtl="0" eaLnBrk="0" fontAlgn="base" hangingPunct="0">
              <a:spcAft>
                <a:spcPct val="0"/>
              </a:spcAft>
              <a:defRPr lang="en-US" sz="1400" smtClean="0">
                <a:solidFill>
                  <a:schemeClr val="tx1"/>
                </a:solidFill>
                <a:latin typeface="+mn-lt"/>
                <a:ea typeface="+mn-ea"/>
                <a:cs typeface="+mn-cs"/>
              </a:defRPr>
            </a:lvl3pPr>
            <a:lvl4pPr algn="l" rtl="0" eaLnBrk="0" fontAlgn="base" hangingPunct="0">
              <a:spcAft>
                <a:spcPct val="0"/>
              </a:spcAft>
              <a:defRPr lang="en-US" sz="1400" smtClean="0">
                <a:solidFill>
                  <a:schemeClr val="tx1"/>
                </a:solidFill>
                <a:latin typeface="+mn-lt"/>
                <a:ea typeface="+mn-ea"/>
                <a:cs typeface="+mn-cs"/>
              </a:defRPr>
            </a:lvl4pPr>
            <a:lvl5pPr algn="l" rtl="0" eaLnBrk="0" fontAlgn="base" hangingPunct="0">
              <a:spcAft>
                <a:spcPct val="0"/>
              </a:spcAft>
              <a:defRPr lang="en-US" sz="14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Click to edit Master text styles</a:t>
            </a:r>
          </a:p>
        </p:txBody>
      </p:sp>
      <p:sp>
        <p:nvSpPr>
          <p:cNvPr id="4" name="Content Placeholder 3"/>
          <p:cNvSpPr>
            <a:spLocks noGrp="1"/>
          </p:cNvSpPr>
          <p:nvPr>
            <p:ph sz="half" idx="2"/>
          </p:nvPr>
        </p:nvSpPr>
        <p:spPr>
          <a:xfrm>
            <a:off x="457200" y="1631157"/>
            <a:ext cx="4040188"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800" smtClean="0">
                <a:solidFill>
                  <a:schemeClr val="tx1"/>
                </a:solidFill>
                <a:latin typeface="+mn-lt"/>
                <a:ea typeface="+mn-ea"/>
                <a:cs typeface="+mn-cs"/>
              </a:defRPr>
            </a:lvl1pPr>
            <a:lvl2pPr algn="l" rtl="0" eaLnBrk="0" fontAlgn="base" hangingPunct="0">
              <a:spcAft>
                <a:spcPct val="0"/>
              </a:spcAft>
              <a:defRPr lang="en-US" sz="1600" smtClean="0">
                <a:solidFill>
                  <a:schemeClr val="tx1"/>
                </a:solidFill>
                <a:latin typeface="+mn-lt"/>
                <a:ea typeface="+mn-ea"/>
                <a:cs typeface="+mn-cs"/>
              </a:defRPr>
            </a:lvl2pPr>
            <a:lvl3pPr algn="l" rtl="0" eaLnBrk="0" fontAlgn="base" hangingPunct="0">
              <a:spcAft>
                <a:spcPct val="0"/>
              </a:spcAft>
              <a:defRPr lang="en-US" sz="1400" smtClean="0">
                <a:solidFill>
                  <a:schemeClr val="tx1"/>
                </a:solidFill>
                <a:latin typeface="+mn-lt"/>
                <a:ea typeface="+mn-ea"/>
                <a:cs typeface="+mn-cs"/>
              </a:defRPr>
            </a:lvl3pPr>
            <a:lvl4pPr algn="l" rtl="0" eaLnBrk="0" fontAlgn="base" hangingPunct="0">
              <a:spcAft>
                <a:spcPct val="0"/>
              </a:spcAft>
              <a:defRPr lang="en-US" sz="1400" smtClean="0">
                <a:solidFill>
                  <a:schemeClr val="tx1"/>
                </a:solidFill>
                <a:latin typeface="+mn-lt"/>
                <a:ea typeface="+mn-ea"/>
                <a:cs typeface="+mn-cs"/>
              </a:defRPr>
            </a:lvl4pPr>
            <a:lvl5pPr algn="l" rtl="0" eaLnBrk="0" fontAlgn="base" hangingPunct="0">
              <a:spcAft>
                <a:spcPct val="0"/>
              </a:spcAft>
              <a:defRPr lang="en-US" sz="14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Click to edit Master text styles</a:t>
            </a:r>
          </a:p>
        </p:txBody>
      </p:sp>
      <p:sp>
        <p:nvSpPr>
          <p:cNvPr id="6" name="Content Placeholder 5"/>
          <p:cNvSpPr>
            <a:spLocks noGrp="1"/>
          </p:cNvSpPr>
          <p:nvPr>
            <p:ph sz="quarter" idx="4"/>
          </p:nvPr>
        </p:nvSpPr>
        <p:spPr>
          <a:xfrm>
            <a:off x="4645028" y="1631157"/>
            <a:ext cx="4041775"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800" smtClean="0">
                <a:solidFill>
                  <a:schemeClr val="tx1"/>
                </a:solidFill>
                <a:latin typeface="+mn-lt"/>
                <a:ea typeface="+mn-ea"/>
                <a:cs typeface="+mn-cs"/>
              </a:defRPr>
            </a:lvl1pPr>
            <a:lvl2pPr algn="l" rtl="0" eaLnBrk="0" fontAlgn="base" hangingPunct="0">
              <a:spcAft>
                <a:spcPct val="0"/>
              </a:spcAft>
              <a:defRPr lang="en-US" sz="1600" smtClean="0">
                <a:solidFill>
                  <a:schemeClr val="tx1"/>
                </a:solidFill>
                <a:latin typeface="+mn-lt"/>
                <a:ea typeface="+mn-ea"/>
                <a:cs typeface="+mn-cs"/>
              </a:defRPr>
            </a:lvl2pPr>
            <a:lvl3pPr algn="l" rtl="0" eaLnBrk="0" fontAlgn="base" hangingPunct="0">
              <a:spcAft>
                <a:spcPct val="0"/>
              </a:spcAft>
              <a:defRPr lang="en-US" sz="1400" smtClean="0">
                <a:solidFill>
                  <a:schemeClr val="tx1"/>
                </a:solidFill>
                <a:latin typeface="+mn-lt"/>
                <a:ea typeface="+mn-ea"/>
                <a:cs typeface="+mn-cs"/>
              </a:defRPr>
            </a:lvl3pPr>
            <a:lvl4pPr algn="l" rtl="0" eaLnBrk="0" fontAlgn="base" hangingPunct="0">
              <a:spcAft>
                <a:spcPct val="0"/>
              </a:spcAft>
              <a:defRPr lang="en-US" sz="1400" smtClean="0">
                <a:solidFill>
                  <a:schemeClr val="tx1"/>
                </a:solidFill>
                <a:latin typeface="+mn-lt"/>
                <a:ea typeface="+mn-ea"/>
                <a:cs typeface="+mn-cs"/>
              </a:defRPr>
            </a:lvl4pPr>
            <a:lvl5pPr algn="l" rtl="0" eaLnBrk="0" fontAlgn="base" hangingPunct="0">
              <a:spcAft>
                <a:spcPct val="0"/>
              </a:spcAft>
              <a:defRPr lang="en-US" sz="14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3"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9" name="Rectangle 18"/>
          <p:cNvSpPr/>
          <p:nvPr userDrawn="1"/>
        </p:nvSpPr>
        <p:spPr>
          <a:xfrm>
            <a:off x="41910" y="4743450"/>
            <a:ext cx="874014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6642100" y="453747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sp>
        <p:nvSpPr>
          <p:cNvPr id="23"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Confidential – NDA</a:t>
            </a:r>
            <a:r>
              <a:rPr lang="en-US" sz="700" baseline="0" dirty="0"/>
              <a:t> Restrictions</a:t>
            </a:r>
            <a:endParaRPr lang="en-US" sz="700" dirty="0"/>
          </a:p>
        </p:txBody>
      </p:sp>
      <p:grpSp>
        <p:nvGrpSpPr>
          <p:cNvPr id="16" name="Group 15"/>
          <p:cNvGrpSpPr/>
          <p:nvPr userDrawn="1"/>
        </p:nvGrpSpPr>
        <p:grpSpPr>
          <a:xfrm>
            <a:off x="0" y="4706938"/>
            <a:ext cx="8826500" cy="388620"/>
            <a:chOff x="0" y="6321425"/>
            <a:chExt cx="10591800" cy="466344"/>
          </a:xfrm>
        </p:grpSpPr>
        <p:sp>
          <p:nvSpPr>
            <p:cNvPr id="18" name="Rectangle 17"/>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31" cstate="print"/>
            <a:srcRect/>
            <a:stretch>
              <a:fillRect/>
            </a:stretch>
          </p:blipFill>
          <p:spPr bwMode="auto">
            <a:xfrm>
              <a:off x="8593138" y="6440488"/>
              <a:ext cx="1874837" cy="23177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Lst>
  <p:hf hdr="0" ftr="0" dt="0"/>
  <p:txStyles>
    <p:titleStyle>
      <a:lvl1pPr algn="l" rtl="0" eaLnBrk="1" fontAlgn="base" hangingPunct="1">
        <a:lnSpc>
          <a:spcPct val="85000"/>
        </a:lnSpc>
        <a:spcBef>
          <a:spcPct val="0"/>
        </a:spcBef>
        <a:spcAft>
          <a:spcPct val="0"/>
        </a:spcAft>
        <a:defRPr sz="2700" b="1">
          <a:solidFill>
            <a:schemeClr val="tx2"/>
          </a:solidFill>
          <a:latin typeface="+mj-lt"/>
          <a:ea typeface="+mj-ea"/>
          <a:cs typeface="+mj-cs"/>
        </a:defRPr>
      </a:lvl1pPr>
      <a:lvl2pPr algn="l" rtl="0" eaLnBrk="1" fontAlgn="base" hangingPunct="1">
        <a:lnSpc>
          <a:spcPct val="85000"/>
        </a:lnSpc>
        <a:spcBef>
          <a:spcPct val="0"/>
        </a:spcBef>
        <a:spcAft>
          <a:spcPct val="0"/>
        </a:spcAft>
        <a:defRPr sz="2700" b="1">
          <a:solidFill>
            <a:schemeClr val="tx2"/>
          </a:solidFill>
          <a:latin typeface="Arial" charset="0"/>
        </a:defRPr>
      </a:lvl2pPr>
      <a:lvl3pPr algn="l" rtl="0" eaLnBrk="1" fontAlgn="base" hangingPunct="1">
        <a:lnSpc>
          <a:spcPct val="85000"/>
        </a:lnSpc>
        <a:spcBef>
          <a:spcPct val="0"/>
        </a:spcBef>
        <a:spcAft>
          <a:spcPct val="0"/>
        </a:spcAft>
        <a:defRPr sz="2700" b="1">
          <a:solidFill>
            <a:schemeClr val="tx2"/>
          </a:solidFill>
          <a:latin typeface="Arial" charset="0"/>
        </a:defRPr>
      </a:lvl3pPr>
      <a:lvl4pPr algn="l" rtl="0" eaLnBrk="1" fontAlgn="base" hangingPunct="1">
        <a:lnSpc>
          <a:spcPct val="85000"/>
        </a:lnSpc>
        <a:spcBef>
          <a:spcPct val="0"/>
        </a:spcBef>
        <a:spcAft>
          <a:spcPct val="0"/>
        </a:spcAft>
        <a:defRPr sz="2700" b="1">
          <a:solidFill>
            <a:schemeClr val="tx2"/>
          </a:solidFill>
          <a:latin typeface="Arial" charset="0"/>
        </a:defRPr>
      </a:lvl4pPr>
      <a:lvl5pPr algn="l" rtl="0" eaLnBrk="1" fontAlgn="base" hangingPunct="1">
        <a:lnSpc>
          <a:spcPct val="85000"/>
        </a:lnSpc>
        <a:spcBef>
          <a:spcPct val="0"/>
        </a:spcBef>
        <a:spcAft>
          <a:spcPct val="0"/>
        </a:spcAft>
        <a:defRPr sz="2700" b="1">
          <a:solidFill>
            <a:schemeClr val="tx2"/>
          </a:solidFill>
          <a:latin typeface="Arial" charset="0"/>
        </a:defRPr>
      </a:lvl5pPr>
      <a:lvl6pPr marL="380895" algn="l" rtl="0" eaLnBrk="1" fontAlgn="base" hangingPunct="1">
        <a:lnSpc>
          <a:spcPct val="85000"/>
        </a:lnSpc>
        <a:spcBef>
          <a:spcPct val="0"/>
        </a:spcBef>
        <a:spcAft>
          <a:spcPct val="0"/>
        </a:spcAft>
        <a:defRPr sz="2700" b="1">
          <a:solidFill>
            <a:srgbClr val="FF0000"/>
          </a:solidFill>
          <a:latin typeface="Arial" charset="0"/>
        </a:defRPr>
      </a:lvl6pPr>
      <a:lvl7pPr marL="761790" algn="l" rtl="0" eaLnBrk="1" fontAlgn="base" hangingPunct="1">
        <a:lnSpc>
          <a:spcPct val="85000"/>
        </a:lnSpc>
        <a:spcBef>
          <a:spcPct val="0"/>
        </a:spcBef>
        <a:spcAft>
          <a:spcPct val="0"/>
        </a:spcAft>
        <a:defRPr sz="2700" b="1">
          <a:solidFill>
            <a:srgbClr val="FF0000"/>
          </a:solidFill>
          <a:latin typeface="Arial" charset="0"/>
        </a:defRPr>
      </a:lvl7pPr>
      <a:lvl8pPr marL="1142683" algn="l" rtl="0" eaLnBrk="1" fontAlgn="base" hangingPunct="1">
        <a:lnSpc>
          <a:spcPct val="85000"/>
        </a:lnSpc>
        <a:spcBef>
          <a:spcPct val="0"/>
        </a:spcBef>
        <a:spcAft>
          <a:spcPct val="0"/>
        </a:spcAft>
        <a:defRPr sz="2700" b="1">
          <a:solidFill>
            <a:srgbClr val="FF0000"/>
          </a:solidFill>
          <a:latin typeface="Arial" charset="0"/>
        </a:defRPr>
      </a:lvl8pPr>
      <a:lvl9pPr marL="1523573" algn="l" rtl="0" eaLnBrk="1" fontAlgn="base" hangingPunct="1">
        <a:lnSpc>
          <a:spcPct val="85000"/>
        </a:lnSpc>
        <a:spcBef>
          <a:spcPct val="0"/>
        </a:spcBef>
        <a:spcAft>
          <a:spcPct val="0"/>
        </a:spcAft>
        <a:defRPr sz="2700" b="1">
          <a:solidFill>
            <a:srgbClr val="FF0000"/>
          </a:solidFill>
          <a:latin typeface="Arial" charset="0"/>
        </a:defRPr>
      </a:lvl9pPr>
    </p:titleStyle>
    <p:body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400">
          <a:solidFill>
            <a:schemeClr val="tx1"/>
          </a:solidFill>
          <a:latin typeface="+mn-lt"/>
        </a:defRPr>
      </a:lvl3pPr>
      <a:lvl4pPr marL="1001168" indent="-194416" algn="l" rtl="0" eaLnBrk="1" fontAlgn="base" hangingPunct="1">
        <a:spcBef>
          <a:spcPct val="5000"/>
        </a:spcBef>
        <a:spcAft>
          <a:spcPct val="0"/>
        </a:spcAft>
        <a:buChar char="–"/>
        <a:defRPr sz="1400">
          <a:solidFill>
            <a:schemeClr val="tx1"/>
          </a:solidFill>
          <a:latin typeface="+mn-lt"/>
        </a:defRPr>
      </a:lvl4pPr>
      <a:lvl5pPr marL="1240546" indent="-144163" algn="l" rtl="0" eaLnBrk="1" fontAlgn="base" hangingPunct="1">
        <a:spcBef>
          <a:spcPct val="0"/>
        </a:spcBef>
        <a:spcAft>
          <a:spcPct val="0"/>
        </a:spcAft>
        <a:buChar char="»"/>
        <a:defRPr sz="14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3"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9" name="Rectangle 18"/>
          <p:cNvSpPr/>
          <p:nvPr userDrawn="1"/>
        </p:nvSpPr>
        <p:spPr>
          <a:xfrm>
            <a:off x="41910" y="4743450"/>
            <a:ext cx="874014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987335" y="494387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sp>
        <p:nvSpPr>
          <p:cNvPr id="23" name="Text Box 31"/>
          <p:cNvSpPr txBox="1">
            <a:spLocks noChangeArrowheads="1"/>
          </p:cNvSpPr>
          <p:nvPr userDrawn="1"/>
        </p:nvSpPr>
        <p:spPr bwMode="auto">
          <a:xfrm>
            <a:off x="7009560" y="4932209"/>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Confidential – NDA</a:t>
            </a:r>
            <a:r>
              <a:rPr lang="en-US" sz="700" baseline="0" dirty="0"/>
              <a:t> Restrictions</a:t>
            </a:r>
            <a:endParaRPr lang="en-US" sz="700" dirty="0"/>
          </a:p>
        </p:txBody>
      </p:sp>
    </p:spTree>
    <p:extLst>
      <p:ext uri="{BB962C8B-B14F-4D97-AF65-F5344CB8AC3E}">
        <p14:creationId xmlns:p14="http://schemas.microsoft.com/office/powerpoint/2010/main" val="2806021368"/>
      </p:ext>
    </p:extLst>
  </p:cSld>
  <p:clrMap bg1="lt1" tx1="dk1" bg2="lt2" tx2="dk2" accent1="accent1" accent2="accent2" accent3="accent3" accent4="accent4" accent5="accent5" accent6="accent6" hlink="hlink" folHlink="folHlink"/>
  <p:sldLayoutIdLst>
    <p:sldLayoutId id="2147483728" r:id="rId1"/>
    <p:sldLayoutId id="2147483732" r:id="rId2"/>
    <p:sldLayoutId id="2147483733" r:id="rId3"/>
  </p:sldLayoutIdLst>
  <p:hf hdr="0" ftr="0" dt="0"/>
  <p:txStyles>
    <p:titleStyle>
      <a:lvl1pPr algn="l" rtl="0" eaLnBrk="0" fontAlgn="base" hangingPunct="0">
        <a:lnSpc>
          <a:spcPct val="85000"/>
        </a:lnSpc>
        <a:spcBef>
          <a:spcPct val="0"/>
        </a:spcBef>
        <a:spcAft>
          <a:spcPct val="0"/>
        </a:spcAft>
        <a:defRPr sz="2700" b="1">
          <a:solidFill>
            <a:schemeClr val="tx2"/>
          </a:solidFill>
          <a:latin typeface="+mj-lt"/>
          <a:ea typeface="+mj-ea"/>
          <a:cs typeface="+mj-cs"/>
        </a:defRPr>
      </a:lvl1pPr>
      <a:lvl2pPr algn="l" rtl="0" eaLnBrk="0" fontAlgn="base" hangingPunct="0">
        <a:lnSpc>
          <a:spcPct val="85000"/>
        </a:lnSpc>
        <a:spcBef>
          <a:spcPct val="0"/>
        </a:spcBef>
        <a:spcAft>
          <a:spcPct val="0"/>
        </a:spcAft>
        <a:defRPr sz="2700" b="1">
          <a:solidFill>
            <a:schemeClr val="tx2"/>
          </a:solidFill>
          <a:latin typeface="Arial" charset="0"/>
        </a:defRPr>
      </a:lvl2pPr>
      <a:lvl3pPr algn="l" rtl="0" eaLnBrk="0" fontAlgn="base" hangingPunct="0">
        <a:lnSpc>
          <a:spcPct val="85000"/>
        </a:lnSpc>
        <a:spcBef>
          <a:spcPct val="0"/>
        </a:spcBef>
        <a:spcAft>
          <a:spcPct val="0"/>
        </a:spcAft>
        <a:defRPr sz="2700" b="1">
          <a:solidFill>
            <a:schemeClr val="tx2"/>
          </a:solidFill>
          <a:latin typeface="Arial" charset="0"/>
        </a:defRPr>
      </a:lvl3pPr>
      <a:lvl4pPr algn="l" rtl="0" eaLnBrk="0" fontAlgn="base" hangingPunct="0">
        <a:lnSpc>
          <a:spcPct val="85000"/>
        </a:lnSpc>
        <a:spcBef>
          <a:spcPct val="0"/>
        </a:spcBef>
        <a:spcAft>
          <a:spcPct val="0"/>
        </a:spcAft>
        <a:defRPr sz="2700" b="1">
          <a:solidFill>
            <a:schemeClr val="tx2"/>
          </a:solidFill>
          <a:latin typeface="Arial" charset="0"/>
        </a:defRPr>
      </a:lvl4pPr>
      <a:lvl5pPr algn="l" rtl="0" eaLnBrk="0" fontAlgn="base" hangingPunct="0">
        <a:lnSpc>
          <a:spcPct val="85000"/>
        </a:lnSpc>
        <a:spcBef>
          <a:spcPct val="0"/>
        </a:spcBef>
        <a:spcAft>
          <a:spcPct val="0"/>
        </a:spcAft>
        <a:defRPr sz="2700" b="1">
          <a:solidFill>
            <a:schemeClr val="tx2"/>
          </a:solidFill>
          <a:latin typeface="Arial" charset="0"/>
        </a:defRPr>
      </a:lvl5pPr>
      <a:lvl6pPr marL="380895" algn="l" rtl="0" fontAlgn="base">
        <a:lnSpc>
          <a:spcPct val="85000"/>
        </a:lnSpc>
        <a:spcBef>
          <a:spcPct val="0"/>
        </a:spcBef>
        <a:spcAft>
          <a:spcPct val="0"/>
        </a:spcAft>
        <a:defRPr sz="2700" b="1">
          <a:solidFill>
            <a:srgbClr val="FF0000"/>
          </a:solidFill>
          <a:latin typeface="Arial" charset="0"/>
        </a:defRPr>
      </a:lvl6pPr>
      <a:lvl7pPr marL="761790" algn="l" rtl="0" fontAlgn="base">
        <a:lnSpc>
          <a:spcPct val="85000"/>
        </a:lnSpc>
        <a:spcBef>
          <a:spcPct val="0"/>
        </a:spcBef>
        <a:spcAft>
          <a:spcPct val="0"/>
        </a:spcAft>
        <a:defRPr sz="2700" b="1">
          <a:solidFill>
            <a:srgbClr val="FF0000"/>
          </a:solidFill>
          <a:latin typeface="Arial" charset="0"/>
        </a:defRPr>
      </a:lvl7pPr>
      <a:lvl8pPr marL="1142683" algn="l" rtl="0" fontAlgn="base">
        <a:lnSpc>
          <a:spcPct val="85000"/>
        </a:lnSpc>
        <a:spcBef>
          <a:spcPct val="0"/>
        </a:spcBef>
        <a:spcAft>
          <a:spcPct val="0"/>
        </a:spcAft>
        <a:defRPr sz="2700" b="1">
          <a:solidFill>
            <a:srgbClr val="FF0000"/>
          </a:solidFill>
          <a:latin typeface="Arial" charset="0"/>
        </a:defRPr>
      </a:lvl8pPr>
      <a:lvl9pPr marL="1523573" algn="l" rtl="0" fontAlgn="base">
        <a:lnSpc>
          <a:spcPct val="85000"/>
        </a:lnSpc>
        <a:spcBef>
          <a:spcPct val="0"/>
        </a:spcBef>
        <a:spcAft>
          <a:spcPct val="0"/>
        </a:spcAft>
        <a:defRPr sz="2700" b="1">
          <a:solidFill>
            <a:srgbClr val="FF0000"/>
          </a:solidFill>
          <a:latin typeface="Arial" charset="0"/>
        </a:defRPr>
      </a:lvl9pPr>
    </p:titleStyle>
    <p:body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400">
          <a:solidFill>
            <a:schemeClr val="tx1"/>
          </a:solidFill>
          <a:latin typeface="+mn-lt"/>
        </a:defRPr>
      </a:lvl3pPr>
      <a:lvl4pPr marL="1001168" indent="-194416" algn="l" rtl="0" eaLnBrk="0" fontAlgn="base" hangingPunct="0">
        <a:spcBef>
          <a:spcPct val="5000"/>
        </a:spcBef>
        <a:spcAft>
          <a:spcPct val="0"/>
        </a:spcAft>
        <a:buChar char="–"/>
        <a:defRPr sz="1400">
          <a:solidFill>
            <a:schemeClr val="tx1"/>
          </a:solidFill>
          <a:latin typeface="+mn-lt"/>
        </a:defRPr>
      </a:lvl4pPr>
      <a:lvl5pPr marL="1240546" indent="-144163" algn="l" rtl="0" eaLnBrk="0" fontAlgn="base" hangingPunct="0">
        <a:spcBef>
          <a:spcPct val="0"/>
        </a:spcBef>
        <a:spcAft>
          <a:spcPct val="0"/>
        </a:spcAft>
        <a:buChar char="»"/>
        <a:defRPr sz="14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10475" y="1087680"/>
            <a:ext cx="8458200" cy="1102519"/>
          </a:xfrm>
        </p:spPr>
        <p:txBody>
          <a:bodyPr/>
          <a:lstStyle/>
          <a:p>
            <a:pPr eaLnBrk="1" hangingPunct="1"/>
            <a:r>
              <a:rPr lang="en-US" dirty="0">
                <a:solidFill>
                  <a:srgbClr val="DE0000"/>
                </a:solidFill>
              </a:rPr>
              <a:t>BQ79616 Hot Plug System Analysis</a:t>
            </a:r>
            <a:endParaRPr lang="en-US" dirty="0"/>
          </a:p>
        </p:txBody>
      </p:sp>
      <p:sp>
        <p:nvSpPr>
          <p:cNvPr id="8195" name="Rectangle 3"/>
          <p:cNvSpPr>
            <a:spLocks noGrp="1" noChangeArrowheads="1"/>
          </p:cNvSpPr>
          <p:nvPr>
            <p:ph type="subTitle" idx="1"/>
          </p:nvPr>
        </p:nvSpPr>
        <p:spPr/>
        <p:txBody>
          <a:bodyPr/>
          <a:lstStyle/>
          <a:p>
            <a:pPr eaLnBrk="1" hangingPunct="1"/>
            <a:r>
              <a:rPr lang="en-US" dirty="0"/>
              <a:t>14 Nov 2019</a:t>
            </a:r>
          </a:p>
        </p:txBody>
      </p:sp>
      <p:sp>
        <p:nvSpPr>
          <p:cNvPr id="8196" name="Slide Number Placeholder 3"/>
          <p:cNvSpPr>
            <a:spLocks noGrp="1"/>
          </p:cNvSpPr>
          <p:nvPr>
            <p:ph type="sldNum" sz="quarter" idx="10"/>
          </p:nvPr>
        </p:nvSpPr>
        <p:spPr>
          <a:noFill/>
        </p:spPr>
        <p:txBody>
          <a:bodyPr/>
          <a:lstStyle/>
          <a:p>
            <a:fld id="{C7215F0D-92E5-4128-9B70-CC751849964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284" y="842978"/>
            <a:ext cx="1351350" cy="356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31775" y="107163"/>
            <a:ext cx="8829442" cy="610791"/>
          </a:xfrm>
        </p:spPr>
        <p:txBody>
          <a:bodyPr/>
          <a:lstStyle/>
          <a:p>
            <a:r>
              <a:rPr lang="en-US" sz="2400" dirty="0"/>
              <a:t>96 Cells Worst Case of Max Current – Cell 96 to Cell 0</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10</a:t>
            </a:fld>
            <a:endParaRPr lang="en-US"/>
          </a:p>
        </p:txBody>
      </p:sp>
      <p:cxnSp>
        <p:nvCxnSpPr>
          <p:cNvPr id="6" name="Straight Arrow Connector 5"/>
          <p:cNvCxnSpPr/>
          <p:nvPr/>
        </p:nvCxnSpPr>
        <p:spPr>
          <a:xfrm>
            <a:off x="3045703" y="974015"/>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05331" y="663969"/>
            <a:ext cx="1075936" cy="276999"/>
          </a:xfrm>
          <a:prstGeom prst="rect">
            <a:avLst/>
          </a:prstGeom>
          <a:noFill/>
        </p:spPr>
        <p:txBody>
          <a:bodyPr wrap="none" rtlCol="0">
            <a:spAutoFit/>
          </a:bodyPr>
          <a:lstStyle/>
          <a:p>
            <a:r>
              <a:rPr lang="en-US" sz="1200" b="1" i="1" dirty="0" err="1">
                <a:solidFill>
                  <a:srgbClr val="0432FF"/>
                </a:solidFill>
              </a:rPr>
              <a:t>Ipeak</a:t>
            </a:r>
            <a:r>
              <a:rPr lang="en-US" sz="1200" b="1" i="1" dirty="0">
                <a:solidFill>
                  <a:srgbClr val="0432FF"/>
                </a:solidFill>
              </a:rPr>
              <a:t>=10.6A</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53" y="794716"/>
            <a:ext cx="2448686" cy="366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12"/>
          <p:cNvSpPr/>
          <p:nvPr/>
        </p:nvSpPr>
        <p:spPr>
          <a:xfrm>
            <a:off x="2846039" y="2458316"/>
            <a:ext cx="428264" cy="3356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52285" y="1284878"/>
            <a:ext cx="4002066" cy="2708434"/>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Assumptions: </a:t>
            </a:r>
          </a:p>
          <a:p>
            <a:pPr lvl="1"/>
            <a:r>
              <a:rPr lang="en-US" sz="1000" b="1" dirty="0" err="1">
                <a:latin typeface="Arial" panose="020B0604020202020204" pitchFamily="34" charset="0"/>
                <a:cs typeface="Arial" panose="020B0604020202020204" pitchFamily="34" charset="0"/>
              </a:rPr>
              <a:t>Vcell</a:t>
            </a:r>
            <a:r>
              <a:rPr lang="en-US" sz="1000" b="1" dirty="0">
                <a:latin typeface="Arial" panose="020B0604020202020204" pitchFamily="34" charset="0"/>
                <a:cs typeface="Arial" panose="020B0604020202020204" pitchFamily="34" charset="0"/>
              </a:rPr>
              <a:t>=4.5V</a:t>
            </a:r>
          </a:p>
          <a:p>
            <a:pPr lvl="1"/>
            <a:r>
              <a:rPr lang="en-US" sz="1000" b="1" dirty="0">
                <a:latin typeface="Arial" panose="020B0604020202020204" pitchFamily="34" charset="0"/>
                <a:cs typeface="Arial" panose="020B0604020202020204" pitchFamily="34" charset="0"/>
              </a:rPr>
              <a:t>RVC=100Ω</a:t>
            </a:r>
          </a:p>
          <a:p>
            <a:pPr lvl="1"/>
            <a:r>
              <a:rPr lang="en-US" sz="1000" b="1" dirty="0">
                <a:latin typeface="Arial" panose="020B0604020202020204" pitchFamily="34" charset="0"/>
                <a:cs typeface="Arial" panose="020B0604020202020204" pitchFamily="34" charset="0"/>
              </a:rPr>
              <a:t>RCB=10Ω</a:t>
            </a:r>
          </a:p>
          <a:p>
            <a:pPr lvl="1"/>
            <a:r>
              <a:rPr lang="en-US" sz="1000" b="1" dirty="0">
                <a:latin typeface="Arial" panose="020B0604020202020204" pitchFamily="34" charset="0"/>
                <a:cs typeface="Arial" panose="020B0604020202020204" pitchFamily="34" charset="0"/>
              </a:rPr>
              <a:t>RBAT=30Ω</a:t>
            </a:r>
          </a:p>
          <a:p>
            <a:pPr lvl="1"/>
            <a:r>
              <a:rPr lang="en-US" sz="1000" b="1" dirty="0">
                <a:latin typeface="Arial" panose="020B0604020202020204" pitchFamily="34" charset="0"/>
                <a:cs typeface="Arial" panose="020B0604020202020204" pitchFamily="34" charset="0"/>
              </a:rPr>
              <a:t>RLDOIN=300Ω</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The voltage applied to each device at the connector is shown below:</a:t>
            </a:r>
          </a:p>
          <a:p>
            <a:endParaRPr lang="en-US" sz="1000" dirty="0">
              <a:latin typeface="Arial" panose="020B0604020202020204" pitchFamily="34" charset="0"/>
              <a:cs typeface="Arial" panose="020B0604020202020204" pitchFamily="34" charset="0"/>
            </a:endParaRPr>
          </a:p>
          <a:p>
            <a:pPr marL="179388" indent="-179388">
              <a:buAutoNum type="arabicParenBoth"/>
            </a:pPr>
            <a:r>
              <a:rPr lang="en-US" sz="1000" dirty="0">
                <a:latin typeface="Arial" panose="020B0604020202020204" pitchFamily="34" charset="0"/>
                <a:cs typeface="Arial" panose="020B0604020202020204" pitchFamily="34" charset="0"/>
              </a:rPr>
              <a:t>V(S6)=V(S5)=72V @t=0, applied to RCB,RVC resistors connected to C5=VC6,CB5=CB6 pins.</a:t>
            </a:r>
            <a:br>
              <a:rPr lang="en-US" sz="1000" dirty="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(2)V(S11) = 72V @t=0, applied to RCB16,RVC16 resistors connected to VC4=VC5=VC6, CB6=CB4=CB4 pins.</a:t>
            </a:r>
            <a:br>
              <a:rPr lang="en-US" sz="1000" dirty="0">
                <a:latin typeface="Arial" panose="020B0604020202020204" pitchFamily="34" charset="0"/>
                <a:cs typeface="Arial" panose="020B0604020202020204" pitchFamily="34" charset="0"/>
              </a:rPr>
            </a:b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After the initial connection this voltage charges the RC network, and in steady state the voltage at IC pins is 72V for each device.</a:t>
            </a:r>
          </a:p>
        </p:txBody>
      </p:sp>
      <p:sp>
        <p:nvSpPr>
          <p:cNvPr id="20" name="TextBox 19"/>
          <p:cNvSpPr txBox="1"/>
          <p:nvPr/>
        </p:nvSpPr>
        <p:spPr>
          <a:xfrm>
            <a:off x="4543064" y="754757"/>
            <a:ext cx="4272928"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 board (module) that has a </a:t>
            </a:r>
            <a:r>
              <a:rPr lang="en-US" sz="1200" dirty="0" err="1">
                <a:latin typeface="Arial" panose="020B0604020202020204" pitchFamily="34" charset="0"/>
                <a:cs typeface="Arial" panose="020B0604020202020204" pitchFamily="34" charset="0"/>
              </a:rPr>
              <a:t>hotplug</a:t>
            </a:r>
            <a:r>
              <a:rPr lang="en-US" sz="1200" dirty="0">
                <a:latin typeface="Arial" panose="020B0604020202020204" pitchFamily="34" charset="0"/>
                <a:cs typeface="Arial" panose="020B0604020202020204" pitchFamily="34" charset="0"/>
              </a:rPr>
              <a:t> path from the positive terminal to the negative terminal can be modeled as follows:  </a:t>
            </a:r>
          </a:p>
        </p:txBody>
      </p:sp>
    </p:spTree>
    <p:extLst>
      <p:ext uri="{BB962C8B-B14F-4D97-AF65-F5344CB8AC3E}">
        <p14:creationId xmlns:p14="http://schemas.microsoft.com/office/powerpoint/2010/main" val="129736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28" y="658018"/>
            <a:ext cx="2352161" cy="384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103" y="859487"/>
            <a:ext cx="1295466" cy="359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2400" dirty="0"/>
              <a:t>96 Cells Worst Case of Max Voltage – Cell 81 to Cell 0</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11</a:t>
            </a:fld>
            <a:endParaRPr lang="en-US"/>
          </a:p>
        </p:txBody>
      </p:sp>
      <p:sp>
        <p:nvSpPr>
          <p:cNvPr id="4" name="TextBox 3"/>
          <p:cNvSpPr txBox="1"/>
          <p:nvPr/>
        </p:nvSpPr>
        <p:spPr>
          <a:xfrm>
            <a:off x="4682622" y="1326461"/>
            <a:ext cx="4048627" cy="3170099"/>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Assumptions: </a:t>
            </a:r>
          </a:p>
          <a:p>
            <a:pPr lvl="1"/>
            <a:r>
              <a:rPr lang="en-US" sz="1000" b="1" dirty="0" err="1">
                <a:latin typeface="Arial" panose="020B0604020202020204" pitchFamily="34" charset="0"/>
                <a:cs typeface="Arial" panose="020B0604020202020204" pitchFamily="34" charset="0"/>
              </a:rPr>
              <a:t>Vcell</a:t>
            </a:r>
            <a:r>
              <a:rPr lang="en-US" sz="1000" b="1" dirty="0">
                <a:latin typeface="Arial" panose="020B0604020202020204" pitchFamily="34" charset="0"/>
                <a:cs typeface="Arial" panose="020B0604020202020204" pitchFamily="34" charset="0"/>
              </a:rPr>
              <a:t>=4.5V</a:t>
            </a:r>
          </a:p>
          <a:p>
            <a:pPr lvl="1"/>
            <a:r>
              <a:rPr lang="en-US" sz="1000" b="1" dirty="0">
                <a:latin typeface="Arial" panose="020B0604020202020204" pitchFamily="34" charset="0"/>
                <a:cs typeface="Arial" panose="020B0604020202020204" pitchFamily="34" charset="0"/>
              </a:rPr>
              <a:t>RVC=100Ω</a:t>
            </a:r>
          </a:p>
          <a:p>
            <a:pPr lvl="1"/>
            <a:r>
              <a:rPr lang="en-US" sz="1000" b="1" dirty="0">
                <a:latin typeface="Arial" panose="020B0604020202020204" pitchFamily="34" charset="0"/>
                <a:cs typeface="Arial" panose="020B0604020202020204" pitchFamily="34" charset="0"/>
              </a:rPr>
              <a:t>RCB=10Ω</a:t>
            </a:r>
          </a:p>
          <a:p>
            <a:pPr lvl="1"/>
            <a:r>
              <a:rPr lang="en-US" sz="1000" b="1" dirty="0">
                <a:latin typeface="Arial" panose="020B0604020202020204" pitchFamily="34" charset="0"/>
                <a:cs typeface="Arial" panose="020B0604020202020204" pitchFamily="34" charset="0"/>
              </a:rPr>
              <a:t>RBAT=30Ω</a:t>
            </a:r>
          </a:p>
          <a:p>
            <a:pPr lvl="1"/>
            <a:r>
              <a:rPr lang="en-US" sz="1000" b="1" dirty="0">
                <a:latin typeface="Arial" panose="020B0604020202020204" pitchFamily="34" charset="0"/>
                <a:cs typeface="Arial" panose="020B0604020202020204" pitchFamily="34" charset="0"/>
              </a:rPr>
              <a:t>RLDOIN=300Ω</a:t>
            </a:r>
          </a:p>
          <a:p>
            <a:endParaRPr lang="en-US" sz="1000" dirty="0">
              <a:latin typeface="Arial" panose="020B0604020202020204" pitchFamily="34" charset="0"/>
              <a:cs typeface="Arial" panose="020B0604020202020204" pitchFamily="34" charset="0"/>
            </a:endParaRPr>
          </a:p>
          <a:p>
            <a:pPr marL="179388" indent="-179388">
              <a:buAutoNum type="arabicParenBoth"/>
            </a:pPr>
            <a:r>
              <a:rPr lang="en-US" sz="1000" dirty="0">
                <a:latin typeface="Arial" panose="020B0604020202020204" pitchFamily="34" charset="0"/>
                <a:cs typeface="Arial" panose="020B0604020202020204" pitchFamily="34" charset="0"/>
              </a:rPr>
              <a:t>V(S6)=65.7V @ t=0, applied to RCB,RVC resistors connected to VC1,CB1 pins.     </a:t>
            </a:r>
            <a:br>
              <a:rPr lang="en-US" sz="1000" dirty="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The combined operation of the bq79616 RC network connected to VC1,VC0,CB1,CB0 pins and internal circuits of the S6 IC “shunt” the S6 hot plug current around its RC network to ensure that the final voltage at VC1, CB1 pins does not exceed the ESD ratings. </a:t>
            </a:r>
          </a:p>
          <a:p>
            <a:pPr marL="171450" indent="-171450">
              <a:buFont typeface="Arial" panose="020B0604020202020204" pitchFamily="34" charset="0"/>
              <a:buChar char="•"/>
            </a:pPr>
            <a:r>
              <a:rPr lang="en-US" sz="1000" b="1" dirty="0">
                <a:solidFill>
                  <a:srgbClr val="0432FF"/>
                </a:solidFill>
                <a:latin typeface="Arial" panose="020B0604020202020204" pitchFamily="34" charset="0"/>
                <a:cs typeface="Arial" panose="020B0604020202020204" pitchFamily="34" charset="0"/>
              </a:rPr>
              <a:t>This is the worst case for transient voltage on the pin, but it does not exceed the ESD voltage</a:t>
            </a:r>
            <a:endParaRPr lang="en-US" sz="1000" dirty="0">
              <a:solidFill>
                <a:srgbClr val="0432FF"/>
              </a:solidFill>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pPr marL="228600" indent="-228600">
              <a:buAutoNum type="arabicParenBoth" startAt="2"/>
            </a:pPr>
            <a:r>
              <a:rPr lang="en-US" sz="1000" dirty="0">
                <a:latin typeface="Arial" panose="020B0604020202020204" pitchFamily="34" charset="0"/>
                <a:cs typeface="Arial" panose="020B0604020202020204" pitchFamily="34" charset="0"/>
              </a:rPr>
              <a:t>V(S5)=V(S4)=V(S3)=V(S2)=V(S1)=59.8V @t=0, applied to RCB16,RVC16 resistors connected to VC16,CB16 pins.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After the initial connection this voltage charges the RC network.</a:t>
            </a:r>
          </a:p>
        </p:txBody>
      </p:sp>
      <p:sp>
        <p:nvSpPr>
          <p:cNvPr id="7" name="Right Arrow 6"/>
          <p:cNvSpPr/>
          <p:nvPr/>
        </p:nvSpPr>
        <p:spPr>
          <a:xfrm>
            <a:off x="2846039" y="2458316"/>
            <a:ext cx="428264" cy="3356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41850" y="769178"/>
            <a:ext cx="4311650"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 board (module) that has a </a:t>
            </a:r>
            <a:r>
              <a:rPr lang="en-US" sz="1200" dirty="0" err="1">
                <a:latin typeface="Arial" panose="020B0604020202020204" pitchFamily="34" charset="0"/>
                <a:cs typeface="Arial" panose="020B0604020202020204" pitchFamily="34" charset="0"/>
              </a:rPr>
              <a:t>hotplug</a:t>
            </a:r>
            <a:r>
              <a:rPr lang="en-US" sz="1200" dirty="0">
                <a:latin typeface="Arial" panose="020B0604020202020204" pitchFamily="34" charset="0"/>
                <a:cs typeface="Arial" panose="020B0604020202020204" pitchFamily="34" charset="0"/>
              </a:rPr>
              <a:t> path from S6, cell 1  terminal to the negative terminal can be modeled as follows:  </a:t>
            </a:r>
          </a:p>
        </p:txBody>
      </p:sp>
      <p:cxnSp>
        <p:nvCxnSpPr>
          <p:cNvPr id="11" name="Straight Arrow Connector 10"/>
          <p:cNvCxnSpPr/>
          <p:nvPr/>
        </p:nvCxnSpPr>
        <p:spPr>
          <a:xfrm>
            <a:off x="3045703" y="974015"/>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05331" y="663969"/>
            <a:ext cx="1075936" cy="276999"/>
          </a:xfrm>
          <a:prstGeom prst="rect">
            <a:avLst/>
          </a:prstGeom>
          <a:noFill/>
        </p:spPr>
        <p:txBody>
          <a:bodyPr wrap="none" rtlCol="0">
            <a:spAutoFit/>
          </a:bodyPr>
          <a:lstStyle/>
          <a:p>
            <a:r>
              <a:rPr lang="en-US" sz="1200" b="1" i="1" dirty="0" err="1">
                <a:solidFill>
                  <a:srgbClr val="0432FF"/>
                </a:solidFill>
              </a:rPr>
              <a:t>Ipeak</a:t>
            </a:r>
            <a:r>
              <a:rPr lang="en-US" sz="1200" b="1" i="1" dirty="0">
                <a:solidFill>
                  <a:srgbClr val="0432FF"/>
                </a:solidFill>
              </a:rPr>
              <a:t>=8.77A</a:t>
            </a:r>
          </a:p>
        </p:txBody>
      </p:sp>
    </p:spTree>
    <p:extLst>
      <p:ext uri="{BB962C8B-B14F-4D97-AF65-F5344CB8AC3E}">
        <p14:creationId xmlns:p14="http://schemas.microsoft.com/office/powerpoint/2010/main" val="255023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Bench Test</a:t>
            </a:r>
          </a:p>
        </p:txBody>
      </p:sp>
      <p:sp>
        <p:nvSpPr>
          <p:cNvPr id="4" name="Slide Number Placeholder 3"/>
          <p:cNvSpPr>
            <a:spLocks noGrp="1"/>
          </p:cNvSpPr>
          <p:nvPr>
            <p:ph type="sldNum" sz="quarter" idx="10"/>
          </p:nvPr>
        </p:nvSpPr>
        <p:spPr/>
        <p:txBody>
          <a:bodyPr/>
          <a:lstStyle/>
          <a:p>
            <a:pPr>
              <a:defRPr/>
            </a:pPr>
            <a:fld id="{3C7E7816-A48B-4805-9A47-CE865F4F101F}" type="slidenum">
              <a:rPr lang="en-US" smtClean="0"/>
              <a:pPr>
                <a:defRPr/>
              </a:pPr>
              <a:t>12</a:t>
            </a:fld>
            <a:endParaRPr lang="en-US"/>
          </a:p>
        </p:txBody>
      </p:sp>
    </p:spTree>
    <p:extLst>
      <p:ext uri="{BB962C8B-B14F-4D97-AF65-F5344CB8AC3E}">
        <p14:creationId xmlns:p14="http://schemas.microsoft.com/office/powerpoint/2010/main" val="62958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96S </a:t>
            </a:r>
            <a:r>
              <a:rPr lang="en-US" dirty="0" err="1"/>
              <a:t>Hotplug</a:t>
            </a:r>
            <a:r>
              <a:rPr lang="en-US" dirty="0"/>
              <a:t> Setup</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13</a:t>
            </a:fld>
            <a:endParaRPr lang="en-US"/>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71" y="988483"/>
            <a:ext cx="3196168" cy="352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097850" y="879474"/>
            <a:ext cx="4038600" cy="2708434"/>
          </a:xfrm>
          <a:prstGeom prst="rect">
            <a:avLst/>
          </a:prstGeom>
          <a:noFill/>
        </p:spPr>
        <p:txBody>
          <a:bodyPr wrap="square" rtlCol="0">
            <a:spAutoFit/>
          </a:bodyPr>
          <a:lstStyle/>
          <a:p>
            <a:r>
              <a:rPr lang="en-US" sz="1600" b="1" u="sng" dirty="0"/>
              <a:t>Setup</a:t>
            </a:r>
          </a:p>
          <a:p>
            <a:pPr marL="285750" indent="-285750">
              <a:buFont typeface="Arial" panose="020B0604020202020204" pitchFamily="34" charset="0"/>
              <a:buChar char="•"/>
            </a:pPr>
            <a:r>
              <a:rPr lang="en-US" sz="1400" dirty="0"/>
              <a:t>5V applied per cell</a:t>
            </a:r>
          </a:p>
          <a:p>
            <a:pPr marL="285750" indent="-285750">
              <a:buFont typeface="Arial" panose="020B0604020202020204" pitchFamily="34" charset="0"/>
              <a:buChar char="•"/>
            </a:pPr>
            <a:r>
              <a:rPr lang="en-US" sz="1400" dirty="0"/>
              <a:t>Each connection has a relay between cell and BQ79616 </a:t>
            </a:r>
            <a:r>
              <a:rPr lang="en-US" sz="1400" dirty="0" err="1"/>
              <a:t>hotplug</a:t>
            </a:r>
            <a:r>
              <a:rPr lang="en-US" sz="1400" dirty="0"/>
              <a:t> board</a:t>
            </a:r>
          </a:p>
          <a:p>
            <a:pPr marL="285750" indent="-285750">
              <a:buFont typeface="Arial" panose="020B0604020202020204" pitchFamily="34" charset="0"/>
              <a:buChar char="•"/>
            </a:pPr>
            <a:r>
              <a:rPr lang="en-US" sz="1400" dirty="0"/>
              <a:t>Test loop for taking current measurement on select pins (BATT, BBP, BBN and Cells 16, 14, 12, 8, and 6 for each IC). Pin for current measurement is determined by sequence being run</a:t>
            </a:r>
          </a:p>
          <a:p>
            <a:pPr marL="285750" indent="-285750">
              <a:buFont typeface="Arial" panose="020B0604020202020204" pitchFamily="34" charset="0"/>
              <a:buChar char="•"/>
            </a:pPr>
            <a:r>
              <a:rPr lang="en-US" sz="1400" dirty="0"/>
              <a:t>Cells are closed in order of test sequence.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14" name="TextBox 13"/>
          <p:cNvSpPr txBox="1"/>
          <p:nvPr/>
        </p:nvSpPr>
        <p:spPr>
          <a:xfrm>
            <a:off x="736572" y="1623999"/>
            <a:ext cx="1371600" cy="369332"/>
          </a:xfrm>
          <a:prstGeom prst="rect">
            <a:avLst/>
          </a:prstGeom>
          <a:noFill/>
          <a:ln>
            <a:solidFill>
              <a:srgbClr val="00B050"/>
            </a:solidFill>
          </a:ln>
        </p:spPr>
        <p:txBody>
          <a:bodyPr wrap="square" rtlCol="0">
            <a:spAutoFit/>
          </a:bodyPr>
          <a:lstStyle/>
          <a:p>
            <a:r>
              <a:rPr lang="en-US" sz="900" dirty="0"/>
              <a:t>Current and voltage measurement at DUT</a:t>
            </a:r>
          </a:p>
        </p:txBody>
      </p:sp>
      <p:cxnSp>
        <p:nvCxnSpPr>
          <p:cNvPr id="15" name="Straight Arrow Connector 14"/>
          <p:cNvCxnSpPr>
            <a:stCxn id="14" idx="2"/>
          </p:cNvCxnSpPr>
          <p:nvPr/>
        </p:nvCxnSpPr>
        <p:spPr>
          <a:xfrm>
            <a:off x="1422372" y="1993331"/>
            <a:ext cx="838200" cy="57463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2"/>
          </p:cNvCxnSpPr>
          <p:nvPr/>
        </p:nvCxnSpPr>
        <p:spPr>
          <a:xfrm>
            <a:off x="1422372" y="1993331"/>
            <a:ext cx="1464733" cy="52973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03005" y="2605316"/>
            <a:ext cx="685800" cy="246221"/>
          </a:xfrm>
          <a:prstGeom prst="rect">
            <a:avLst/>
          </a:prstGeom>
          <a:noFill/>
        </p:spPr>
        <p:txBody>
          <a:bodyPr wrap="square" rtlCol="0">
            <a:spAutoFit/>
          </a:bodyPr>
          <a:lstStyle/>
          <a:p>
            <a:r>
              <a:rPr lang="en-US" sz="1000" dirty="0"/>
              <a:t>5V</a:t>
            </a:r>
          </a:p>
        </p:txBody>
      </p:sp>
      <p:sp>
        <p:nvSpPr>
          <p:cNvPr id="19" name="TextBox 18"/>
          <p:cNvSpPr txBox="1"/>
          <p:nvPr/>
        </p:nvSpPr>
        <p:spPr>
          <a:xfrm>
            <a:off x="3733800" y="5224790"/>
            <a:ext cx="685800" cy="261610"/>
          </a:xfrm>
          <a:prstGeom prst="rect">
            <a:avLst/>
          </a:prstGeom>
          <a:noFill/>
        </p:spPr>
        <p:txBody>
          <a:bodyPr wrap="square" rtlCol="0">
            <a:spAutoFit/>
          </a:bodyPr>
          <a:lstStyle/>
          <a:p>
            <a:r>
              <a:rPr lang="en-US" sz="1100" dirty="0"/>
              <a:t>5V</a:t>
            </a:r>
          </a:p>
        </p:txBody>
      </p:sp>
      <p:sp>
        <p:nvSpPr>
          <p:cNvPr id="22" name="TextBox 21"/>
          <p:cNvSpPr txBox="1"/>
          <p:nvPr/>
        </p:nvSpPr>
        <p:spPr>
          <a:xfrm>
            <a:off x="3107244" y="2829681"/>
            <a:ext cx="685800" cy="246221"/>
          </a:xfrm>
          <a:prstGeom prst="rect">
            <a:avLst/>
          </a:prstGeom>
          <a:noFill/>
        </p:spPr>
        <p:txBody>
          <a:bodyPr wrap="square" rtlCol="0">
            <a:spAutoFit/>
          </a:bodyPr>
          <a:lstStyle/>
          <a:p>
            <a:r>
              <a:rPr lang="en-US" sz="1000" dirty="0"/>
              <a:t>5V</a:t>
            </a:r>
          </a:p>
        </p:txBody>
      </p:sp>
    </p:spTree>
    <p:extLst>
      <p:ext uri="{BB962C8B-B14F-4D97-AF65-F5344CB8AC3E}">
        <p14:creationId xmlns:p14="http://schemas.microsoft.com/office/powerpoint/2010/main" val="3045129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96S </a:t>
            </a:r>
            <a:r>
              <a:rPr lang="en-US" dirty="0" err="1"/>
              <a:t>Hotplug</a:t>
            </a:r>
            <a:r>
              <a:rPr lang="en-US" dirty="0"/>
              <a:t> Sequences</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14</a:t>
            </a:fld>
            <a:endParaRPr lang="en-US"/>
          </a:p>
        </p:txBody>
      </p:sp>
      <p:sp>
        <p:nvSpPr>
          <p:cNvPr id="4" name="TextBox 3"/>
          <p:cNvSpPr txBox="1"/>
          <p:nvPr/>
        </p:nvSpPr>
        <p:spPr>
          <a:xfrm>
            <a:off x="304794" y="1921941"/>
            <a:ext cx="853440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Sequences are connected in the order above</a:t>
            </a:r>
          </a:p>
          <a:p>
            <a:pPr marL="285750" indent="-285750">
              <a:buFont typeface="Arial" panose="020B0604020202020204" pitchFamily="34" charset="0"/>
              <a:buChar char="•"/>
            </a:pPr>
            <a:r>
              <a:rPr lang="en-US" sz="1400" dirty="0"/>
              <a:t>Test cases are defined by the worst case simulations</a:t>
            </a:r>
          </a:p>
          <a:p>
            <a:pPr marL="742950" lvl="1" indent="-285750">
              <a:buFont typeface="Arial" panose="020B0604020202020204" pitchFamily="34" charset="0"/>
              <a:buChar char="•"/>
            </a:pPr>
            <a:r>
              <a:rPr lang="en-US" sz="1400" dirty="0"/>
              <a:t>Top to GND worst case current (Sequence 1)</a:t>
            </a:r>
          </a:p>
          <a:p>
            <a:pPr marL="742950" lvl="1" indent="-285750">
              <a:buFont typeface="Arial" panose="020B0604020202020204" pitchFamily="34" charset="0"/>
              <a:buChar char="•"/>
            </a:pPr>
            <a:r>
              <a:rPr lang="en-US" sz="1400" dirty="0"/>
              <a:t>Cell 1 of top device to GND worst case voltage (Sequence 2)</a:t>
            </a:r>
          </a:p>
          <a:p>
            <a:pPr marL="285750" indent="-285750">
              <a:buFont typeface="Arial" panose="020B0604020202020204" pitchFamily="34" charset="0"/>
              <a:buChar char="•"/>
            </a:pPr>
            <a:r>
              <a:rPr lang="en-US" sz="1400" dirty="0"/>
              <a:t>Additional test cases added to capture generic test cases</a:t>
            </a:r>
          </a:p>
          <a:p>
            <a:pPr marL="742950" lvl="1" indent="-285750">
              <a:buFont typeface="Arial" panose="020B0604020202020204" pitchFamily="34" charset="0"/>
              <a:buChar char="•"/>
            </a:pPr>
            <a:r>
              <a:rPr lang="en-US" sz="1400" dirty="0"/>
              <a:t>Top to bottom</a:t>
            </a:r>
          </a:p>
          <a:p>
            <a:pPr marL="742950" lvl="1" indent="-285750">
              <a:buFont typeface="Arial" panose="020B0604020202020204" pitchFamily="34" charset="0"/>
              <a:buChar char="•"/>
            </a:pPr>
            <a:r>
              <a:rPr lang="en-US" sz="1400" dirty="0"/>
              <a:t>Bottom to top</a:t>
            </a:r>
          </a:p>
          <a:p>
            <a:pPr marL="742950" lvl="1" indent="-285750">
              <a:buFont typeface="Arial" panose="020B0604020202020204" pitchFamily="34" charset="0"/>
              <a:buChar char="•"/>
            </a:pPr>
            <a:r>
              <a:rPr lang="en-US" sz="1400" dirty="0"/>
              <a:t>Evens first</a:t>
            </a:r>
          </a:p>
          <a:p>
            <a:pPr marL="742950" lvl="1" indent="-285750">
              <a:buFont typeface="Arial" panose="020B0604020202020204" pitchFamily="34" charset="0"/>
              <a:buChar char="•"/>
            </a:pPr>
            <a:r>
              <a:rPr lang="en-US" sz="1400" dirty="0"/>
              <a:t>Odds first</a:t>
            </a:r>
          </a:p>
          <a:p>
            <a:pPr marL="285750" indent="-285750">
              <a:buFont typeface="Arial" panose="020B0604020202020204" pitchFamily="34" charset="0"/>
              <a:buChar char="•"/>
            </a:pPr>
            <a:r>
              <a:rPr lang="en-US" sz="1400" dirty="0"/>
              <a:t>17 Total sequences looped </a:t>
            </a:r>
          </a:p>
          <a:p>
            <a:pPr marL="742950" lvl="1" indent="-285750">
              <a:buFont typeface="Arial" panose="020B0604020202020204" pitchFamily="34" charset="0"/>
              <a:buChar char="•"/>
            </a:pPr>
            <a:r>
              <a:rPr lang="en-US" sz="1400" dirty="0"/>
              <a:t>Worst case sequences #1 and #2 looped 100x</a:t>
            </a:r>
          </a:p>
          <a:p>
            <a:pPr marL="742950" lvl="1" indent="-285750">
              <a:buFont typeface="Arial" panose="020B0604020202020204" pitchFamily="34" charset="0"/>
              <a:buChar char="•"/>
            </a:pPr>
            <a:r>
              <a:rPr lang="en-US" sz="1400" dirty="0"/>
              <a:t>Other sequences looped 10x</a:t>
            </a:r>
          </a:p>
        </p:txBody>
      </p:sp>
      <p:graphicFrame>
        <p:nvGraphicFramePr>
          <p:cNvPr id="5" name="Content Placeholder 13"/>
          <p:cNvGraphicFramePr>
            <a:graphicFrameLocks/>
          </p:cNvGraphicFramePr>
          <p:nvPr>
            <p:extLst>
              <p:ext uri="{D42A27DB-BD31-4B8C-83A1-F6EECF244321}">
                <p14:modId xmlns:p14="http://schemas.microsoft.com/office/powerpoint/2010/main" val="2531067798"/>
              </p:ext>
            </p:extLst>
          </p:nvPr>
        </p:nvGraphicFramePr>
        <p:xfrm>
          <a:off x="333375" y="723921"/>
          <a:ext cx="8467724" cy="1174862"/>
        </p:xfrm>
        <a:graphic>
          <a:graphicData uri="http://schemas.openxmlformats.org/drawingml/2006/table">
            <a:tbl>
              <a:tblPr/>
              <a:tblGrid>
                <a:gridCol w="513459">
                  <a:extLst>
                    <a:ext uri="{9D8B030D-6E8A-4147-A177-3AD203B41FA5}">
                      <a16:colId xmlns:a16="http://schemas.microsoft.com/office/drawing/2014/main" val="20000"/>
                    </a:ext>
                  </a:extLst>
                </a:gridCol>
                <a:gridCol w="513459">
                  <a:extLst>
                    <a:ext uri="{9D8B030D-6E8A-4147-A177-3AD203B41FA5}">
                      <a16:colId xmlns:a16="http://schemas.microsoft.com/office/drawing/2014/main" val="20001"/>
                    </a:ext>
                  </a:extLst>
                </a:gridCol>
                <a:gridCol w="513459">
                  <a:extLst>
                    <a:ext uri="{9D8B030D-6E8A-4147-A177-3AD203B41FA5}">
                      <a16:colId xmlns:a16="http://schemas.microsoft.com/office/drawing/2014/main" val="20002"/>
                    </a:ext>
                  </a:extLst>
                </a:gridCol>
                <a:gridCol w="513459">
                  <a:extLst>
                    <a:ext uri="{9D8B030D-6E8A-4147-A177-3AD203B41FA5}">
                      <a16:colId xmlns:a16="http://schemas.microsoft.com/office/drawing/2014/main" val="20003"/>
                    </a:ext>
                  </a:extLst>
                </a:gridCol>
                <a:gridCol w="513459">
                  <a:extLst>
                    <a:ext uri="{9D8B030D-6E8A-4147-A177-3AD203B41FA5}">
                      <a16:colId xmlns:a16="http://schemas.microsoft.com/office/drawing/2014/main" val="20004"/>
                    </a:ext>
                  </a:extLst>
                </a:gridCol>
                <a:gridCol w="513459">
                  <a:extLst>
                    <a:ext uri="{9D8B030D-6E8A-4147-A177-3AD203B41FA5}">
                      <a16:colId xmlns:a16="http://schemas.microsoft.com/office/drawing/2014/main" val="20005"/>
                    </a:ext>
                  </a:extLst>
                </a:gridCol>
                <a:gridCol w="513459">
                  <a:extLst>
                    <a:ext uri="{9D8B030D-6E8A-4147-A177-3AD203B41FA5}">
                      <a16:colId xmlns:a16="http://schemas.microsoft.com/office/drawing/2014/main" val="20006"/>
                    </a:ext>
                  </a:extLst>
                </a:gridCol>
                <a:gridCol w="513459">
                  <a:extLst>
                    <a:ext uri="{9D8B030D-6E8A-4147-A177-3AD203B41FA5}">
                      <a16:colId xmlns:a16="http://schemas.microsoft.com/office/drawing/2014/main" val="20007"/>
                    </a:ext>
                  </a:extLst>
                </a:gridCol>
                <a:gridCol w="513459">
                  <a:extLst>
                    <a:ext uri="{9D8B030D-6E8A-4147-A177-3AD203B41FA5}">
                      <a16:colId xmlns:a16="http://schemas.microsoft.com/office/drawing/2014/main" val="20008"/>
                    </a:ext>
                  </a:extLst>
                </a:gridCol>
                <a:gridCol w="556973">
                  <a:extLst>
                    <a:ext uri="{9D8B030D-6E8A-4147-A177-3AD203B41FA5}">
                      <a16:colId xmlns:a16="http://schemas.microsoft.com/office/drawing/2014/main" val="20009"/>
                    </a:ext>
                  </a:extLst>
                </a:gridCol>
                <a:gridCol w="556973">
                  <a:extLst>
                    <a:ext uri="{9D8B030D-6E8A-4147-A177-3AD203B41FA5}">
                      <a16:colId xmlns:a16="http://schemas.microsoft.com/office/drawing/2014/main" val="20010"/>
                    </a:ext>
                  </a:extLst>
                </a:gridCol>
                <a:gridCol w="556973">
                  <a:extLst>
                    <a:ext uri="{9D8B030D-6E8A-4147-A177-3AD203B41FA5}">
                      <a16:colId xmlns:a16="http://schemas.microsoft.com/office/drawing/2014/main" val="20011"/>
                    </a:ext>
                  </a:extLst>
                </a:gridCol>
                <a:gridCol w="626594">
                  <a:extLst>
                    <a:ext uri="{9D8B030D-6E8A-4147-A177-3AD203B41FA5}">
                      <a16:colId xmlns:a16="http://schemas.microsoft.com/office/drawing/2014/main" val="20012"/>
                    </a:ext>
                  </a:extLst>
                </a:gridCol>
                <a:gridCol w="617892">
                  <a:extLst>
                    <a:ext uri="{9D8B030D-6E8A-4147-A177-3AD203B41FA5}">
                      <a16:colId xmlns:a16="http://schemas.microsoft.com/office/drawing/2014/main" val="20013"/>
                    </a:ext>
                  </a:extLst>
                </a:gridCol>
                <a:gridCol w="478648">
                  <a:extLst>
                    <a:ext uri="{9D8B030D-6E8A-4147-A177-3AD203B41FA5}">
                      <a16:colId xmlns:a16="http://schemas.microsoft.com/office/drawing/2014/main" val="20014"/>
                    </a:ext>
                  </a:extLst>
                </a:gridCol>
                <a:gridCol w="452540">
                  <a:extLst>
                    <a:ext uri="{9D8B030D-6E8A-4147-A177-3AD203B41FA5}">
                      <a16:colId xmlns:a16="http://schemas.microsoft.com/office/drawing/2014/main" val="20015"/>
                    </a:ext>
                  </a:extLst>
                </a:gridCol>
              </a:tblGrid>
              <a:tr h="130540">
                <a:tc>
                  <a:txBody>
                    <a:bodyPr/>
                    <a:lstStyle/>
                    <a:p>
                      <a:pPr algn="l" fontAlgn="b"/>
                      <a:r>
                        <a:rPr lang="en-US" sz="800" b="1" i="0" u="none" strike="noStrike" dirty="0">
                          <a:solidFill>
                            <a:srgbClr val="000000"/>
                          </a:solidFill>
                          <a:effectLst/>
                          <a:latin typeface="Calibri"/>
                        </a:rPr>
                        <a:t>Sequence 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9</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11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Sequence 12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Top to Bottom</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Bottom to top</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Evens First</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tc>
                  <a:txBody>
                    <a:bodyPr/>
                    <a:lstStyle/>
                    <a:p>
                      <a:pPr algn="l" fontAlgn="b"/>
                      <a:r>
                        <a:rPr lang="en-US" sz="800" b="1" i="0" u="none" strike="noStrike">
                          <a:solidFill>
                            <a:srgbClr val="000000"/>
                          </a:solidFill>
                          <a:effectLst/>
                          <a:latin typeface="Calibri"/>
                        </a:rPr>
                        <a:t>Odds First</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BD97"/>
                    </a:solidFill>
                  </a:tcPr>
                </a:tc>
                <a:extLst>
                  <a:ext uri="{0D108BD9-81ED-4DB2-BD59-A6C34878D82A}">
                    <a16:rowId xmlns:a16="http://schemas.microsoft.com/office/drawing/2014/main" val="10000"/>
                  </a:ext>
                </a:extLst>
              </a:tr>
              <a:tr h="130540">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81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89</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48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33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41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0540">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81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89</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48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33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41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0540">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5811">
                <a:tc>
                  <a:txBody>
                    <a:bodyPr/>
                    <a:lstStyle/>
                    <a:p>
                      <a:pPr algn="r" fontAlgn="b"/>
                      <a:r>
                        <a:rPr lang="en-US" sz="800" b="0" i="0" u="none" strike="noStrike">
                          <a:solidFill>
                            <a:srgbClr val="000000"/>
                          </a:solidFill>
                          <a:effectLst/>
                          <a:latin typeface="Calibri"/>
                        </a:rPr>
                        <a:t>94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5811">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t>
                      </a:r>
                    </a:p>
                  </a:txBody>
                  <a:tcPr marL="6527" marR="6527" marT="652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0540">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0540">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96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382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96S </a:t>
            </a:r>
            <a:r>
              <a:rPr lang="en-US" dirty="0" err="1"/>
              <a:t>Hotplug</a:t>
            </a:r>
            <a:r>
              <a:rPr lang="en-US" dirty="0"/>
              <a:t> Results</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15</a:t>
            </a:fld>
            <a:endParaRPr lang="en-US"/>
          </a:p>
        </p:txBody>
      </p:sp>
      <p:sp>
        <p:nvSpPr>
          <p:cNvPr id="4" name="Content Placeholder 2"/>
          <p:cNvSpPr txBox="1">
            <a:spLocks/>
          </p:cNvSpPr>
          <p:nvPr/>
        </p:nvSpPr>
        <p:spPr>
          <a:xfrm>
            <a:off x="333379" y="807196"/>
            <a:ext cx="8467725" cy="3282223"/>
          </a:xfrm>
          <a:prstGeom prst="rect">
            <a:avLst/>
          </a:prstGeom>
        </p:spPr>
        <p:txBody>
          <a:bodyPr/>
          <a:lstStyle>
            <a:lvl1pPr marL="189124" indent="-189124" algn="l" rtl="0" eaLnBrk="1" fontAlgn="base" hangingPunct="1">
              <a:spcBef>
                <a:spcPts val="667"/>
              </a:spcBef>
              <a:spcAft>
                <a:spcPct val="0"/>
              </a:spcAft>
              <a:buChar char="•"/>
              <a:defRPr sz="1800">
                <a:solidFill>
                  <a:schemeClr val="tx1"/>
                </a:solidFill>
                <a:latin typeface="+mn-lt"/>
                <a:ea typeface="+mn-ea"/>
                <a:cs typeface="+mn-cs"/>
              </a:defRPr>
            </a:lvl1pPr>
            <a:lvl2pPr marL="478763" indent="-194416" algn="l" rtl="0" eaLnBrk="1" fontAlgn="base" hangingPunct="1">
              <a:spcBef>
                <a:spcPct val="20000"/>
              </a:spcBef>
              <a:spcAft>
                <a:spcPct val="0"/>
              </a:spcAft>
              <a:buChar char="–"/>
              <a:defRPr sz="1600">
                <a:solidFill>
                  <a:schemeClr val="tx1"/>
                </a:solidFill>
                <a:latin typeface="+mn-lt"/>
              </a:defRPr>
            </a:lvl2pPr>
            <a:lvl3pPr marL="711530" indent="-137548" algn="l" rtl="0" eaLnBrk="1" fontAlgn="base" hangingPunct="1">
              <a:spcBef>
                <a:spcPct val="15000"/>
              </a:spcBef>
              <a:spcAft>
                <a:spcPct val="0"/>
              </a:spcAft>
              <a:buChar char="•"/>
              <a:defRPr sz="1400">
                <a:solidFill>
                  <a:schemeClr val="tx1"/>
                </a:solidFill>
                <a:latin typeface="+mn-lt"/>
              </a:defRPr>
            </a:lvl3pPr>
            <a:lvl4pPr marL="1001168" indent="-194416" algn="l" rtl="0" eaLnBrk="1" fontAlgn="base" hangingPunct="1">
              <a:spcBef>
                <a:spcPct val="5000"/>
              </a:spcBef>
              <a:spcAft>
                <a:spcPct val="0"/>
              </a:spcAft>
              <a:buChar char="–"/>
              <a:defRPr sz="1400">
                <a:solidFill>
                  <a:schemeClr val="tx1"/>
                </a:solidFill>
                <a:latin typeface="+mn-lt"/>
              </a:defRPr>
            </a:lvl4pPr>
            <a:lvl5pPr marL="1240546" indent="-144163" algn="l" rtl="0" eaLnBrk="1" fontAlgn="base" hangingPunct="1">
              <a:spcBef>
                <a:spcPct val="0"/>
              </a:spcBef>
              <a:spcAft>
                <a:spcPct val="0"/>
              </a:spcAft>
              <a:buChar char="»"/>
              <a:defRPr sz="1400">
                <a:solidFill>
                  <a:schemeClr val="tx1"/>
                </a:solidFill>
                <a:latin typeface="+mn-lt"/>
              </a:defRPr>
            </a:lvl5pPr>
            <a:lvl6pPr marL="1621441" indent="-144163" algn="l" rtl="0" eaLnBrk="1" fontAlgn="base" hangingPunct="1">
              <a:spcBef>
                <a:spcPct val="0"/>
              </a:spcBef>
              <a:spcAft>
                <a:spcPct val="0"/>
              </a:spcAft>
              <a:buChar char="»"/>
              <a:defRPr sz="1300">
                <a:solidFill>
                  <a:schemeClr val="tx1"/>
                </a:solidFill>
                <a:latin typeface="+mn-lt"/>
              </a:defRPr>
            </a:lvl6pPr>
            <a:lvl7pPr marL="2002336" indent="-144163" algn="l" rtl="0" eaLnBrk="1" fontAlgn="base" hangingPunct="1">
              <a:spcBef>
                <a:spcPct val="0"/>
              </a:spcBef>
              <a:spcAft>
                <a:spcPct val="0"/>
              </a:spcAft>
              <a:buChar char="»"/>
              <a:defRPr sz="1300">
                <a:solidFill>
                  <a:schemeClr val="tx1"/>
                </a:solidFill>
                <a:latin typeface="+mn-lt"/>
              </a:defRPr>
            </a:lvl7pPr>
            <a:lvl8pPr marL="2383230" indent="-144163" algn="l" rtl="0" eaLnBrk="1" fontAlgn="base" hangingPunct="1">
              <a:spcBef>
                <a:spcPct val="0"/>
              </a:spcBef>
              <a:spcAft>
                <a:spcPct val="0"/>
              </a:spcAft>
              <a:buChar char="»"/>
              <a:defRPr sz="1300">
                <a:solidFill>
                  <a:schemeClr val="tx1"/>
                </a:solidFill>
                <a:latin typeface="+mn-lt"/>
              </a:defRPr>
            </a:lvl8pPr>
            <a:lvl9pPr marL="2764124" indent="-144163" algn="l" rtl="0" eaLnBrk="1" fontAlgn="base" hangingPunct="1">
              <a:spcBef>
                <a:spcPct val="0"/>
              </a:spcBef>
              <a:spcAft>
                <a:spcPct val="0"/>
              </a:spcAft>
              <a:buChar char="»"/>
              <a:defRPr sz="1300">
                <a:solidFill>
                  <a:schemeClr val="tx1"/>
                </a:solidFill>
                <a:latin typeface="+mn-lt"/>
              </a:defRPr>
            </a:lvl9pPr>
          </a:lstStyle>
          <a:p>
            <a:r>
              <a:rPr lang="en-US" sz="1400" kern="0"/>
              <a:t>Units are run through production test pre and post hotplug</a:t>
            </a:r>
          </a:p>
          <a:p>
            <a:r>
              <a:rPr lang="en-US" sz="1400" kern="0"/>
              <a:t>3 Unique stacks of 6 BQ79616 were run through hotplug testing</a:t>
            </a:r>
          </a:p>
          <a:p>
            <a:r>
              <a:rPr lang="en-US" sz="1400" kern="0"/>
              <a:t>All 18 units passed post-hotplug production test</a:t>
            </a:r>
            <a:endParaRPr lang="en-US" sz="1400" kern="0" dirty="0"/>
          </a:p>
        </p:txBody>
      </p:sp>
    </p:spTree>
    <p:extLst>
      <p:ext uri="{BB962C8B-B14F-4D97-AF65-F5344CB8AC3E}">
        <p14:creationId xmlns:p14="http://schemas.microsoft.com/office/powerpoint/2010/main" val="405252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2400" dirty="0"/>
              <a:t>Overview</a:t>
            </a:r>
          </a:p>
        </p:txBody>
      </p:sp>
      <p:sp>
        <p:nvSpPr>
          <p:cNvPr id="10243" name="Rectangle 3"/>
          <p:cNvSpPr>
            <a:spLocks noGrp="1" noChangeArrowheads="1"/>
          </p:cNvSpPr>
          <p:nvPr>
            <p:ph idx="1"/>
          </p:nvPr>
        </p:nvSpPr>
        <p:spPr>
          <a:xfrm>
            <a:off x="287658" y="668791"/>
            <a:ext cx="8467725" cy="3160825"/>
          </a:xfrm>
        </p:spPr>
        <p:txBody>
          <a:bodyPr/>
          <a:lstStyle/>
          <a:p>
            <a:r>
              <a:rPr lang="en-US" dirty="0"/>
              <a:t>An worst case analysis of the hot-plug performance of the bq79616 was performed using IC simulation. Full transistor IC </a:t>
            </a:r>
            <a:r>
              <a:rPr lang="en-US" dirty="0" err="1"/>
              <a:t>hotplug</a:t>
            </a:r>
            <a:r>
              <a:rPr lang="en-US" dirty="0"/>
              <a:t> simulations were originally developed for smaller stack sizes, but there is a direct correlation to the results observed in these simulations to an IC configuration where only </a:t>
            </a:r>
            <a:r>
              <a:rPr lang="en-US" dirty="0" err="1"/>
              <a:t>hotplug</a:t>
            </a:r>
            <a:r>
              <a:rPr lang="en-US" dirty="0"/>
              <a:t> sensitive circuits are modeled at transistor level.</a:t>
            </a:r>
          </a:p>
          <a:p>
            <a:endParaRPr lang="en-US" sz="1600" dirty="0"/>
          </a:p>
          <a:p>
            <a:r>
              <a:rPr lang="en-US" dirty="0"/>
              <a:t>This presentation is organized as:</a:t>
            </a:r>
          </a:p>
          <a:p>
            <a:pPr lvl="1"/>
            <a:r>
              <a:rPr lang="en-US" dirty="0"/>
              <a:t>IC Protection Scheme and Analysis</a:t>
            </a:r>
          </a:p>
          <a:p>
            <a:pPr lvl="1"/>
            <a:r>
              <a:rPr lang="en-US" dirty="0"/>
              <a:t>Simulation Coverage</a:t>
            </a:r>
          </a:p>
          <a:p>
            <a:pPr lvl="1"/>
            <a:r>
              <a:rPr lang="en-US" dirty="0"/>
              <a:t>Bench Test</a:t>
            </a:r>
          </a:p>
        </p:txBody>
      </p:sp>
      <p:sp>
        <p:nvSpPr>
          <p:cNvPr id="10244" name="Slide Number Placeholder 3"/>
          <p:cNvSpPr>
            <a:spLocks noGrp="1"/>
          </p:cNvSpPr>
          <p:nvPr>
            <p:ph type="sldNum" sz="quarter" idx="10"/>
          </p:nvPr>
        </p:nvSpPr>
        <p:spPr/>
        <p:txBody>
          <a:bodyPr/>
          <a:lstStyle/>
          <a:p>
            <a:fld id="{8622773B-7332-4E92-84CF-34A277FF245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 Protection Scheme &amp; Analysis</a:t>
            </a:r>
          </a:p>
        </p:txBody>
      </p:sp>
      <p:sp>
        <p:nvSpPr>
          <p:cNvPr id="4" name="Slide Number Placeholder 3"/>
          <p:cNvSpPr>
            <a:spLocks noGrp="1"/>
          </p:cNvSpPr>
          <p:nvPr>
            <p:ph type="sldNum" sz="quarter" idx="10"/>
          </p:nvPr>
        </p:nvSpPr>
        <p:spPr/>
        <p:txBody>
          <a:bodyPr/>
          <a:lstStyle/>
          <a:p>
            <a:pPr>
              <a:defRPr/>
            </a:pPr>
            <a:fld id="{3C7E7816-A48B-4805-9A47-CE865F4F101F}" type="slidenum">
              <a:rPr lang="en-US" smtClean="0"/>
              <a:pPr>
                <a:defRPr/>
              </a:pPr>
              <a:t>3</a:t>
            </a:fld>
            <a:endParaRPr lang="en-US"/>
          </a:p>
        </p:txBody>
      </p:sp>
    </p:spTree>
    <p:extLst>
      <p:ext uri="{BB962C8B-B14F-4D97-AF65-F5344CB8AC3E}">
        <p14:creationId xmlns:p14="http://schemas.microsoft.com/office/powerpoint/2010/main" val="106886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ESD Protection Objectives</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4</a:t>
            </a:fld>
            <a:endParaRPr lang="en-US"/>
          </a:p>
        </p:txBody>
      </p:sp>
      <p:grpSp>
        <p:nvGrpSpPr>
          <p:cNvPr id="4" name="Group 3"/>
          <p:cNvGrpSpPr/>
          <p:nvPr/>
        </p:nvGrpSpPr>
        <p:grpSpPr>
          <a:xfrm>
            <a:off x="415265" y="1422231"/>
            <a:ext cx="4220396" cy="3051384"/>
            <a:chOff x="3854194" y="1135080"/>
            <a:chExt cx="4015573" cy="2811831"/>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4450" y="1135080"/>
              <a:ext cx="4015317" cy="764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4194" y="1867840"/>
              <a:ext cx="3981450" cy="207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351764" y="710280"/>
            <a:ext cx="8474133" cy="584775"/>
          </a:xfrm>
          <a:prstGeom prst="rect">
            <a:avLst/>
          </a:prstGeom>
          <a:noFill/>
        </p:spPr>
        <p:txBody>
          <a:bodyPr wrap="square" rtlCol="0">
            <a:spAutoFit/>
          </a:bodyPr>
          <a:lstStyle/>
          <a:p>
            <a:r>
              <a:rPr lang="en-US" sz="1600" dirty="0">
                <a:solidFill>
                  <a:srgbClr val="0432FF"/>
                </a:solidFill>
                <a:latin typeface="Arial" panose="020B0604020202020204" pitchFamily="34" charset="0"/>
                <a:cs typeface="Arial" panose="020B0604020202020204" pitchFamily="34" charset="0"/>
              </a:rPr>
              <a:t>The objective of 616 IC ESD scheme is to meet ESD specs (HBM/CDM), and to protect IC against absolute maximum ratings.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896" y="1507154"/>
            <a:ext cx="4115002" cy="101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821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Overall Protection Scheme – CB/VC/BAT/LDOIN pins</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5</a:t>
            </a:fld>
            <a:endParaRPr lang="en-US"/>
          </a:p>
        </p:txBody>
      </p:sp>
      <p:sp>
        <p:nvSpPr>
          <p:cNvPr id="4" name="TextBox 3"/>
          <p:cNvSpPr txBox="1"/>
          <p:nvPr/>
        </p:nvSpPr>
        <p:spPr>
          <a:xfrm>
            <a:off x="3537002" y="881178"/>
            <a:ext cx="5400635" cy="321626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During a stack cell hot-plug event:</a:t>
            </a:r>
          </a:p>
          <a:p>
            <a:endParaRPr lang="en-US" sz="14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The pin current and pin voltage transients are defined by the selection of the external RC components and the internal diode network for each IC (which connects to 16 cells) in the stack.</a:t>
            </a:r>
          </a:p>
          <a:p>
            <a:pPr marL="171450" indent="-171450">
              <a:spcBef>
                <a:spcPts val="1800"/>
              </a:spcBef>
              <a:buFont typeface="Arial" panose="020B0604020202020204" pitchFamily="34" charset="0"/>
              <a:buChar char="•"/>
            </a:pPr>
            <a:r>
              <a:rPr lang="en-US" sz="1400" dirty="0">
                <a:latin typeface="Arial" panose="020B0604020202020204" pitchFamily="34" charset="0"/>
                <a:cs typeface="Arial" panose="020B0604020202020204" pitchFamily="34" charset="0"/>
              </a:rPr>
              <a:t>The hot-plug robustness is achieved by a proper selection of the RC network to ensure that:</a:t>
            </a:r>
          </a:p>
          <a:p>
            <a:pPr marL="360363" lvl="1" indent="-173038">
              <a:spcBef>
                <a:spcPts val="1200"/>
              </a:spcBef>
              <a:buFont typeface="Arial" panose="020B0604020202020204" pitchFamily="34" charset="0"/>
              <a:buChar char="•"/>
            </a:pPr>
            <a:r>
              <a:rPr lang="en-US" sz="1400" dirty="0">
                <a:latin typeface="Arial" panose="020B0604020202020204" pitchFamily="34" charset="0"/>
                <a:cs typeface="Arial" panose="020B0604020202020204" pitchFamily="34" charset="0"/>
              </a:rPr>
              <a:t>The voltage between VC(n) – VC(n-1), VC(n) – VSS, CB(n) – CB(n-1), CB(n) – VSS does not exceed the “DC” ESD  voltage ratings</a:t>
            </a:r>
          </a:p>
          <a:p>
            <a:pPr marL="360363" lvl="1" indent="-173038">
              <a:spcBef>
                <a:spcPts val="1200"/>
              </a:spcBef>
              <a:buFont typeface="Arial" panose="020B0604020202020204" pitchFamily="34" charset="0"/>
              <a:buChar char="•"/>
            </a:pPr>
            <a:r>
              <a:rPr lang="en-US" sz="1400" dirty="0">
                <a:latin typeface="Arial" panose="020B0604020202020204" pitchFamily="34" charset="0"/>
                <a:cs typeface="Arial" panose="020B0604020202020204" pitchFamily="34" charset="0"/>
              </a:rPr>
              <a:t>The currents in/out of IC pins do not exceed ~500mA for more than 5usec during voltage transients after hot-plug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31" y="712062"/>
            <a:ext cx="3241657" cy="369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44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ESD Protection Analysis</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6</a:t>
            </a:fld>
            <a:endParaRPr lang="en-US"/>
          </a:p>
        </p:txBody>
      </p:sp>
      <p:sp>
        <p:nvSpPr>
          <p:cNvPr id="82" name="TextBox 81"/>
          <p:cNvSpPr txBox="1"/>
          <p:nvPr/>
        </p:nvSpPr>
        <p:spPr>
          <a:xfrm>
            <a:off x="490029" y="947855"/>
            <a:ext cx="1963148" cy="246221"/>
          </a:xfrm>
          <a:prstGeom prst="rect">
            <a:avLst/>
          </a:prstGeom>
          <a:noFill/>
        </p:spPr>
        <p:txBody>
          <a:bodyPr wrap="square" rtlCol="0">
            <a:spAutoFit/>
          </a:bodyPr>
          <a:lstStyle/>
          <a:p>
            <a:pPr algn="ctr"/>
            <a:r>
              <a:rPr lang="en-US" sz="1000" b="1" dirty="0">
                <a:latin typeface="Arial" panose="020B0604020202020204" pitchFamily="34" charset="0"/>
                <a:cs typeface="Arial" panose="020B0604020202020204" pitchFamily="34" charset="0"/>
              </a:rPr>
              <a:t>Between BAT, </a:t>
            </a:r>
            <a:r>
              <a:rPr lang="en-US" sz="1000" b="1" dirty="0" err="1">
                <a:latin typeface="Arial" panose="020B0604020202020204" pitchFamily="34" charset="0"/>
                <a:cs typeface="Arial" panose="020B0604020202020204" pitchFamily="34" charset="0"/>
              </a:rPr>
              <a:t>CBx</a:t>
            </a:r>
            <a:r>
              <a:rPr lang="en-US" sz="1000" b="1" dirty="0">
                <a:latin typeface="Arial" panose="020B0604020202020204" pitchFamily="34" charset="0"/>
                <a:cs typeface="Arial" panose="020B0604020202020204" pitchFamily="34" charset="0"/>
              </a:rPr>
              <a:t>, </a:t>
            </a:r>
            <a:r>
              <a:rPr lang="en-US" sz="1000" b="1" dirty="0" err="1">
                <a:latin typeface="Arial" panose="020B0604020202020204" pitchFamily="34" charset="0"/>
                <a:cs typeface="Arial" panose="020B0604020202020204" pitchFamily="34" charset="0"/>
              </a:rPr>
              <a:t>VCx</a:t>
            </a:r>
            <a:endParaRPr lang="en-US" sz="1000" b="1" dirty="0">
              <a:latin typeface="Arial" panose="020B0604020202020204" pitchFamily="34" charset="0"/>
              <a:cs typeface="Arial" panose="020B0604020202020204" pitchFamily="34" charset="0"/>
            </a:endParaRPr>
          </a:p>
        </p:txBody>
      </p:sp>
      <p:grpSp>
        <p:nvGrpSpPr>
          <p:cNvPr id="90" name="Group 89"/>
          <p:cNvGrpSpPr/>
          <p:nvPr/>
        </p:nvGrpSpPr>
        <p:grpSpPr>
          <a:xfrm>
            <a:off x="571405" y="1288482"/>
            <a:ext cx="1676158" cy="3214578"/>
            <a:chOff x="6471272" y="1393130"/>
            <a:chExt cx="1676158" cy="3214578"/>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272" y="1422580"/>
              <a:ext cx="1676158" cy="318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Rectangle 88"/>
            <p:cNvSpPr/>
            <p:nvPr/>
          </p:nvSpPr>
          <p:spPr>
            <a:xfrm>
              <a:off x="7845914" y="1393130"/>
              <a:ext cx="129244" cy="7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3" name="Straight Arrow Connector 82"/>
          <p:cNvCxnSpPr/>
          <p:nvPr/>
        </p:nvCxnSpPr>
        <p:spPr>
          <a:xfrm>
            <a:off x="2000678" y="1790063"/>
            <a:ext cx="0" cy="11903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2000678" y="2769749"/>
            <a:ext cx="9991" cy="1549176"/>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1001827" y="2016943"/>
            <a:ext cx="530714" cy="2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587407" y="2017469"/>
            <a:ext cx="884196" cy="865"/>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587407" y="1793720"/>
            <a:ext cx="66490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1121489" y="1790609"/>
            <a:ext cx="889180" cy="1"/>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1530629" y="2070402"/>
            <a:ext cx="0" cy="2007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1532541" y="2019172"/>
            <a:ext cx="0" cy="150171"/>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2640140" y="1288482"/>
            <a:ext cx="1676158" cy="3214578"/>
            <a:chOff x="6471272" y="1393130"/>
            <a:chExt cx="1676158" cy="3214578"/>
          </a:xfrm>
        </p:grpSpPr>
        <p:pic>
          <p:nvPicPr>
            <p:cNvPr id="1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272" y="1422580"/>
              <a:ext cx="1676158" cy="318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Rectangle 114"/>
            <p:cNvSpPr/>
            <p:nvPr/>
          </p:nvSpPr>
          <p:spPr>
            <a:xfrm>
              <a:off x="7845914" y="1393130"/>
              <a:ext cx="129244" cy="7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p:cNvSpPr txBox="1"/>
          <p:nvPr/>
        </p:nvSpPr>
        <p:spPr>
          <a:xfrm>
            <a:off x="2544357" y="937609"/>
            <a:ext cx="1963148" cy="246221"/>
          </a:xfrm>
          <a:prstGeom prst="rect">
            <a:avLst/>
          </a:prstGeom>
          <a:noFill/>
        </p:spPr>
        <p:txBody>
          <a:bodyPr wrap="square" rtlCol="0">
            <a:spAutoFit/>
          </a:bodyPr>
          <a:lstStyle/>
          <a:p>
            <a:pPr algn="ctr"/>
            <a:r>
              <a:rPr lang="en-US" sz="1000" b="1" dirty="0">
                <a:latin typeface="Arial" panose="020B0604020202020204" pitchFamily="34" charset="0"/>
                <a:cs typeface="Arial" panose="020B0604020202020204" pitchFamily="34" charset="0"/>
              </a:rPr>
              <a:t>From BAT/</a:t>
            </a:r>
            <a:r>
              <a:rPr lang="en-US" sz="1000" b="1" dirty="0" err="1">
                <a:latin typeface="Arial" panose="020B0604020202020204" pitchFamily="34" charset="0"/>
                <a:cs typeface="Arial" panose="020B0604020202020204" pitchFamily="34" charset="0"/>
              </a:rPr>
              <a:t>VCx</a:t>
            </a:r>
            <a:r>
              <a:rPr lang="en-US" sz="1000" b="1" dirty="0">
                <a:latin typeface="Arial" panose="020B0604020202020204" pitchFamily="34" charset="0"/>
                <a:cs typeface="Arial" panose="020B0604020202020204" pitchFamily="34" charset="0"/>
              </a:rPr>
              <a:t>/</a:t>
            </a:r>
            <a:r>
              <a:rPr lang="en-US" sz="1000" b="1" dirty="0" err="1">
                <a:latin typeface="Arial" panose="020B0604020202020204" pitchFamily="34" charset="0"/>
                <a:cs typeface="Arial" panose="020B0604020202020204" pitchFamily="34" charset="0"/>
              </a:rPr>
              <a:t>CBx</a:t>
            </a:r>
            <a:r>
              <a:rPr lang="en-US" sz="1000" b="1" dirty="0">
                <a:latin typeface="Arial" panose="020B0604020202020204" pitchFamily="34" charset="0"/>
                <a:cs typeface="Arial" panose="020B0604020202020204" pitchFamily="34" charset="0"/>
              </a:rPr>
              <a:t> to GND</a:t>
            </a:r>
          </a:p>
        </p:txBody>
      </p:sp>
      <p:cxnSp>
        <p:nvCxnSpPr>
          <p:cNvPr id="117" name="Straight Arrow Connector 116"/>
          <p:cNvCxnSpPr/>
          <p:nvPr/>
        </p:nvCxnSpPr>
        <p:spPr>
          <a:xfrm>
            <a:off x="4061363" y="1788789"/>
            <a:ext cx="0" cy="11903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4061363" y="2820163"/>
            <a:ext cx="9991" cy="1549176"/>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3316976" y="4357854"/>
            <a:ext cx="748091" cy="39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2638228" y="4357854"/>
            <a:ext cx="884196" cy="865"/>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640140" y="1788470"/>
            <a:ext cx="66490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3174222" y="1789335"/>
            <a:ext cx="889180" cy="1"/>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4718234" y="937608"/>
            <a:ext cx="1571691" cy="400110"/>
          </a:xfrm>
          <a:prstGeom prst="rect">
            <a:avLst/>
          </a:prstGeom>
          <a:noFill/>
        </p:spPr>
        <p:txBody>
          <a:bodyPr wrap="square" rtlCol="0">
            <a:spAutoFit/>
          </a:bodyPr>
          <a:lstStyle/>
          <a:p>
            <a:pPr algn="ctr"/>
            <a:r>
              <a:rPr lang="en-US" sz="1000" b="1" dirty="0">
                <a:latin typeface="Arial" panose="020B0604020202020204" pitchFamily="34" charset="0"/>
                <a:cs typeface="Arial" panose="020B0604020202020204" pitchFamily="34" charset="0"/>
              </a:rPr>
              <a:t>From BAT/</a:t>
            </a:r>
            <a:r>
              <a:rPr lang="en-US" sz="1000" b="1" dirty="0" err="1">
                <a:latin typeface="Arial" panose="020B0604020202020204" pitchFamily="34" charset="0"/>
                <a:cs typeface="Arial" panose="020B0604020202020204" pitchFamily="34" charset="0"/>
              </a:rPr>
              <a:t>VCx</a:t>
            </a:r>
            <a:r>
              <a:rPr lang="en-US" sz="1000" b="1" dirty="0">
                <a:latin typeface="Arial" panose="020B0604020202020204" pitchFamily="34" charset="0"/>
                <a:cs typeface="Arial" panose="020B0604020202020204" pitchFamily="34" charset="0"/>
              </a:rPr>
              <a:t>/</a:t>
            </a:r>
            <a:r>
              <a:rPr lang="en-US" sz="1000" b="1" dirty="0" err="1">
                <a:latin typeface="Arial" panose="020B0604020202020204" pitchFamily="34" charset="0"/>
                <a:cs typeface="Arial" panose="020B0604020202020204" pitchFamily="34" charset="0"/>
              </a:rPr>
              <a:t>CBx</a:t>
            </a:r>
            <a:r>
              <a:rPr lang="en-US" sz="1000" b="1" dirty="0">
                <a:latin typeface="Arial" panose="020B0604020202020204" pitchFamily="34" charset="0"/>
                <a:cs typeface="Arial" panose="020B0604020202020204" pitchFamily="34" charset="0"/>
              </a:rPr>
              <a:t> </a:t>
            </a:r>
          </a:p>
          <a:p>
            <a:pPr algn="ctr"/>
            <a:r>
              <a:rPr lang="en-US" sz="1000" b="1" dirty="0">
                <a:latin typeface="Arial" panose="020B0604020202020204" pitchFamily="34" charset="0"/>
                <a:cs typeface="Arial" panose="020B0604020202020204" pitchFamily="34" charset="0"/>
              </a:rPr>
              <a:t>to NPNB/LDOIN</a:t>
            </a:r>
          </a:p>
        </p:txBody>
      </p:sp>
      <p:grpSp>
        <p:nvGrpSpPr>
          <p:cNvPr id="128" name="Group 127"/>
          <p:cNvGrpSpPr/>
          <p:nvPr/>
        </p:nvGrpSpPr>
        <p:grpSpPr>
          <a:xfrm>
            <a:off x="4651198" y="1278235"/>
            <a:ext cx="1676158" cy="3214578"/>
            <a:chOff x="6471272" y="1393130"/>
            <a:chExt cx="1676158" cy="3214578"/>
          </a:xfrm>
        </p:grpSpPr>
        <p:pic>
          <p:nvPicPr>
            <p:cNvPr id="12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272" y="1422580"/>
              <a:ext cx="1676158" cy="318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Rectangle 129"/>
            <p:cNvSpPr/>
            <p:nvPr/>
          </p:nvSpPr>
          <p:spPr>
            <a:xfrm>
              <a:off x="7845914" y="1393130"/>
              <a:ext cx="129244" cy="7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1" name="Straight Arrow Connector 130"/>
          <p:cNvCxnSpPr/>
          <p:nvPr/>
        </p:nvCxnSpPr>
        <p:spPr>
          <a:xfrm>
            <a:off x="6079197" y="2213037"/>
            <a:ext cx="0" cy="11903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6074121" y="2759502"/>
            <a:ext cx="9991" cy="1549176"/>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667200" y="2216857"/>
            <a:ext cx="66490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5201282" y="2217722"/>
            <a:ext cx="889180" cy="1"/>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5599075" y="1445916"/>
            <a:ext cx="1912" cy="2624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5600987" y="1337030"/>
            <a:ext cx="0" cy="150171"/>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6719933" y="1278235"/>
            <a:ext cx="1676158" cy="3214578"/>
            <a:chOff x="6471272" y="1393130"/>
            <a:chExt cx="1676158" cy="3214578"/>
          </a:xfrm>
        </p:grpSpPr>
        <p:pic>
          <p:nvPicPr>
            <p:cNvPr id="14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272" y="1422580"/>
              <a:ext cx="1676158" cy="318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 name="Rectangle 140"/>
            <p:cNvSpPr/>
            <p:nvPr/>
          </p:nvSpPr>
          <p:spPr>
            <a:xfrm>
              <a:off x="7845914" y="1393130"/>
              <a:ext cx="129244" cy="7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p:cNvSpPr txBox="1"/>
          <p:nvPr/>
        </p:nvSpPr>
        <p:spPr>
          <a:xfrm>
            <a:off x="6624150" y="927362"/>
            <a:ext cx="1963148" cy="246221"/>
          </a:xfrm>
          <a:prstGeom prst="rect">
            <a:avLst/>
          </a:prstGeom>
          <a:noFill/>
        </p:spPr>
        <p:txBody>
          <a:bodyPr wrap="square" rtlCol="0">
            <a:spAutoFit/>
          </a:bodyPr>
          <a:lstStyle/>
          <a:p>
            <a:pPr algn="ctr"/>
            <a:r>
              <a:rPr lang="en-US" sz="1000" b="1" dirty="0">
                <a:latin typeface="Arial" panose="020B0604020202020204" pitchFamily="34" charset="0"/>
                <a:cs typeface="Arial" panose="020B0604020202020204" pitchFamily="34" charset="0"/>
              </a:rPr>
              <a:t>Between </a:t>
            </a:r>
            <a:r>
              <a:rPr lang="en-US" sz="1000" b="1" dirty="0" err="1">
                <a:latin typeface="Arial" panose="020B0604020202020204" pitchFamily="34" charset="0"/>
                <a:cs typeface="Arial" panose="020B0604020202020204" pitchFamily="34" charset="0"/>
              </a:rPr>
              <a:t>CBx</a:t>
            </a:r>
            <a:r>
              <a:rPr lang="en-US" sz="1000" b="1" dirty="0">
                <a:latin typeface="Arial" panose="020B0604020202020204" pitchFamily="34" charset="0"/>
                <a:cs typeface="Arial" panose="020B0604020202020204" pitchFamily="34" charset="0"/>
              </a:rPr>
              <a:t> and CBx-1</a:t>
            </a:r>
          </a:p>
        </p:txBody>
      </p:sp>
      <p:cxnSp>
        <p:nvCxnSpPr>
          <p:cNvPr id="147" name="Straight Arrow Connector 146"/>
          <p:cNvCxnSpPr/>
          <p:nvPr/>
        </p:nvCxnSpPr>
        <p:spPr>
          <a:xfrm>
            <a:off x="6737453" y="1989111"/>
            <a:ext cx="303427" cy="8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V="1">
            <a:off x="7009119" y="1989977"/>
            <a:ext cx="250596" cy="1"/>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7255631" y="1989111"/>
            <a:ext cx="1004" cy="29950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7259715" y="2259762"/>
            <a:ext cx="0" cy="182488"/>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flipV="1">
            <a:off x="6945569" y="2438632"/>
            <a:ext cx="314146" cy="36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6718021" y="2440022"/>
            <a:ext cx="414420" cy="2228"/>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1479" y="609301"/>
            <a:ext cx="7669168" cy="338554"/>
          </a:xfrm>
          <a:prstGeom prst="rect">
            <a:avLst/>
          </a:prstGeom>
          <a:noFill/>
        </p:spPr>
        <p:txBody>
          <a:bodyPr wrap="square" rtlCol="0">
            <a:spAutoFit/>
          </a:bodyPr>
          <a:lstStyle/>
          <a:p>
            <a:r>
              <a:rPr lang="en-US" sz="1600" dirty="0">
                <a:solidFill>
                  <a:srgbClr val="0432FF"/>
                </a:solidFill>
                <a:latin typeface="Arial" panose="020B0604020202020204" pitchFamily="34" charset="0"/>
                <a:cs typeface="Arial" panose="020B0604020202020204" pitchFamily="34" charset="0"/>
              </a:rPr>
              <a:t>Below shows a few scenarios of how ESD network is activated during ESD stress.</a:t>
            </a:r>
          </a:p>
        </p:txBody>
      </p:sp>
    </p:spTree>
    <p:extLst>
      <p:ext uri="{BB962C8B-B14F-4D97-AF65-F5344CB8AC3E}">
        <p14:creationId xmlns:p14="http://schemas.microsoft.com/office/powerpoint/2010/main" val="208692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21" y="733206"/>
            <a:ext cx="3241657" cy="369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2400" dirty="0"/>
              <a:t>16 Cells - </a:t>
            </a:r>
            <a:r>
              <a:rPr lang="en-US" sz="2400" dirty="0" err="1"/>
              <a:t>Hotplug</a:t>
            </a:r>
            <a:r>
              <a:rPr lang="en-US" sz="2400" dirty="0"/>
              <a:t> Worst Case of Max Current</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7</a:t>
            </a:fld>
            <a:endParaRPr lang="en-US"/>
          </a:p>
        </p:txBody>
      </p:sp>
      <p:sp>
        <p:nvSpPr>
          <p:cNvPr id="6" name="Oval 5"/>
          <p:cNvSpPr/>
          <p:nvPr/>
        </p:nvSpPr>
        <p:spPr>
          <a:xfrm>
            <a:off x="788020" y="1591652"/>
            <a:ext cx="247858" cy="14478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88020" y="4051955"/>
            <a:ext cx="247858" cy="14478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36605" y="2477113"/>
            <a:ext cx="4800600" cy="1954381"/>
          </a:xfrm>
          <a:prstGeom prst="rect">
            <a:avLst/>
          </a:prstGeom>
          <a:noFill/>
        </p:spPr>
        <p:txBody>
          <a:bodyPr wrap="square" rtlCol="0">
            <a:spAutoFit/>
          </a:bodyPr>
          <a:lstStyle/>
          <a:p>
            <a:r>
              <a:rPr lang="en-US" sz="1100" dirty="0"/>
              <a:t>When the IC chain has the top cell and bottom cell connected sequentially, the initial current transient flows through the external RC network, and then the V(</a:t>
            </a:r>
            <a:r>
              <a:rPr lang="en-US" sz="1100" dirty="0" err="1"/>
              <a:t>DEVICEn</a:t>
            </a:r>
            <a:r>
              <a:rPr lang="en-US" sz="1100" dirty="0"/>
              <a:t>) voltage is equally distributed across the external VC, CB filter capacitors of that device. </a:t>
            </a:r>
          </a:p>
          <a:p>
            <a:endParaRPr lang="en-US" sz="1100" dirty="0"/>
          </a:p>
          <a:p>
            <a:r>
              <a:rPr lang="en-US" sz="1100" dirty="0"/>
              <a:t>This is the same current distribution observed for any device in the IC chain with a similar connection sequence (IC top cell  ➙ IC cell0).</a:t>
            </a:r>
          </a:p>
          <a:p>
            <a:endParaRPr lang="en-US" sz="1100" dirty="0"/>
          </a:p>
          <a:p>
            <a:r>
              <a:rPr lang="en-US" sz="1100" dirty="0"/>
              <a:t>For a very short period of time after the ground is connected, measured in µsec, the internal ESD bus is activated, and a transient current flows from the uppermost CB pins (CB16,CB15) to the IC substrate.</a:t>
            </a:r>
          </a:p>
        </p:txBody>
      </p:sp>
      <p:sp>
        <p:nvSpPr>
          <p:cNvPr id="12" name="TextBox 11"/>
          <p:cNvSpPr txBox="1"/>
          <p:nvPr/>
        </p:nvSpPr>
        <p:spPr>
          <a:xfrm>
            <a:off x="3979287" y="777065"/>
            <a:ext cx="4721702"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The equivalent RC circuit between top cell and bottom cell can be modeled as:</a:t>
            </a:r>
          </a:p>
        </p:txBody>
      </p:sp>
      <p:cxnSp>
        <p:nvCxnSpPr>
          <p:cNvPr id="14" name="Straight Arrow Connector 13"/>
          <p:cNvCxnSpPr/>
          <p:nvPr/>
        </p:nvCxnSpPr>
        <p:spPr>
          <a:xfrm flipV="1">
            <a:off x="728062" y="1530208"/>
            <a:ext cx="824765" cy="64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80822" y="1530208"/>
            <a:ext cx="395171" cy="345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385774" y="1218346"/>
            <a:ext cx="0" cy="3171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384532" y="943592"/>
            <a:ext cx="0" cy="38106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381541" y="930892"/>
            <a:ext cx="249596" cy="42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52827" y="930892"/>
            <a:ext cx="199773" cy="383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752600" y="930892"/>
            <a:ext cx="0" cy="2868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675993" y="1536644"/>
            <a:ext cx="0" cy="2919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221792" y="1584218"/>
            <a:ext cx="0" cy="2388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213326" y="1969002"/>
            <a:ext cx="603040" cy="34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552827" y="1969001"/>
            <a:ext cx="395171" cy="345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221792" y="1755462"/>
            <a:ext cx="0" cy="209307"/>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47998" y="1969001"/>
            <a:ext cx="0" cy="8076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1947998" y="2567102"/>
            <a:ext cx="0" cy="1031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211238" y="3599027"/>
            <a:ext cx="0" cy="2549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1211238" y="3773693"/>
            <a:ext cx="0" cy="24120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556002" y="3599027"/>
            <a:ext cx="3910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1212053" y="3599027"/>
            <a:ext cx="397940" cy="95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851898" y="4014901"/>
            <a:ext cx="369894" cy="23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728062" y="4014902"/>
            <a:ext cx="198970" cy="476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1977232" y="1970092"/>
            <a:ext cx="544010" cy="6436"/>
          </a:xfrm>
          <a:prstGeom prst="straightConnector1">
            <a:avLst/>
          </a:prstGeom>
          <a:ln w="254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2312669" y="1970092"/>
            <a:ext cx="1048530" cy="3450"/>
          </a:xfrm>
          <a:prstGeom prst="straightConnector1">
            <a:avLst/>
          </a:prstGeom>
          <a:ln w="25400">
            <a:solidFill>
              <a:srgbClr val="0432FF"/>
            </a:solidFill>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66485" y="1969001"/>
            <a:ext cx="0" cy="879617"/>
          </a:xfrm>
          <a:prstGeom prst="straightConnector1">
            <a:avLst/>
          </a:prstGeom>
          <a:ln w="254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366485" y="2734318"/>
            <a:ext cx="0" cy="1462417"/>
          </a:xfrm>
          <a:prstGeom prst="straightConnector1">
            <a:avLst/>
          </a:prstGeom>
          <a:ln w="25400">
            <a:solidFill>
              <a:srgbClr val="0432FF"/>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1940905" y="4205201"/>
            <a:ext cx="1430866" cy="0"/>
          </a:xfrm>
          <a:prstGeom prst="straightConnector1">
            <a:avLst/>
          </a:prstGeom>
          <a:ln w="254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28062" y="4202972"/>
            <a:ext cx="1411465" cy="3450"/>
          </a:xfrm>
          <a:prstGeom prst="straightConnector1">
            <a:avLst/>
          </a:prstGeom>
          <a:ln w="25400">
            <a:solidFill>
              <a:srgbClr val="0432FF"/>
            </a:solidFill>
            <a:tailEnd type="non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292600" y="1351520"/>
            <a:ext cx="3128543" cy="1063497"/>
            <a:chOff x="4292600" y="1351520"/>
            <a:chExt cx="3128543" cy="1063497"/>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4606" y="1351646"/>
              <a:ext cx="2856537" cy="1040374"/>
            </a:xfrm>
            <a:prstGeom prst="rect">
              <a:avLst/>
            </a:prstGeom>
          </p:spPr>
        </p:pic>
        <p:sp>
          <p:nvSpPr>
            <p:cNvPr id="8" name="TextBox 7"/>
            <p:cNvSpPr txBox="1"/>
            <p:nvPr/>
          </p:nvSpPr>
          <p:spPr>
            <a:xfrm>
              <a:off x="4292600" y="1351520"/>
              <a:ext cx="1162050" cy="230832"/>
            </a:xfrm>
            <a:prstGeom prst="rect">
              <a:avLst/>
            </a:prstGeom>
            <a:solidFill>
              <a:schemeClr val="bg1"/>
            </a:solidFill>
          </p:spPr>
          <p:txBody>
            <a:bodyPr wrap="square" rtlCol="0">
              <a:spAutoFit/>
            </a:bodyPr>
            <a:lstStyle/>
            <a:p>
              <a:pPr algn="ctr"/>
              <a:r>
                <a:rPr lang="en-US" sz="900" b="1" dirty="0"/>
                <a:t>STACKn_CELL16</a:t>
              </a:r>
            </a:p>
          </p:txBody>
        </p:sp>
        <p:sp>
          <p:nvSpPr>
            <p:cNvPr id="40" name="TextBox 39"/>
            <p:cNvSpPr txBox="1"/>
            <p:nvPr/>
          </p:nvSpPr>
          <p:spPr>
            <a:xfrm>
              <a:off x="4292600" y="2184185"/>
              <a:ext cx="1162050" cy="230832"/>
            </a:xfrm>
            <a:prstGeom prst="rect">
              <a:avLst/>
            </a:prstGeom>
            <a:solidFill>
              <a:schemeClr val="bg1"/>
            </a:solidFill>
          </p:spPr>
          <p:txBody>
            <a:bodyPr wrap="square" rtlCol="0">
              <a:spAutoFit/>
            </a:bodyPr>
            <a:lstStyle/>
            <a:p>
              <a:pPr algn="ctr"/>
              <a:r>
                <a:rPr lang="en-US" sz="900" b="1" dirty="0"/>
                <a:t>STACKn_CELL0</a:t>
              </a:r>
            </a:p>
          </p:txBody>
        </p:sp>
      </p:grpSp>
    </p:spTree>
    <p:extLst>
      <p:ext uri="{BB962C8B-B14F-4D97-AF65-F5344CB8AC3E}">
        <p14:creationId xmlns:p14="http://schemas.microsoft.com/office/powerpoint/2010/main" val="93487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16 Cells – Max Current Simulation</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8</a:t>
            </a:fld>
            <a:endParaRPr lang="en-US"/>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2069" y="1418121"/>
            <a:ext cx="5906349" cy="305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0427" y="679457"/>
            <a:ext cx="3312933" cy="738664"/>
          </a:xfrm>
          <a:prstGeom prst="rect">
            <a:avLst/>
          </a:prstGeom>
          <a:noFill/>
        </p:spPr>
        <p:txBody>
          <a:bodyPr wrap="square" rtlCol="0">
            <a:spAutoFit/>
          </a:bodyPr>
          <a:lstStyle/>
          <a:p>
            <a:r>
              <a:rPr lang="en-US" sz="1400" dirty="0"/>
              <a:t>When BAT (cell 16) is first connected, Initially, all IC terminals, including ground reference are floating up to 80V</a:t>
            </a:r>
          </a:p>
        </p:txBody>
      </p:sp>
      <p:cxnSp>
        <p:nvCxnSpPr>
          <p:cNvPr id="7" name="Straight Arrow Connector 6"/>
          <p:cNvCxnSpPr/>
          <p:nvPr/>
        </p:nvCxnSpPr>
        <p:spPr>
          <a:xfrm>
            <a:off x="3137095" y="1417320"/>
            <a:ext cx="225083" cy="260253"/>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31069" y="679457"/>
            <a:ext cx="3975306" cy="738664"/>
          </a:xfrm>
          <a:prstGeom prst="rect">
            <a:avLst/>
          </a:prstGeom>
          <a:noFill/>
        </p:spPr>
        <p:txBody>
          <a:bodyPr wrap="square" rtlCol="0">
            <a:spAutoFit/>
          </a:bodyPr>
          <a:lstStyle/>
          <a:p>
            <a:r>
              <a:rPr lang="en-US" sz="1400" dirty="0"/>
              <a:t>The moment the ground (cell 0) is connected, 80V is distributed across the entire channels via RC network </a:t>
            </a:r>
          </a:p>
        </p:txBody>
      </p:sp>
      <p:cxnSp>
        <p:nvCxnSpPr>
          <p:cNvPr id="9" name="Straight Arrow Connector 8"/>
          <p:cNvCxnSpPr/>
          <p:nvPr/>
        </p:nvCxnSpPr>
        <p:spPr>
          <a:xfrm flipH="1">
            <a:off x="4831069" y="1417320"/>
            <a:ext cx="226267" cy="206326"/>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37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How to calculate the margin to rectangular pulse </a:t>
            </a:r>
            <a:r>
              <a:rPr lang="en-US" sz="2400" dirty="0" err="1"/>
              <a:t>Ipeak</a:t>
            </a:r>
            <a:r>
              <a:rPr lang="en-US" sz="2400" dirty="0"/>
              <a:t>?</a:t>
            </a:r>
          </a:p>
        </p:txBody>
      </p:sp>
      <p:sp>
        <p:nvSpPr>
          <p:cNvPr id="3" name="Slide Number Placeholder 2"/>
          <p:cNvSpPr>
            <a:spLocks noGrp="1"/>
          </p:cNvSpPr>
          <p:nvPr>
            <p:ph type="sldNum" sz="quarter" idx="10"/>
          </p:nvPr>
        </p:nvSpPr>
        <p:spPr/>
        <p:txBody>
          <a:bodyPr/>
          <a:lstStyle/>
          <a:p>
            <a:pPr>
              <a:defRPr/>
            </a:pPr>
            <a:fld id="{D4C52F08-588C-488E-A5AB-DF69250DE862}" type="slidenum">
              <a:rPr lang="en-US" smtClean="0"/>
              <a:pPr>
                <a:defRPr/>
              </a:pPr>
              <a:t>9</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84379"/>
            <a:ext cx="3355398" cy="1153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1038" y="2860895"/>
            <a:ext cx="1555852" cy="1668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reeform 5"/>
          <p:cNvSpPr/>
          <p:nvPr/>
        </p:nvSpPr>
        <p:spPr>
          <a:xfrm>
            <a:off x="2985654" y="3477492"/>
            <a:ext cx="1316182" cy="727844"/>
          </a:xfrm>
          <a:custGeom>
            <a:avLst/>
            <a:gdLst>
              <a:gd name="connsiteX0" fmla="*/ 0 w 2860963"/>
              <a:gd name="connsiteY0" fmla="*/ 1073727 h 1073727"/>
              <a:gd name="connsiteX1" fmla="*/ 2140527 w 2860963"/>
              <a:gd name="connsiteY1" fmla="*/ 755073 h 1073727"/>
              <a:gd name="connsiteX2" fmla="*/ 2860963 w 2860963"/>
              <a:gd name="connsiteY2" fmla="*/ 0 h 1073727"/>
            </a:gdLst>
            <a:ahLst/>
            <a:cxnLst>
              <a:cxn ang="0">
                <a:pos x="connsiteX0" y="connsiteY0"/>
              </a:cxn>
              <a:cxn ang="0">
                <a:pos x="connsiteX1" y="connsiteY1"/>
              </a:cxn>
              <a:cxn ang="0">
                <a:pos x="connsiteX2" y="connsiteY2"/>
              </a:cxn>
            </a:cxnLst>
            <a:rect l="l" t="t" r="r" b="b"/>
            <a:pathLst>
              <a:path w="2860963" h="1073727">
                <a:moveTo>
                  <a:pt x="0" y="1073727"/>
                </a:moveTo>
                <a:cubicBezTo>
                  <a:pt x="831850" y="1003877"/>
                  <a:pt x="1663700" y="934027"/>
                  <a:pt x="2140527" y="755073"/>
                </a:cubicBezTo>
                <a:cubicBezTo>
                  <a:pt x="2617354" y="576118"/>
                  <a:pt x="2739158" y="288059"/>
                  <a:pt x="2860963" y="0"/>
                </a:cubicBezTo>
              </a:path>
            </a:pathLst>
          </a:custGeom>
          <a:noFill/>
          <a:ln w="254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0600" y="3790950"/>
            <a:ext cx="3200400" cy="307777"/>
          </a:xfrm>
          <a:prstGeom prst="rect">
            <a:avLst/>
          </a:prstGeom>
          <a:noFill/>
          <a:ln>
            <a:solidFill>
              <a:schemeClr val="tx1"/>
            </a:solidFill>
          </a:ln>
        </p:spPr>
        <p:txBody>
          <a:bodyPr wrap="square" rtlCol="0">
            <a:spAutoFit/>
          </a:bodyPr>
          <a:lstStyle/>
          <a:p>
            <a:pPr algn="ctr"/>
            <a:r>
              <a:rPr lang="en-US" sz="1400" i="1" dirty="0"/>
              <a:t>Used for </a:t>
            </a:r>
            <a:r>
              <a:rPr lang="en-US" sz="1400" i="1" dirty="0" err="1"/>
              <a:t>dvdt</a:t>
            </a:r>
            <a:r>
              <a:rPr lang="en-US" sz="1400" i="1" dirty="0"/>
              <a:t> ESD and ESD diodes ! </a:t>
            </a:r>
          </a:p>
        </p:txBody>
      </p:sp>
      <p:sp>
        <p:nvSpPr>
          <p:cNvPr id="8" name="Rectangle 7"/>
          <p:cNvSpPr/>
          <p:nvPr/>
        </p:nvSpPr>
        <p:spPr>
          <a:xfrm>
            <a:off x="2237509" y="1399125"/>
            <a:ext cx="1496291" cy="11343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3223" y="705154"/>
            <a:ext cx="7827131" cy="2523768"/>
          </a:xfrm>
          <a:prstGeom prst="rect">
            <a:avLst/>
          </a:prstGeom>
          <a:noFill/>
        </p:spPr>
        <p:txBody>
          <a:bodyPr wrap="square" rtlCol="0" anchor="ctr">
            <a:spAutoFit/>
          </a:bodyPr>
          <a:lstStyle/>
          <a:p>
            <a:r>
              <a:rPr lang="en-US" sz="1200" dirty="0"/>
              <a:t>The maximum peak current for a rectangular pulse is : </a:t>
            </a:r>
            <a:r>
              <a:rPr lang="en-US" sz="1200" dirty="0" err="1"/>
              <a:t>Ipeak</a:t>
            </a:r>
            <a:r>
              <a:rPr lang="en-US" sz="1200" dirty="0"/>
              <a:t> = 1.5*SQRT( 150nsec/</a:t>
            </a:r>
            <a:r>
              <a:rPr lang="en-US" sz="1200" dirty="0" err="1"/>
              <a:t>Tpulse</a:t>
            </a:r>
            <a:r>
              <a:rPr lang="en-US" sz="1200" dirty="0"/>
              <a:t>) </a:t>
            </a:r>
            <a:br>
              <a:rPr lang="en-US" sz="1200" dirty="0"/>
            </a:br>
            <a:r>
              <a:rPr lang="en-US" sz="1200" dirty="0"/>
              <a:t>Using this equation the maximum pulse width can be calculated as follows:</a:t>
            </a:r>
          </a:p>
          <a:p>
            <a:endParaRPr lang="en-US" sz="1400" dirty="0"/>
          </a:p>
          <a:p>
            <a:endParaRPr lang="en-US" sz="1400" dirty="0"/>
          </a:p>
          <a:p>
            <a:endParaRPr lang="en-US" sz="1400" dirty="0"/>
          </a:p>
          <a:p>
            <a:endParaRPr lang="en-US" sz="1400" dirty="0"/>
          </a:p>
          <a:p>
            <a:endParaRPr lang="en-US" sz="1400" dirty="0"/>
          </a:p>
          <a:p>
            <a:endParaRPr lang="en-US" sz="1400" dirty="0"/>
          </a:p>
          <a:p>
            <a:r>
              <a:rPr lang="en-US" sz="1200" dirty="0"/>
              <a:t>The area under a rectangular pulse that meets this criteria is:  </a:t>
            </a:r>
            <a:r>
              <a:rPr lang="en-US" sz="1200" dirty="0" err="1"/>
              <a:t>Ipeak</a:t>
            </a:r>
            <a:r>
              <a:rPr lang="en-US" sz="1200" dirty="0"/>
              <a:t>*</a:t>
            </a:r>
            <a:r>
              <a:rPr lang="en-US" sz="1200" dirty="0" err="1"/>
              <a:t>Tpulse</a:t>
            </a:r>
            <a:r>
              <a:rPr lang="en-US" sz="1200" dirty="0"/>
              <a:t>= f(</a:t>
            </a:r>
            <a:r>
              <a:rPr lang="en-US" sz="1200" dirty="0" err="1"/>
              <a:t>Ipeak</a:t>
            </a:r>
            <a:r>
              <a:rPr lang="en-US" sz="1200" dirty="0"/>
              <a:t>) = ( 337e-9/ </a:t>
            </a:r>
            <a:r>
              <a:rPr lang="en-US" sz="1200" dirty="0" err="1"/>
              <a:t>Ipeak</a:t>
            </a:r>
            <a:r>
              <a:rPr lang="en-US" sz="1200" dirty="0"/>
              <a:t> )</a:t>
            </a:r>
          </a:p>
          <a:p>
            <a:r>
              <a:rPr lang="en-US" sz="1200" dirty="0"/>
              <a:t>The area for a non-rectangular pulse can be scaled to a rectangular pulse meeting this criteria as:</a:t>
            </a:r>
          </a:p>
          <a:p>
            <a:endParaRPr lang="en-US" sz="1200" dirty="0"/>
          </a:p>
          <a:p>
            <a:r>
              <a:rPr lang="en-US" sz="1200" dirty="0"/>
              <a:t>                                                                     </a:t>
            </a:r>
            <a:r>
              <a:rPr lang="en-US" sz="1200" dirty="0" err="1"/>
              <a:t>Iscale</a:t>
            </a:r>
            <a:r>
              <a:rPr lang="en-US" sz="1200" dirty="0"/>
              <a:t> =  [ </a:t>
            </a:r>
            <a:r>
              <a:rPr lang="en-US" sz="1200" dirty="0" err="1"/>
              <a:t>Integ</a:t>
            </a:r>
            <a:r>
              <a:rPr lang="en-US" sz="1200" dirty="0"/>
              <a:t>(</a:t>
            </a:r>
            <a:r>
              <a:rPr lang="en-US" sz="1200" dirty="0" err="1"/>
              <a:t>Itransient</a:t>
            </a:r>
            <a:r>
              <a:rPr lang="en-US" sz="1200" dirty="0"/>
              <a:t>)*</a:t>
            </a:r>
            <a:r>
              <a:rPr lang="en-US" sz="1200" dirty="0" err="1"/>
              <a:t>Ipeak</a:t>
            </a:r>
            <a:r>
              <a:rPr lang="en-US" sz="1200" dirty="0"/>
              <a:t> ] / (337e-9) , </a:t>
            </a:r>
            <a:r>
              <a:rPr lang="en-US" sz="1200" dirty="0" err="1"/>
              <a:t>Iscale</a:t>
            </a:r>
            <a:r>
              <a:rPr lang="en-US" sz="1200" dirty="0"/>
              <a:t> &lt;  1                                                </a:t>
            </a:r>
            <a:r>
              <a:rPr lang="en-US" sz="1400" dirty="0"/>
              <a:t> </a:t>
            </a:r>
          </a:p>
        </p:txBody>
      </p:sp>
    </p:spTree>
    <p:extLst>
      <p:ext uri="{BB962C8B-B14F-4D97-AF65-F5344CB8AC3E}">
        <p14:creationId xmlns:p14="http://schemas.microsoft.com/office/powerpoint/2010/main" val="3620925349"/>
      </p:ext>
    </p:extLst>
  </p:cSld>
  <p:clrMapOvr>
    <a:masterClrMapping/>
  </p:clrMapOvr>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31E9F5D9-F957-484F-B6A6-5F57D4313D4A}" vid="{80D905AE-987A-AF4B-AA9B-7BAFF75FCCEE}"/>
    </a:ext>
  </a:extLst>
</a:theme>
</file>

<file path=ppt/theme/theme2.xml><?xml version="1.0" encoding="utf-8"?>
<a:theme xmlns:a="http://schemas.openxmlformats.org/drawingml/2006/main" name="NoBar">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31E9F5D9-F957-484F-B6A6-5F57D4313D4A}" vid="{2EC22BB8-00C6-DB47-83EE-6F3FB0DBE00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E34C62109C634481834D2A1EA030BF" ma:contentTypeVersion="10" ma:contentTypeDescription="Create a new document." ma:contentTypeScope="" ma:versionID="57ff7c9ff96688a7d62e42f44044fea1">
  <xsd:schema xmlns:xsd="http://www.w3.org/2001/XMLSchema" xmlns:xs="http://www.w3.org/2001/XMLSchema" xmlns:p="http://schemas.microsoft.com/office/2006/metadata/properties" xmlns:ns2="2a5e5d02-b389-48c3-b86b-d2fef2170d1a" xmlns:ns3="e94b8f06-a872-4413-893a-7890e50c7498" targetNamespace="http://schemas.microsoft.com/office/2006/metadata/properties" ma:root="true" ma:fieldsID="83bc57ad2c18660395dfc72b3712cd40" ns2:_="" ns3:_="">
    <xsd:import namespace="2a5e5d02-b389-48c3-b86b-d2fef2170d1a"/>
    <xsd:import namespace="e94b8f06-a872-4413-893a-7890e50c74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ServiceGenerationTime" minOccurs="0"/>
                <xsd:element ref="ns3:MediaServiceEventHashCode"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e5d02-b389-48c3-b86b-d2fef2170d1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4b8f06-a872-4413-893a-7890e50c74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A46615-8F29-433A-8386-C02EC62794CC}">
  <ds:schemaRef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purl.org/dc/terms/"/>
    <ds:schemaRef ds:uri="http://purl.org/dc/dcmitype/"/>
    <ds:schemaRef ds:uri="10922313-b3a2-4a60-941e-33e3132976e7"/>
  </ds:schemaRefs>
</ds:datastoreItem>
</file>

<file path=customXml/itemProps2.xml><?xml version="1.0" encoding="utf-8"?>
<ds:datastoreItem xmlns:ds="http://schemas.openxmlformats.org/officeDocument/2006/customXml" ds:itemID="{B21F93D3-B390-488F-BC1F-1BFF1A165B28}">
  <ds:schemaRefs>
    <ds:schemaRef ds:uri="http://schemas.microsoft.com/sharepoint/v3/contenttype/forms"/>
  </ds:schemaRefs>
</ds:datastoreItem>
</file>

<file path=customXml/itemProps3.xml><?xml version="1.0" encoding="utf-8"?>
<ds:datastoreItem xmlns:ds="http://schemas.openxmlformats.org/officeDocument/2006/customXml" ds:itemID="{00CB7A9B-4422-49AF-9F8F-8483BC119E01}"/>
</file>

<file path=docProps/app.xml><?xml version="1.0" encoding="utf-8"?>
<Properties xmlns="http://schemas.openxmlformats.org/officeDocument/2006/extended-properties" xmlns:vt="http://schemas.openxmlformats.org/officeDocument/2006/docPropsVTypes">
  <Template>TI_16x9-v7 - 1</Template>
  <TotalTime>5909</TotalTime>
  <Words>1340</Words>
  <Application>Microsoft Office PowerPoint</Application>
  <PresentationFormat>On-screen Show (16:9)</PresentationFormat>
  <Paragraphs>252</Paragraphs>
  <Slides>15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Calibri</vt:lpstr>
      <vt:lpstr>FinalPowerpoint</vt:lpstr>
      <vt:lpstr>NoBar</vt:lpstr>
      <vt:lpstr>BQ79616 Hot Plug System Analysis</vt:lpstr>
      <vt:lpstr>Overview</vt:lpstr>
      <vt:lpstr>IC Protection Scheme &amp; Analysis</vt:lpstr>
      <vt:lpstr>ESD Protection Objectives</vt:lpstr>
      <vt:lpstr>Overall Protection Scheme – CB/VC/BAT/LDOIN pins</vt:lpstr>
      <vt:lpstr>ESD Protection Analysis</vt:lpstr>
      <vt:lpstr>16 Cells - Hotplug Worst Case of Max Current</vt:lpstr>
      <vt:lpstr>16 Cells – Max Current Simulation</vt:lpstr>
      <vt:lpstr>How to calculate the margin to rectangular pulse Ipeak?</vt:lpstr>
      <vt:lpstr>96 Cells Worst Case of Max Current – Cell 96 to Cell 0</vt:lpstr>
      <vt:lpstr>96 Cells Worst Case of Max Voltage – Cell 81 to Cell 0</vt:lpstr>
      <vt:lpstr>Bench Test</vt:lpstr>
      <vt:lpstr>96S Hotplug Setup</vt:lpstr>
      <vt:lpstr>96S Hotplug Sequences</vt:lpstr>
      <vt:lpstr>96S Hotplug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bq79606 Hot Plug Analysis 96s (432V) System with 16 Device Stack</dc:title>
  <dc:creator>Todd Vanyo</dc:creator>
  <cp:lastModifiedBy>Hsu, Issac</cp:lastModifiedBy>
  <cp:revision>159</cp:revision>
  <cp:lastPrinted>2017-09-25T23:51:24Z</cp:lastPrinted>
  <dcterms:created xsi:type="dcterms:W3CDTF">2017-09-18T20:59:52Z</dcterms:created>
  <dcterms:modified xsi:type="dcterms:W3CDTF">2024-08-20T18:32:40Z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0x010100AAE34C62109C634481834D2A1EA030BF</vt:lpwstr>
  </property>
</Properties>
</file>