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11"/>
  </p:notesMasterIdLst>
  <p:sldIdLst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D6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F19E6-A5CF-4F42-A879-C053BAA49E77}" v="4" dt="2023-09-29T18:43:07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EF0C-4D10-4AA8-AF13-43EEBC641B6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FDA4B-0B2E-431C-98E9-6C6B0DB9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FDA4B-0B2E-431C-98E9-6C6B0DB99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6">
            <a:extLst>
              <a:ext uri="{FF2B5EF4-FFF2-40B4-BE49-F238E27FC236}">
                <a16:creationId xmlns:a16="http://schemas.microsoft.com/office/drawing/2014/main" id="{E027E3F8-87B6-1D18-7F20-79E58AA3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22522"/>
              </p:ext>
            </p:extLst>
          </p:nvPr>
        </p:nvGraphicFramePr>
        <p:xfrm>
          <a:off x="525630" y="365174"/>
          <a:ext cx="11142556" cy="643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86">
                  <a:extLst>
                    <a:ext uri="{9D8B030D-6E8A-4147-A177-3AD203B41FA5}">
                      <a16:colId xmlns:a16="http://schemas.microsoft.com/office/drawing/2014/main" val="1528469085"/>
                    </a:ext>
                  </a:extLst>
                </a:gridCol>
                <a:gridCol w="1800974">
                  <a:extLst>
                    <a:ext uri="{9D8B030D-6E8A-4147-A177-3AD203B41FA5}">
                      <a16:colId xmlns:a16="http://schemas.microsoft.com/office/drawing/2014/main" val="3828197735"/>
                    </a:ext>
                  </a:extLst>
                </a:gridCol>
                <a:gridCol w="1800974">
                  <a:extLst>
                    <a:ext uri="{9D8B030D-6E8A-4147-A177-3AD203B41FA5}">
                      <a16:colId xmlns:a16="http://schemas.microsoft.com/office/drawing/2014/main" val="26695197"/>
                    </a:ext>
                  </a:extLst>
                </a:gridCol>
                <a:gridCol w="1800974">
                  <a:extLst>
                    <a:ext uri="{9D8B030D-6E8A-4147-A177-3AD203B41FA5}">
                      <a16:colId xmlns:a16="http://schemas.microsoft.com/office/drawing/2014/main" val="1124271244"/>
                    </a:ext>
                  </a:extLst>
                </a:gridCol>
                <a:gridCol w="1800974">
                  <a:extLst>
                    <a:ext uri="{9D8B030D-6E8A-4147-A177-3AD203B41FA5}">
                      <a16:colId xmlns:a16="http://schemas.microsoft.com/office/drawing/2014/main" val="1651709059"/>
                    </a:ext>
                  </a:extLst>
                </a:gridCol>
                <a:gridCol w="1800974">
                  <a:extLst>
                    <a:ext uri="{9D8B030D-6E8A-4147-A177-3AD203B41FA5}">
                      <a16:colId xmlns:a16="http://schemas.microsoft.com/office/drawing/2014/main" val="280974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ACDS TRANSACTIONS</a:t>
                      </a:r>
                    </a:p>
                    <a:p>
                      <a:pPr algn="ctr"/>
                      <a:r>
                        <a:rPr lang="en-US" dirty="0"/>
                        <a:t>SAMPLE </a:t>
                      </a:r>
                      <a:r>
                        <a:rPr lang="en-US"/>
                        <a:t>DATA OVERVIEW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4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ITEM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PERDUE FRESH WHOLE CHICKEN 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KROGER 1 LB GROUND BEEF 80/20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CHOICE STRIP STEAK FAMILY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ORGANIC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APPLE FUJI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26796"/>
                  </a:ext>
                </a:extLst>
              </a:tr>
              <a:tr h="482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GTIN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00250810000008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00011110969729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00202227000003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00000000940115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00000000041317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79778"/>
                  </a:ext>
                </a:extLst>
              </a:tr>
              <a:tr h="4946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PREPACKAGED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PREPACKAGED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PREPACKAGED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26583"/>
                  </a:ext>
                </a:extLst>
              </a:tr>
              <a:tr h="509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SOLD BY UOM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EACH</a:t>
                      </a:r>
                    </a:p>
                    <a:p>
                      <a:pPr algn="ctr"/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09309"/>
                  </a:ext>
                </a:extLst>
              </a:tr>
              <a:tr h="509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TYPICAL TRANSACTED UOM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44424"/>
                  </a:ext>
                </a:extLst>
              </a:tr>
              <a:tr h="8380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TYPICAL BASE RETAIL PRICE PER 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$5.99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$13.99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02507"/>
                  </a:ext>
                </a:extLst>
              </a:tr>
              <a:tr h="8380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IS SOLD WEIGHT RECORDED?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7376"/>
                  </a:ext>
                </a:extLst>
              </a:tr>
            </a:tbl>
          </a:graphicData>
        </a:graphic>
      </p:graphicFrame>
      <p:pic>
        <p:nvPicPr>
          <p:cNvPr id="27" name="Picture 26" descr="A package of chicken wings&#10;&#10;Description automatically generated">
            <a:extLst>
              <a:ext uri="{FF2B5EF4-FFF2-40B4-BE49-F238E27FC236}">
                <a16:creationId xmlns:a16="http://schemas.microsoft.com/office/drawing/2014/main" id="{9F3EB1C0-CF5F-C9CA-3513-4722AFD5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18" y="629868"/>
            <a:ext cx="1641292" cy="1641292"/>
          </a:xfrm>
          <a:prstGeom prst="rect">
            <a:avLst/>
          </a:prstGeom>
        </p:spPr>
      </p:pic>
      <p:sp>
        <p:nvSpPr>
          <p:cNvPr id="28" name="AutoShape 2" descr="Selected Product Image">
            <a:extLst>
              <a:ext uri="{FF2B5EF4-FFF2-40B4-BE49-F238E27FC236}">
                <a16:creationId xmlns:a16="http://schemas.microsoft.com/office/drawing/2014/main" id="{F2AAC4D3-42A1-73D3-6437-98832636D5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-1798820" y="-4465820"/>
            <a:ext cx="7742420" cy="77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Organic Bananas | The Waterhole">
            <a:extLst>
              <a:ext uri="{FF2B5EF4-FFF2-40B4-BE49-F238E27FC236}">
                <a16:creationId xmlns:a16="http://schemas.microsoft.com/office/drawing/2014/main" id="{010724D7-A2CD-F4C2-D6E0-4A642FED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68" y="671016"/>
            <a:ext cx="1833727" cy="16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oger® 93/7 Lean Ground Beef Roll, 1 lb - Kroger">
            <a:extLst>
              <a:ext uri="{FF2B5EF4-FFF2-40B4-BE49-F238E27FC236}">
                <a16:creationId xmlns:a16="http://schemas.microsoft.com/office/drawing/2014/main" id="{E0AC3691-164F-BD66-314E-7390466C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23" y="629868"/>
            <a:ext cx="1764708" cy="16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ef Choice Angus New York Strip Steak Family Pack, 1.53 - 2.63 lb - Walmart.com">
            <a:extLst>
              <a:ext uri="{FF2B5EF4-FFF2-40B4-BE49-F238E27FC236}">
                <a16:creationId xmlns:a16="http://schemas.microsoft.com/office/drawing/2014/main" id="{4C6410EE-A522-C1AC-C7C5-BE6AF9AD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80547" y="664365"/>
            <a:ext cx="1723588" cy="16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duct Image">
            <a:extLst>
              <a:ext uri="{FF2B5EF4-FFF2-40B4-BE49-F238E27FC236}">
                <a16:creationId xmlns:a16="http://schemas.microsoft.com/office/drawing/2014/main" id="{5873F12B-AF12-6DDD-3A8C-E21D3ED5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661" y="633033"/>
            <a:ext cx="1764709" cy="17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5016"/>
            <a:ext cx="8761413" cy="584268"/>
          </a:xfrm>
        </p:spPr>
        <p:txBody>
          <a:bodyPr/>
          <a:lstStyle/>
          <a:p>
            <a:r>
              <a:rPr lang="en-US" dirty="0"/>
              <a:t>GTIN – 250810000008</a:t>
            </a:r>
            <a:br>
              <a:rPr lang="en-US" dirty="0"/>
            </a:br>
            <a:r>
              <a:rPr lang="en-US" sz="1800" dirty="0"/>
              <a:t>PERDUE® Fresh Whole Chicken Wings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708949" y="4110602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40C8A-7532-C8F9-3149-2489E83ACE89}"/>
              </a:ext>
            </a:extLst>
          </p:cNvPr>
          <p:cNvSpPr/>
          <p:nvPr/>
        </p:nvSpPr>
        <p:spPr>
          <a:xfrm>
            <a:off x="2708950" y="3354234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708948" y="4900975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50041" y="3707716"/>
            <a:ext cx="458909" cy="760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C8C013-F41D-FF42-EB52-7C1FD8AC04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4464084"/>
            <a:ext cx="458908" cy="4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458907" cy="78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2022/01/01 to 2023/09/24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3"/>
            <a:ext cx="458907" cy="1859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261884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Can be sold in random 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338222"/>
            <a:ext cx="1527435" cy="584775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769365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42B3B7-BB41-F8A7-9A46-8DF3DC9A23A9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3782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GTIN – 202227000003</a:t>
            </a:r>
            <a:br>
              <a:rPr lang="en-US" dirty="0"/>
            </a:br>
            <a:r>
              <a:rPr lang="en-US" sz="1800" dirty="0"/>
              <a:t>Choice Strip Steak Family Pack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801406" y="3620979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801406" y="469819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3974461"/>
            <a:ext cx="551365" cy="493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551365" cy="583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2022/01/11 to 2022/12/27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4"/>
            <a:ext cx="458907" cy="178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261884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Can be sold in random 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122463"/>
            <a:ext cx="1527435" cy="830997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Digital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553606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DF20E-535C-9BA7-7953-7CFD7FDB20BB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32944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GTIN – 11110969729</a:t>
            </a:r>
            <a:br>
              <a:rPr lang="en-US" dirty="0"/>
            </a:br>
            <a:r>
              <a:rPr lang="en-US" sz="1800" dirty="0"/>
              <a:t>Kroger® 1 lb. Lean Ground Beef Chuck 80/20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708949" y="4110602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40C8A-7532-C8F9-3149-2489E83ACE89}"/>
              </a:ext>
            </a:extLst>
          </p:cNvPr>
          <p:cNvSpPr/>
          <p:nvPr/>
        </p:nvSpPr>
        <p:spPr>
          <a:xfrm>
            <a:off x="2708950" y="3354234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708948" y="4900975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50041" y="3707716"/>
            <a:ext cx="458909" cy="760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C8C013-F41D-FF42-EB52-7C1FD8AC04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4464084"/>
            <a:ext cx="458908" cy="4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458907" cy="78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2022/01/01 to 2023/09/24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3"/>
            <a:ext cx="458907" cy="1859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046440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    Sold in 1 LB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276573"/>
            <a:ext cx="1527435" cy="584775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707716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99D8E-C725-91EC-FB31-364FA750F83D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9196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161-3715-2D46-2417-88D0873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DCD4-082E-C46A-85BD-E5FB90BA7B22}"/>
              </a:ext>
            </a:extLst>
          </p:cNvPr>
          <p:cNvSpPr txBox="1"/>
          <p:nvPr/>
        </p:nvSpPr>
        <p:spPr>
          <a:xfrm>
            <a:off x="595901" y="2476072"/>
            <a:ext cx="10387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units of measurement in which the items are sold in Kroger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average unit price for each UOM for the last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the following for each item if applicable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Targeted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data for each item by store by week/day </a:t>
            </a:r>
          </a:p>
        </p:txBody>
      </p:sp>
    </p:spTree>
    <p:extLst>
      <p:ext uri="{BB962C8B-B14F-4D97-AF65-F5344CB8AC3E}">
        <p14:creationId xmlns:p14="http://schemas.microsoft.com/office/powerpoint/2010/main" val="269172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3D8-C119-44E2-B0D3-3818D4C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GTIN – 250810000008</a:t>
            </a:r>
            <a:br>
              <a:rPr lang="en-US" sz="2400" dirty="0"/>
            </a:br>
            <a:r>
              <a:rPr lang="en-US" sz="1800" dirty="0"/>
              <a:t>PERDUE® Fresh Whole Chicken Wings [PMY DPT(09) – MEAT]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AC41B-60B1-2845-28EE-6C70F8135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3690"/>
              </p:ext>
            </p:extLst>
          </p:nvPr>
        </p:nvGraphicFramePr>
        <p:xfrm>
          <a:off x="172377" y="2329308"/>
          <a:ext cx="8868881" cy="433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76">
                  <a:extLst>
                    <a:ext uri="{9D8B030D-6E8A-4147-A177-3AD203B41FA5}">
                      <a16:colId xmlns:a16="http://schemas.microsoft.com/office/drawing/2014/main" val="4245021159"/>
                    </a:ext>
                  </a:extLst>
                </a:gridCol>
                <a:gridCol w="4371418">
                  <a:extLst>
                    <a:ext uri="{9D8B030D-6E8A-4147-A177-3AD203B41FA5}">
                      <a16:colId xmlns:a16="http://schemas.microsoft.com/office/drawing/2014/main" val="2449572570"/>
                    </a:ext>
                  </a:extLst>
                </a:gridCol>
                <a:gridCol w="3503487">
                  <a:extLst>
                    <a:ext uri="{9D8B030D-6E8A-4147-A177-3AD203B41FA5}">
                      <a16:colId xmlns:a16="http://schemas.microsoft.com/office/drawing/2014/main" val="748521506"/>
                    </a:ext>
                  </a:extLst>
                </a:gridCol>
              </a:tblGrid>
              <a:tr h="288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7730"/>
                  </a:ext>
                </a:extLst>
              </a:tr>
              <a:tr h="113827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retail Price is available from the data shared for all transactions. Can this be considered to be correct?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assumption is correct, discount and other variables in price can be neglected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05296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GTIN_UOM_AM is the weight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00746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Wt_Fl</a:t>
                      </a:r>
                      <a:r>
                        <a:rPr lang="en-US" dirty="0"/>
                        <a:t> is the indicator to identify whether the item is sold in weight or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50925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Scn_unt_qy</a:t>
                      </a:r>
                      <a:r>
                        <a:rPr lang="en-US" dirty="0"/>
                        <a:t> is the number of units scanned in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25211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</a:t>
                      </a:r>
                      <a:r>
                        <a:rPr lang="en-US" dirty="0" err="1"/>
                        <a:t>rtl_dol_am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net_spend_amt</a:t>
                      </a:r>
                      <a:r>
                        <a:rPr lang="en-US" dirty="0"/>
                        <a:t> is same then there is no promotion or discount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7722"/>
                  </a:ext>
                </a:extLst>
              </a:tr>
            </a:tbl>
          </a:graphicData>
        </a:graphic>
      </p:graphicFrame>
      <p:pic>
        <p:nvPicPr>
          <p:cNvPr id="14" name="Picture 13" descr="A package of chicken wings&#10;&#10;Description automatically generated">
            <a:extLst>
              <a:ext uri="{FF2B5EF4-FFF2-40B4-BE49-F238E27FC236}">
                <a16:creationId xmlns:a16="http://schemas.microsoft.com/office/drawing/2014/main" id="{251873E6-D683-7F1D-62D8-4A625870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2" y="2256533"/>
            <a:ext cx="3065479" cy="30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5D5062A774B4488FE1A4FF172D0BE" ma:contentTypeVersion="11" ma:contentTypeDescription="Create a new document." ma:contentTypeScope="" ma:versionID="4865a144f71c0976100c95ea9321219d">
  <xsd:schema xmlns:xsd="http://www.w3.org/2001/XMLSchema" xmlns:xs="http://www.w3.org/2001/XMLSchema" xmlns:p="http://schemas.microsoft.com/office/2006/metadata/properties" xmlns:ns2="feba1c2d-8b5e-4ca2-8f05-ab77dce68625" xmlns:ns3="f0f0cffd-d289-447d-8a03-8e8a6b20b7cc" targetNamespace="http://schemas.microsoft.com/office/2006/metadata/properties" ma:root="true" ma:fieldsID="83ddf27f7a8412284c2a5cc415e8c416" ns2:_="" ns3:_="">
    <xsd:import namespace="feba1c2d-8b5e-4ca2-8f05-ab77dce68625"/>
    <xsd:import namespace="f0f0cffd-d289-447d-8a03-8e8a6b20b7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a1c2d-8b5e-4ca2-8f05-ab77dce686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5ea2626-47ea-4c30-9933-17a15d208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0cffd-d289-447d-8a03-8e8a6b20b7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45419e7-6797-4c9b-98f4-2af8aa08f745}" ma:internalName="TaxCatchAll" ma:showField="CatchAllData" ma:web="f0f0cffd-d289-447d-8a03-8e8a6b20b7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eba1c2d-8b5e-4ca2-8f05-ab77dce68625">
      <Terms xmlns="http://schemas.microsoft.com/office/infopath/2007/PartnerControls"/>
    </lcf76f155ced4ddcb4097134ff3c332f>
    <TaxCatchAll xmlns="f0f0cffd-d289-447d-8a03-8e8a6b20b7cc" xsi:nil="true"/>
  </documentManagement>
</p:properties>
</file>

<file path=customXml/itemProps1.xml><?xml version="1.0" encoding="utf-8"?>
<ds:datastoreItem xmlns:ds="http://schemas.openxmlformats.org/officeDocument/2006/customXml" ds:itemID="{F62D98CD-0FAE-41BC-AC69-88E878F68A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04144F-36EF-4B8F-8A94-D341899C8C8F}">
  <ds:schemaRefs>
    <ds:schemaRef ds:uri="f0f0cffd-d289-447d-8a03-8e8a6b20b7cc"/>
    <ds:schemaRef ds:uri="feba1c2d-8b5e-4ca2-8f05-ab77dce686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069134-6D38-4298-932D-B57AAC4114EC}">
  <ds:schemaRefs>
    <ds:schemaRef ds:uri="f0f0cffd-d289-447d-8a03-8e8a6b20b7cc"/>
    <ds:schemaRef ds:uri="feba1c2d-8b5e-4ca2-8f05-ab77dce6862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</TotalTime>
  <Words>550</Words>
  <Application>Microsoft Office PowerPoint</Application>
  <PresentationFormat>Widescreen</PresentationFormat>
  <Paragraphs>133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PowerPoint Presentation</vt:lpstr>
      <vt:lpstr>GTIN – 250810000008 PERDUE® Fresh Whole Chicken Wings [PMY DPT(09) – MEAT]</vt:lpstr>
      <vt:lpstr>GTIN – 202227000003 Choice Strip Steak Family Pack [PMY DPT(09) – MEAT]</vt:lpstr>
      <vt:lpstr>GTIN – 11110969729 Kroger® 1 lb. Lean Ground Beef Chuck 80/20 [PMY DPT(09) – MEAT]</vt:lpstr>
      <vt:lpstr>Questions</vt:lpstr>
      <vt:lpstr>GTIN – 250810000008 PERDUE® Fresh Whole Chicken Wings [PMY DPT(09) – MEAT]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</dc:title>
  <dc:creator>M N, Mallik (NonEmp)</dc:creator>
  <cp:lastModifiedBy>Yue, Sophia (NonEmp)</cp:lastModifiedBy>
  <cp:revision>20</cp:revision>
  <dcterms:created xsi:type="dcterms:W3CDTF">2023-09-29T08:57:04Z</dcterms:created>
  <dcterms:modified xsi:type="dcterms:W3CDTF">2023-09-29T18:44:14Z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0x01010057B5D5062A774B4488FE1A4FF172D0BE</vt:lpwstr>
  </property>
</Properties>
</file>