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3D6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80DF269-8673-468F-9EDC-007BFAEC667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CF02F56-A79E-42A9-A489-CBEE6A6FB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1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F269-8673-468F-9EDC-007BFAEC667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2F56-A79E-42A9-A489-CBEE6A6FB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6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F269-8673-468F-9EDC-007BFAEC667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2F56-A79E-42A9-A489-CBEE6A6FB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81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F269-8673-468F-9EDC-007BFAEC667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2F56-A79E-42A9-A489-CBEE6A6FB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41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F269-8673-468F-9EDC-007BFAEC667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2F56-A79E-42A9-A489-CBEE6A6FB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50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F269-8673-468F-9EDC-007BFAEC667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2F56-A79E-42A9-A489-CBEE6A6FB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28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F269-8673-468F-9EDC-007BFAEC667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2F56-A79E-42A9-A489-CBEE6A6FB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48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80DF269-8673-468F-9EDC-007BFAEC667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2F56-A79E-42A9-A489-CBEE6A6FB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83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80DF269-8673-468F-9EDC-007BFAEC667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2F56-A79E-42A9-A489-CBEE6A6FB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7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F269-8673-468F-9EDC-007BFAEC667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2F56-A79E-42A9-A489-CBEE6A6FB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5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F269-8673-468F-9EDC-007BFAEC667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2F56-A79E-42A9-A489-CBEE6A6FB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8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F269-8673-468F-9EDC-007BFAEC667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2F56-A79E-42A9-A489-CBEE6A6FB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2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F269-8673-468F-9EDC-007BFAEC667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2F56-A79E-42A9-A489-CBEE6A6FB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9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F269-8673-468F-9EDC-007BFAEC667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2F56-A79E-42A9-A489-CBEE6A6FB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8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F269-8673-468F-9EDC-007BFAEC667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2F56-A79E-42A9-A489-CBEE6A6FB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2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F269-8673-468F-9EDC-007BFAEC667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2F56-A79E-42A9-A489-CBEE6A6FB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3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F269-8673-468F-9EDC-007BFAEC667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2F56-A79E-42A9-A489-CBEE6A6FB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3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80DF269-8673-468F-9EDC-007BFAEC667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CF02F56-A79E-42A9-A489-CBEE6A6FB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5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91C3-C026-E72F-C992-6D332081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35016"/>
            <a:ext cx="8761413" cy="584268"/>
          </a:xfrm>
        </p:spPr>
        <p:txBody>
          <a:bodyPr/>
          <a:lstStyle/>
          <a:p>
            <a:r>
              <a:rPr lang="en-US" dirty="0"/>
              <a:t>GTIN – 250810000008</a:t>
            </a:r>
            <a:br>
              <a:rPr lang="en-US" dirty="0"/>
            </a:br>
            <a:r>
              <a:rPr lang="en-US" sz="1800" dirty="0"/>
              <a:t>PERDUE® Fresh Whole Chicken Wings [PMY DPT(09) – MEAT]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DC9B9F-DE38-CB2B-28CC-37CA3FDFD365}"/>
              </a:ext>
            </a:extLst>
          </p:cNvPr>
          <p:cNvSpPr/>
          <p:nvPr/>
        </p:nvSpPr>
        <p:spPr>
          <a:xfrm>
            <a:off x="441790" y="4114757"/>
            <a:ext cx="1808251" cy="7069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Inventory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C6A794-3207-2238-E90E-A288D7E94A0C}"/>
              </a:ext>
            </a:extLst>
          </p:cNvPr>
          <p:cNvSpPr/>
          <p:nvPr/>
        </p:nvSpPr>
        <p:spPr>
          <a:xfrm>
            <a:off x="2708949" y="4110602"/>
            <a:ext cx="1808251" cy="7069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Instore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A40C8A-7532-C8F9-3149-2489E83ACE89}"/>
              </a:ext>
            </a:extLst>
          </p:cNvPr>
          <p:cNvSpPr/>
          <p:nvPr/>
        </p:nvSpPr>
        <p:spPr>
          <a:xfrm>
            <a:off x="2708950" y="3354234"/>
            <a:ext cx="1808251" cy="7069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Delivery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7F1C33-B95A-CCE0-BEA6-44347FC04719}"/>
              </a:ext>
            </a:extLst>
          </p:cNvPr>
          <p:cNvSpPr/>
          <p:nvPr/>
        </p:nvSpPr>
        <p:spPr>
          <a:xfrm>
            <a:off x="2708948" y="4900975"/>
            <a:ext cx="1808251" cy="7069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Pickup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ABEDB42-FEB1-F75E-4594-86221188BEFF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2250041" y="3707716"/>
            <a:ext cx="458909" cy="760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CC8C013-F41D-FF42-EB52-7C1FD8AC04A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250041" y="4464084"/>
            <a:ext cx="458908" cy="41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A340D21-7A5A-4E75-A6EF-BB60F465D70C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2250041" y="4468239"/>
            <a:ext cx="458907" cy="7862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65BDF5-5778-06F7-C25B-1D6DE891ED50}"/>
              </a:ext>
            </a:extLst>
          </p:cNvPr>
          <p:cNvSpPr txBox="1"/>
          <p:nvPr/>
        </p:nvSpPr>
        <p:spPr>
          <a:xfrm>
            <a:off x="2804836" y="2932397"/>
            <a:ext cx="1965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Mode of Pickup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D97232-C95A-1C12-AB3B-49A442D6AF7C}"/>
              </a:ext>
            </a:extLst>
          </p:cNvPr>
          <p:cNvSpPr txBox="1"/>
          <p:nvPr/>
        </p:nvSpPr>
        <p:spPr>
          <a:xfrm>
            <a:off x="148087" y="2360234"/>
            <a:ext cx="6848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Transaction period – 2022/01/01 to 2023/09/24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8171BE74-1C4C-EFF5-04D7-5230D4A5DC2E}"/>
              </a:ext>
            </a:extLst>
          </p:cNvPr>
          <p:cNvSpPr/>
          <p:nvPr/>
        </p:nvSpPr>
        <p:spPr>
          <a:xfrm>
            <a:off x="4674741" y="3616503"/>
            <a:ext cx="458907" cy="18596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020B49-A7B8-B899-210C-8B0A2731A348}"/>
              </a:ext>
            </a:extLst>
          </p:cNvPr>
          <p:cNvSpPr txBox="1"/>
          <p:nvPr/>
        </p:nvSpPr>
        <p:spPr>
          <a:xfrm>
            <a:off x="5371663" y="4193775"/>
            <a:ext cx="1686691" cy="1261884"/>
          </a:xfrm>
          <a:prstGeom prst="rect">
            <a:avLst/>
          </a:prstGeom>
          <a:solidFill>
            <a:srgbClr val="E33D6F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Sold in weights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- Prepacked       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   (Pounds)</a:t>
            </a:r>
          </a:p>
          <a:p>
            <a:r>
              <a:rPr lang="en-US" sz="1400" b="1" i="1" dirty="0">
                <a:solidFill>
                  <a:schemeClr val="bg1"/>
                </a:solidFill>
              </a:rPr>
              <a:t>Can be sold in random weight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316C6B-F2BB-82C3-C588-E3AE79FB3CD0}"/>
              </a:ext>
            </a:extLst>
          </p:cNvPr>
          <p:cNvSpPr txBox="1"/>
          <p:nvPr/>
        </p:nvSpPr>
        <p:spPr>
          <a:xfrm>
            <a:off x="7702185" y="4338222"/>
            <a:ext cx="1527435" cy="584775"/>
          </a:xfrm>
          <a:prstGeom prst="rect">
            <a:avLst/>
          </a:prstGeom>
          <a:solidFill>
            <a:srgbClr val="E33D6F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Flyer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CF1DDC-6830-8E8D-FB82-07488085FFF2}"/>
              </a:ext>
            </a:extLst>
          </p:cNvPr>
          <p:cNvCxnSpPr>
            <a:cxnSpLocks/>
          </p:cNvCxnSpPr>
          <p:nvPr/>
        </p:nvCxnSpPr>
        <p:spPr>
          <a:xfrm>
            <a:off x="7150815" y="4609273"/>
            <a:ext cx="3458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17C60C1-178B-F925-55AE-034BC9A9022A}"/>
              </a:ext>
            </a:extLst>
          </p:cNvPr>
          <p:cNvSpPr txBox="1"/>
          <p:nvPr/>
        </p:nvSpPr>
        <p:spPr>
          <a:xfrm>
            <a:off x="7777531" y="3769365"/>
            <a:ext cx="1452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    Promo </a:t>
            </a:r>
          </a:p>
          <a:p>
            <a:r>
              <a:rPr lang="en-US" sz="1600" b="1" dirty="0"/>
              <a:t>applicable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905CCC9-AFE0-D080-4CB6-EB2D67CDD125}"/>
              </a:ext>
            </a:extLst>
          </p:cNvPr>
          <p:cNvCxnSpPr>
            <a:cxnSpLocks/>
          </p:cNvCxnSpPr>
          <p:nvPr/>
        </p:nvCxnSpPr>
        <p:spPr>
          <a:xfrm>
            <a:off x="9265583" y="4565491"/>
            <a:ext cx="3458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54643A0-6BCA-C4A1-4371-BB0D5AA0ECD9}"/>
              </a:ext>
            </a:extLst>
          </p:cNvPr>
          <p:cNvSpPr txBox="1"/>
          <p:nvPr/>
        </p:nvSpPr>
        <p:spPr>
          <a:xfrm>
            <a:off x="9647434" y="4111175"/>
            <a:ext cx="2604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Net amount spent = </a:t>
            </a:r>
          </a:p>
          <a:p>
            <a:r>
              <a:rPr lang="en-US" sz="1600" b="1" dirty="0"/>
              <a:t>Retail $ amt – Discount – Markdowns -coupons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42B3B7-BB41-F8A7-9A46-8DF3DC9A23A9}"/>
              </a:ext>
            </a:extLst>
          </p:cNvPr>
          <p:cNvSpPr txBox="1"/>
          <p:nvPr/>
        </p:nvSpPr>
        <p:spPr>
          <a:xfrm>
            <a:off x="1058238" y="6051479"/>
            <a:ext cx="9441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 sales $  amount is a parameter of coupons, discounts, markdown, promotion, targeted campaigns etc.,</a:t>
            </a:r>
          </a:p>
        </p:txBody>
      </p:sp>
    </p:spTree>
    <p:extLst>
      <p:ext uri="{BB962C8B-B14F-4D97-AF65-F5344CB8AC3E}">
        <p14:creationId xmlns:p14="http://schemas.microsoft.com/office/powerpoint/2010/main" val="37820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91C3-C026-E72F-C992-6D3320816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GTIN – 202227000003</a:t>
            </a:r>
            <a:br>
              <a:rPr lang="en-US" dirty="0"/>
            </a:br>
            <a:r>
              <a:rPr lang="en-US" sz="1800" dirty="0"/>
              <a:t>Choice Strip Steak Family Pack [PMY DPT(09) – MEAT]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DC9B9F-DE38-CB2B-28CC-37CA3FDFD365}"/>
              </a:ext>
            </a:extLst>
          </p:cNvPr>
          <p:cNvSpPr/>
          <p:nvPr/>
        </p:nvSpPr>
        <p:spPr>
          <a:xfrm>
            <a:off x="441790" y="4114757"/>
            <a:ext cx="1808251" cy="7069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Inventory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C6A794-3207-2238-E90E-A288D7E94A0C}"/>
              </a:ext>
            </a:extLst>
          </p:cNvPr>
          <p:cNvSpPr/>
          <p:nvPr/>
        </p:nvSpPr>
        <p:spPr>
          <a:xfrm>
            <a:off x="2801406" y="3620979"/>
            <a:ext cx="1808251" cy="7069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Instore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7F1C33-B95A-CCE0-BEA6-44347FC04719}"/>
              </a:ext>
            </a:extLst>
          </p:cNvPr>
          <p:cNvSpPr/>
          <p:nvPr/>
        </p:nvSpPr>
        <p:spPr>
          <a:xfrm>
            <a:off x="2801406" y="4698197"/>
            <a:ext cx="1808251" cy="7069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Pickup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ABEDB42-FEB1-F75E-4594-86221188BEF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250041" y="3974461"/>
            <a:ext cx="551365" cy="4937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A340D21-7A5A-4E75-A6EF-BB60F465D70C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2250041" y="4468239"/>
            <a:ext cx="551365" cy="5834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65BDF5-5778-06F7-C25B-1D6DE891ED50}"/>
              </a:ext>
            </a:extLst>
          </p:cNvPr>
          <p:cNvSpPr txBox="1"/>
          <p:nvPr/>
        </p:nvSpPr>
        <p:spPr>
          <a:xfrm>
            <a:off x="2804836" y="2932397"/>
            <a:ext cx="1965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Mode of Pickup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D97232-C95A-1C12-AB3B-49A442D6AF7C}"/>
              </a:ext>
            </a:extLst>
          </p:cNvPr>
          <p:cNvSpPr txBox="1"/>
          <p:nvPr/>
        </p:nvSpPr>
        <p:spPr>
          <a:xfrm>
            <a:off x="148087" y="2360234"/>
            <a:ext cx="6848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Transaction period – 2022/01/11 to 2022/12/27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8171BE74-1C4C-EFF5-04D7-5230D4A5DC2E}"/>
              </a:ext>
            </a:extLst>
          </p:cNvPr>
          <p:cNvSpPr/>
          <p:nvPr/>
        </p:nvSpPr>
        <p:spPr>
          <a:xfrm>
            <a:off x="4674741" y="3616504"/>
            <a:ext cx="458907" cy="17886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020B49-A7B8-B899-210C-8B0A2731A348}"/>
              </a:ext>
            </a:extLst>
          </p:cNvPr>
          <p:cNvSpPr txBox="1"/>
          <p:nvPr/>
        </p:nvSpPr>
        <p:spPr>
          <a:xfrm>
            <a:off x="5371663" y="4193775"/>
            <a:ext cx="1686691" cy="1261884"/>
          </a:xfrm>
          <a:prstGeom prst="rect">
            <a:avLst/>
          </a:prstGeom>
          <a:solidFill>
            <a:srgbClr val="E33D6F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Sold in weights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- Prepacked       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   (Pounds)</a:t>
            </a:r>
          </a:p>
          <a:p>
            <a:r>
              <a:rPr lang="en-US" sz="1400" b="1" i="1" dirty="0">
                <a:solidFill>
                  <a:schemeClr val="bg1"/>
                </a:solidFill>
              </a:rPr>
              <a:t>Can be sold in random weight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316C6B-F2BB-82C3-C588-E3AE79FB3CD0}"/>
              </a:ext>
            </a:extLst>
          </p:cNvPr>
          <p:cNvSpPr txBox="1"/>
          <p:nvPr/>
        </p:nvSpPr>
        <p:spPr>
          <a:xfrm>
            <a:off x="7702185" y="4122463"/>
            <a:ext cx="1527435" cy="830997"/>
          </a:xfrm>
          <a:prstGeom prst="rect">
            <a:avLst/>
          </a:prstGeom>
          <a:solidFill>
            <a:srgbClr val="E33D6F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Flyer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Digital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CF1DDC-6830-8E8D-FB82-07488085FFF2}"/>
              </a:ext>
            </a:extLst>
          </p:cNvPr>
          <p:cNvCxnSpPr>
            <a:cxnSpLocks/>
          </p:cNvCxnSpPr>
          <p:nvPr/>
        </p:nvCxnSpPr>
        <p:spPr>
          <a:xfrm>
            <a:off x="7150815" y="4609273"/>
            <a:ext cx="3458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17C60C1-178B-F925-55AE-034BC9A9022A}"/>
              </a:ext>
            </a:extLst>
          </p:cNvPr>
          <p:cNvSpPr txBox="1"/>
          <p:nvPr/>
        </p:nvSpPr>
        <p:spPr>
          <a:xfrm>
            <a:off x="7777531" y="3553606"/>
            <a:ext cx="1452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    Promo </a:t>
            </a:r>
          </a:p>
          <a:p>
            <a:r>
              <a:rPr lang="en-US" sz="1600" b="1" dirty="0"/>
              <a:t>applicable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905CCC9-AFE0-D080-4CB6-EB2D67CDD125}"/>
              </a:ext>
            </a:extLst>
          </p:cNvPr>
          <p:cNvCxnSpPr>
            <a:cxnSpLocks/>
          </p:cNvCxnSpPr>
          <p:nvPr/>
        </p:nvCxnSpPr>
        <p:spPr>
          <a:xfrm>
            <a:off x="9265583" y="4565491"/>
            <a:ext cx="3458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54643A0-6BCA-C4A1-4371-BB0D5AA0ECD9}"/>
              </a:ext>
            </a:extLst>
          </p:cNvPr>
          <p:cNvSpPr txBox="1"/>
          <p:nvPr/>
        </p:nvSpPr>
        <p:spPr>
          <a:xfrm>
            <a:off x="9647434" y="4111175"/>
            <a:ext cx="2604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Net amount spent = </a:t>
            </a:r>
          </a:p>
          <a:p>
            <a:r>
              <a:rPr lang="en-US" sz="1600" b="1" dirty="0"/>
              <a:t>Retail $ amt – Discount – Markdowns -coupons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DF20E-535C-9BA7-7953-7CFD7FDB20BB}"/>
              </a:ext>
            </a:extLst>
          </p:cNvPr>
          <p:cNvSpPr txBox="1"/>
          <p:nvPr/>
        </p:nvSpPr>
        <p:spPr>
          <a:xfrm>
            <a:off x="1058238" y="6051479"/>
            <a:ext cx="9441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 sales $  amount is a parameter of coupons, discounts, markdown, promotion, targeted campaigns etc.,</a:t>
            </a:r>
          </a:p>
        </p:txBody>
      </p:sp>
    </p:spTree>
    <p:extLst>
      <p:ext uri="{BB962C8B-B14F-4D97-AF65-F5344CB8AC3E}">
        <p14:creationId xmlns:p14="http://schemas.microsoft.com/office/powerpoint/2010/main" val="329442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91C3-C026-E72F-C992-6D3320816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GTIN – 11110969729</a:t>
            </a:r>
            <a:br>
              <a:rPr lang="en-US" dirty="0"/>
            </a:br>
            <a:r>
              <a:rPr lang="en-US" sz="1800" dirty="0"/>
              <a:t>Kroger® 1 lb. Lean Ground Beef Chuck 80/20 [PMY DPT(09) – MEAT]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DC9B9F-DE38-CB2B-28CC-37CA3FDFD365}"/>
              </a:ext>
            </a:extLst>
          </p:cNvPr>
          <p:cNvSpPr/>
          <p:nvPr/>
        </p:nvSpPr>
        <p:spPr>
          <a:xfrm>
            <a:off x="441790" y="4114757"/>
            <a:ext cx="1808251" cy="7069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Inventory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C6A794-3207-2238-E90E-A288D7E94A0C}"/>
              </a:ext>
            </a:extLst>
          </p:cNvPr>
          <p:cNvSpPr/>
          <p:nvPr/>
        </p:nvSpPr>
        <p:spPr>
          <a:xfrm>
            <a:off x="2708949" y="4110602"/>
            <a:ext cx="1808251" cy="7069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Instore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A40C8A-7532-C8F9-3149-2489E83ACE89}"/>
              </a:ext>
            </a:extLst>
          </p:cNvPr>
          <p:cNvSpPr/>
          <p:nvPr/>
        </p:nvSpPr>
        <p:spPr>
          <a:xfrm>
            <a:off x="2708950" y="3354234"/>
            <a:ext cx="1808251" cy="7069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Delivery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7F1C33-B95A-CCE0-BEA6-44347FC04719}"/>
              </a:ext>
            </a:extLst>
          </p:cNvPr>
          <p:cNvSpPr/>
          <p:nvPr/>
        </p:nvSpPr>
        <p:spPr>
          <a:xfrm>
            <a:off x="2708948" y="4900975"/>
            <a:ext cx="1808251" cy="7069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Pickup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ABEDB42-FEB1-F75E-4594-86221188BEFF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2250041" y="3707716"/>
            <a:ext cx="458909" cy="760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CC8C013-F41D-FF42-EB52-7C1FD8AC04A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250041" y="4464084"/>
            <a:ext cx="458908" cy="41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A340D21-7A5A-4E75-A6EF-BB60F465D70C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2250041" y="4468239"/>
            <a:ext cx="458907" cy="7862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65BDF5-5778-06F7-C25B-1D6DE891ED50}"/>
              </a:ext>
            </a:extLst>
          </p:cNvPr>
          <p:cNvSpPr txBox="1"/>
          <p:nvPr/>
        </p:nvSpPr>
        <p:spPr>
          <a:xfrm>
            <a:off x="2804836" y="2932397"/>
            <a:ext cx="1965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Mode of Pickup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D97232-C95A-1C12-AB3B-49A442D6AF7C}"/>
              </a:ext>
            </a:extLst>
          </p:cNvPr>
          <p:cNvSpPr txBox="1"/>
          <p:nvPr/>
        </p:nvSpPr>
        <p:spPr>
          <a:xfrm>
            <a:off x="148087" y="2360234"/>
            <a:ext cx="6848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Transaction period – 2022/01/01 to 2023/09/24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8171BE74-1C4C-EFF5-04D7-5230D4A5DC2E}"/>
              </a:ext>
            </a:extLst>
          </p:cNvPr>
          <p:cNvSpPr/>
          <p:nvPr/>
        </p:nvSpPr>
        <p:spPr>
          <a:xfrm>
            <a:off x="4674741" y="3616503"/>
            <a:ext cx="458907" cy="18596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020B49-A7B8-B899-210C-8B0A2731A348}"/>
              </a:ext>
            </a:extLst>
          </p:cNvPr>
          <p:cNvSpPr txBox="1"/>
          <p:nvPr/>
        </p:nvSpPr>
        <p:spPr>
          <a:xfrm>
            <a:off x="5371663" y="4193775"/>
            <a:ext cx="1686691" cy="1046440"/>
          </a:xfrm>
          <a:prstGeom prst="rect">
            <a:avLst/>
          </a:prstGeom>
          <a:solidFill>
            <a:srgbClr val="E33D6F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Sold in weights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- Prepacked       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   (Pounds)</a:t>
            </a:r>
          </a:p>
          <a:p>
            <a:r>
              <a:rPr lang="en-US" sz="1400" b="1" i="1" dirty="0">
                <a:solidFill>
                  <a:schemeClr val="bg1"/>
                </a:solidFill>
              </a:rPr>
              <a:t>    Sold in 1 LB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316C6B-F2BB-82C3-C588-E3AE79FB3CD0}"/>
              </a:ext>
            </a:extLst>
          </p:cNvPr>
          <p:cNvSpPr txBox="1"/>
          <p:nvPr/>
        </p:nvSpPr>
        <p:spPr>
          <a:xfrm>
            <a:off x="7702185" y="4276573"/>
            <a:ext cx="1527435" cy="584775"/>
          </a:xfrm>
          <a:prstGeom prst="rect">
            <a:avLst/>
          </a:prstGeom>
          <a:solidFill>
            <a:srgbClr val="E33D6F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Flyer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CF1DDC-6830-8E8D-FB82-07488085FFF2}"/>
              </a:ext>
            </a:extLst>
          </p:cNvPr>
          <p:cNvCxnSpPr>
            <a:cxnSpLocks/>
          </p:cNvCxnSpPr>
          <p:nvPr/>
        </p:nvCxnSpPr>
        <p:spPr>
          <a:xfrm>
            <a:off x="7150815" y="4609273"/>
            <a:ext cx="3458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17C60C1-178B-F925-55AE-034BC9A9022A}"/>
              </a:ext>
            </a:extLst>
          </p:cNvPr>
          <p:cNvSpPr txBox="1"/>
          <p:nvPr/>
        </p:nvSpPr>
        <p:spPr>
          <a:xfrm>
            <a:off x="7777531" y="3707716"/>
            <a:ext cx="1452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    Promo </a:t>
            </a:r>
          </a:p>
          <a:p>
            <a:r>
              <a:rPr lang="en-US" sz="1600" b="1" dirty="0"/>
              <a:t>applicable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905CCC9-AFE0-D080-4CB6-EB2D67CDD125}"/>
              </a:ext>
            </a:extLst>
          </p:cNvPr>
          <p:cNvCxnSpPr>
            <a:cxnSpLocks/>
          </p:cNvCxnSpPr>
          <p:nvPr/>
        </p:nvCxnSpPr>
        <p:spPr>
          <a:xfrm>
            <a:off x="9265583" y="4565491"/>
            <a:ext cx="3458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54643A0-6BCA-C4A1-4371-BB0D5AA0ECD9}"/>
              </a:ext>
            </a:extLst>
          </p:cNvPr>
          <p:cNvSpPr txBox="1"/>
          <p:nvPr/>
        </p:nvSpPr>
        <p:spPr>
          <a:xfrm>
            <a:off x="9647434" y="4111175"/>
            <a:ext cx="2604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Net amount spent = </a:t>
            </a:r>
          </a:p>
          <a:p>
            <a:r>
              <a:rPr lang="en-US" sz="1600" b="1" dirty="0"/>
              <a:t>Retail $ amt – Discount – Markdowns -coupons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99D8E-C725-91EC-FB31-364FA750F83D}"/>
              </a:ext>
            </a:extLst>
          </p:cNvPr>
          <p:cNvSpPr txBox="1"/>
          <p:nvPr/>
        </p:nvSpPr>
        <p:spPr>
          <a:xfrm>
            <a:off x="1058238" y="6051479"/>
            <a:ext cx="9441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 sales $  amount is a parameter of coupons, discounts, markdown, promotion, targeted campaigns etc.,</a:t>
            </a:r>
          </a:p>
        </p:txBody>
      </p:sp>
    </p:spTree>
    <p:extLst>
      <p:ext uri="{BB962C8B-B14F-4D97-AF65-F5344CB8AC3E}">
        <p14:creationId xmlns:p14="http://schemas.microsoft.com/office/powerpoint/2010/main" val="91969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8161-3715-2D46-2417-88D08738A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1CDCD4-082E-C46A-85BD-E5FB90BA7B22}"/>
              </a:ext>
            </a:extLst>
          </p:cNvPr>
          <p:cNvSpPr txBox="1"/>
          <p:nvPr/>
        </p:nvSpPr>
        <p:spPr>
          <a:xfrm>
            <a:off x="595901" y="2476072"/>
            <a:ext cx="103871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different units of measurement in which the items are sold in Kroger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average unit price for each UOM for the last 2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on the following for each item if applicable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Coupons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Markdown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Targeted campaign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Inventory data for each item by store by week/day </a:t>
            </a:r>
          </a:p>
        </p:txBody>
      </p:sp>
    </p:spTree>
    <p:extLst>
      <p:ext uri="{BB962C8B-B14F-4D97-AF65-F5344CB8AC3E}">
        <p14:creationId xmlns:p14="http://schemas.microsoft.com/office/powerpoint/2010/main" val="269172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83D8-C119-44E2-B0D3-3818D4C6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GTIN – 250810000008</a:t>
            </a:r>
            <a:br>
              <a:rPr lang="en-US" sz="2400" dirty="0"/>
            </a:br>
            <a:r>
              <a:rPr lang="en-US" sz="1800" dirty="0"/>
              <a:t>PERDUE® Fresh Whole Chicken Wings [PMY DPT(09) – MEAT]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C2AC41B-60B1-2845-28EE-6C70F8135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613690"/>
              </p:ext>
            </p:extLst>
          </p:nvPr>
        </p:nvGraphicFramePr>
        <p:xfrm>
          <a:off x="172377" y="2329308"/>
          <a:ext cx="8868881" cy="4338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976">
                  <a:extLst>
                    <a:ext uri="{9D8B030D-6E8A-4147-A177-3AD203B41FA5}">
                      <a16:colId xmlns:a16="http://schemas.microsoft.com/office/drawing/2014/main" val="4245021159"/>
                    </a:ext>
                  </a:extLst>
                </a:gridCol>
                <a:gridCol w="4371418">
                  <a:extLst>
                    <a:ext uri="{9D8B030D-6E8A-4147-A177-3AD203B41FA5}">
                      <a16:colId xmlns:a16="http://schemas.microsoft.com/office/drawing/2014/main" val="2449572570"/>
                    </a:ext>
                  </a:extLst>
                </a:gridCol>
                <a:gridCol w="3503487">
                  <a:extLst>
                    <a:ext uri="{9D8B030D-6E8A-4147-A177-3AD203B41FA5}">
                      <a16:colId xmlns:a16="http://schemas.microsoft.com/office/drawing/2014/main" val="748521506"/>
                    </a:ext>
                  </a:extLst>
                </a:gridCol>
              </a:tblGrid>
              <a:tr h="288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617730"/>
                  </a:ext>
                </a:extLst>
              </a:tr>
              <a:tr h="1138270">
                <a:tc>
                  <a:txBody>
                    <a:bodyPr/>
                    <a:lstStyle/>
                    <a:p>
                      <a:r>
                        <a:rPr lang="en-US" dirty="0"/>
                        <a:t>1.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Base retail Price is available from the data shared for all transactions. Can this be considered to be correct?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the assumption is correct, discount and other variables in price can be neglected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305296"/>
                  </a:ext>
                </a:extLst>
              </a:tr>
              <a:tr h="288520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GTIN_UOM_AM is the weight of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the assumption correct?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900746"/>
                  </a:ext>
                </a:extLst>
              </a:tr>
              <a:tr h="28852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Wt_Fl</a:t>
                      </a:r>
                      <a:r>
                        <a:rPr lang="en-US" dirty="0"/>
                        <a:t> is the indicator to identify whether the item is sold in weight or 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Is the assumption correct?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850925"/>
                  </a:ext>
                </a:extLst>
              </a:tr>
              <a:tr h="288520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Scn_unt_qy</a:t>
                      </a:r>
                      <a:r>
                        <a:rPr lang="en-US" dirty="0"/>
                        <a:t> is the number of units scanned in 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Is the assumption correct?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125211"/>
                  </a:ext>
                </a:extLst>
              </a:tr>
              <a:tr h="288520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the </a:t>
                      </a:r>
                      <a:r>
                        <a:rPr lang="en-US" dirty="0" err="1"/>
                        <a:t>rtl_dol_am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net_spend_amt</a:t>
                      </a:r>
                      <a:r>
                        <a:rPr lang="en-US" dirty="0"/>
                        <a:t> is same then there is no promotion or discount provided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Is the assumption correct?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7722"/>
                  </a:ext>
                </a:extLst>
              </a:tr>
            </a:tbl>
          </a:graphicData>
        </a:graphic>
      </p:graphicFrame>
      <p:pic>
        <p:nvPicPr>
          <p:cNvPr id="14" name="Picture 13" descr="A package of chicken wings&#10;&#10;Description automatically generated">
            <a:extLst>
              <a:ext uri="{FF2B5EF4-FFF2-40B4-BE49-F238E27FC236}">
                <a16:creationId xmlns:a16="http://schemas.microsoft.com/office/drawing/2014/main" id="{251873E6-D683-7F1D-62D8-4A625870D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082" y="2256533"/>
            <a:ext cx="3065479" cy="306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86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374</TotalTime>
  <Words>465</Words>
  <Application>Microsoft Office PowerPoint</Application>
  <PresentationFormat>Widescreen</PresentationFormat>
  <Paragraphs>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GTIN – 250810000008 PERDUE® Fresh Whole Chicken Wings [PMY DPT(09) – MEAT]</vt:lpstr>
      <vt:lpstr>GTIN – 202227000003 Choice Strip Steak Family Pack [PMY DPT(09) – MEAT]</vt:lpstr>
      <vt:lpstr>GTIN – 11110969729 Kroger® 1 lb. Lean Ground Beef Chuck 80/20 [PMY DPT(09) – MEAT]</vt:lpstr>
      <vt:lpstr>Questions</vt:lpstr>
      <vt:lpstr>GTIN – 250810000008 PERDUE® Fresh Whole Chicken Wings [PMY DPT(09) – MEAT]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Procurement</dc:title>
  <dc:creator>M N, Mallik (NonEmp)</dc:creator>
  <cp:lastModifiedBy>Yue, Sophia (NonEmp)</cp:lastModifiedBy>
  <cp:revision>12</cp:revision>
  <dcterms:created xsi:type="dcterms:W3CDTF">2023-09-29T08:57:04Z</dcterms:created>
  <dcterms:modified xsi:type="dcterms:W3CDTF">2023-09-29T15:48:49Z</dcterms:modified>
</cp:coreProperties>
</file>