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Atliq Hardware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Power BI Sales Insights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229600" cy="582613"/>
          </a:xfrm>
        </p:spPr>
        <p:txBody>
          <a:bodyPr/>
          <a:p>
            <a:r>
              <a:rPr lang="en-US">
                <a:solidFill>
                  <a:srgbClr val="0070C0"/>
                </a:solidFill>
              </a:rPr>
              <a:t>TABLE OF CONTENT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1460" y="1988820"/>
            <a:ext cx="8574405" cy="2522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Problem Statement.</a:t>
            </a:r>
            <a:endParaRPr 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60000"/>
              </a:lnSpc>
              <a:buFont typeface="+mj-lt"/>
            </a:pPr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Customer Sales &amp; Revenue Insights &amp; key metrics.</a:t>
            </a:r>
            <a:endParaRPr 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60000"/>
              </a:lnSpc>
              <a:buFont typeface="+mj-lt"/>
            </a:pPr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Performance Insights.</a:t>
            </a:r>
            <a:endParaRPr 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7690" y="1010920"/>
            <a:ext cx="65963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 analyze sales, revenue, and profit margin performance across regions, customer types, and time periods. Challenges include identifying high- and low-performing areas, optimizing revenue by customer type, and addressing profit gaps in underperforming cities like Bengaluru. Insights will guide strategies to enhance growth and profitability.</a:t>
            </a:r>
            <a:endParaRPr lang="en-US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587105" cy="333375"/>
          </a:xfrm>
        </p:spPr>
        <p:txBody>
          <a:bodyPr/>
          <a:p>
            <a:pPr algn="ctr"/>
            <a:r>
              <a:rPr lang="en-US" sz="1600" b="1">
                <a:sym typeface="+mn-ea"/>
              </a:rPr>
              <a:t>CUSTOMERS SALES &amp; REVENUE INSIGHTS</a:t>
            </a:r>
            <a:endParaRPr lang="en-US" sz="1600" b="1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705" y="692785"/>
            <a:ext cx="9023350" cy="6126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Key Metrics Overview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0215" y="1040130"/>
            <a:ext cx="808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5560" y="980440"/>
            <a:ext cx="425323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Total Revenue:</a:t>
            </a:r>
            <a:endParaRPr lang="en-US" altLang="en-US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₹984.87M</a:t>
            </a:r>
            <a:endParaRPr lang="en-US" altLang="en-US" sz="1600"/>
          </a:p>
          <a:p>
            <a:pPr>
              <a:buFont typeface="Arial" panose="020B0604020202020204" pitchFamily="34" charset="0"/>
            </a:pPr>
            <a:endParaRPr lang="en-US" altLang="en-US" sz="1600"/>
          </a:p>
          <a:p>
            <a:pPr algn="l">
              <a:buClrTx/>
              <a:buSzTx/>
              <a:buFontTx/>
            </a:pPr>
            <a:r>
              <a:rPr lang="en-US" altLang="en-US" sz="2000" b="1"/>
              <a:t>Total Sales:</a:t>
            </a:r>
            <a:endParaRPr lang="en-US" altLang="en-US" sz="9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/>
              <a:t>2M units</a:t>
            </a:r>
            <a:endParaRPr lang="en-US" altLang="en-US" sz="1600"/>
          </a:p>
          <a:p>
            <a:pPr algn="l">
              <a:buClrTx/>
              <a:buSzTx/>
              <a:buFont typeface="Arial" panose="020B0604020202020204" pitchFamily="34" charset="0"/>
            </a:pPr>
            <a:endParaRPr lang="en-US" altLang="en-US" sz="1600"/>
          </a:p>
          <a:p>
            <a:r>
              <a:rPr lang="en-US" altLang="en-US" sz="2000" b="1"/>
              <a:t>Sales Quantity by City:</a:t>
            </a:r>
            <a:endParaRPr lang="en-US" altLang="en-US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Delhi NCR: 988K units (highest </a:t>
            </a:r>
            <a:r>
              <a:rPr lang="en-US" altLang="en-US" sz="1600">
                <a:sym typeface="+mn-ea"/>
              </a:rPr>
              <a:t>orders</a:t>
            </a:r>
            <a:r>
              <a:rPr lang="en-US" altLang="en-US" sz="1600"/>
              <a:t>).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Mumbai: 384K units.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Nagpur: 262K units.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Bangluro: 413 units. </a:t>
            </a:r>
            <a:r>
              <a:rPr lang="en-US" altLang="en-US" sz="1600">
                <a:sym typeface="+mn-ea"/>
              </a:rPr>
              <a:t>(lowest orders).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Remaining cities have smaller contributions ranging between 6K–255K units.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2000" b="1">
                <a:sym typeface="+mn-ea"/>
              </a:rPr>
              <a:t>Revenue by City:</a:t>
            </a:r>
            <a:endParaRPr lang="en-US" altLang="en-US" sz="2000" b="1"/>
          </a:p>
          <a:p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Delhi NCR: ₹519570K (highest revenue).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Mumbai: ₹150085K.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Ahmedabad: ₹132307K.</a:t>
            </a:r>
            <a:endParaRPr lang="en-US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Bengluru: ₹373K. (lowest revenue).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Other cities contribute less than ₹58610K.</a:t>
            </a:r>
            <a:endParaRPr lang="en-US" altLang="en-US" sz="1600"/>
          </a:p>
          <a:p>
            <a:endParaRPr lang="en-US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4572000" y="1052830"/>
            <a:ext cx="4253230" cy="512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en-US" sz="1800" b="1">
                <a:sym typeface="+mn-ea"/>
              </a:rPr>
              <a:t>Sales Quantity by Customer Type: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Brick &amp; Mortar</a:t>
            </a:r>
            <a:r>
              <a:rPr lang="en-US" altLang="en-US" sz="1600">
                <a:sym typeface="+mn-ea"/>
              </a:rPr>
              <a:t>: 2M (76.3%).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E-Commerce</a:t>
            </a:r>
            <a:r>
              <a:rPr lang="en-US" altLang="en-US" sz="1600">
                <a:sym typeface="+mn-ea"/>
              </a:rPr>
              <a:t>: 1M (23.7%).</a:t>
            </a:r>
            <a:endParaRPr lang="en-US" altLang="en-US" sz="1600">
              <a:sym typeface="+mn-ea"/>
            </a:endParaRPr>
          </a:p>
          <a:p>
            <a:pPr>
              <a:buFont typeface="Arial" panose="020B0604020202020204" pitchFamily="34" charset="0"/>
            </a:pPr>
            <a:endParaRPr lang="en-US" altLang="en-US" sz="1600"/>
          </a:p>
          <a:p>
            <a:pPr algn="l">
              <a:buClrTx/>
              <a:buSzTx/>
              <a:buFontTx/>
            </a:pPr>
            <a:r>
              <a:rPr lang="en-US" altLang="en-US" sz="2000" b="1">
                <a:sym typeface="+mn-ea"/>
              </a:rPr>
              <a:t>Revenue by Customer Type:</a:t>
            </a:r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Brick &amp; Mortar</a:t>
            </a:r>
            <a:r>
              <a:rPr lang="en-US" altLang="en-US" sz="1600">
                <a:sym typeface="+mn-ea"/>
              </a:rPr>
              <a:t>: ₹745M (75.6%).</a:t>
            </a:r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E-Commerce</a:t>
            </a:r>
            <a:r>
              <a:rPr lang="en-US" altLang="en-US" sz="1600">
                <a:sym typeface="+mn-ea"/>
              </a:rPr>
              <a:t>: ₹240M (24.4%).</a:t>
            </a:r>
            <a:endParaRPr lang="en-US" altLang="en-US" sz="160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endParaRPr lang="en-US" altLang="en-US" sz="1600"/>
          </a:p>
          <a:p>
            <a:pPr algn="l">
              <a:buClrTx/>
              <a:buSzTx/>
              <a:buFontTx/>
            </a:pPr>
            <a:r>
              <a:rPr lang="en-US" altLang="en-US" sz="2000" b="1">
                <a:sym typeface="+mn-ea"/>
              </a:rPr>
              <a:t>Top 5 Customers:</a:t>
            </a:r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Top Contributor: Electrical Sara Store ₹413M (68.78%).</a:t>
            </a:r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The remaining four contribute a combined 31.22%.</a:t>
            </a:r>
            <a:endParaRPr lang="en-US" altLang="en-US" sz="160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endParaRPr lang="en-US" altLang="en-US" sz="1600"/>
          </a:p>
          <a:p>
            <a:r>
              <a:rPr lang="en-US" altLang="en-US" sz="2000" b="1">
                <a:sym typeface="+mn-ea"/>
              </a:rPr>
              <a:t>Revenue by Quarter:</a:t>
            </a:r>
            <a:endParaRPr lang="en-US" altLang="en-US" sz="2000" b="1"/>
          </a:p>
          <a:p>
            <a:endParaRPr lang="en-US" altLang="en-US" sz="9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Q1: ₹173M (highest).</a:t>
            </a:r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Q2: ₹145M.</a:t>
            </a:r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Q3: ₹122M (lowest).</a:t>
            </a:r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>
                <a:sym typeface="+mn-ea"/>
              </a:rPr>
              <a:t>Q4: ₹163M.</a:t>
            </a:r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96215"/>
          </a:xfrm>
        </p:spPr>
        <p:txBody>
          <a:bodyPr/>
          <a:p>
            <a:pPr algn="ctr"/>
            <a:r>
              <a:rPr lang="en-US" sz="1800" b="1">
                <a:sym typeface="+mn-ea"/>
              </a:rPr>
              <a:t>CUSTOMERS SALES &amp; REVENUE INSIGHTS</a:t>
            </a:r>
            <a:endParaRPr lang="en-US" sz="1800" b="1">
              <a:sym typeface="+mn-ea"/>
            </a:endParaRPr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" y="561340"/>
            <a:ext cx="8970645" cy="6104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Key Metrics Overview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94030" y="1010920"/>
            <a:ext cx="710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5560" y="980440"/>
            <a:ext cx="4253230" cy="572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en-US" sz="1800" b="1"/>
              <a:t>Total Revenue:</a:t>
            </a:r>
            <a:endParaRPr lang="en-US" alt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₹984.87M</a:t>
            </a:r>
            <a:endParaRPr lang="en-US" altLang="en-US" sz="1600"/>
          </a:p>
          <a:p>
            <a:pPr>
              <a:buFont typeface="Arial" panose="020B0604020202020204" pitchFamily="34" charset="0"/>
            </a:pPr>
            <a:endParaRPr lang="en-US" altLang="en-US" sz="1600"/>
          </a:p>
          <a:p>
            <a:pPr algn="l">
              <a:buClrTx/>
              <a:buSzTx/>
              <a:buFontTx/>
            </a:pPr>
            <a:r>
              <a:rPr lang="en-US" altLang="en-US" sz="1800" b="1"/>
              <a:t>Total Profit:</a:t>
            </a:r>
            <a:endParaRPr lang="en-US" altLang="en-US" sz="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/>
              <a:t>24.66M</a:t>
            </a:r>
            <a:endParaRPr lang="en-US" altLang="en-US" sz="1600"/>
          </a:p>
          <a:p>
            <a:pPr algn="l">
              <a:buClrTx/>
              <a:buSzTx/>
              <a:buFontTx/>
            </a:pPr>
            <a:endParaRPr lang="en-US" altLang="en-US" sz="2000" b="1"/>
          </a:p>
          <a:p>
            <a:pPr algn="l">
              <a:buClrTx/>
              <a:buSzTx/>
              <a:buFontTx/>
            </a:pPr>
            <a:r>
              <a:rPr lang="en-US" altLang="en-US" sz="1800" b="1"/>
              <a:t>Profit Margin Contribution by City:</a:t>
            </a:r>
            <a:endParaRPr lang="en-US" altLang="en-US" sz="1800" b="1"/>
          </a:p>
          <a:p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Delhi NCR: 48.45% (highest contributor).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Mumbai: 19.76%.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Ahmedabad: 11.55%.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Cities like Bangluro and Kanpur show negative contributions, such as Kanpur (-0.27%).</a:t>
            </a:r>
            <a:endParaRPr lang="en-US" altLang="en-US" sz="1600"/>
          </a:p>
          <a:p>
            <a:pPr>
              <a:buFont typeface="Arial" panose="020B0604020202020204" pitchFamily="34" charset="0"/>
            </a:pPr>
            <a:endParaRPr lang="en-US" altLang="en-US" sz="1600"/>
          </a:p>
          <a:p>
            <a:pPr algn="l">
              <a:buClrTx/>
              <a:buSzTx/>
              <a:buFontTx/>
            </a:pPr>
            <a:r>
              <a:rPr lang="en-US" altLang="en-US" sz="1800" b="1"/>
              <a:t>Revenue Margin Contribution by City:</a:t>
            </a:r>
            <a:endParaRPr lang="en-US" altLang="en-US" sz="1800" b="1"/>
          </a:p>
          <a:p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/>
              <a:t>Delhi NCR: 52.76% (dominates revenue margin).</a:t>
            </a:r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/>
              <a:t>Mumbai: 15.24%.</a:t>
            </a:r>
            <a:endParaRPr lang="en-US" altLang="en-US" sz="16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/>
              <a:t>Ahmedabad: 13.43%.</a:t>
            </a:r>
            <a:endParaRPr lang="en-US" altLang="en-US" sz="1600"/>
          </a:p>
          <a:p>
            <a:pPr algn="l">
              <a:buClrTx/>
              <a:buSzTx/>
              <a:buFont typeface="Arial" panose="020B0604020202020204" pitchFamily="34" charset="0"/>
            </a:pPr>
            <a:endParaRPr lang="en-US" altLang="en-US" sz="1600"/>
          </a:p>
          <a:p>
            <a:endParaRPr lang="en-US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4572000" y="1052830"/>
            <a:ext cx="4253230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en-US" sz="1800" b="1">
                <a:sym typeface="+mn-ea"/>
              </a:rPr>
              <a:t>Profit Percentage by City:</a:t>
            </a:r>
            <a:endParaRPr lang="en-US" altLang="en-US" sz="1800" b="1"/>
          </a:p>
          <a:p>
            <a:pPr algn="l">
              <a:buClrTx/>
              <a:buSzTx/>
              <a:buFontTx/>
            </a:pPr>
            <a:endParaRPr lang="en-US" altLang="en-US" sz="1800" b="1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Surat: Highest profit percentage at 4.86%.</a:t>
            </a:r>
            <a:endParaRPr lang="en-US" altLang="en-US" sz="1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Patna: 4.12%.</a:t>
            </a:r>
            <a:endParaRPr lang="en-US" altLang="en-US" sz="18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Cities like Kanpur and Bangaluru show a negative profit percentage.</a:t>
            </a:r>
            <a:endParaRPr lang="en-US" altLang="en-US" sz="1800"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270510"/>
          </a:xfrm>
        </p:spPr>
        <p:txBody>
          <a:bodyPr/>
          <a:p>
            <a:pPr algn="ctr"/>
            <a:r>
              <a:rPr lang="en-US" sz="2000" b="1"/>
              <a:t>PERFORMANCE INSIGHTS</a:t>
            </a:r>
            <a:endParaRPr lang="en-US" sz="2000" b="1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" y="621030"/>
            <a:ext cx="8994140" cy="621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Presentation</Application>
  <PresentationFormat/>
  <Paragraphs>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Atliq Hardware</vt:lpstr>
      <vt:lpstr>TABLE OF CONTENT</vt:lpstr>
      <vt:lpstr>PROBLEM STATEMENT</vt:lpstr>
      <vt:lpstr>CUSTOMERS SALES &amp; REVENUE INSIGHTS</vt:lpstr>
      <vt:lpstr>INSIGHTS</vt:lpstr>
      <vt:lpstr>CUSTOMERS SALES &amp; REVENUE INSIGHTS</vt:lpstr>
      <vt:lpstr>INSIGHTS</vt:lpstr>
      <vt:lpstr>PERFORMANCE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/>
  <cp:lastModifiedBy>WPS_1665938329</cp:lastModifiedBy>
  <cp:revision>3</cp:revision>
  <dcterms:created xsi:type="dcterms:W3CDTF">2024-12-03T21:02:00Z</dcterms:created>
  <dcterms:modified xsi:type="dcterms:W3CDTF">2024-12-04T20:50:02Z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1033-12.2.0.18911</vt:lpwstr>
  </property>
  <property fmtid="{D5CDD505-2E9C-101B-9397-08002B2CF9AE}" pid="3" name="ICV">
    <vt:lpwstr>CB77FC667D8A466ABEDDE0C3E01C9CAD_13</vt:lpwstr>
  </property>
</Properties>
</file>