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73AFEA6-EE5B-40B9-A9D6-C184476B8108}">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EF8E3F-434E-401D-9FF6-A3CDE53A8503}" type="datetimeFigureOut">
              <a:rPr lang="en-US" smtClean="0"/>
              <a:t>8/3/2024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21471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F8E3F-434E-401D-9FF6-A3CDE53A850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44703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F8E3F-434E-401D-9FF6-A3CDE53A850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963354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F8E3F-434E-401D-9FF6-A3CDE53A850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ECFFE-A1DB-4B55-857F-0883D352CA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596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F8E3F-434E-401D-9FF6-A3CDE53A850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075943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EF8E3F-434E-401D-9FF6-A3CDE53A8503}"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790405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EF8E3F-434E-401D-9FF6-A3CDE53A8503}"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306633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F8E3F-434E-401D-9FF6-A3CDE53A850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3024635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F8E3F-434E-401D-9FF6-A3CDE53A850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95840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F8E3F-434E-401D-9FF6-A3CDE53A850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63656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F8E3F-434E-401D-9FF6-A3CDE53A850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39679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F8E3F-434E-401D-9FF6-A3CDE53A850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83860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F8E3F-434E-401D-9FF6-A3CDE53A8503}"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385070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F8E3F-434E-401D-9FF6-A3CDE53A8503}"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121455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F8E3F-434E-401D-9FF6-A3CDE53A8503}"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15063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F8E3F-434E-401D-9FF6-A3CDE53A850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298011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F8E3F-434E-401D-9FF6-A3CDE53A850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ECFFE-A1DB-4B55-857F-0883D352CA95}" type="slidenum">
              <a:rPr lang="en-US" smtClean="0"/>
              <a:t>‹#›</a:t>
            </a:fld>
            <a:endParaRPr lang="en-US"/>
          </a:p>
        </p:txBody>
      </p:sp>
    </p:spTree>
    <p:extLst>
      <p:ext uri="{BB962C8B-B14F-4D97-AF65-F5344CB8AC3E}">
        <p14:creationId xmlns:p14="http://schemas.microsoft.com/office/powerpoint/2010/main" val="426662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EF8E3F-434E-401D-9FF6-A3CDE53A8503}" type="datetimeFigureOut">
              <a:rPr lang="en-US" smtClean="0"/>
              <a:t>8/3/2024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9ECFFE-A1DB-4B55-857F-0883D352CA95}" type="slidenum">
              <a:rPr lang="en-US" smtClean="0"/>
              <a:t>‹#›</a:t>
            </a:fld>
            <a:endParaRPr lang="en-US"/>
          </a:p>
        </p:txBody>
      </p:sp>
    </p:spTree>
    <p:extLst>
      <p:ext uri="{BB962C8B-B14F-4D97-AF65-F5344CB8AC3E}">
        <p14:creationId xmlns:p14="http://schemas.microsoft.com/office/powerpoint/2010/main" val="1079559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B48175-BC38-22C8-0A4A-BAB2AC086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7F13349F-C76A-F8E6-E2F8-858EEC6143C1}"/>
              </a:ext>
            </a:extLst>
          </p:cNvPr>
          <p:cNvSpPr/>
          <p:nvPr/>
        </p:nvSpPr>
        <p:spPr>
          <a:xfrm>
            <a:off x="3569118" y="4618335"/>
            <a:ext cx="7542963" cy="584775"/>
          </a:xfrm>
          <a:prstGeom prst="rect">
            <a:avLst/>
          </a:prstGeom>
          <a:noFill/>
        </p:spPr>
        <p:txBody>
          <a:bodyPr wrap="none" lIns="91440" tIns="45720" rIns="91440" bIns="45720">
            <a:spAutoFit/>
          </a:bodyPr>
          <a:lstStyle/>
          <a:p>
            <a:pPr algn="ctr"/>
            <a:r>
              <a:rPr lang="en-US" sz="3200" dirty="0">
                <a:solidFill>
                  <a:schemeClr val="accent1">
                    <a:lumMod val="75000"/>
                  </a:schemeClr>
                </a:solidFill>
              </a:rPr>
              <a:t>Empowering</a:t>
            </a:r>
            <a:r>
              <a:rPr lang="en-US" sz="3200" dirty="0"/>
              <a:t> </a:t>
            </a:r>
            <a:r>
              <a:rPr lang="en-US" sz="3200" dirty="0">
                <a:solidFill>
                  <a:schemeClr val="accent1">
                    <a:lumMod val="75000"/>
                  </a:schemeClr>
                </a:solidFill>
              </a:rPr>
              <a:t>Tomorrow, One Robot at a Time</a:t>
            </a:r>
            <a:r>
              <a:rPr lang="en-US" dirty="0"/>
              <a:t>."</a:t>
            </a:r>
            <a:endParaRPr lang="en-US"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7303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C16EC5-4FCA-32AD-8652-7EF0D5A2D215}"/>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A968BDF-FCD7-2A80-D457-8A8DB5AF4652}"/>
              </a:ext>
            </a:extLst>
          </p:cNvPr>
          <p:cNvSpPr/>
          <p:nvPr/>
        </p:nvSpPr>
        <p:spPr>
          <a:xfrm>
            <a:off x="0" y="528935"/>
            <a:ext cx="12090399" cy="923330"/>
          </a:xfrm>
          <a:prstGeom prst="rect">
            <a:avLst/>
          </a:prstGeom>
          <a:noFill/>
        </p:spPr>
        <p:txBody>
          <a:bodyPr wrap="square" lIns="91440" tIns="45720" rIns="91440" bIns="45720">
            <a:spAutoFit/>
          </a:bodyPr>
          <a:lstStyle/>
          <a:p>
            <a:pPr algn="ctr"/>
            <a:endParaRPr lang="en-US" sz="540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571645BF-B08B-8A9F-46F8-C0F71ED228E9}"/>
              </a:ext>
            </a:extLst>
          </p:cNvPr>
          <p:cNvSpPr txBox="1"/>
          <p:nvPr/>
        </p:nvSpPr>
        <p:spPr>
          <a:xfrm>
            <a:off x="50801" y="1690688"/>
            <a:ext cx="12141199" cy="3970318"/>
          </a:xfrm>
          <a:prstGeom prst="rect">
            <a:avLst/>
          </a:prstGeom>
          <a:noFill/>
        </p:spPr>
        <p:txBody>
          <a:bodyPr wrap="square" rtlCol="0">
            <a:spAutoFit/>
          </a:bodyPr>
          <a:lstStyle/>
          <a:p>
            <a:r>
              <a:rPr lang="en-US" dirty="0">
                <a:solidFill>
                  <a:schemeClr val="accent2">
                    <a:lumMod val="60000"/>
                    <a:lumOff val="40000"/>
                  </a:schemeClr>
                </a:solidFill>
              </a:rPr>
              <a:t>Contents Introduction: ........................................................................................................................................ 3 I-Components of the Robot ...................................................................................................................... 4 A - Motor ............................................................................................................................................ 4 B – Driver ........................................................................................................................................... 5 C – Arduino card ................................................................................................................................. 6 D - Camera used for detection ............................................................................................................. 7 E - . Connection ................................................................................................................................... 7 II - Working of the Robot ........................................................................................................................ 8 Working .............................................................................................................................................. 8 Direction: ............................................................................................................................................ 9 Enable: ................................................................................................................................................ 9 Pulse: ................................................................................................................................................ 10 Speed ................................................................................................................................................. 10 The orientation of the robot with respect to the starting position: ......................................................... 11 </a:t>
            </a:r>
          </a:p>
        </p:txBody>
      </p:sp>
      <p:sp>
        <p:nvSpPr>
          <p:cNvPr id="7" name="Title 6">
            <a:extLst>
              <a:ext uri="{FF2B5EF4-FFF2-40B4-BE49-F238E27FC236}">
                <a16:creationId xmlns:a16="http://schemas.microsoft.com/office/drawing/2014/main" id="{38F2FEF2-286E-6B94-CB87-51E852D4FCA3}"/>
              </a:ext>
            </a:extLst>
          </p:cNvPr>
          <p:cNvSpPr>
            <a:spLocks noGrp="1"/>
          </p:cNvSpPr>
          <p:nvPr>
            <p:ph type="title"/>
          </p:nvPr>
        </p:nvSpPr>
        <p:spPr>
          <a:xfrm>
            <a:off x="912813" y="380095"/>
            <a:ext cx="9905998" cy="107217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effectLst>
            <a:innerShdw blurRad="114300">
              <a:prstClr val="black"/>
            </a:innerShdw>
          </a:effectLst>
        </p:spPr>
        <p:txBody>
          <a:bodyPr>
            <a:normAutofit fontScale="90000"/>
          </a:bodyPr>
          <a:lstStyle/>
          <a:p>
            <a:pPr algn="ctr"/>
            <a:r>
              <a:rPr lang="en-US" sz="8000" b="1" dirty="0">
                <a:solidFill>
                  <a:schemeClr val="bg2">
                    <a:lumMod val="50000"/>
                  </a:schemeClr>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319469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D584-7319-07FF-628E-875D3DB1891A}"/>
              </a:ext>
            </a:extLst>
          </p:cNvPr>
          <p:cNvSpPr>
            <a:spLocks noGrp="1"/>
          </p:cNvSpPr>
          <p:nvPr>
            <p:ph type="title"/>
          </p:nvPr>
        </p:nvSpPr>
        <p:spPr>
          <a:xfrm>
            <a:off x="1141413" y="618518"/>
            <a:ext cx="9905998" cy="1184882"/>
          </a:xfrm>
          <a:solidFill>
            <a:schemeClr val="accent5">
              <a:lumMod val="60000"/>
              <a:lumOff val="40000"/>
            </a:schemeClr>
          </a:solidFill>
          <a:ln>
            <a:solidFill>
              <a:schemeClr val="tx2">
                <a:lumMod val="60000"/>
                <a:lumOff val="40000"/>
              </a:schemeClr>
            </a:solidFill>
          </a:ln>
          <a:effectLst>
            <a:innerShdw blurRad="63500" dist="50800" dir="16200000">
              <a:prstClr val="black">
                <a:alpha val="50000"/>
              </a:prstClr>
            </a:innerShdw>
          </a:effectLst>
        </p:spPr>
        <p:txBody>
          <a:bodyPr>
            <a:normAutofit/>
          </a:bodyPr>
          <a:lstStyle/>
          <a:p>
            <a:pPr algn="ctr"/>
            <a:r>
              <a:rPr lang="en-US" sz="3600" b="1" dirty="0">
                <a:latin typeface="Times New Roman" panose="02020603050405020304" pitchFamily="18" charset="0"/>
                <a:cs typeface="Times New Roman" panose="02020603050405020304" pitchFamily="18" charset="0"/>
              </a:rPr>
              <a:t>COMPONENT OF ROBOPTICS</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MOTOR</a:t>
            </a:r>
          </a:p>
        </p:txBody>
      </p:sp>
      <p:sp>
        <p:nvSpPr>
          <p:cNvPr id="6" name="Subtitle 5">
            <a:extLst>
              <a:ext uri="{FF2B5EF4-FFF2-40B4-BE49-F238E27FC236}">
                <a16:creationId xmlns:a16="http://schemas.microsoft.com/office/drawing/2014/main" id="{D7513146-E344-C7D5-8826-6A580761BF1C}"/>
              </a:ext>
            </a:extLst>
          </p:cNvPr>
          <p:cNvSpPr>
            <a:spLocks noGrp="1"/>
          </p:cNvSpPr>
          <p:nvPr>
            <p:ph type="subTitle" idx="4294967295"/>
          </p:nvPr>
        </p:nvSpPr>
        <p:spPr>
          <a:xfrm>
            <a:off x="0" y="1905000"/>
            <a:ext cx="8051800" cy="4953000"/>
          </a:xfrm>
        </p:spPr>
        <p:txBody>
          <a:bodyPr>
            <a:normAutofit fontScale="85000" lnSpcReduction="10000"/>
          </a:bodyPr>
          <a:lstStyle/>
          <a:p>
            <a:r>
              <a:rPr lang="en-US" i="1" dirty="0">
                <a:solidFill>
                  <a:schemeClr val="accent2">
                    <a:lumMod val="60000"/>
                    <a:lumOff val="40000"/>
                  </a:schemeClr>
                </a:solidFill>
                <a:latin typeface="Algerian" panose="04020705040A02060702" pitchFamily="82" charset="0"/>
              </a:rPr>
              <a:t>The M4 42 051 bipolar motor with permanent magnetism is used. The M4 42 051 motor works with at least two spools. It functions in a step by step manner, i.e. with each pulse, it rotates by an angle of 1.8 degrees. We can use a maximum of 4 different steps. Step 1 : A rotation of 1.8 degrees Step 2 : Dividing the rotation by 2 thus obtaining a rotation of 0.9 degrees Step 3 : Dividing the rotation by 4 thus obtaining a rotation of 0.45 degrees Step 4 : Dividing the rotation by 8 thus obtaining a rotation of 0.225 degrees thus with each reduction in the degree of rotation, we increase the precision but reduce the speed by the times the degree of rotation was reduced. The motor needs to a current of 0,6 ampere and 7 ohm resistance</a:t>
            </a:r>
          </a:p>
        </p:txBody>
      </p:sp>
      <p:pic>
        <p:nvPicPr>
          <p:cNvPr id="4" name="Picture 3">
            <a:extLst>
              <a:ext uri="{FF2B5EF4-FFF2-40B4-BE49-F238E27FC236}">
                <a16:creationId xmlns:a16="http://schemas.microsoft.com/office/drawing/2014/main" id="{A2553512-2C61-B611-A352-E8E40E7290E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3" b="89571" l="3621" r="90000">
                        <a14:backgroundMark x1="14655" y1="17791" x2="14655" y2="17791"/>
                        <a14:backgroundMark x1="29310" y1="24233" x2="29310" y2="24233"/>
                        <a14:backgroundMark x1="47759" y1="23926" x2="47759" y2="23926"/>
                        <a14:backgroundMark x1="56379" y1="39264" x2="54310" y2="40184"/>
                        <a14:backgroundMark x1="35517" y1="40491" x2="35517" y2="40491"/>
                        <a14:backgroundMark x1="29483" y1="52454" x2="29483" y2="52454"/>
                        <a14:backgroundMark x1="11897" y1="79448" x2="11897" y2="79448"/>
                        <a14:backgroundMark x1="59138" y1="81595" x2="59138" y2="81595"/>
                        <a14:backgroundMark x1="73276" y1="79448" x2="73276" y2="79448"/>
                        <a14:backgroundMark x1="70000" y1="75767" x2="70000" y2="75767"/>
                        <a14:backgroundMark x1="99483" y1="23006" x2="99483" y2="23006"/>
                        <a14:backgroundMark x1="97414" y1="38957" x2="97414" y2="38957"/>
                        <a14:backgroundMark x1="97759" y1="58896" x2="97069" y2="62270"/>
                        <a14:backgroundMark x1="96379" y1="77914" x2="96379" y2="77914"/>
                        <a14:backgroundMark x1="95345" y1="87117" x2="95345" y2="87117"/>
                        <a14:backgroundMark x1="92931" y1="7055" x2="92931" y2="7055"/>
                        <a14:backgroundMark x1="94310" y1="16871" x2="94310" y2="16871"/>
                        <a14:backgroundMark x1="6724" y1="20859" x2="6724" y2="20859"/>
                        <a14:backgroundMark x1="8448" y1="33129" x2="8448" y2="33129"/>
                        <a14:backgroundMark x1="1207" y1="22086" x2="1207" y2="22086"/>
                        <a14:backgroundMark x1="2241" y1="56135" x2="2241" y2="56135"/>
                      </a14:backgroundRemoval>
                    </a14:imgEffect>
                  </a14:imgLayer>
                </a14:imgProps>
              </a:ext>
              <a:ext uri="{28A0092B-C50C-407E-A947-70E740481C1C}">
                <a14:useLocalDpi xmlns:a14="http://schemas.microsoft.com/office/drawing/2010/main" val="0"/>
              </a:ext>
            </a:extLst>
          </a:blip>
          <a:stretch>
            <a:fillRect/>
          </a:stretch>
        </p:blipFill>
        <p:spPr>
          <a:xfrm>
            <a:off x="8037511" y="2371726"/>
            <a:ext cx="4337050" cy="2682875"/>
          </a:xfrm>
          <a:prstGeom prst="rect">
            <a:avLst/>
          </a:prstGeom>
        </p:spPr>
      </p:pic>
    </p:spTree>
    <p:extLst>
      <p:ext uri="{BB962C8B-B14F-4D97-AF65-F5344CB8AC3E}">
        <p14:creationId xmlns:p14="http://schemas.microsoft.com/office/powerpoint/2010/main" val="366227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2EEED-E6F4-D470-29DD-66AF3B09E0E1}"/>
              </a:ext>
            </a:extLst>
          </p:cNvPr>
          <p:cNvSpPr>
            <a:spLocks noGrp="1"/>
          </p:cNvSpPr>
          <p:nvPr>
            <p:ph type="ctrTitle"/>
          </p:nvPr>
        </p:nvSpPr>
        <p:spPr>
          <a:xfrm>
            <a:off x="1381124" y="157163"/>
            <a:ext cx="8791575" cy="998537"/>
          </a:xfrm>
          <a:solidFill>
            <a:schemeClr val="tx2">
              <a:lumMod val="75000"/>
            </a:schemeClr>
          </a:solidFill>
          <a:ln>
            <a:solidFill>
              <a:schemeClr val="tx1"/>
            </a:solidFill>
          </a:ln>
          <a:effectLst>
            <a:outerShdw blurRad="50800" dist="38100" dir="5400000" algn="t" rotWithShape="0">
              <a:prstClr val="black">
                <a:alpha val="40000"/>
              </a:prstClr>
            </a:outerShdw>
          </a:effectLst>
        </p:spPr>
        <p:txBody>
          <a:bodyPr/>
          <a:lstStyle/>
          <a:p>
            <a:pPr algn="ctr"/>
            <a:r>
              <a:rPr lang="en-US" dirty="0">
                <a:latin typeface="Times New Roman" panose="02020603050405020304" pitchFamily="18" charset="0"/>
                <a:cs typeface="Times New Roman" panose="02020603050405020304" pitchFamily="18" charset="0"/>
              </a:rPr>
              <a:t>Arduino card</a:t>
            </a:r>
          </a:p>
        </p:txBody>
      </p:sp>
      <p:sp>
        <p:nvSpPr>
          <p:cNvPr id="4" name="Subtitle 3">
            <a:extLst>
              <a:ext uri="{FF2B5EF4-FFF2-40B4-BE49-F238E27FC236}">
                <a16:creationId xmlns:a16="http://schemas.microsoft.com/office/drawing/2014/main" id="{746632E8-4F04-DA83-5CAD-752FE129A2A6}"/>
              </a:ext>
            </a:extLst>
          </p:cNvPr>
          <p:cNvSpPr>
            <a:spLocks noGrp="1"/>
          </p:cNvSpPr>
          <p:nvPr>
            <p:ph type="subTitle" idx="1"/>
          </p:nvPr>
        </p:nvSpPr>
        <p:spPr>
          <a:xfrm>
            <a:off x="0" y="1308100"/>
            <a:ext cx="9055099" cy="5549900"/>
          </a:xfrm>
        </p:spPr>
        <p:txBody>
          <a:bodyPr/>
          <a:lstStyle/>
          <a:p>
            <a:r>
              <a:rPr lang="en-US" b="1" i="1" dirty="0">
                <a:solidFill>
                  <a:schemeClr val="accent2">
                    <a:lumMod val="60000"/>
                    <a:lumOff val="40000"/>
                  </a:schemeClr>
                </a:solidFill>
                <a:latin typeface="Algerian" panose="04020705040A02060702" pitchFamily="82" charset="0"/>
              </a:rPr>
              <a:t>As the Arduino card is easily programmed it is the most viable option. It has an area of 38,5 cm² a of thickness of 1.5cm and is equipped with a micro controller Atmel AVR of 8bits. A micro controller allows the card to carry out different instructions and also has an internal memory. It's an integrated circuit which gathers the essential elements of a computer. It is connected to the computer with the help of a USB connection and needs an external power source. The various software characteristics of the card are: 1. A Code Editor 2. A Compile function 3. A debug and run file function. 4. A simplified language and good bibliographies which improve the capacity of the </a:t>
            </a:r>
          </a:p>
        </p:txBody>
      </p:sp>
      <p:pic>
        <p:nvPicPr>
          <p:cNvPr id="6" name="Picture 5">
            <a:extLst>
              <a:ext uri="{FF2B5EF4-FFF2-40B4-BE49-F238E27FC236}">
                <a16:creationId xmlns:a16="http://schemas.microsoft.com/office/drawing/2014/main" id="{C013949A-0911-D7B4-D63E-A8C04C9AC7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2581" r="90000"/>
                    </a14:imgEffect>
                  </a14:imgLayer>
                </a14:imgProps>
              </a:ext>
              <a:ext uri="{28A0092B-C50C-407E-A947-70E740481C1C}">
                <a14:useLocalDpi xmlns:a14="http://schemas.microsoft.com/office/drawing/2010/main" val="0"/>
              </a:ext>
            </a:extLst>
          </a:blip>
          <a:stretch>
            <a:fillRect/>
          </a:stretch>
        </p:blipFill>
        <p:spPr>
          <a:xfrm>
            <a:off x="9144000" y="1993901"/>
            <a:ext cx="3152775" cy="2260600"/>
          </a:xfrm>
          <a:prstGeom prst="rect">
            <a:avLst/>
          </a:prstGeom>
        </p:spPr>
      </p:pic>
    </p:spTree>
    <p:extLst>
      <p:ext uri="{BB962C8B-B14F-4D97-AF65-F5344CB8AC3E}">
        <p14:creationId xmlns:p14="http://schemas.microsoft.com/office/powerpoint/2010/main" val="113921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A385-836D-9606-7216-10A9BF26C09B}"/>
              </a:ext>
            </a:extLst>
          </p:cNvPr>
          <p:cNvSpPr>
            <a:spLocks noGrp="1"/>
          </p:cNvSpPr>
          <p:nvPr>
            <p:ph type="title"/>
          </p:nvPr>
        </p:nvSpPr>
        <p:spPr>
          <a:xfrm>
            <a:off x="531813" y="174018"/>
            <a:ext cx="9905998" cy="1019782"/>
          </a:xfrm>
          <a:solidFill>
            <a:schemeClr val="tx2">
              <a:lumMod val="75000"/>
            </a:schemeClr>
          </a:solidFill>
          <a:ln>
            <a:solidFill>
              <a:schemeClr val="tx1"/>
            </a:solidFill>
          </a:ln>
          <a:effectLst>
            <a:outerShdw blurRad="50800" dist="38100" dir="5400000" algn="t" rotWithShape="0">
              <a:prstClr val="black">
                <a:alpha val="40000"/>
              </a:prstClr>
            </a:outerShdw>
          </a:effectLst>
        </p:spPr>
        <p:txBody>
          <a:bodyPr/>
          <a:lstStyle/>
          <a:p>
            <a:pPr algn="ctr"/>
            <a:r>
              <a:rPr lang="en-US" dirty="0"/>
              <a:t>Three laws of robotics</a:t>
            </a:r>
          </a:p>
        </p:txBody>
      </p:sp>
      <p:sp>
        <p:nvSpPr>
          <p:cNvPr id="5" name="Rectangle 2">
            <a:extLst>
              <a:ext uri="{FF2B5EF4-FFF2-40B4-BE49-F238E27FC236}">
                <a16:creationId xmlns:a16="http://schemas.microsoft.com/office/drawing/2014/main" id="{C394CF84-129D-9759-AA5E-F5379D1F9E1C}"/>
              </a:ext>
            </a:extLst>
          </p:cNvPr>
          <p:cNvSpPr>
            <a:spLocks noGrp="1" noChangeArrowheads="1"/>
          </p:cNvSpPr>
          <p:nvPr>
            <p:ph idx="1"/>
          </p:nvPr>
        </p:nvSpPr>
        <p:spPr bwMode="auto">
          <a:xfrm>
            <a:off x="0" y="1506310"/>
            <a:ext cx="10134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rPr>
              <a:t> safety and well-being of humans and the environment.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rPr>
              <a:t>Ethical Behavior: Robots must act in accordance with ethical guidelines, ensuring fairness, transparency, and respect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rPr>
              <a:t> for privacy in all interactions and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rPr>
              <a:t>Continuous Improvement: Strive for ongoing advancements in technology and knowledge to enhance the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chemeClr val="accent2">
                    <a:lumMod val="60000"/>
                    <a:lumOff val="40000"/>
                  </a:schemeClr>
                </a:solidFill>
                <a:effectLst/>
                <a:latin typeface="Algerian" panose="04020705040A02060702" pitchFamily="82" charset="0"/>
              </a:rPr>
              <a:t> efficiency, and reliability of robotic systems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7" name="Picture 6">
            <a:extLst>
              <a:ext uri="{FF2B5EF4-FFF2-40B4-BE49-F238E27FC236}">
                <a16:creationId xmlns:a16="http://schemas.microsoft.com/office/drawing/2014/main" id="{C196E516-9770-EEA3-0075-DBC825EE4B0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81" b="96915" l="9804" r="92157"/>
                    </a14:imgEffect>
                  </a14:imgLayer>
                </a14:imgProps>
              </a:ext>
              <a:ext uri="{28A0092B-C50C-407E-A947-70E740481C1C}">
                <a14:useLocalDpi xmlns:a14="http://schemas.microsoft.com/office/drawing/2010/main" val="0"/>
              </a:ext>
            </a:extLst>
          </a:blip>
          <a:stretch>
            <a:fillRect/>
          </a:stretch>
        </p:blipFill>
        <p:spPr>
          <a:xfrm>
            <a:off x="9194800" y="1623179"/>
            <a:ext cx="2891902" cy="3139321"/>
          </a:xfrm>
          <a:prstGeom prst="rect">
            <a:avLst/>
          </a:prstGeom>
        </p:spPr>
      </p:pic>
    </p:spTree>
    <p:extLst>
      <p:ext uri="{BB962C8B-B14F-4D97-AF65-F5344CB8AC3E}">
        <p14:creationId xmlns:p14="http://schemas.microsoft.com/office/powerpoint/2010/main" val="356020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2A90-93FB-77AD-2549-57C443AA6FED}"/>
              </a:ext>
            </a:extLst>
          </p:cNvPr>
          <p:cNvSpPr>
            <a:spLocks noGrp="1"/>
          </p:cNvSpPr>
          <p:nvPr>
            <p:ph type="title"/>
          </p:nvPr>
        </p:nvSpPr>
        <p:spPr>
          <a:xfrm>
            <a:off x="315913" y="0"/>
            <a:ext cx="9905998" cy="1108682"/>
          </a:xfrm>
          <a:solidFill>
            <a:schemeClr val="tx2">
              <a:lumMod val="75000"/>
            </a:schemeClr>
          </a:solidFill>
          <a:ln>
            <a:solidFill>
              <a:schemeClr val="tx1">
                <a:lumMod val="95000"/>
              </a:schemeClr>
            </a:solidFill>
          </a:ln>
          <a:effectLst>
            <a:outerShdw blurRad="63500" sx="102000" sy="102000" algn="ctr" rotWithShape="0">
              <a:prstClr val="black">
                <a:alpha val="40000"/>
              </a:prstClr>
            </a:outerShdw>
          </a:effectLst>
        </p:spPr>
        <p:txBody>
          <a:bodyPr/>
          <a:lstStyle/>
          <a:p>
            <a:pPr algn="ctr"/>
            <a:r>
              <a:rPr lang="en-US" dirty="0"/>
              <a:t>FIRST ROBOT</a:t>
            </a:r>
          </a:p>
        </p:txBody>
      </p:sp>
      <p:sp>
        <p:nvSpPr>
          <p:cNvPr id="3" name="Content Placeholder 2">
            <a:extLst>
              <a:ext uri="{FF2B5EF4-FFF2-40B4-BE49-F238E27FC236}">
                <a16:creationId xmlns:a16="http://schemas.microsoft.com/office/drawing/2014/main" id="{1659FA21-F118-5E8E-7BFA-51498885F63B}"/>
              </a:ext>
            </a:extLst>
          </p:cNvPr>
          <p:cNvSpPr>
            <a:spLocks noGrp="1"/>
          </p:cNvSpPr>
          <p:nvPr>
            <p:ph idx="1"/>
          </p:nvPr>
        </p:nvSpPr>
        <p:spPr>
          <a:xfrm>
            <a:off x="1" y="1308100"/>
            <a:ext cx="9309100" cy="5549899"/>
          </a:xfrm>
        </p:spPr>
        <p:txBody>
          <a:bodyPr>
            <a:normAutofit fontScale="70000" lnSpcReduction="20000"/>
          </a:bodyPr>
          <a:lstStyle/>
          <a:p>
            <a:r>
              <a:rPr lang="en-US" dirty="0">
                <a:solidFill>
                  <a:schemeClr val="accent2">
                    <a:lumMod val="60000"/>
                    <a:lumOff val="40000"/>
                  </a:schemeClr>
                </a:solidFill>
                <a:latin typeface="Algerian" panose="04020705040A02060702" pitchFamily="82" charset="0"/>
              </a:rPr>
              <a:t>The term "robot" was first used by Czech writer Karel Čapek in his 1920 play "R.U.R. (Rossum's Universal Robots)." However, the first real robots—mechanical devices designed to perform tasks—emerged in the 20th century. Here are a few notable early examples:</a:t>
            </a:r>
          </a:p>
          <a:p>
            <a:pPr>
              <a:buFont typeface="+mj-lt"/>
              <a:buAutoNum type="arabicPeriod"/>
            </a:pPr>
            <a:r>
              <a:rPr lang="en-US" b="1" dirty="0">
                <a:solidFill>
                  <a:schemeClr val="accent2">
                    <a:lumMod val="60000"/>
                    <a:lumOff val="40000"/>
                  </a:schemeClr>
                </a:solidFill>
                <a:latin typeface="Algerian" panose="04020705040A02060702" pitchFamily="82" charset="0"/>
              </a:rPr>
              <a:t>Unimate</a:t>
            </a:r>
            <a:r>
              <a:rPr lang="en-US" dirty="0">
                <a:solidFill>
                  <a:schemeClr val="accent2">
                    <a:lumMod val="60000"/>
                    <a:lumOff val="40000"/>
                  </a:schemeClr>
                </a:solidFill>
                <a:latin typeface="Algerian" panose="04020705040A02060702" pitchFamily="82" charset="0"/>
              </a:rPr>
              <a:t>: Developed in the 1950s by George Devol and Joseph Engelberger, the Unimate was the first industrial robot. It was used in a General Motors assembly line to perform tasks such as welding and handling parts. It marked the beginning of automation in manufacturing.</a:t>
            </a:r>
          </a:p>
          <a:p>
            <a:pPr>
              <a:buFont typeface="+mj-lt"/>
              <a:buAutoNum type="arabicPeriod"/>
            </a:pPr>
            <a:r>
              <a:rPr lang="en-US" b="1" dirty="0">
                <a:solidFill>
                  <a:schemeClr val="accent2">
                    <a:lumMod val="60000"/>
                    <a:lumOff val="40000"/>
                  </a:schemeClr>
                </a:solidFill>
                <a:latin typeface="Algerian" panose="04020705040A02060702" pitchFamily="82" charset="0"/>
              </a:rPr>
              <a:t>Shakey the Robot</a:t>
            </a:r>
            <a:r>
              <a:rPr lang="en-US" dirty="0">
                <a:solidFill>
                  <a:schemeClr val="accent2">
                    <a:lumMod val="60000"/>
                    <a:lumOff val="40000"/>
                  </a:schemeClr>
                </a:solidFill>
                <a:latin typeface="Algerian" panose="04020705040A02060702" pitchFamily="82" charset="0"/>
              </a:rPr>
              <a:t>: Created in the late 1960s at the Stanford Research Institute, Shakey was one of the first robots to combine perception, planning, and action. It was an early example of artificial intelligence in robotics.</a:t>
            </a:r>
          </a:p>
          <a:p>
            <a:pPr>
              <a:buFont typeface="+mj-lt"/>
              <a:buAutoNum type="arabicPeriod"/>
            </a:pPr>
            <a:r>
              <a:rPr lang="en-US" b="1" dirty="0">
                <a:solidFill>
                  <a:schemeClr val="accent2">
                    <a:lumMod val="60000"/>
                    <a:lumOff val="40000"/>
                  </a:schemeClr>
                </a:solidFill>
                <a:latin typeface="Algerian" panose="04020705040A02060702" pitchFamily="82" charset="0"/>
              </a:rPr>
              <a:t>WABOT-1</a:t>
            </a:r>
            <a:r>
              <a:rPr lang="en-US" dirty="0">
                <a:solidFill>
                  <a:schemeClr val="accent2">
                    <a:lumMod val="60000"/>
                    <a:lumOff val="40000"/>
                  </a:schemeClr>
                </a:solidFill>
                <a:latin typeface="Algerian" panose="04020705040A02060702" pitchFamily="82" charset="0"/>
              </a:rPr>
              <a:t>: Built in 1973 by Waseda University in Japan, WABOT-1 is often cited as the first full-scale humanoid robot. It could walk, grasp objects, and even communicate using simple Japanese phrases.</a:t>
            </a:r>
          </a:p>
          <a:p>
            <a:pPr>
              <a:buFont typeface="+mj-lt"/>
              <a:buAutoNum type="arabicPeriod"/>
            </a:pPr>
            <a:endParaRPr lang="en-US" dirty="0">
              <a:solidFill>
                <a:schemeClr val="accent2">
                  <a:lumMod val="60000"/>
                  <a:lumOff val="40000"/>
                </a:schemeClr>
              </a:solidFill>
              <a:latin typeface="Algerian" panose="04020705040A02060702" pitchFamily="82" charset="0"/>
            </a:endParaRPr>
          </a:p>
          <a:p>
            <a:r>
              <a:rPr lang="en-US" dirty="0">
                <a:solidFill>
                  <a:schemeClr val="accent2">
                    <a:lumMod val="60000"/>
                    <a:lumOff val="40000"/>
                  </a:schemeClr>
                </a:solidFill>
                <a:latin typeface="Algerian" panose="04020705040A02060702" pitchFamily="82" charset="0"/>
              </a:rPr>
              <a:t>These early robots laid the foundation for the sophisticated robots we use today, from industrial machines to advanced AI-driven systems.</a:t>
            </a:r>
          </a:p>
          <a:p>
            <a:endParaRPr lang="en-US" dirty="0"/>
          </a:p>
        </p:txBody>
      </p:sp>
      <p:pic>
        <p:nvPicPr>
          <p:cNvPr id="5" name="Picture 4">
            <a:extLst>
              <a:ext uri="{FF2B5EF4-FFF2-40B4-BE49-F238E27FC236}">
                <a16:creationId xmlns:a16="http://schemas.microsoft.com/office/drawing/2014/main" id="{A42A938B-B66C-A7AA-D59F-71751BC36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9101" y="1434095"/>
            <a:ext cx="2882898" cy="4280906"/>
          </a:xfrm>
          <a:prstGeom prst="rect">
            <a:avLst/>
          </a:prstGeom>
        </p:spPr>
      </p:pic>
    </p:spTree>
    <p:extLst>
      <p:ext uri="{BB962C8B-B14F-4D97-AF65-F5344CB8AC3E}">
        <p14:creationId xmlns:p14="http://schemas.microsoft.com/office/powerpoint/2010/main" val="330081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2660-76C5-54AA-0586-EE8FC7554901}"/>
              </a:ext>
            </a:extLst>
          </p:cNvPr>
          <p:cNvSpPr>
            <a:spLocks noGrp="1"/>
          </p:cNvSpPr>
          <p:nvPr>
            <p:ph type="title"/>
          </p:nvPr>
        </p:nvSpPr>
        <p:spPr>
          <a:xfrm>
            <a:off x="152401" y="201308"/>
            <a:ext cx="9905998" cy="1070582"/>
          </a:xfrm>
          <a:solidFill>
            <a:schemeClr val="tx2">
              <a:lumMod val="75000"/>
            </a:schemeClr>
          </a:solidFill>
          <a:effectLst>
            <a:innerShdw blurRad="63500" dist="50800" dir="16200000">
              <a:prstClr val="black">
                <a:alpha val="50000"/>
              </a:prstClr>
            </a:innerShdw>
          </a:effectLst>
        </p:spPr>
        <p:txBody>
          <a:bodyPr/>
          <a:lstStyle/>
          <a:p>
            <a:pPr algn="ctr"/>
            <a:r>
              <a:rPr lang="en-US" dirty="0"/>
              <a:t>ROBOTICS TECHNOLOGY</a:t>
            </a:r>
          </a:p>
        </p:txBody>
      </p:sp>
      <p:sp>
        <p:nvSpPr>
          <p:cNvPr id="3" name="Content Placeholder 2">
            <a:extLst>
              <a:ext uri="{FF2B5EF4-FFF2-40B4-BE49-F238E27FC236}">
                <a16:creationId xmlns:a16="http://schemas.microsoft.com/office/drawing/2014/main" id="{9C67E40A-D8B6-FD43-A212-DE7A82FD1384}"/>
              </a:ext>
            </a:extLst>
          </p:cNvPr>
          <p:cNvSpPr>
            <a:spLocks noGrp="1"/>
          </p:cNvSpPr>
          <p:nvPr>
            <p:ph idx="1"/>
          </p:nvPr>
        </p:nvSpPr>
        <p:spPr>
          <a:xfrm>
            <a:off x="152401" y="1658143"/>
            <a:ext cx="9677400" cy="4031458"/>
          </a:xfrm>
        </p:spPr>
        <p:txBody>
          <a:bodyPr>
            <a:normAutofit fontScale="92500" lnSpcReduction="10000"/>
          </a:bodyPr>
          <a:lstStyle/>
          <a:p>
            <a:r>
              <a:rPr lang="en-US" dirty="0"/>
              <a:t>Robotics technology involves the design, construction, operation, and use of robots. It encompasses a variety of disciplines, including mechanical engineering, electrical engineering, computer science, and more. Here are some key aspects:</a:t>
            </a:r>
          </a:p>
          <a:p>
            <a:pPr>
              <a:buFont typeface="+mj-lt"/>
              <a:buAutoNum type="arabicPeriod"/>
            </a:pPr>
            <a:r>
              <a:rPr lang="en-US" b="1" dirty="0"/>
              <a:t>Types of Robots</a:t>
            </a:r>
            <a:r>
              <a:rPr lang="en-US" dirty="0"/>
              <a:t>:</a:t>
            </a:r>
          </a:p>
          <a:p>
            <a:pPr marL="742950" lvl="1" indent="-285750">
              <a:buFont typeface="+mj-lt"/>
              <a:buAutoNum type="arabicPeriod"/>
            </a:pPr>
            <a:r>
              <a:rPr lang="en-US" b="1" dirty="0"/>
              <a:t>Industrial Robots</a:t>
            </a:r>
            <a:r>
              <a:rPr lang="en-US" dirty="0"/>
              <a:t>: Used in manufacturing and production processes, like assembly lines and welding.</a:t>
            </a:r>
          </a:p>
          <a:p>
            <a:pPr marL="742950" lvl="1" indent="-285750">
              <a:buFont typeface="+mj-lt"/>
              <a:buAutoNum type="arabicPeriod"/>
            </a:pPr>
            <a:r>
              <a:rPr lang="en-US" b="1" dirty="0"/>
              <a:t>Service Robots</a:t>
            </a:r>
            <a:r>
              <a:rPr lang="en-US" dirty="0"/>
              <a:t>: Designed for tasks outside of industrial settings, such as home cleaning robots or medical robots.</a:t>
            </a:r>
          </a:p>
          <a:p>
            <a:pPr marL="742950" lvl="1" indent="-285750">
              <a:buFont typeface="+mj-lt"/>
              <a:buAutoNum type="arabicPeriod"/>
            </a:pPr>
            <a:r>
              <a:rPr lang="en-US" b="1" dirty="0"/>
              <a:t>Exploration Robots</a:t>
            </a:r>
            <a:r>
              <a:rPr lang="en-US" dirty="0"/>
              <a:t>: Used in environments that are difficult for humans to access, like Mars rovers or underwater drones.</a:t>
            </a:r>
          </a:p>
          <a:p>
            <a:endParaRPr lang="en-US" dirty="0"/>
          </a:p>
        </p:txBody>
      </p:sp>
    </p:spTree>
    <p:extLst>
      <p:ext uri="{BB962C8B-B14F-4D97-AF65-F5344CB8AC3E}">
        <p14:creationId xmlns:p14="http://schemas.microsoft.com/office/powerpoint/2010/main" val="2673555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34</TotalTime>
  <Words>763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Times New Roman</vt:lpstr>
      <vt:lpstr>Tw Cen MT</vt:lpstr>
      <vt:lpstr>Circuit</vt:lpstr>
      <vt:lpstr>PowerPoint Presentation</vt:lpstr>
      <vt:lpstr>CONTENTS</vt:lpstr>
      <vt:lpstr>COMPONENT OF ROBOPTICS MOTOR</vt:lpstr>
      <vt:lpstr>Arduino card</vt:lpstr>
      <vt:lpstr>Three laws of robotics</vt:lpstr>
      <vt:lpstr>FIRST ROBOT</vt:lpstr>
      <vt:lpstr>ROBOTICS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Student</dc:creator>
  <cp:lastModifiedBy>Student</cp:lastModifiedBy>
  <cp:revision>1</cp:revision>
  <dcterms:created xsi:type="dcterms:W3CDTF">2024-08-03T09:20:25Z</dcterms:created>
  <dcterms:modified xsi:type="dcterms:W3CDTF">2024-08-03T09:55:03Z</dcterms:modified>
</cp:coreProperties>
</file>