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20" r:id="rId2"/>
    <p:sldId id="267" r:id="rId3"/>
    <p:sldId id="431" r:id="rId4"/>
    <p:sldId id="268" r:id="rId5"/>
    <p:sldId id="424" r:id="rId6"/>
    <p:sldId id="269" r:id="rId7"/>
    <p:sldId id="425" r:id="rId8"/>
    <p:sldId id="270" r:id="rId9"/>
    <p:sldId id="283" r:id="rId10"/>
    <p:sldId id="284" r:id="rId11"/>
    <p:sldId id="287" r:id="rId12"/>
    <p:sldId id="288" r:id="rId13"/>
    <p:sldId id="292" r:id="rId14"/>
    <p:sldId id="293" r:id="rId15"/>
    <p:sldId id="294" r:id="rId16"/>
    <p:sldId id="295" r:id="rId17"/>
    <p:sldId id="296" r:id="rId18"/>
    <p:sldId id="298" r:id="rId19"/>
    <p:sldId id="429" r:id="rId20"/>
    <p:sldId id="300" r:id="rId21"/>
    <p:sldId id="303" r:id="rId22"/>
    <p:sldId id="305" r:id="rId23"/>
    <p:sldId id="306" r:id="rId24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94661" autoAdjust="0"/>
  </p:normalViewPr>
  <p:slideViewPr>
    <p:cSldViewPr snapToGrid="0" showGuides="1">
      <p:cViewPr>
        <p:scale>
          <a:sx n="75" d="100"/>
          <a:sy n="75" d="100"/>
        </p:scale>
        <p:origin x="-2370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9" d="100"/>
          <a:sy n="69" d="100"/>
        </p:scale>
        <p:origin x="-2238" y="-96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F8C5B-C152-4FC1-9311-A93DFEECF1FA}" type="datetimeFigureOut">
              <a:rPr lang="en-GB" smtClean="0"/>
              <a:pPr/>
              <a:t>04/11/2014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CEACE-6886-4370-8727-1DD5FF6A172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785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998BE2-EB42-41DE-8F0A-93089755B804}" type="datetimeFigureOut">
              <a:rPr lang="en-GB"/>
              <a:pPr>
                <a:defRPr/>
              </a:pPr>
              <a:t>04/11/2014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D53F3F1-E31F-47B0-9B2E-8731743BC16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0279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3F3F1-E31F-47B0-9B2E-8731743BC16F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42F3D-FA69-47A3-8B21-F92AF848E2C1}" type="datetimeFigureOut">
              <a:rPr lang="en-GB"/>
              <a:pPr>
                <a:defRPr/>
              </a:pPr>
              <a:t>04/11/2014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CAB25-5CCA-45A3-99E7-94D059915E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F0707-3F46-418B-8C6D-B2F7470EB903}" type="datetimeFigureOut">
              <a:rPr lang="en-GB"/>
              <a:pPr>
                <a:defRPr/>
              </a:pPr>
              <a:t>04/11/2014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D275C-922D-446F-ADAA-4EA0F1E8DE6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65340-12D7-4253-B847-4491A4F65258}" type="datetimeFigureOut">
              <a:rPr lang="en-GB"/>
              <a:pPr>
                <a:defRPr/>
              </a:pPr>
              <a:t>04/11/2014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62F7E-A196-4BE2-BB2C-709E82970F6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106B8-CF1A-4C3F-BA0F-E6CF1FD9F8E2}" type="datetimeFigureOut">
              <a:rPr lang="en-GB"/>
              <a:pPr>
                <a:defRPr/>
              </a:pPr>
              <a:t>04/11/2014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4C3A2-3757-4E32-B8F7-8520D6F9573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B4AF9-04EB-4E29-B746-554CF9AD862D}" type="datetimeFigureOut">
              <a:rPr lang="en-GB"/>
              <a:pPr>
                <a:defRPr/>
              </a:pPr>
              <a:t>04/11/2014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D27A5-E5A8-44A4-AB70-73F21A7E4A4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22B20-DA8E-4F95-A1CF-F9B3721D8A16}" type="datetimeFigureOut">
              <a:rPr lang="en-GB"/>
              <a:pPr>
                <a:defRPr/>
              </a:pPr>
              <a:t>04/11/2014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D67DD-1B16-4F14-AC35-1462A8D19D5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DBACF-382D-4847-966D-9FDD50ABB629}" type="datetimeFigureOut">
              <a:rPr lang="en-GB"/>
              <a:pPr>
                <a:defRPr/>
              </a:pPr>
              <a:t>04/11/2014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05592-05B0-4E9C-A7C1-DB70B46F950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F7C3B-F501-4CF8-BC46-3AF85401E05A}" type="datetimeFigureOut">
              <a:rPr lang="en-GB"/>
              <a:pPr>
                <a:defRPr/>
              </a:pPr>
              <a:t>04/11/2014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72EB4-15FF-4F05-A048-97B91961F75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EC223-F523-4DE9-8346-8FD50BFDB025}" type="datetimeFigureOut">
              <a:rPr lang="en-GB"/>
              <a:pPr>
                <a:defRPr/>
              </a:pPr>
              <a:t>04/11/2014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743C1-DD65-4CEC-8F64-24D780CB402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87207-1B99-4432-9A91-D60BFD225851}" type="datetimeFigureOut">
              <a:rPr lang="en-GB"/>
              <a:pPr>
                <a:defRPr/>
              </a:pPr>
              <a:t>04/11/2014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9C25A-729D-4DAA-AEF3-EC135E3613C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742C-7469-433B-A2C4-42B246D39F6B}" type="datetimeFigureOut">
              <a:rPr lang="en-GB"/>
              <a:pPr>
                <a:defRPr/>
              </a:pPr>
              <a:t>04/11/2014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73765-732F-4205-B51F-AAD997D2D2D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CE99EE7-4ECE-424E-BA9E-16B62775C9AF}" type="datetimeFigureOut">
              <a:rPr lang="en-GB"/>
              <a:pPr>
                <a:defRPr/>
              </a:pPr>
              <a:t>04/11/2014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7E6A5A5-3B86-4899-A009-34B9ACB11A4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CG0047: Programming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6: Equality and Grouping Objects</a:t>
            </a:r>
          </a:p>
          <a:p>
            <a:r>
              <a:rPr lang="en-GB" dirty="0" smtClean="0"/>
              <a:t>*Solutions*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898900" y="2438400"/>
            <a:ext cx="5068478" cy="1524000"/>
            <a:chOff x="3962400" y="2438400"/>
            <a:chExt cx="5068478" cy="1524000"/>
          </a:xfrm>
        </p:grpSpPr>
        <p:grpSp>
          <p:nvGrpSpPr>
            <p:cNvPr id="33" name="Group 18"/>
            <p:cNvGrpSpPr>
              <a:grpSpLocks/>
            </p:cNvGrpSpPr>
            <p:nvPr/>
          </p:nvGrpSpPr>
          <p:grpSpPr bwMode="auto">
            <a:xfrm>
              <a:off x="3962400" y="2438400"/>
              <a:ext cx="5068478" cy="1524000"/>
              <a:chOff x="2448" y="1824"/>
              <a:chExt cx="1440" cy="960"/>
            </a:xfrm>
          </p:grpSpPr>
          <p:sp>
            <p:nvSpPr>
              <p:cNvPr id="44" name="AutoShape 7"/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1440" cy="96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dirty="0">
                    <a:latin typeface="Calibri" pitchFamily="34" charset="0"/>
                  </a:rPr>
                  <a:t>ArrayList&lt;String&gt;</a:t>
                </a:r>
              </a:p>
              <a:p>
                <a:pPr algn="ctr"/>
                <a:endParaRPr lang="en-GB" dirty="0">
                  <a:latin typeface="Calibri" pitchFamily="34" charset="0"/>
                </a:endParaRPr>
              </a:p>
              <a:p>
                <a:pPr algn="ctr"/>
                <a:r>
                  <a:rPr lang="en-GB" dirty="0">
                    <a:latin typeface="Calibri" pitchFamily="34" charset="0"/>
                  </a:rPr>
                  <a:t> 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5" name="Rectangle 8"/>
              <p:cNvSpPr>
                <a:spLocks noChangeArrowheads="1"/>
              </p:cNvSpPr>
              <p:nvPr/>
            </p:nvSpPr>
            <p:spPr bwMode="auto">
              <a:xfrm>
                <a:off x="2511" y="2238"/>
                <a:ext cx="115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dirty="0">
                  <a:latin typeface="Calibri" pitchFamily="34" charset="0"/>
                </a:endParaRPr>
              </a:p>
            </p:txBody>
          </p:sp>
        </p:grp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458737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498742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538747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578752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618757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658762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698767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7387721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7790946" y="3093940"/>
              <a:ext cx="404774" cy="381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dirty="0">
                <a:latin typeface="Calibri" pitchFamily="34" charset="0"/>
              </a:endParaRPr>
            </a:p>
          </p:txBody>
        </p:sp>
      </p:grp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996633"/>
                </a:solidFill>
              </a:rPr>
              <a:t>Question 1: Answer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57200" y="1828800"/>
            <a:ext cx="8458200" cy="4191000"/>
            <a:chOff x="457200" y="1828800"/>
            <a:chExt cx="8458200" cy="4191000"/>
          </a:xfrm>
        </p:grpSpPr>
        <p:grpSp>
          <p:nvGrpSpPr>
            <p:cNvPr id="30724" name="Group 3"/>
            <p:cNvGrpSpPr>
              <a:grpSpLocks/>
            </p:cNvGrpSpPr>
            <p:nvPr/>
          </p:nvGrpSpPr>
          <p:grpSpPr bwMode="auto">
            <a:xfrm>
              <a:off x="914400" y="1828800"/>
              <a:ext cx="1981200" cy="1524000"/>
              <a:chOff x="624" y="1440"/>
              <a:chExt cx="1248" cy="960"/>
            </a:xfrm>
          </p:grpSpPr>
          <p:sp>
            <p:nvSpPr>
              <p:cNvPr id="30745" name="AutoShape 4"/>
              <p:cNvSpPr>
                <a:spLocks noChangeArrowheads="1"/>
              </p:cNvSpPr>
              <p:nvPr/>
            </p:nvSpPr>
            <p:spPr bwMode="auto">
              <a:xfrm>
                <a:off x="624" y="1440"/>
                <a:ext cx="1248" cy="96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dirty="0" smtClean="0">
                    <a:latin typeface="Calibri" pitchFamily="34" charset="0"/>
                  </a:rPr>
                  <a:t>ArrayListExample</a:t>
                </a:r>
              </a:p>
              <a:p>
                <a:pPr algn="ctr"/>
                <a:endParaRPr lang="en-GB" dirty="0">
                  <a:latin typeface="Calibri" pitchFamily="34" charset="0"/>
                </a:endParaRPr>
              </a:p>
              <a:p>
                <a:pPr algn="ctr"/>
                <a:r>
                  <a:rPr lang="en-GB" dirty="0" smtClean="0">
                    <a:latin typeface="Calibri" pitchFamily="34" charset="0"/>
                  </a:rPr>
                  <a:t>names  </a:t>
                </a:r>
                <a:endParaRPr lang="en-GB" dirty="0">
                  <a:latin typeface="Calibri" pitchFamily="34" charset="0"/>
                </a:endParaRP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0746" name="Rectangle 5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288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dirty="0">
                  <a:latin typeface="Calibri" pitchFamily="34" charset="0"/>
                </a:endParaRPr>
              </a:p>
            </p:txBody>
          </p:sp>
        </p:grpSp>
        <p:grpSp>
          <p:nvGrpSpPr>
            <p:cNvPr id="30725" name="Group 10"/>
            <p:cNvGrpSpPr>
              <a:grpSpLocks/>
            </p:cNvGrpSpPr>
            <p:nvPr/>
          </p:nvGrpSpPr>
          <p:grpSpPr bwMode="auto">
            <a:xfrm>
              <a:off x="457200" y="4419600"/>
              <a:ext cx="1981200" cy="1524000"/>
              <a:chOff x="1296" y="3072"/>
              <a:chExt cx="1248" cy="960"/>
            </a:xfrm>
          </p:grpSpPr>
          <p:sp>
            <p:nvSpPr>
              <p:cNvPr id="30743" name="AutoShape 11"/>
              <p:cNvSpPr>
                <a:spLocks noChangeArrowheads="1"/>
              </p:cNvSpPr>
              <p:nvPr/>
            </p:nvSpPr>
            <p:spPr bwMode="auto">
              <a:xfrm>
                <a:off x="1296" y="3072"/>
                <a:ext cx="1248" cy="96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u="sng" dirty="0">
                    <a:latin typeface="Calibri" pitchFamily="34" charset="0"/>
                  </a:rPr>
                  <a:t>:String</a:t>
                </a:r>
              </a:p>
              <a:p>
                <a:pPr algn="ctr"/>
                <a:endParaRPr lang="en-GB" dirty="0">
                  <a:latin typeface="Calibri" pitchFamily="34" charset="0"/>
                </a:endParaRPr>
              </a:p>
              <a:p>
                <a:pPr algn="ctr"/>
                <a:r>
                  <a:rPr lang="en-GB" dirty="0">
                    <a:latin typeface="Calibri" pitchFamily="34" charset="0"/>
                  </a:rPr>
                  <a:t> 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0744" name="Rectangle 12"/>
              <p:cNvSpPr>
                <a:spLocks noChangeArrowheads="1"/>
              </p:cNvSpPr>
              <p:nvPr/>
            </p:nvSpPr>
            <p:spPr bwMode="auto">
              <a:xfrm>
                <a:off x="1440" y="3456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dirty="0" smtClean="0">
                    <a:latin typeface="Calibri" pitchFamily="34" charset="0"/>
                  </a:rPr>
                  <a:t>“Bob”</a:t>
                </a:r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30726" name="Group 14"/>
            <p:cNvGrpSpPr>
              <a:grpSpLocks/>
            </p:cNvGrpSpPr>
            <p:nvPr/>
          </p:nvGrpSpPr>
          <p:grpSpPr bwMode="auto">
            <a:xfrm>
              <a:off x="2743200" y="4495800"/>
              <a:ext cx="1981200" cy="1524000"/>
              <a:chOff x="3744" y="3072"/>
              <a:chExt cx="1248" cy="960"/>
            </a:xfrm>
          </p:grpSpPr>
          <p:sp>
            <p:nvSpPr>
              <p:cNvPr id="30741" name="AutoShape 15"/>
              <p:cNvSpPr>
                <a:spLocks noChangeArrowheads="1"/>
              </p:cNvSpPr>
              <p:nvPr/>
            </p:nvSpPr>
            <p:spPr bwMode="auto">
              <a:xfrm>
                <a:off x="3744" y="3072"/>
                <a:ext cx="1248" cy="96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u="sng" dirty="0">
                    <a:latin typeface="Calibri" pitchFamily="34" charset="0"/>
                  </a:rPr>
                  <a:t>:String</a:t>
                </a:r>
              </a:p>
              <a:p>
                <a:pPr algn="ctr"/>
                <a:endParaRPr lang="en-GB" dirty="0">
                  <a:latin typeface="Calibri" pitchFamily="34" charset="0"/>
                </a:endParaRPr>
              </a:p>
              <a:p>
                <a:pPr algn="ctr"/>
                <a:r>
                  <a:rPr lang="en-GB" dirty="0">
                    <a:latin typeface="Calibri" pitchFamily="34" charset="0"/>
                  </a:rPr>
                  <a:t> 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0742" name="Rectangle 16"/>
              <p:cNvSpPr>
                <a:spLocks noChangeArrowheads="1"/>
              </p:cNvSpPr>
              <p:nvPr/>
            </p:nvSpPr>
            <p:spPr bwMode="auto">
              <a:xfrm>
                <a:off x="3936" y="3552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dirty="0">
                    <a:latin typeface="Calibri" pitchFamily="34" charset="0"/>
                  </a:rPr>
                  <a:t>“Jill”</a:t>
                </a:r>
                <a:endParaRPr lang="en-US" dirty="0">
                  <a:latin typeface="Calibri" pitchFamily="34" charset="0"/>
                </a:endParaRPr>
              </a:p>
            </p:txBody>
          </p:sp>
        </p:grpSp>
        <p:cxnSp>
          <p:nvCxnSpPr>
            <p:cNvPr id="30727" name="AutoShape 18"/>
            <p:cNvCxnSpPr>
              <a:cxnSpLocks noChangeShapeType="1"/>
              <a:stCxn id="30746" idx="3"/>
              <a:endCxn id="44" idx="1"/>
            </p:cNvCxnSpPr>
            <p:nvPr/>
          </p:nvCxnSpPr>
          <p:spPr bwMode="auto">
            <a:xfrm>
              <a:off x="2819400" y="2781300"/>
              <a:ext cx="1079500" cy="41910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728" name="AutoShape 19"/>
            <p:cNvCxnSpPr>
              <a:cxnSpLocks noChangeShapeType="1"/>
              <a:stCxn id="45" idx="2"/>
              <a:endCxn id="30743" idx="0"/>
            </p:cNvCxnSpPr>
            <p:nvPr/>
          </p:nvCxnSpPr>
          <p:spPr bwMode="auto">
            <a:xfrm rot="5400000">
              <a:off x="2413930" y="2510496"/>
              <a:ext cx="942975" cy="2875233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729" name="AutoShape 20"/>
            <p:cNvCxnSpPr>
              <a:cxnSpLocks noChangeShapeType="1"/>
              <a:stCxn id="34" idx="2"/>
              <a:endCxn id="30741" idx="0"/>
            </p:cNvCxnSpPr>
            <p:nvPr/>
          </p:nvCxnSpPr>
          <p:spPr bwMode="auto">
            <a:xfrm rot="5400000">
              <a:off x="3719599" y="3489141"/>
              <a:ext cx="1020860" cy="992458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30730" name="Group 22"/>
            <p:cNvGrpSpPr>
              <a:grpSpLocks/>
            </p:cNvGrpSpPr>
            <p:nvPr/>
          </p:nvGrpSpPr>
          <p:grpSpPr bwMode="auto">
            <a:xfrm>
              <a:off x="4876800" y="4495800"/>
              <a:ext cx="1981200" cy="1524000"/>
              <a:chOff x="3744" y="3072"/>
              <a:chExt cx="1248" cy="960"/>
            </a:xfrm>
          </p:grpSpPr>
          <p:sp>
            <p:nvSpPr>
              <p:cNvPr id="30739" name="AutoShape 23"/>
              <p:cNvSpPr>
                <a:spLocks noChangeArrowheads="1"/>
              </p:cNvSpPr>
              <p:nvPr/>
            </p:nvSpPr>
            <p:spPr bwMode="auto">
              <a:xfrm>
                <a:off x="3744" y="3072"/>
                <a:ext cx="1248" cy="96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u="sng" dirty="0">
                    <a:latin typeface="Calibri" pitchFamily="34" charset="0"/>
                  </a:rPr>
                  <a:t>:String</a:t>
                </a:r>
              </a:p>
              <a:p>
                <a:pPr algn="ctr"/>
                <a:endParaRPr lang="en-GB" dirty="0">
                  <a:latin typeface="Calibri" pitchFamily="34" charset="0"/>
                </a:endParaRPr>
              </a:p>
              <a:p>
                <a:pPr algn="ctr"/>
                <a:r>
                  <a:rPr lang="en-GB" dirty="0">
                    <a:latin typeface="Calibri" pitchFamily="34" charset="0"/>
                  </a:rPr>
                  <a:t> 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0740" name="Rectangle 24"/>
              <p:cNvSpPr>
                <a:spLocks noChangeArrowheads="1"/>
              </p:cNvSpPr>
              <p:nvPr/>
            </p:nvSpPr>
            <p:spPr bwMode="auto">
              <a:xfrm>
                <a:off x="3936" y="3552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dirty="0">
                    <a:latin typeface="Calibri" pitchFamily="34" charset="0"/>
                  </a:rPr>
                  <a:t>“Able”</a:t>
                </a:r>
                <a:endParaRPr lang="en-US" dirty="0">
                  <a:latin typeface="Calibri" pitchFamily="34" charset="0"/>
                </a:endParaRPr>
              </a:p>
            </p:txBody>
          </p:sp>
        </p:grpSp>
        <p:cxnSp>
          <p:nvCxnSpPr>
            <p:cNvPr id="30731" name="AutoShape 26"/>
            <p:cNvCxnSpPr>
              <a:cxnSpLocks noChangeShapeType="1"/>
              <a:stCxn id="36" idx="2"/>
              <a:endCxn id="30739" idx="0"/>
            </p:cNvCxnSpPr>
            <p:nvPr/>
          </p:nvCxnSpPr>
          <p:spPr bwMode="auto">
            <a:xfrm rot="16200000" flipH="1">
              <a:off x="4986424" y="3614824"/>
              <a:ext cx="1020860" cy="74109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30733" name="Group 22"/>
            <p:cNvGrpSpPr>
              <a:grpSpLocks/>
            </p:cNvGrpSpPr>
            <p:nvPr/>
          </p:nvGrpSpPr>
          <p:grpSpPr bwMode="auto">
            <a:xfrm>
              <a:off x="6934200" y="4495800"/>
              <a:ext cx="1981200" cy="1524000"/>
              <a:chOff x="3744" y="3072"/>
              <a:chExt cx="1248" cy="960"/>
            </a:xfrm>
          </p:grpSpPr>
          <p:sp>
            <p:nvSpPr>
              <p:cNvPr id="30737" name="AutoShape 23"/>
              <p:cNvSpPr>
                <a:spLocks noChangeArrowheads="1"/>
              </p:cNvSpPr>
              <p:nvPr/>
            </p:nvSpPr>
            <p:spPr bwMode="auto">
              <a:xfrm>
                <a:off x="3744" y="3072"/>
                <a:ext cx="1248" cy="96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u="sng" dirty="0">
                    <a:latin typeface="Calibri" pitchFamily="34" charset="0"/>
                  </a:rPr>
                  <a:t>:String</a:t>
                </a:r>
              </a:p>
              <a:p>
                <a:pPr algn="ctr"/>
                <a:endParaRPr lang="en-GB" dirty="0">
                  <a:latin typeface="Calibri" pitchFamily="34" charset="0"/>
                </a:endParaRPr>
              </a:p>
              <a:p>
                <a:pPr algn="ctr"/>
                <a:r>
                  <a:rPr lang="en-GB" dirty="0">
                    <a:latin typeface="Calibri" pitchFamily="34" charset="0"/>
                  </a:rPr>
                  <a:t> 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0738" name="Rectangle 24"/>
              <p:cNvSpPr>
                <a:spLocks noChangeArrowheads="1"/>
              </p:cNvSpPr>
              <p:nvPr/>
            </p:nvSpPr>
            <p:spPr bwMode="auto">
              <a:xfrm>
                <a:off x="3936" y="3552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b="1" dirty="0">
                    <a:solidFill>
                      <a:srgbClr val="996633"/>
                    </a:solidFill>
                    <a:latin typeface="Calibri" pitchFamily="34" charset="0"/>
                  </a:rPr>
                  <a:t>"Daniel“</a:t>
                </a:r>
                <a:endParaRPr lang="en-US" b="1" dirty="0">
                  <a:latin typeface="Calibri" pitchFamily="34" charset="0"/>
                </a:endParaRPr>
              </a:p>
            </p:txBody>
          </p:sp>
        </p:grpSp>
        <p:cxnSp>
          <p:nvCxnSpPr>
            <p:cNvPr id="30734" name="AutoShape 26"/>
            <p:cNvCxnSpPr>
              <a:cxnSpLocks noChangeShapeType="1"/>
              <a:stCxn id="37" idx="2"/>
              <a:endCxn id="30737" idx="0"/>
            </p:cNvCxnSpPr>
            <p:nvPr/>
          </p:nvCxnSpPr>
          <p:spPr bwMode="auto">
            <a:xfrm rot="16200000" flipH="1">
              <a:off x="6215149" y="2786149"/>
              <a:ext cx="1020860" cy="239844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27000" y="1600200"/>
            <a:ext cx="9017000" cy="4953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dirty="0">
              <a:latin typeface="Calibri" pitchFamily="34" charset="0"/>
            </a:endParaRPr>
          </a:p>
        </p:txBody>
      </p:sp>
      <p:sp>
        <p:nvSpPr>
          <p:cNvPr id="1640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5FF80-EEEE-4AF7-A49B-4B8B4A69BAEA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Exercise: NameList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This exercise will extend over the lectoral. </a:t>
            </a:r>
          </a:p>
          <a:p>
            <a:pPr eaLnBrk="1" hangingPunct="1"/>
            <a:r>
              <a:rPr lang="en-GB" dirty="0" smtClean="0"/>
              <a:t>Gradually you will build a NameList class.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Create a new project.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Copy the file StudentNameList from Blackboard.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dirty="0" smtClean="0"/>
              <a:t>Add the file to the project 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9ECB4B-B7C3-4C1A-ADB5-0263604CACE4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rgbClr val="996633"/>
                </a:solidFill>
              </a:rPr>
              <a:t>Exercise: NameList - 1</a:t>
            </a:r>
            <a:endParaRPr lang="en-GB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847851"/>
            <a:ext cx="8229600" cy="4819650"/>
          </a:xfrm>
          <a:ln w="25400"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public class StudentNameList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{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    </a:t>
            </a:r>
            <a:r>
              <a:rPr lang="en-GB" sz="2000" dirty="0" smtClean="0">
                <a:solidFill>
                  <a:srgbClr val="006600"/>
                </a:solidFill>
              </a:rPr>
              <a:t>// DECLARE ARRAYLIST CALLED names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  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 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    </a:t>
            </a:r>
            <a:r>
              <a:rPr lang="en-GB" sz="2000" dirty="0" smtClean="0">
                <a:solidFill>
                  <a:srgbClr val="006600"/>
                </a:solidFill>
              </a:rPr>
              <a:t>/**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000" dirty="0" smtClean="0">
                <a:solidFill>
                  <a:srgbClr val="006600"/>
                </a:solidFill>
              </a:rPr>
              <a:t>     * Constructor for objects of class NameList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GB" sz="2000" dirty="0" smtClean="0">
                <a:solidFill>
                  <a:srgbClr val="006600"/>
                </a:solidFill>
              </a:rPr>
              <a:t>     */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    public StudentNameList()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    {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       </a:t>
            </a:r>
            <a:r>
              <a:rPr lang="en-GB" sz="2000" dirty="0" smtClean="0">
                <a:solidFill>
                  <a:srgbClr val="006600"/>
                </a:solidFill>
              </a:rPr>
              <a:t>// ADD CODE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endParaRPr lang="en-GB" sz="2000" dirty="0" smtClean="0">
              <a:solidFill>
                <a:srgbClr val="006600"/>
              </a:solidFill>
            </a:endParaRP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    }</a:t>
            </a:r>
            <a:endParaRPr lang="en-GB" sz="4000" dirty="0" smtClean="0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1371600" y="3095625"/>
            <a:ext cx="60960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2000" b="1" dirty="0">
                <a:latin typeface="Calibri" pitchFamily="34" charset="0"/>
              </a:rPr>
              <a:t>private ArrayList </a:t>
            </a:r>
            <a:r>
              <a:rPr lang="en-GB" sz="2000" b="1" dirty="0" smtClean="0">
                <a:latin typeface="Calibri" pitchFamily="34" charset="0"/>
              </a:rPr>
              <a:t>&lt;</a:t>
            </a:r>
            <a:r>
              <a:rPr lang="en-GB" sz="2000" b="1" dirty="0">
                <a:latin typeface="Calibri" pitchFamily="34" charset="0"/>
              </a:rPr>
              <a:t>String</a:t>
            </a:r>
            <a:r>
              <a:rPr lang="en-GB" sz="2000" b="1" dirty="0" smtClean="0">
                <a:latin typeface="Calibri" pitchFamily="34" charset="0"/>
              </a:rPr>
              <a:t>&gt; names;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6737" y="3095625"/>
            <a:ext cx="6101137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000" b="1" dirty="0">
              <a:latin typeface="Calibri" pitchFamily="34" charset="0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1524000" y="5743575"/>
            <a:ext cx="609600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GB" sz="2000" b="1" dirty="0" smtClean="0">
                <a:latin typeface="Calibri" pitchFamily="34" charset="0"/>
              </a:rPr>
              <a:t>names  = new ArrayList&lt;String&gt;();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36970" y="5743575"/>
            <a:ext cx="6083030" cy="381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sz="2000" b="1" dirty="0">
              <a:latin typeface="Calibri" pitchFamily="34" charset="0"/>
            </a:endParaRPr>
          </a:p>
        </p:txBody>
      </p:sp>
      <p:sp>
        <p:nvSpPr>
          <p:cNvPr id="2048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F9E77-81BB-46B1-821E-8017A1A31916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1104900"/>
            <a:ext cx="8534400" cy="590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800" dirty="0" smtClean="0">
                <a:solidFill>
                  <a:schemeClr val="tx1"/>
                </a:solidFill>
              </a:rPr>
              <a:t>Add the missing code to the part of the file shown below</a:t>
            </a:r>
            <a:r>
              <a:rPr lang="en-GB" sz="2400" dirty="0" smtClean="0">
                <a:solidFill>
                  <a:schemeClr val="tx1"/>
                </a:solidFill>
              </a:rPr>
              <a:t>: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42834"/>
            <a:ext cx="8229600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rgbClr val="996633"/>
                </a:solidFill>
              </a:rPr>
              <a:t>Question 2: what is printed out?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28600" y="1104901"/>
            <a:ext cx="8458200" cy="5297488"/>
          </a:xfrm>
          <a:ln w="25400">
            <a:solidFill>
              <a:schemeClr val="tx1"/>
            </a:solidFill>
          </a:ln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public void slide42Exercise()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names.clear();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System.out.println("Size after removal: " + names.size());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names.add("Amy");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names.add("Bob");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names.add("Cindy");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System.out.println("new size: " + names.size() );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int index = 0;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while (index&lt;names.size() 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    System.out.println("element " + index + ": " + names.get(index) 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    index++;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}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}</a:t>
            </a:r>
            <a:endParaRPr lang="en-GB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BDC722-B784-4F9C-88D1-F2A680BF0457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Question 2: Answer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3505200" cy="3124200"/>
          </a:xfrm>
          <a:ln w="25400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Size after removal: 0</a:t>
            </a:r>
          </a:p>
          <a:p>
            <a:pPr>
              <a:buNone/>
            </a:pPr>
            <a:r>
              <a:rPr lang="en-US" sz="2400" b="1" dirty="0" smtClean="0"/>
              <a:t>new size: 3</a:t>
            </a:r>
          </a:p>
          <a:p>
            <a:pPr>
              <a:buNone/>
            </a:pPr>
            <a:r>
              <a:rPr lang="en-US" sz="2400" b="1" dirty="0" smtClean="0"/>
              <a:t>element 0: Amy</a:t>
            </a:r>
          </a:p>
          <a:p>
            <a:pPr>
              <a:buNone/>
            </a:pPr>
            <a:r>
              <a:rPr lang="en-US" sz="2400" b="1" dirty="0" smtClean="0"/>
              <a:t>element 1: Bob</a:t>
            </a:r>
          </a:p>
          <a:p>
            <a:pPr>
              <a:buNone/>
            </a:pPr>
            <a:r>
              <a:rPr lang="en-US" sz="2400" b="1" dirty="0" smtClean="0"/>
              <a:t>element 2: Cindy</a:t>
            </a:r>
          </a:p>
          <a:p>
            <a:pPr lvl="1" eaLnBrk="1" hangingPunct="1">
              <a:buFontTx/>
              <a:buNone/>
            </a:pPr>
            <a:endParaRPr lang="en-GB" dirty="0" smtClean="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B9C4F-0A47-44FB-A920-94702072F9A7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Question 3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dirty="0" smtClean="0"/>
              <a:t>Write the code that will replace Amy with Zoe.</a:t>
            </a:r>
          </a:p>
          <a:p>
            <a:pPr eaLnBrk="1" hangingPunct="1">
              <a:buNone/>
            </a:pPr>
            <a:endParaRPr lang="en-GB" dirty="0" smtClean="0">
              <a:solidFill>
                <a:srgbClr val="996633"/>
              </a:solidFill>
            </a:endParaRP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49651-F84C-496B-B7A4-90AB43016658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4413" y="2804845"/>
            <a:ext cx="5619965" cy="624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 eaLnBrk="1" hangingPunct="1">
              <a:buFontTx/>
              <a:buNone/>
            </a:pPr>
            <a:r>
              <a:rPr lang="en-GB" sz="3200" b="1" dirty="0" smtClean="0">
                <a:solidFill>
                  <a:schemeClr val="tx1"/>
                </a:solidFill>
              </a:rPr>
              <a:t>names.set(0, "Zoe");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140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rgbClr val="996633"/>
                </a:solidFill>
              </a:rPr>
              <a:t>Question 4a: what is printed out?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934948"/>
            <a:ext cx="8229600" cy="5794625"/>
          </a:xfrm>
          <a:ln w="254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public void slide45Exercise()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{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    names.clear();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    names.add( "Amy"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    names.add( "Bob"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    names.add( "Chris"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    System.out.println("Before adding at index 1:");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    int index = 0;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    while (index &lt; names.size())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    {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        System.out.println("element " + index + ": " 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                                                               +     names.get(index)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        index++;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GB" sz="2400" dirty="0" smtClean="0"/>
              <a:t>    }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4292029" y="1067228"/>
            <a:ext cx="4191000" cy="160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400" b="1" dirty="0">
                <a:latin typeface="Calibri" pitchFamily="34" charset="0"/>
              </a:rPr>
              <a:t>Before adding at index 1:</a:t>
            </a:r>
          </a:p>
          <a:p>
            <a:r>
              <a:rPr lang="en-US" sz="2400" b="1" dirty="0">
                <a:latin typeface="Calibri" pitchFamily="34" charset="0"/>
              </a:rPr>
              <a:t>element 0: Amy</a:t>
            </a:r>
          </a:p>
          <a:p>
            <a:r>
              <a:rPr lang="en-US" sz="2400" b="1" dirty="0">
                <a:latin typeface="Calibri" pitchFamily="34" charset="0"/>
              </a:rPr>
              <a:t>element 1: Bob</a:t>
            </a:r>
          </a:p>
          <a:p>
            <a:r>
              <a:rPr lang="en-US" sz="2400" b="1" dirty="0">
                <a:latin typeface="Calibri" pitchFamily="34" charset="0"/>
              </a:rPr>
              <a:t>element 2: Chris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48CEB-20BF-4BCF-9A67-C4F7A3387733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3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rgbClr val="996633"/>
                </a:solidFill>
              </a:rPr>
              <a:t>Question 4b: what is printed out?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A92729-AF53-4B22-9E8E-D8833C0D7E6A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976046"/>
            <a:ext cx="8229600" cy="5150118"/>
          </a:xfrm>
          <a:ln w="254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400" b="1" dirty="0" smtClean="0">
                <a:solidFill>
                  <a:srgbClr val="0033CC"/>
                </a:solidFill>
              </a:rPr>
              <a:t>// code continues from previous slide    </a:t>
            </a:r>
          </a:p>
          <a:p>
            <a:pPr eaLnBrk="1" hangingPunct="1">
              <a:buFontTx/>
              <a:buNone/>
            </a:pPr>
            <a:r>
              <a:rPr lang="en-GB" sz="2400" dirty="0" smtClean="0"/>
              <a:t>names.add( 1, "Valerie"); </a:t>
            </a:r>
          </a:p>
          <a:p>
            <a:pPr eaLnBrk="1" hangingPunct="1">
              <a:buFontTx/>
              <a:buNone/>
            </a:pPr>
            <a:r>
              <a:rPr lang="en-GB" sz="2400" dirty="0" smtClean="0"/>
              <a:t>    System.out.println("\nAfter adding at index 1:"); index = 0;</a:t>
            </a:r>
          </a:p>
          <a:p>
            <a:pPr eaLnBrk="1" hangingPunct="1">
              <a:buFontTx/>
              <a:buNone/>
            </a:pPr>
            <a:r>
              <a:rPr lang="en-GB" sz="2400" dirty="0" smtClean="0"/>
              <a:t>    while (index &lt; names.size())</a:t>
            </a:r>
          </a:p>
          <a:p>
            <a:pPr eaLnBrk="1" hangingPunct="1">
              <a:buFontTx/>
              <a:buNone/>
            </a:pPr>
            <a:r>
              <a:rPr lang="en-GB" sz="2400" dirty="0" smtClean="0"/>
              <a:t>    {</a:t>
            </a:r>
          </a:p>
          <a:p>
            <a:pPr eaLnBrk="1" hangingPunct="1">
              <a:buFontTx/>
              <a:buNone/>
            </a:pPr>
            <a:r>
              <a:rPr lang="en-GB" sz="2400" dirty="0" smtClean="0"/>
              <a:t>        System.out.println("element " + index + ": " </a:t>
            </a:r>
          </a:p>
          <a:p>
            <a:pPr eaLnBrk="1" hangingPunct="1">
              <a:buFontTx/>
              <a:buNone/>
            </a:pPr>
            <a:r>
              <a:rPr lang="en-GB" sz="2400" dirty="0" smtClean="0"/>
              <a:t>                                                               +   names.get(index) );</a:t>
            </a:r>
          </a:p>
          <a:p>
            <a:pPr eaLnBrk="1" hangingPunct="1">
              <a:buFontTx/>
              <a:buNone/>
            </a:pPr>
            <a:r>
              <a:rPr lang="en-GB" sz="2400" dirty="0" smtClean="0"/>
              <a:t>        index++;</a:t>
            </a:r>
          </a:p>
          <a:p>
            <a:pPr eaLnBrk="1" hangingPunct="1">
              <a:buFontTx/>
              <a:buNone/>
            </a:pPr>
            <a:r>
              <a:rPr lang="en-GB" sz="2400" dirty="0" smtClean="0"/>
              <a:t>    } </a:t>
            </a:r>
          </a:p>
          <a:p>
            <a:pPr eaLnBrk="1" hangingPunct="1">
              <a:buFontTx/>
              <a:buNone/>
            </a:pPr>
            <a:r>
              <a:rPr lang="en-GB" sz="2400" dirty="0" smtClean="0"/>
              <a:t>} // end of slide45Exercise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5219272" y="4683522"/>
            <a:ext cx="3626778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After adding at index 1:</a:t>
            </a: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element 0: Amy</a:t>
            </a: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element 1: Valerie</a:t>
            </a: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element 2: Bob</a:t>
            </a: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element 3: Chris</a:t>
            </a:r>
            <a:endParaRPr lang="en-GB" sz="24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Add the missing code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/**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*Adds a name to the list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*@param name to add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*/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public void addName(String name )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{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    </a:t>
            </a:r>
            <a:r>
              <a:rPr lang="en-GB" sz="2000" dirty="0" smtClean="0">
                <a:solidFill>
                  <a:srgbClr val="006600"/>
                </a:solidFill>
              </a:rPr>
              <a:t>// ADD CODE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}</a:t>
            </a:r>
          </a:p>
          <a:p>
            <a:pPr eaLnBrk="1" hangingPunct="1">
              <a:buFontTx/>
              <a:buNone/>
            </a:pPr>
            <a:endParaRPr lang="en-GB" sz="2000" dirty="0" smtClean="0"/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Exercise: NameList</a:t>
            </a:r>
            <a:endParaRPr lang="en-GB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24B0F-AF70-48E6-A333-5933E288B3D0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3657605" y="4073704"/>
            <a:ext cx="472440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GB" sz="2400" b="1" dirty="0">
                <a:latin typeface="Calibri" pitchFamily="34" charset="0"/>
              </a:rPr>
              <a:t>names.add(name);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Add the missing code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/**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*Gets name for a given index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*@param index position of index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*@return the name at the index position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*/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public String getName(int index)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{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    </a:t>
            </a:r>
            <a:r>
              <a:rPr lang="en-GB" sz="2000" dirty="0" smtClean="0">
                <a:solidFill>
                  <a:srgbClr val="006600"/>
                </a:solidFill>
              </a:rPr>
              <a:t>// ADD CODE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}</a:t>
            </a:r>
          </a:p>
          <a:p>
            <a:pPr eaLnBrk="1" hangingPunct="1">
              <a:buFontTx/>
              <a:buNone/>
            </a:pPr>
            <a:endParaRPr lang="en-GB" sz="2000" dirty="0" smtClean="0"/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Exercise: NameList</a:t>
            </a:r>
            <a:endParaRPr lang="en-GB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24B0F-AF70-48E6-A333-5933E288B3D0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3638150" y="4491994"/>
            <a:ext cx="472440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GB" sz="2400" b="1" dirty="0" smtClean="0">
                <a:latin typeface="Calibri" pitchFamily="34" charset="0"/>
              </a:rPr>
              <a:t>names.get(index);</a:t>
            </a:r>
            <a:endParaRPr lang="en-GB" sz="2400" b="1" dirty="0"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5550" y="4491994"/>
            <a:ext cx="1142600" cy="762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return</a:t>
            </a:r>
            <a:endParaRPr lang="en-GB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1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On Blackboard you will find a version of the class Student with an equals method added. Create a new project and add the class.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Test out the equals method: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Create a student with a given name &amp; id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Create two other students with the same name &amp; id</a:t>
            </a:r>
            <a:br>
              <a:rPr lang="en-GB" dirty="0" smtClean="0"/>
            </a:br>
            <a:r>
              <a:rPr lang="en-GB" dirty="0" smtClean="0"/>
              <a:t>(But different from the 1</a:t>
            </a:r>
            <a:r>
              <a:rPr lang="en-GB" baseline="30000" dirty="0" smtClean="0"/>
              <a:t>st</a:t>
            </a:r>
            <a:r>
              <a:rPr lang="en-GB" dirty="0" smtClean="0"/>
              <a:t> student).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Test student1 against student2, then student3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Test student2 against student1, then student3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etc.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3794A-AE02-4E7E-B1BA-B8C71B2A5C33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Exercise: NameList</a:t>
            </a:r>
            <a:endParaRPr lang="en-GB" dirty="0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Add the missing code</a:t>
            </a:r>
          </a:p>
          <a:p>
            <a:pPr eaLnBrk="1" hangingPunct="1">
              <a:buFontTx/>
              <a:buNone/>
            </a:pPr>
            <a:endParaRPr lang="en-GB" sz="2000" dirty="0" smtClean="0"/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/**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*@return the size of the list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*/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public int getSize()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{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   // ADD CODE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}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82837-0938-4D28-96F2-3C88F119B845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3733800" y="4191000"/>
            <a:ext cx="472440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GB" sz="2400" b="1" dirty="0">
                <a:latin typeface="Calibri" pitchFamily="34" charset="0"/>
              </a:rPr>
              <a:t>return names.size();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30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rgbClr val="996633"/>
                </a:solidFill>
              </a:rPr>
              <a:t>Question 5: what is printed out?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ln w="25400">
            <a:solidFill>
              <a:schemeClr val="tx1"/>
            </a:solidFill>
          </a:ln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public void slide52Exercise()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names.clear();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names.add( "Amy" 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names.add( "Bob" 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names.add( "Chris" 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names.add( "Deb" 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names.remove(2);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int index = 0;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while (index &lt; names.size())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    System.out.println("element " + index + ": " + names.get(index) 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    index++;    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    }   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} 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FD4DE-6903-41C2-AD36-50431EEFC15A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82621" y="2054831"/>
            <a:ext cx="3046287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 smtClean="0">
                <a:latin typeface="Calibri" pitchFamily="34" charset="0"/>
                <a:cs typeface="Calibri" pitchFamily="34" charset="0"/>
              </a:rPr>
              <a:t>element 0: Amy</a:t>
            </a:r>
          </a:p>
          <a:p>
            <a:r>
              <a:rPr lang="en-GB" sz="2400" b="1" dirty="0" smtClean="0">
                <a:latin typeface="Calibri" pitchFamily="34" charset="0"/>
                <a:cs typeface="Calibri" pitchFamily="34" charset="0"/>
              </a:rPr>
              <a:t>element 1: Bob</a:t>
            </a:r>
          </a:p>
          <a:p>
            <a:r>
              <a:rPr lang="en-GB" sz="2400" b="1" dirty="0" smtClean="0">
                <a:latin typeface="Calibri" pitchFamily="34" charset="0"/>
                <a:cs typeface="Calibri" pitchFamily="34" charset="0"/>
              </a:rPr>
              <a:t>element 2: Deb</a:t>
            </a:r>
            <a:endParaRPr lang="en-GB" sz="24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Exercise: NameList</a:t>
            </a:r>
            <a:endParaRPr lang="en-GB" dirty="0" smtClean="0"/>
          </a:p>
        </p:txBody>
      </p:sp>
      <p:sp>
        <p:nvSpPr>
          <p:cNvPr id="37891" name="Content Placeholder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 </a:t>
            </a:r>
            <a:r>
              <a:rPr lang="en-GB" dirty="0" smtClean="0">
                <a:solidFill>
                  <a:srgbClr val="996633"/>
                </a:solidFill>
              </a:rPr>
              <a:t>Add the missing code</a:t>
            </a:r>
            <a:endParaRPr lang="en-GB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GB" sz="2000" dirty="0" smtClean="0">
              <a:solidFill>
                <a:srgbClr val="006600"/>
              </a:solidFill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>
                <a:solidFill>
                  <a:srgbClr val="006600"/>
                </a:solidFill>
              </a:rPr>
              <a:t>/**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>
                <a:solidFill>
                  <a:srgbClr val="006600"/>
                </a:solidFill>
              </a:rPr>
              <a:t>     * replace an element with a new value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>
                <a:solidFill>
                  <a:srgbClr val="006600"/>
                </a:solidFill>
              </a:rPr>
              <a:t>     *@param index position of name to remove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>
                <a:solidFill>
                  <a:srgbClr val="006600"/>
                </a:solidFill>
              </a:rPr>
              <a:t>     *@param name the replacement value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>
                <a:solidFill>
                  <a:srgbClr val="006600"/>
                </a:solidFill>
              </a:rPr>
              <a:t>     */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    public void setName(int index, String name 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    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        </a:t>
            </a:r>
            <a:r>
              <a:rPr lang="en-GB" sz="2000" dirty="0" smtClean="0">
                <a:solidFill>
                  <a:srgbClr val="006600"/>
                </a:solidFill>
              </a:rPr>
              <a:t>// ADD CODE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    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GB" sz="2000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17F3E-B116-4254-8035-2B786E34A86A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3647326" y="4965848"/>
            <a:ext cx="472440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GB" sz="2400" b="1" dirty="0">
                <a:latin typeface="Calibri" pitchFamily="34" charset="0"/>
              </a:rPr>
              <a:t>names.set(index, name);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Exercise: NameList</a:t>
            </a:r>
            <a:endParaRPr lang="en-GB" dirty="0" smtClean="0"/>
          </a:p>
        </p:txBody>
      </p:sp>
      <p:sp>
        <p:nvSpPr>
          <p:cNvPr id="5325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Add the missing code</a:t>
            </a:r>
          </a:p>
          <a:p>
            <a:pPr eaLnBrk="1" hangingPunct="1">
              <a:buFontTx/>
              <a:buNone/>
            </a:pPr>
            <a:endParaRPr lang="en-GB" sz="2000" dirty="0" smtClean="0"/>
          </a:p>
          <a:p>
            <a:pPr eaLnBrk="1" hangingPunct="1">
              <a:buFontTx/>
              <a:buNone/>
            </a:pPr>
            <a:r>
              <a:rPr lang="en-GB" sz="2000" dirty="0" smtClean="0"/>
              <a:t>    </a:t>
            </a:r>
            <a:r>
              <a:rPr lang="en-GB" sz="2000" dirty="0" smtClean="0">
                <a:solidFill>
                  <a:srgbClr val="006600"/>
                </a:solidFill>
              </a:rPr>
              <a:t>/**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* remove a name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*@param index position of name to remove</a:t>
            </a:r>
          </a:p>
          <a:p>
            <a:pPr eaLnBrk="1" hangingPunct="1">
              <a:buFontTx/>
              <a:buNone/>
            </a:pPr>
            <a:r>
              <a:rPr lang="en-GB" sz="2000" dirty="0" smtClean="0">
                <a:solidFill>
                  <a:srgbClr val="006600"/>
                </a:solidFill>
              </a:rPr>
              <a:t>     */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public void removeName(int index)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{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   </a:t>
            </a:r>
            <a:r>
              <a:rPr lang="en-GB" sz="2000" dirty="0" smtClean="0">
                <a:solidFill>
                  <a:srgbClr val="006600"/>
                </a:solidFill>
              </a:rPr>
              <a:t>// ADD CODE</a:t>
            </a:r>
          </a:p>
          <a:p>
            <a:pPr eaLnBrk="1" hangingPunct="1">
              <a:buFontTx/>
              <a:buNone/>
            </a:pPr>
            <a:r>
              <a:rPr lang="en-GB" sz="2000" dirty="0" smtClean="0"/>
              <a:t>    }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AD7CAE-9B5D-46EF-96EC-C38FD31261CE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3733800" y="4905910"/>
            <a:ext cx="472440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GB" sz="2400" b="1" dirty="0">
                <a:latin typeface="Calibri" pitchFamily="34" charset="0"/>
              </a:rPr>
              <a:t>names.remove(index);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17214"/>
          </a:xfrm>
        </p:spPr>
        <p:txBody>
          <a:bodyPr/>
          <a:lstStyle/>
          <a:p>
            <a:r>
              <a:rPr lang="en-GB" dirty="0" smtClean="0"/>
              <a:t>Copying references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0" y="807906"/>
            <a:ext cx="9144000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/>
              <a:t>public </a:t>
            </a:r>
            <a:r>
              <a:rPr lang="en-GB" sz="2000" b="1" dirty="0">
                <a:solidFill>
                  <a:srgbClr val="FF0000"/>
                </a:solidFill>
              </a:rPr>
              <a:t>static</a:t>
            </a:r>
            <a:r>
              <a:rPr lang="en-GB" sz="2000" dirty="0"/>
              <a:t> void </a:t>
            </a:r>
            <a:r>
              <a:rPr lang="en-GB" sz="2000" dirty="0" err="1"/>
              <a:t>badCopy</a:t>
            </a:r>
            <a:r>
              <a:rPr lang="en-GB" sz="2000" dirty="0" smtClean="0"/>
              <a:t>() {</a:t>
            </a:r>
            <a:endParaRPr lang="en-GB" sz="2000" dirty="0"/>
          </a:p>
          <a:p>
            <a:r>
              <a:rPr lang="en-GB" sz="2000" dirty="0"/>
              <a:t>        Student s1 = new Student("Colin", "3");</a:t>
            </a:r>
          </a:p>
          <a:p>
            <a:r>
              <a:rPr lang="en-GB" sz="2000" dirty="0"/>
              <a:t>        Student s2 = new Student("Dan", "4");</a:t>
            </a:r>
          </a:p>
          <a:p>
            <a:r>
              <a:rPr lang="en-GB" sz="2000" dirty="0"/>
              <a:t>        </a:t>
            </a:r>
            <a:r>
              <a:rPr lang="en-GB" sz="2000" b="1" dirty="0" err="1">
                <a:solidFill>
                  <a:srgbClr val="0033CC"/>
                </a:solidFill>
              </a:rPr>
              <a:t>System.out.println</a:t>
            </a:r>
            <a:r>
              <a:rPr lang="en-GB" sz="2000" b="1" dirty="0">
                <a:solidFill>
                  <a:srgbClr val="0033CC"/>
                </a:solidFill>
              </a:rPr>
              <a:t>("s1's name: " + s1.getName());</a:t>
            </a:r>
          </a:p>
          <a:p>
            <a:r>
              <a:rPr lang="en-GB" sz="2000" b="1" dirty="0">
                <a:solidFill>
                  <a:srgbClr val="0033CC"/>
                </a:solidFill>
              </a:rPr>
              <a:t>        </a:t>
            </a:r>
            <a:r>
              <a:rPr lang="en-GB" sz="2000" b="1" dirty="0" err="1">
                <a:solidFill>
                  <a:srgbClr val="0033CC"/>
                </a:solidFill>
              </a:rPr>
              <a:t>System.out.println</a:t>
            </a:r>
            <a:r>
              <a:rPr lang="en-GB" sz="2000" b="1" dirty="0">
                <a:solidFill>
                  <a:srgbClr val="0033CC"/>
                </a:solidFill>
              </a:rPr>
              <a:t>("s2's name: " + s2.getName</a:t>
            </a:r>
            <a:r>
              <a:rPr lang="en-GB" sz="2000" b="1" dirty="0" smtClean="0">
                <a:solidFill>
                  <a:srgbClr val="0033CC"/>
                </a:solidFill>
              </a:rPr>
              <a:t>());</a:t>
            </a:r>
          </a:p>
          <a:p>
            <a:endParaRPr lang="en-GB" sz="2000" dirty="0"/>
          </a:p>
          <a:p>
            <a:r>
              <a:rPr lang="en-GB" sz="2000" dirty="0"/>
              <a:t>        </a:t>
            </a:r>
            <a:r>
              <a:rPr lang="en-GB" sz="2000" b="1" dirty="0">
                <a:solidFill>
                  <a:srgbClr val="FF0000"/>
                </a:solidFill>
              </a:rPr>
              <a:t>s1 = s2;</a:t>
            </a:r>
          </a:p>
          <a:p>
            <a:r>
              <a:rPr lang="en-GB" sz="2000" dirty="0" smtClean="0"/>
              <a:t>        </a:t>
            </a:r>
            <a:r>
              <a:rPr lang="en-GB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GB" sz="2000" b="1" dirty="0">
                <a:solidFill>
                  <a:srgbClr val="7030A0"/>
                </a:solidFill>
              </a:rPr>
              <a:t>("s1's name after assignment: " + s1.getName());</a:t>
            </a:r>
          </a:p>
          <a:p>
            <a:r>
              <a:rPr lang="en-GB" sz="2000" b="1" dirty="0">
                <a:solidFill>
                  <a:srgbClr val="7030A0"/>
                </a:solidFill>
              </a:rPr>
              <a:t>        </a:t>
            </a:r>
            <a:r>
              <a:rPr lang="en-GB" sz="2000" b="1" dirty="0" err="1">
                <a:solidFill>
                  <a:srgbClr val="7030A0"/>
                </a:solidFill>
              </a:rPr>
              <a:t>System.out.println</a:t>
            </a:r>
            <a:r>
              <a:rPr lang="en-GB" sz="2000" b="1" dirty="0">
                <a:solidFill>
                  <a:srgbClr val="7030A0"/>
                </a:solidFill>
              </a:rPr>
              <a:t>("s2's name after assignment: " + s2.getName());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System.out.println</a:t>
            </a:r>
            <a:r>
              <a:rPr lang="en-GB" sz="2000" dirty="0"/>
              <a:t>("equals(): " + s1.equals(s2));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System.out.println</a:t>
            </a:r>
            <a:r>
              <a:rPr lang="en-GB" sz="2000" dirty="0"/>
              <a:t>("== : " </a:t>
            </a:r>
            <a:r>
              <a:rPr lang="en-GB" sz="2000"/>
              <a:t>+ </a:t>
            </a:r>
            <a:r>
              <a:rPr lang="en-GB" sz="2000" smtClean="0"/>
              <a:t>(s1 == s2</a:t>
            </a:r>
            <a:r>
              <a:rPr lang="en-GB" sz="2000" dirty="0"/>
              <a:t>));</a:t>
            </a:r>
          </a:p>
          <a:p>
            <a:r>
              <a:rPr lang="en-GB" sz="2000" dirty="0" smtClean="0"/>
              <a:t>}</a:t>
            </a:r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4111919" y="4795416"/>
            <a:ext cx="4572000" cy="1938992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GB" sz="2000" b="1" dirty="0">
                <a:solidFill>
                  <a:srgbClr val="0033CC"/>
                </a:solidFill>
              </a:rPr>
              <a:t>s1's name: Colin</a:t>
            </a:r>
          </a:p>
          <a:p>
            <a:r>
              <a:rPr lang="en-GB" sz="2000" b="1" dirty="0">
                <a:solidFill>
                  <a:srgbClr val="0033CC"/>
                </a:solidFill>
              </a:rPr>
              <a:t>s2's name: Dan</a:t>
            </a:r>
          </a:p>
          <a:p>
            <a:r>
              <a:rPr lang="en-GB" sz="2000" b="1" dirty="0"/>
              <a:t>s1's name after assignment: Dan</a:t>
            </a:r>
          </a:p>
          <a:p>
            <a:r>
              <a:rPr lang="en-GB" sz="2000" b="1" dirty="0"/>
              <a:t>s2's name after assignment: Dan</a:t>
            </a:r>
          </a:p>
          <a:p>
            <a:r>
              <a:rPr lang="en-GB" sz="2000" dirty="0"/>
              <a:t>equals(): true</a:t>
            </a:r>
          </a:p>
          <a:p>
            <a:r>
              <a:rPr lang="en-GB" sz="2000" dirty="0"/>
              <a:t>== : true</a:t>
            </a:r>
          </a:p>
        </p:txBody>
      </p:sp>
      <p:sp>
        <p:nvSpPr>
          <p:cNvPr id="5" name="Explosion 2 4"/>
          <p:cNvSpPr/>
          <p:nvPr/>
        </p:nvSpPr>
        <p:spPr>
          <a:xfrm>
            <a:off x="152400" y="4699000"/>
            <a:ext cx="3708400" cy="2159000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Not in your slides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4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233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2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72" y="957944"/>
            <a:ext cx="7104743" cy="5660570"/>
          </a:xfrm>
          <a:ln w="25400">
            <a:solidFill>
              <a:schemeClr val="accent1">
                <a:shade val="50000"/>
              </a:schemeClr>
            </a:solidFill>
          </a:ln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/>
              <a:t>public class SimpleBook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/>
              <a:t>    private String author;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/>
              <a:t>    private String title;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/>
              <a:t>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/>
              <a:t>    public SimpleBook(String bookAuthor, String bookTitle)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/>
              <a:t>    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/>
              <a:t>        author = bookAuthor;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/>
              <a:t>        title = bookTitle;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/>
              <a:t>    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GB" sz="2200" b="1" dirty="0" smtClean="0">
                <a:solidFill>
                  <a:schemeClr val="accent6">
                    <a:lumMod val="50000"/>
                  </a:schemeClr>
                </a:solidFill>
              </a:rPr>
              <a:t>// Add the equals method here ...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/>
              <a:t>    // other code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200" dirty="0" smtClean="0"/>
              <a:t>} // end class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C7843-D611-4106-B652-C170D3113AAE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0687" y="5130800"/>
            <a:ext cx="4339771" cy="169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</a:rPr>
              <a:t>Get the file SimpleBook.java from BB.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</a:rPr>
              <a:t>Add the equals method and test it.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55912" y="1054100"/>
            <a:ext cx="4339771" cy="1165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400" dirty="0" smtClean="0">
                <a:solidFill>
                  <a:schemeClr val="tx1"/>
                </a:solidFill>
              </a:rPr>
              <a:t>Two </a:t>
            </a:r>
            <a:r>
              <a:rPr lang="en-GB" sz="2400" dirty="0" err="1" smtClean="0">
                <a:solidFill>
                  <a:schemeClr val="tx1"/>
                </a:solidFill>
              </a:rPr>
              <a:t>simpleBooks</a:t>
            </a:r>
            <a:r>
              <a:rPr lang="en-GB" sz="2400" dirty="0" smtClean="0">
                <a:solidFill>
                  <a:schemeClr val="tx1"/>
                </a:solidFill>
              </a:rPr>
              <a:t> are equal if they have the same </a:t>
            </a:r>
            <a:r>
              <a:rPr lang="en-GB" sz="2400" smtClean="0">
                <a:solidFill>
                  <a:schemeClr val="tx1"/>
                </a:solidFill>
              </a:rPr>
              <a:t>author and the </a:t>
            </a:r>
            <a:r>
              <a:rPr lang="en-GB" sz="2400" dirty="0" smtClean="0">
                <a:solidFill>
                  <a:schemeClr val="tx1"/>
                </a:solidFill>
              </a:rPr>
              <a:t>same title.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4905"/>
          </a:xfrm>
        </p:spPr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2 -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3429"/>
            <a:ext cx="8229600" cy="5689599"/>
          </a:xfrm>
          <a:ln w="25400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sz="2400" dirty="0" smtClean="0"/>
              <a:t>public boolean equals( Object o) </a:t>
            </a:r>
          </a:p>
          <a:p>
            <a:pPr>
              <a:buNone/>
            </a:pPr>
            <a:r>
              <a:rPr lang="en-US" sz="2400" dirty="0" smtClean="0"/>
              <a:t>  {     </a:t>
            </a:r>
          </a:p>
          <a:p>
            <a:pPr>
              <a:buNone/>
            </a:pPr>
            <a:r>
              <a:rPr lang="en-US" sz="2400" dirty="0" smtClean="0"/>
              <a:t>    if ( o == null)	                           </a:t>
            </a:r>
          </a:p>
          <a:p>
            <a:pPr>
              <a:buNone/>
            </a:pPr>
            <a:r>
              <a:rPr lang="en-US" sz="2400" dirty="0" smtClean="0"/>
              <a:t>        return false;		</a:t>
            </a:r>
          </a:p>
          <a:p>
            <a:pPr>
              <a:buNone/>
            </a:pPr>
            <a:r>
              <a:rPr lang="en-US" sz="2400" dirty="0" smtClean="0"/>
              <a:t>    if ( this == o)</a:t>
            </a:r>
          </a:p>
          <a:p>
            <a:pPr>
              <a:buNone/>
            </a:pPr>
            <a:r>
              <a:rPr lang="en-US" sz="2400" dirty="0" smtClean="0"/>
              <a:t>        return true;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SimpleBook other = (SimpleBook) o;     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if (( other.getAuthor().equals( author) )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                   &amp;&amp; ( other.getTitle().equals(title)))</a:t>
            </a:r>
          </a:p>
          <a:p>
            <a:pPr>
              <a:buNone/>
            </a:pPr>
            <a:r>
              <a:rPr lang="en-US" sz="2400" dirty="0" smtClean="0"/>
              <a:t>     return true;</a:t>
            </a:r>
          </a:p>
          <a:p>
            <a:pPr>
              <a:buNone/>
            </a:pPr>
            <a:r>
              <a:rPr lang="en-US" sz="2400" dirty="0" smtClean="0"/>
              <a:t>   else</a:t>
            </a:r>
          </a:p>
          <a:p>
            <a:pPr>
              <a:buNone/>
            </a:pPr>
            <a:r>
              <a:rPr lang="en-US" sz="2400" dirty="0" smtClean="0"/>
              <a:t>     return false;</a:t>
            </a:r>
          </a:p>
          <a:p>
            <a:pPr>
              <a:buNone/>
            </a:pPr>
            <a:r>
              <a:rPr lang="en-US" sz="2400" dirty="0" smtClean="0"/>
              <a:t>  } 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3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54571" cy="4525963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Add an equals method to the Rectangle class on BB. 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GB" dirty="0" smtClean="0"/>
              <a:t>(Remember that length &amp; breadth are of type int)</a:t>
            </a:r>
            <a:br>
              <a:rPr lang="en-GB" dirty="0" smtClean="0"/>
            </a:br>
            <a:endParaRPr lang="en-GB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GB" dirty="0" smtClean="0"/>
              <a:t>Test the method.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8DD0A0-0733-4CFE-B922-34AB725E5646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7819"/>
          </a:xfrm>
        </p:spPr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Exercise 3: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457"/>
            <a:ext cx="8229600" cy="5689599"/>
          </a:xfrm>
          <a:ln w="25400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sz="2400" dirty="0" smtClean="0"/>
              <a:t>public boolean equals( Object o) </a:t>
            </a:r>
          </a:p>
          <a:p>
            <a:pPr>
              <a:buNone/>
            </a:pPr>
            <a:r>
              <a:rPr lang="en-US" sz="2400" dirty="0" smtClean="0"/>
              <a:t>{     </a:t>
            </a:r>
          </a:p>
          <a:p>
            <a:pPr>
              <a:buNone/>
            </a:pPr>
            <a:r>
              <a:rPr lang="en-US" sz="2400" dirty="0" smtClean="0"/>
              <a:t>    if ( o == null)                            </a:t>
            </a:r>
          </a:p>
          <a:p>
            <a:pPr>
              <a:buNone/>
            </a:pPr>
            <a:r>
              <a:rPr lang="en-US" sz="2400" dirty="0" smtClean="0"/>
              <a:t>        return false;</a:t>
            </a:r>
          </a:p>
          <a:p>
            <a:pPr>
              <a:buNone/>
            </a:pPr>
            <a:r>
              <a:rPr lang="en-US" sz="2400" dirty="0" smtClean="0"/>
              <a:t>    if ( this == o)</a:t>
            </a:r>
          </a:p>
          <a:p>
            <a:pPr>
              <a:buNone/>
            </a:pPr>
            <a:r>
              <a:rPr lang="en-US" sz="2400" dirty="0" smtClean="0"/>
              <a:t>        return true;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Rectangle other = (Rectangle) o;     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if (( other.getLength() </a:t>
            </a:r>
            <a:r>
              <a:rPr lang="en-US" sz="2400" b="1" dirty="0" smtClean="0">
                <a:solidFill>
                  <a:srgbClr val="0033CC"/>
                </a:solidFill>
              </a:rPr>
              <a:t>== </a:t>
            </a:r>
            <a:r>
              <a:rPr lang="en-US" sz="2400" b="1" dirty="0" smtClean="0">
                <a:solidFill>
                  <a:srgbClr val="FF0000"/>
                </a:solidFill>
              </a:rPr>
              <a:t>length )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                   &amp;&amp; ( other.getBreadth() </a:t>
            </a:r>
            <a:r>
              <a:rPr lang="en-US" sz="2400" b="1" dirty="0" smtClean="0">
                <a:solidFill>
                  <a:srgbClr val="0033CC"/>
                </a:solidFill>
              </a:rPr>
              <a:t>==</a:t>
            </a:r>
            <a:r>
              <a:rPr lang="en-US" sz="2400" b="1" dirty="0" smtClean="0">
                <a:solidFill>
                  <a:srgbClr val="FF0000"/>
                </a:solidFill>
              </a:rPr>
              <a:t> breadth))</a:t>
            </a:r>
          </a:p>
          <a:p>
            <a:pPr>
              <a:buNone/>
            </a:pPr>
            <a:r>
              <a:rPr lang="en-US" sz="2400" dirty="0" smtClean="0"/>
              <a:t>        return true;</a:t>
            </a:r>
          </a:p>
          <a:p>
            <a:pPr>
              <a:buNone/>
            </a:pPr>
            <a:r>
              <a:rPr lang="en-US" sz="2400" dirty="0" smtClean="0"/>
              <a:t>    else</a:t>
            </a:r>
          </a:p>
          <a:p>
            <a:pPr>
              <a:buNone/>
            </a:pPr>
            <a:r>
              <a:rPr lang="en-US" sz="2400" dirty="0" smtClean="0"/>
              <a:t>        return false;</a:t>
            </a:r>
          </a:p>
          <a:p>
            <a:pPr>
              <a:buNone/>
            </a:pPr>
            <a:r>
              <a:rPr lang="en-US" sz="2400" dirty="0" smtClean="0"/>
              <a:t>  } </a:t>
            </a:r>
            <a:endParaRPr lang="en-GB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4181475" y="5295900"/>
            <a:ext cx="4042611" cy="1047750"/>
            <a:chOff x="4667250" y="5295900"/>
            <a:chExt cx="4042611" cy="1047750"/>
          </a:xfrm>
        </p:grpSpPr>
        <p:sp>
          <p:nvSpPr>
            <p:cNvPr id="4" name="Rectangle 3"/>
            <p:cNvSpPr/>
            <p:nvPr/>
          </p:nvSpPr>
          <p:spPr>
            <a:xfrm>
              <a:off x="4667250" y="5295900"/>
              <a:ext cx="647700" cy="10477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5772150" y="5295900"/>
              <a:ext cx="647700" cy="10477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6550" y="5648325"/>
              <a:ext cx="2023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Are these ‘equal’?</a:t>
              </a:r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5400" dirty="0" smtClean="0"/>
              <a:t>Programming 1</a:t>
            </a:r>
            <a:endParaRPr lang="en-US" sz="5400" dirty="0" smtClean="0">
              <a:solidFill>
                <a:srgbClr val="9900CC"/>
              </a:solidFill>
              <a:latin typeface="Arial Rounded MT Bold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7030A0"/>
                </a:solidFill>
                <a:latin typeface="Arial Rounded MT Bold" pitchFamily="34" charset="0"/>
              </a:rPr>
              <a:t>Grouping objects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0B0292-760D-4C72-98C6-620D70B69E8D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996633"/>
                </a:solidFill>
              </a:rPr>
              <a:t>Question 1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Assuming the ArrayList object ‘names’ is in the state shown in the previous slide, what will be the effect on names of executing:</a:t>
            </a:r>
          </a:p>
          <a:p>
            <a:pPr eaLnBrk="1" hangingPunct="1">
              <a:buNone/>
            </a:pPr>
            <a:endParaRPr lang="en-GB" dirty="0" smtClean="0"/>
          </a:p>
          <a:p>
            <a:pPr marL="1200150" lvl="3" indent="-342900" eaLnBrk="1" hangingPunct="1">
              <a:buFontTx/>
              <a:buNone/>
            </a:pPr>
            <a:r>
              <a:rPr lang="en-GB" sz="3200" dirty="0" smtClean="0"/>
              <a:t>addName( "Daniel“ ); </a:t>
            </a:r>
          </a:p>
          <a:p>
            <a:pPr eaLnBrk="1" hangingPunct="1">
              <a:buFontTx/>
              <a:buNone/>
            </a:pPr>
            <a:r>
              <a:rPr lang="en-GB" dirty="0" smtClean="0"/>
              <a:t> </a:t>
            </a:r>
          </a:p>
          <a:p>
            <a:pPr lvl="1" eaLnBrk="1" hangingPunct="1">
              <a:buFontTx/>
              <a:buNone/>
            </a:pPr>
            <a:endParaRPr lang="en-GB" sz="3200" dirty="0" smtClean="0">
              <a:solidFill>
                <a:srgbClr val="996633"/>
              </a:solidFill>
            </a:endParaRP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93EB15-F05A-4364-8097-F2584CD8B842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t" anchorCtr="0"/>
      <a:lstStyle>
        <a:defPPr>
          <a:defRPr sz="2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4979</TotalTime>
  <Words>1261</Words>
  <Application>Microsoft Office PowerPoint</Application>
  <PresentationFormat>On-screen Show (4:3)</PresentationFormat>
  <Paragraphs>316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CG0047: Programming 1</vt:lpstr>
      <vt:lpstr>Exercise 1</vt:lpstr>
      <vt:lpstr>Copying references</vt:lpstr>
      <vt:lpstr>Exercise 2</vt:lpstr>
      <vt:lpstr>Exercise 2 - solution</vt:lpstr>
      <vt:lpstr>Exercise 3</vt:lpstr>
      <vt:lpstr>Exercise 3: Solution</vt:lpstr>
      <vt:lpstr>Programming 1</vt:lpstr>
      <vt:lpstr>Question 1</vt:lpstr>
      <vt:lpstr>Question 1: Answer</vt:lpstr>
      <vt:lpstr>Exercise: NameList</vt:lpstr>
      <vt:lpstr>Exercise: NameList - 1</vt:lpstr>
      <vt:lpstr>Question 2: what is printed out?</vt:lpstr>
      <vt:lpstr>Question 2: Answer</vt:lpstr>
      <vt:lpstr>Question 3</vt:lpstr>
      <vt:lpstr>Question 4a: what is printed out?</vt:lpstr>
      <vt:lpstr>Question 4b: what is printed out?</vt:lpstr>
      <vt:lpstr>Exercise: NameList</vt:lpstr>
      <vt:lpstr>Exercise: NameList</vt:lpstr>
      <vt:lpstr>Exercise: NameList</vt:lpstr>
      <vt:lpstr>Question 5: what is printed out?</vt:lpstr>
      <vt:lpstr>Exercise: NameList</vt:lpstr>
      <vt:lpstr>Exercise: NameList</vt:lpstr>
    </vt:vector>
  </TitlesOfParts>
  <Company>UNN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 + ArrayList&lt;String&gt;</dc:title>
  <dc:creator>izam1</dc:creator>
  <cp:lastModifiedBy>Sufyan</cp:lastModifiedBy>
  <cp:revision>495</cp:revision>
  <dcterms:created xsi:type="dcterms:W3CDTF">2012-10-14T12:44:44Z</dcterms:created>
  <dcterms:modified xsi:type="dcterms:W3CDTF">2014-11-04T20:58:34Z</dcterms:modified>
</cp:coreProperties>
</file>