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4"/>
  </p:sldMasterIdLst>
  <p:sldIdLst>
    <p:sldId id="256" r:id="rId5"/>
    <p:sldId id="265" r:id="rId6"/>
    <p:sldId id="266" r:id="rId7"/>
    <p:sldId id="257" r:id="rId8"/>
    <p:sldId id="258" r:id="rId9"/>
    <p:sldId id="259" r:id="rId10"/>
    <p:sldId id="267" r:id="rId11"/>
    <p:sldId id="264" r:id="rId12"/>
    <p:sldId id="270"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B426"/>
    <a:srgbClr val="78A020"/>
    <a:srgbClr val="436F17"/>
    <a:srgbClr val="5BC969"/>
    <a:srgbClr val="779635"/>
    <a:srgbClr val="4C7A2D"/>
    <a:srgbClr val="97CF72"/>
    <a:srgbClr val="2F82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558EC-1A5B-4251-AE99-18937F806EC6}" v="440" dt="2023-03-21T08:09:35.810"/>
    <p1510:client id="{6B6C43AF-9C65-C28E-F628-EE407CC35A57}" v="256" dt="2023-03-21T08:13:16.300"/>
    <p1510:client id="{80F44C16-7479-321D-8461-5BB9B0B4DFF1}" v="102" dt="2023-03-21T07:43:45.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10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6326B3-1D6C-4A2F-8E5D-F5E1AE0282F7}"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D6EBC2C9-719C-4CCE-80ED-0674E10771D9}">
      <dgm:prSet phldrT="[Text]"/>
      <dgm:spPr/>
      <dgm:t>
        <a:bodyPr/>
        <a:lstStyle/>
        <a:p>
          <a:r>
            <a:rPr lang="en-IN" dirty="0"/>
            <a:t>2.5%</a:t>
          </a:r>
        </a:p>
      </dgm:t>
    </dgm:pt>
    <dgm:pt modelId="{A7267C47-1AF7-46AF-B8FE-C8905578CDBA}" type="parTrans" cxnId="{7EAA4877-8B75-4892-BEE9-C906E598B0A9}">
      <dgm:prSet/>
      <dgm:spPr/>
      <dgm:t>
        <a:bodyPr/>
        <a:lstStyle/>
        <a:p>
          <a:endParaRPr lang="en-IN"/>
        </a:p>
      </dgm:t>
    </dgm:pt>
    <dgm:pt modelId="{EA960896-61E4-4151-987B-D2CD2A5D16D0}" type="sibTrans" cxnId="{7EAA4877-8B75-4892-BEE9-C906E598B0A9}">
      <dgm:prSet/>
      <dgm:spPr/>
      <dgm:t>
        <a:bodyPr/>
        <a:lstStyle/>
        <a:p>
          <a:endParaRPr lang="en-IN"/>
        </a:p>
      </dgm:t>
    </dgm:pt>
    <dgm:pt modelId="{502B5337-A5B7-4D1D-BCD0-8618E33DC310}">
      <dgm:prSet phldrT="[Text]" custT="1"/>
      <dgm:spPr/>
      <dgm:t>
        <a:bodyPr/>
        <a:lstStyle/>
        <a:p>
          <a:r>
            <a:rPr lang="en-IN" sz="1600"/>
            <a:t>Urban Growth Rate</a:t>
          </a:r>
        </a:p>
      </dgm:t>
    </dgm:pt>
    <dgm:pt modelId="{5D295873-D9CE-4239-88A1-0D1C758B4DFC}" type="parTrans" cxnId="{B8AB669A-B792-4D1D-BE34-28B83B81A31D}">
      <dgm:prSet/>
      <dgm:spPr/>
      <dgm:t>
        <a:bodyPr/>
        <a:lstStyle/>
        <a:p>
          <a:endParaRPr lang="en-IN"/>
        </a:p>
      </dgm:t>
    </dgm:pt>
    <dgm:pt modelId="{DA7CD964-51B1-4EF7-9CCD-D8CBE71A5CA1}" type="sibTrans" cxnId="{B8AB669A-B792-4D1D-BE34-28B83B81A31D}">
      <dgm:prSet/>
      <dgm:spPr/>
      <dgm:t>
        <a:bodyPr/>
        <a:lstStyle/>
        <a:p>
          <a:endParaRPr lang="en-IN"/>
        </a:p>
      </dgm:t>
    </dgm:pt>
    <dgm:pt modelId="{4A37C2F5-7EE7-44CF-9049-91A554B6A5A4}">
      <dgm:prSet phldrT="[Text]"/>
      <dgm:spPr/>
      <dgm:t>
        <a:bodyPr/>
        <a:lstStyle/>
        <a:p>
          <a:r>
            <a:rPr lang="en-IN"/>
            <a:t>0.5%</a:t>
          </a:r>
        </a:p>
      </dgm:t>
    </dgm:pt>
    <dgm:pt modelId="{2D0D4E3A-ACA3-4C43-84C9-88133BF03ED4}" type="parTrans" cxnId="{AD192CB3-9819-4529-856B-1F954B29526E}">
      <dgm:prSet/>
      <dgm:spPr/>
      <dgm:t>
        <a:bodyPr/>
        <a:lstStyle/>
        <a:p>
          <a:endParaRPr lang="en-IN"/>
        </a:p>
      </dgm:t>
    </dgm:pt>
    <dgm:pt modelId="{9B11A14C-BBFC-4DEB-B823-F95E3DCD9BD3}" type="sibTrans" cxnId="{AD192CB3-9819-4529-856B-1F954B29526E}">
      <dgm:prSet/>
      <dgm:spPr/>
      <dgm:t>
        <a:bodyPr/>
        <a:lstStyle/>
        <a:p>
          <a:endParaRPr lang="en-IN"/>
        </a:p>
      </dgm:t>
    </dgm:pt>
    <dgm:pt modelId="{FC831FF8-B61A-4DDD-A453-F193182FAE4A}">
      <dgm:prSet phldrT="[Text]" custT="1"/>
      <dgm:spPr/>
      <dgm:t>
        <a:bodyPr/>
        <a:lstStyle/>
        <a:p>
          <a:r>
            <a:rPr lang="en-IN" sz="1600"/>
            <a:t>Rural Growth Rate</a:t>
          </a:r>
        </a:p>
      </dgm:t>
    </dgm:pt>
    <dgm:pt modelId="{9A862CAE-2E75-44C1-9F1C-35B30720177E}" type="parTrans" cxnId="{FDAC4B70-67F5-43B9-8473-AE773BCA122F}">
      <dgm:prSet/>
      <dgm:spPr/>
      <dgm:t>
        <a:bodyPr/>
        <a:lstStyle/>
        <a:p>
          <a:endParaRPr lang="en-IN"/>
        </a:p>
      </dgm:t>
    </dgm:pt>
    <dgm:pt modelId="{6282830D-CB88-4240-BD59-178B665288FD}" type="sibTrans" cxnId="{FDAC4B70-67F5-43B9-8473-AE773BCA122F}">
      <dgm:prSet/>
      <dgm:spPr/>
      <dgm:t>
        <a:bodyPr/>
        <a:lstStyle/>
        <a:p>
          <a:endParaRPr lang="en-IN"/>
        </a:p>
      </dgm:t>
    </dgm:pt>
    <dgm:pt modelId="{3C69CF2A-BA42-4E9F-8DF4-642BF1A323D2}" type="pres">
      <dgm:prSet presAssocID="{576326B3-1D6C-4A2F-8E5D-F5E1AE0282F7}" presName="Name0" presStyleCnt="0">
        <dgm:presLayoutVars>
          <dgm:dir/>
          <dgm:animLvl val="lvl"/>
          <dgm:resizeHandles/>
        </dgm:presLayoutVars>
      </dgm:prSet>
      <dgm:spPr/>
      <dgm:t>
        <a:bodyPr/>
        <a:lstStyle/>
        <a:p>
          <a:endParaRPr lang="en-IN"/>
        </a:p>
      </dgm:t>
    </dgm:pt>
    <dgm:pt modelId="{3A9B90F4-EE9F-4F96-88CA-20007B8EC2BB}" type="pres">
      <dgm:prSet presAssocID="{D6EBC2C9-719C-4CCE-80ED-0674E10771D9}" presName="linNode" presStyleCnt="0"/>
      <dgm:spPr/>
    </dgm:pt>
    <dgm:pt modelId="{10615F29-0C8A-40A9-869F-1485BF86BC47}" type="pres">
      <dgm:prSet presAssocID="{D6EBC2C9-719C-4CCE-80ED-0674E10771D9}" presName="parentShp" presStyleLbl="node1" presStyleIdx="0" presStyleCnt="2">
        <dgm:presLayoutVars>
          <dgm:bulletEnabled val="1"/>
        </dgm:presLayoutVars>
      </dgm:prSet>
      <dgm:spPr/>
      <dgm:t>
        <a:bodyPr/>
        <a:lstStyle/>
        <a:p>
          <a:endParaRPr lang="en-IN"/>
        </a:p>
      </dgm:t>
    </dgm:pt>
    <dgm:pt modelId="{8863547C-F706-4AC3-AB7F-4AA0C281F01B}" type="pres">
      <dgm:prSet presAssocID="{D6EBC2C9-719C-4CCE-80ED-0674E10771D9}" presName="childShp" presStyleLbl="bgAccFollowNode1" presStyleIdx="0" presStyleCnt="2" custScaleY="53401">
        <dgm:presLayoutVars>
          <dgm:bulletEnabled val="1"/>
        </dgm:presLayoutVars>
      </dgm:prSet>
      <dgm:spPr/>
      <dgm:t>
        <a:bodyPr/>
        <a:lstStyle/>
        <a:p>
          <a:endParaRPr lang="en-IN"/>
        </a:p>
      </dgm:t>
    </dgm:pt>
    <dgm:pt modelId="{E8347733-82FC-4285-A726-39065940B23B}" type="pres">
      <dgm:prSet presAssocID="{EA960896-61E4-4151-987B-D2CD2A5D16D0}" presName="spacing" presStyleCnt="0"/>
      <dgm:spPr/>
    </dgm:pt>
    <dgm:pt modelId="{758E68AE-6539-4E42-94E1-F5B89EFA682E}" type="pres">
      <dgm:prSet presAssocID="{4A37C2F5-7EE7-44CF-9049-91A554B6A5A4}" presName="linNode" presStyleCnt="0"/>
      <dgm:spPr/>
    </dgm:pt>
    <dgm:pt modelId="{3D057227-DB97-485D-8CB0-7BEB219EA5F0}" type="pres">
      <dgm:prSet presAssocID="{4A37C2F5-7EE7-44CF-9049-91A554B6A5A4}" presName="parentShp" presStyleLbl="node1" presStyleIdx="1" presStyleCnt="2">
        <dgm:presLayoutVars>
          <dgm:bulletEnabled val="1"/>
        </dgm:presLayoutVars>
      </dgm:prSet>
      <dgm:spPr/>
      <dgm:t>
        <a:bodyPr/>
        <a:lstStyle/>
        <a:p>
          <a:endParaRPr lang="en-IN"/>
        </a:p>
      </dgm:t>
    </dgm:pt>
    <dgm:pt modelId="{686D52FA-AF07-4312-A5AF-3D452E8BFE13}" type="pres">
      <dgm:prSet presAssocID="{4A37C2F5-7EE7-44CF-9049-91A554B6A5A4}" presName="childShp" presStyleLbl="bgAccFollowNode1" presStyleIdx="1" presStyleCnt="2" custScaleY="56160">
        <dgm:presLayoutVars>
          <dgm:bulletEnabled val="1"/>
        </dgm:presLayoutVars>
      </dgm:prSet>
      <dgm:spPr/>
      <dgm:t>
        <a:bodyPr/>
        <a:lstStyle/>
        <a:p>
          <a:endParaRPr lang="en-IN"/>
        </a:p>
      </dgm:t>
    </dgm:pt>
  </dgm:ptLst>
  <dgm:cxnLst>
    <dgm:cxn modelId="{BF9E0860-1417-42F6-83E2-880E6D08EA00}" type="presOf" srcId="{502B5337-A5B7-4D1D-BCD0-8618E33DC310}" destId="{8863547C-F706-4AC3-AB7F-4AA0C281F01B}" srcOrd="0" destOrd="0" presId="urn:microsoft.com/office/officeart/2005/8/layout/vList6"/>
    <dgm:cxn modelId="{FDAC4B70-67F5-43B9-8473-AE773BCA122F}" srcId="{4A37C2F5-7EE7-44CF-9049-91A554B6A5A4}" destId="{FC831FF8-B61A-4DDD-A453-F193182FAE4A}" srcOrd="0" destOrd="0" parTransId="{9A862CAE-2E75-44C1-9F1C-35B30720177E}" sibTransId="{6282830D-CB88-4240-BD59-178B665288FD}"/>
    <dgm:cxn modelId="{B1EB2CDE-D87B-4B80-B868-E018779D7B5E}" type="presOf" srcId="{4A37C2F5-7EE7-44CF-9049-91A554B6A5A4}" destId="{3D057227-DB97-485D-8CB0-7BEB219EA5F0}" srcOrd="0" destOrd="0" presId="urn:microsoft.com/office/officeart/2005/8/layout/vList6"/>
    <dgm:cxn modelId="{AD192CB3-9819-4529-856B-1F954B29526E}" srcId="{576326B3-1D6C-4A2F-8E5D-F5E1AE0282F7}" destId="{4A37C2F5-7EE7-44CF-9049-91A554B6A5A4}" srcOrd="1" destOrd="0" parTransId="{2D0D4E3A-ACA3-4C43-84C9-88133BF03ED4}" sibTransId="{9B11A14C-BBFC-4DEB-B823-F95E3DCD9BD3}"/>
    <dgm:cxn modelId="{9165FAC3-725F-4F8C-A267-FE36CB66AD84}" type="presOf" srcId="{FC831FF8-B61A-4DDD-A453-F193182FAE4A}" destId="{686D52FA-AF07-4312-A5AF-3D452E8BFE13}" srcOrd="0" destOrd="0" presId="urn:microsoft.com/office/officeart/2005/8/layout/vList6"/>
    <dgm:cxn modelId="{5C0188F5-5696-48CD-8272-B36E82C0CE29}" type="presOf" srcId="{576326B3-1D6C-4A2F-8E5D-F5E1AE0282F7}" destId="{3C69CF2A-BA42-4E9F-8DF4-642BF1A323D2}" srcOrd="0" destOrd="0" presId="urn:microsoft.com/office/officeart/2005/8/layout/vList6"/>
    <dgm:cxn modelId="{B8AB669A-B792-4D1D-BE34-28B83B81A31D}" srcId="{D6EBC2C9-719C-4CCE-80ED-0674E10771D9}" destId="{502B5337-A5B7-4D1D-BCD0-8618E33DC310}" srcOrd="0" destOrd="0" parTransId="{5D295873-D9CE-4239-88A1-0D1C758B4DFC}" sibTransId="{DA7CD964-51B1-4EF7-9CCD-D8CBE71A5CA1}"/>
    <dgm:cxn modelId="{7EAA4877-8B75-4892-BEE9-C906E598B0A9}" srcId="{576326B3-1D6C-4A2F-8E5D-F5E1AE0282F7}" destId="{D6EBC2C9-719C-4CCE-80ED-0674E10771D9}" srcOrd="0" destOrd="0" parTransId="{A7267C47-1AF7-46AF-B8FE-C8905578CDBA}" sibTransId="{EA960896-61E4-4151-987B-D2CD2A5D16D0}"/>
    <dgm:cxn modelId="{3D867B67-7105-40DA-8E83-EBEAFAA18799}" type="presOf" srcId="{D6EBC2C9-719C-4CCE-80ED-0674E10771D9}" destId="{10615F29-0C8A-40A9-869F-1485BF86BC47}" srcOrd="0" destOrd="0" presId="urn:microsoft.com/office/officeart/2005/8/layout/vList6"/>
    <dgm:cxn modelId="{E6210541-4367-4F44-A27D-6DB4F1FC717C}" type="presParOf" srcId="{3C69CF2A-BA42-4E9F-8DF4-642BF1A323D2}" destId="{3A9B90F4-EE9F-4F96-88CA-20007B8EC2BB}" srcOrd="0" destOrd="0" presId="urn:microsoft.com/office/officeart/2005/8/layout/vList6"/>
    <dgm:cxn modelId="{4893BCB2-0B5E-41EB-88E8-7972A1DD1B07}" type="presParOf" srcId="{3A9B90F4-EE9F-4F96-88CA-20007B8EC2BB}" destId="{10615F29-0C8A-40A9-869F-1485BF86BC47}" srcOrd="0" destOrd="0" presId="urn:microsoft.com/office/officeart/2005/8/layout/vList6"/>
    <dgm:cxn modelId="{3FF95BD9-5FA8-4D6A-84CA-C4E848E98173}" type="presParOf" srcId="{3A9B90F4-EE9F-4F96-88CA-20007B8EC2BB}" destId="{8863547C-F706-4AC3-AB7F-4AA0C281F01B}" srcOrd="1" destOrd="0" presId="urn:microsoft.com/office/officeart/2005/8/layout/vList6"/>
    <dgm:cxn modelId="{8C3D94C8-6FEE-42D4-8C19-32F3501E528F}" type="presParOf" srcId="{3C69CF2A-BA42-4E9F-8DF4-642BF1A323D2}" destId="{E8347733-82FC-4285-A726-39065940B23B}" srcOrd="1" destOrd="0" presId="urn:microsoft.com/office/officeart/2005/8/layout/vList6"/>
    <dgm:cxn modelId="{B9683A70-C238-4311-829B-6A87AF5B616A}" type="presParOf" srcId="{3C69CF2A-BA42-4E9F-8DF4-642BF1A323D2}" destId="{758E68AE-6539-4E42-94E1-F5B89EFA682E}" srcOrd="2" destOrd="0" presId="urn:microsoft.com/office/officeart/2005/8/layout/vList6"/>
    <dgm:cxn modelId="{969E6A19-FEE0-4CE9-A083-B5A2B9D5051B}" type="presParOf" srcId="{758E68AE-6539-4E42-94E1-F5B89EFA682E}" destId="{3D057227-DB97-485D-8CB0-7BEB219EA5F0}" srcOrd="0" destOrd="0" presId="urn:microsoft.com/office/officeart/2005/8/layout/vList6"/>
    <dgm:cxn modelId="{56FEED18-0039-4C69-B86A-C48A36804EF7}" type="presParOf" srcId="{758E68AE-6539-4E42-94E1-F5B89EFA682E}" destId="{686D52FA-AF07-4312-A5AF-3D452E8BFE1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3547C-F706-4AC3-AB7F-4AA0C281F01B}">
      <dsp:nvSpPr>
        <dsp:cNvPr id="0" name=""/>
        <dsp:cNvSpPr/>
      </dsp:nvSpPr>
      <dsp:spPr>
        <a:xfrm>
          <a:off x="1132763" y="244941"/>
          <a:ext cx="1699145" cy="560772"/>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kern="1200"/>
            <a:t>Urban Growth Rate</a:t>
          </a:r>
        </a:p>
      </dsp:txBody>
      <dsp:txXfrm>
        <a:off x="1132763" y="315038"/>
        <a:ext cx="1488856" cy="420579"/>
      </dsp:txXfrm>
    </dsp:sp>
    <dsp:sp modelId="{10615F29-0C8A-40A9-869F-1485BF86BC47}">
      <dsp:nvSpPr>
        <dsp:cNvPr id="0" name=""/>
        <dsp:cNvSpPr/>
      </dsp:nvSpPr>
      <dsp:spPr>
        <a:xfrm>
          <a:off x="0" y="269"/>
          <a:ext cx="1132763" cy="10501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IN" sz="3000" kern="1200" dirty="0"/>
            <a:t>2.5%</a:t>
          </a:r>
        </a:p>
      </dsp:txBody>
      <dsp:txXfrm>
        <a:off x="51262" y="51531"/>
        <a:ext cx="1030239" cy="947592"/>
      </dsp:txXfrm>
    </dsp:sp>
    <dsp:sp modelId="{686D52FA-AF07-4312-A5AF-3D452E8BFE13}">
      <dsp:nvSpPr>
        <dsp:cNvPr id="0" name=""/>
        <dsp:cNvSpPr/>
      </dsp:nvSpPr>
      <dsp:spPr>
        <a:xfrm>
          <a:off x="1132763" y="1385582"/>
          <a:ext cx="1699145" cy="589745"/>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kern="1200"/>
            <a:t>Rural Growth Rate</a:t>
          </a:r>
        </a:p>
      </dsp:txBody>
      <dsp:txXfrm>
        <a:off x="1132763" y="1459300"/>
        <a:ext cx="1477991" cy="442309"/>
      </dsp:txXfrm>
    </dsp:sp>
    <dsp:sp modelId="{3D057227-DB97-485D-8CB0-7BEB219EA5F0}">
      <dsp:nvSpPr>
        <dsp:cNvPr id="0" name=""/>
        <dsp:cNvSpPr/>
      </dsp:nvSpPr>
      <dsp:spPr>
        <a:xfrm>
          <a:off x="0" y="1155397"/>
          <a:ext cx="1132763" cy="105011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IN" sz="3000" kern="1200"/>
            <a:t>0.5%</a:t>
          </a:r>
        </a:p>
      </dsp:txBody>
      <dsp:txXfrm>
        <a:off x="51262" y="1206659"/>
        <a:ext cx="1030239" cy="94759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03267693"/>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9460495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37056338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2150211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27341893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7912542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631484508"/>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7774908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6673321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0943391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415956271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4272497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4824643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5190251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359941321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597979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179304129"/>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opulationmatters.org/news/2022/11/indias-coercive-population-policies/" TargetMode="External"/><Relationship Id="rId2" Type="http://schemas.openxmlformats.org/officeDocument/2006/relationships/hyperlink" Target="https://www.adda247.com/defence-jobs/largest-state-in-india-by-population/" TargetMode="External"/><Relationship Id="rId1" Type="http://schemas.openxmlformats.org/officeDocument/2006/relationships/slideLayout" Target="../slideLayouts/slideLayout2.xml"/><Relationship Id="rId4" Type="http://schemas.openxmlformats.org/officeDocument/2006/relationships/hyperlink" Target="https://www.indiatoday.in/law/story/population-control-law-constitutional-roots-legal-challenges-1957166-2022-06-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06B798-42CE-0CA5-F41A-2B4B1AD4E849}"/>
              </a:ext>
            </a:extLst>
          </p:cNvPr>
          <p:cNvSpPr>
            <a:spLocks noGrp="1"/>
          </p:cNvSpPr>
          <p:nvPr>
            <p:ph type="ctrTitle"/>
          </p:nvPr>
        </p:nvSpPr>
        <p:spPr>
          <a:xfrm>
            <a:off x="835739" y="1099256"/>
            <a:ext cx="9698579" cy="2272254"/>
          </a:xfrm>
        </p:spPr>
        <p:txBody>
          <a:bodyPr>
            <a:normAutofit fontScale="90000"/>
          </a:bodyPr>
          <a:lstStyle/>
          <a:p>
            <a:pPr algn="l"/>
            <a:r>
              <a:rPr lang="en-IN" sz="6600" dirty="0">
                <a:latin typeface="Trebuchet MS"/>
                <a:cs typeface="Calibri Light"/>
              </a:rPr>
              <a:t>Population Rules Preventing Oblivion</a:t>
            </a:r>
            <a:r>
              <a:rPr lang="en-IN" sz="6600" dirty="0">
                <a:cs typeface="Calibri Light"/>
              </a:rPr>
              <a:t/>
            </a:r>
            <a:br>
              <a:rPr lang="en-IN" sz="6600" dirty="0">
                <a:cs typeface="Calibri Light"/>
              </a:rPr>
            </a:br>
            <a:r>
              <a:rPr lang="en-IN" sz="6600" dirty="0">
                <a:latin typeface="Trebuchet MS"/>
                <a:cs typeface="Calibri Light"/>
              </a:rPr>
              <a:t>(PRO)</a:t>
            </a:r>
          </a:p>
        </p:txBody>
      </p:sp>
      <p:sp>
        <p:nvSpPr>
          <p:cNvPr id="3" name="Subtitle 2">
            <a:extLst>
              <a:ext uri="{FF2B5EF4-FFF2-40B4-BE49-F238E27FC236}">
                <a16:creationId xmlns:a16="http://schemas.microsoft.com/office/drawing/2014/main" xmlns="" id="{DD0B771F-8C66-5D3A-0556-A20F1A289C70}"/>
              </a:ext>
            </a:extLst>
          </p:cNvPr>
          <p:cNvSpPr>
            <a:spLocks noGrp="1"/>
          </p:cNvSpPr>
          <p:nvPr>
            <p:ph type="subTitle" idx="1"/>
          </p:nvPr>
        </p:nvSpPr>
        <p:spPr>
          <a:xfrm>
            <a:off x="835739" y="5467927"/>
            <a:ext cx="8315759" cy="1089892"/>
          </a:xfrm>
        </p:spPr>
        <p:txBody>
          <a:bodyPr>
            <a:normAutofit lnSpcReduction="10000"/>
          </a:bodyPr>
          <a:lstStyle/>
          <a:p>
            <a:pPr algn="l"/>
            <a:r>
              <a:rPr lang="en-US" dirty="0" smtClean="0">
                <a:solidFill>
                  <a:schemeClr val="tx1"/>
                </a:solidFill>
              </a:rPr>
              <a:t>By:</a:t>
            </a:r>
          </a:p>
          <a:p>
            <a:pPr algn="l"/>
            <a:r>
              <a:rPr lang="en-US" dirty="0" smtClean="0">
                <a:solidFill>
                  <a:schemeClr val="tx1"/>
                </a:solidFill>
              </a:rPr>
              <a:t>Tanmay Siddharth | </a:t>
            </a:r>
            <a:r>
              <a:rPr lang="en-US" dirty="0" smtClean="0">
                <a:solidFill>
                  <a:schemeClr val="tx1"/>
                </a:solidFill>
              </a:rPr>
              <a:t>Raunak </a:t>
            </a:r>
            <a:r>
              <a:rPr lang="en-US" dirty="0" err="1" smtClean="0">
                <a:solidFill>
                  <a:schemeClr val="tx1"/>
                </a:solidFill>
              </a:rPr>
              <a:t>Jalan</a:t>
            </a:r>
            <a:r>
              <a:rPr lang="en-US" dirty="0">
                <a:solidFill>
                  <a:schemeClr val="tx1"/>
                </a:solidFill>
              </a:rPr>
              <a:t> </a:t>
            </a:r>
            <a:r>
              <a:rPr lang="en-US" dirty="0" smtClean="0">
                <a:solidFill>
                  <a:schemeClr val="tx1"/>
                </a:solidFill>
              </a:rPr>
              <a:t>| </a:t>
            </a:r>
            <a:r>
              <a:rPr lang="en-US" dirty="0" err="1" smtClean="0">
                <a:solidFill>
                  <a:schemeClr val="tx1"/>
                </a:solidFill>
              </a:rPr>
              <a:t>Vedansh</a:t>
            </a:r>
            <a:r>
              <a:rPr lang="en-US" dirty="0" smtClean="0">
                <a:solidFill>
                  <a:schemeClr val="tx1"/>
                </a:solidFill>
              </a:rPr>
              <a:t> Pandey| </a:t>
            </a:r>
            <a:r>
              <a:rPr lang="en-US" dirty="0" smtClean="0">
                <a:solidFill>
                  <a:schemeClr val="tx1"/>
                </a:solidFill>
              </a:rPr>
              <a:t>Aryan </a:t>
            </a:r>
            <a:r>
              <a:rPr lang="en-US" dirty="0" err="1" smtClean="0">
                <a:solidFill>
                  <a:schemeClr val="tx1"/>
                </a:solidFill>
              </a:rPr>
              <a:t>Verma</a:t>
            </a:r>
            <a:r>
              <a:rPr lang="en-US" dirty="0" smtClean="0">
                <a:solidFill>
                  <a:schemeClr val="tx1"/>
                </a:solidFill>
              </a:rPr>
              <a:t>| </a:t>
            </a:r>
            <a:r>
              <a:rPr lang="en-US" dirty="0" err="1" smtClean="0">
                <a:solidFill>
                  <a:schemeClr val="tx1"/>
                </a:solidFill>
              </a:rPr>
              <a:t>Adarsh</a:t>
            </a:r>
            <a:r>
              <a:rPr lang="en-US" dirty="0" smtClean="0">
                <a:solidFill>
                  <a:schemeClr val="tx1"/>
                </a:solidFill>
              </a:rPr>
              <a:t> Pal</a:t>
            </a:r>
          </a:p>
          <a:p>
            <a:pPr algn="l"/>
            <a:r>
              <a:rPr lang="en-US" dirty="0" smtClean="0">
                <a:solidFill>
                  <a:schemeClr val="tx1"/>
                </a:solidFill>
              </a:rPr>
              <a:t>Wing F3 (Hall 2 Wing 1)</a:t>
            </a:r>
            <a:endParaRPr lang="en-IN" dirty="0">
              <a:solidFill>
                <a:schemeClr val="tx1"/>
              </a:solidFill>
            </a:endParaRPr>
          </a:p>
        </p:txBody>
      </p:sp>
      <p:sp>
        <p:nvSpPr>
          <p:cNvPr id="5" name="TextBox 4">
            <a:extLst>
              <a:ext uri="{FF2B5EF4-FFF2-40B4-BE49-F238E27FC236}">
                <a16:creationId xmlns:a16="http://schemas.microsoft.com/office/drawing/2014/main" xmlns="" id="{ED7D1DB9-62A7-0076-9D4E-EFE4D27D814E}"/>
              </a:ext>
            </a:extLst>
          </p:cNvPr>
          <p:cNvSpPr txBox="1"/>
          <p:nvPr/>
        </p:nvSpPr>
        <p:spPr>
          <a:xfrm>
            <a:off x="835739" y="3772133"/>
            <a:ext cx="62802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A 10-Year Plan To Counter Overpopulation</a:t>
            </a:r>
          </a:p>
        </p:txBody>
      </p:sp>
      <p:pic>
        <p:nvPicPr>
          <p:cNvPr id="4" name="Picture 3"/>
          <p:cNvPicPr>
            <a:picLocks noChangeAspect="1"/>
          </p:cNvPicPr>
          <p:nvPr/>
        </p:nvPicPr>
        <p:blipFill>
          <a:blip r:embed="rId2"/>
          <a:stretch>
            <a:fillRect/>
          </a:stretch>
        </p:blipFill>
        <p:spPr>
          <a:xfrm>
            <a:off x="9488777" y="4455865"/>
            <a:ext cx="2591737" cy="2323626"/>
          </a:xfrm>
          <a:prstGeom prst="rect">
            <a:avLst/>
          </a:prstGeom>
        </p:spPr>
      </p:pic>
    </p:spTree>
    <p:extLst>
      <p:ext uri="{BB962C8B-B14F-4D97-AF65-F5344CB8AC3E}">
        <p14:creationId xmlns:p14="http://schemas.microsoft.com/office/powerpoint/2010/main" val="30405032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FC327-9477-BB68-9A15-AD172D3032F6}"/>
              </a:ext>
            </a:extLst>
          </p:cNvPr>
          <p:cNvSpPr>
            <a:spLocks noGrp="1"/>
          </p:cNvSpPr>
          <p:nvPr>
            <p:ph type="title"/>
          </p:nvPr>
        </p:nvSpPr>
        <p:spPr>
          <a:xfrm rot="-10800000" flipV="1">
            <a:off x="677334" y="219496"/>
            <a:ext cx="8596668" cy="821425"/>
          </a:xfrm>
        </p:spPr>
        <p:txBody>
          <a:bodyPr>
            <a:normAutofit/>
          </a:bodyPr>
          <a:lstStyle/>
          <a:p>
            <a:r>
              <a:rPr lang="en-US" dirty="0"/>
              <a:t>Implementation and its Benefits</a:t>
            </a:r>
          </a:p>
        </p:txBody>
      </p:sp>
      <p:grpSp>
        <p:nvGrpSpPr>
          <p:cNvPr id="5" name="Group 4"/>
          <p:cNvGrpSpPr/>
          <p:nvPr/>
        </p:nvGrpSpPr>
        <p:grpSpPr>
          <a:xfrm>
            <a:off x="2157984" y="2262909"/>
            <a:ext cx="4147566" cy="1633764"/>
            <a:chOff x="2157984" y="2262909"/>
            <a:chExt cx="4147566" cy="1633764"/>
          </a:xfrm>
        </p:grpSpPr>
        <p:sp>
          <p:nvSpPr>
            <p:cNvPr id="9" name="Rectangle: Single Corner Rounded 8">
              <a:extLst>
                <a:ext uri="{FF2B5EF4-FFF2-40B4-BE49-F238E27FC236}">
                  <a16:creationId xmlns:a16="http://schemas.microsoft.com/office/drawing/2014/main" xmlns="" id="{333F1655-5C01-8B70-363E-285D8C768E5B}"/>
                </a:ext>
              </a:extLst>
            </p:cNvPr>
            <p:cNvSpPr/>
            <p:nvPr/>
          </p:nvSpPr>
          <p:spPr>
            <a:xfrm flipH="1">
              <a:off x="2157984" y="2262909"/>
              <a:ext cx="4147566" cy="1535852"/>
            </a:xfrm>
            <a:prstGeom prst="round1Rect">
              <a:avLst>
                <a:gd name="adj" fmla="val 26526"/>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xmlns="" id="{47D6D287-8AC8-DC3D-0977-C0C4BA25C3C2}"/>
                </a:ext>
              </a:extLst>
            </p:cNvPr>
            <p:cNvSpPr txBox="1"/>
            <p:nvPr/>
          </p:nvSpPr>
          <p:spPr>
            <a:xfrm>
              <a:off x="2377440" y="2402200"/>
              <a:ext cx="3852674" cy="1494473"/>
            </a:xfrm>
            <a:prstGeom prst="rect">
              <a:avLst/>
            </a:prstGeom>
            <a:noFill/>
          </p:spPr>
          <p:txBody>
            <a:bodyPr wrap="square" rtlCol="0">
              <a:spAutoFit/>
            </a:bodyPr>
            <a:lstStyle/>
            <a:p>
              <a:r>
                <a:rPr lang="en-US" dirty="0">
                  <a:solidFill>
                    <a:srgbClr val="FFFFFF"/>
                  </a:solidFill>
                </a:rPr>
                <a:t>A new subsidiary shall collect the progeny tax under the Income Tax Department constituted under the Government of India.</a:t>
              </a:r>
              <a:endParaRPr lang="en-US" dirty="0"/>
            </a:p>
            <a:p>
              <a:endParaRPr lang="en-IN" dirty="0"/>
            </a:p>
          </p:txBody>
        </p:sp>
      </p:grpSp>
      <p:grpSp>
        <p:nvGrpSpPr>
          <p:cNvPr id="6" name="Group 5"/>
          <p:cNvGrpSpPr/>
          <p:nvPr/>
        </p:nvGrpSpPr>
        <p:grpSpPr>
          <a:xfrm>
            <a:off x="6449570" y="1484259"/>
            <a:ext cx="4283264" cy="2501726"/>
            <a:chOff x="6449570" y="1484259"/>
            <a:chExt cx="4283264" cy="2501726"/>
          </a:xfrm>
        </p:grpSpPr>
        <p:sp>
          <p:nvSpPr>
            <p:cNvPr id="12" name="Rectangle: Single Corner Rounded 11">
              <a:extLst>
                <a:ext uri="{FF2B5EF4-FFF2-40B4-BE49-F238E27FC236}">
                  <a16:creationId xmlns:a16="http://schemas.microsoft.com/office/drawing/2014/main" xmlns="" id="{78742045-8D1F-742D-B2E3-C7469E8170DD}"/>
                </a:ext>
              </a:extLst>
            </p:cNvPr>
            <p:cNvSpPr/>
            <p:nvPr/>
          </p:nvSpPr>
          <p:spPr>
            <a:xfrm>
              <a:off x="6449570" y="1484259"/>
              <a:ext cx="4283264" cy="2314502"/>
            </a:xfrm>
            <a:prstGeom prst="round1Rect">
              <a:avLst/>
            </a:prstGeom>
            <a:solidFill>
              <a:schemeClr val="accent2">
                <a:lumMod val="75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xmlns="" id="{F441F09F-E791-363D-1EEF-E34B03FC003C}"/>
                </a:ext>
              </a:extLst>
            </p:cNvPr>
            <p:cNvSpPr txBox="1"/>
            <p:nvPr/>
          </p:nvSpPr>
          <p:spPr>
            <a:xfrm>
              <a:off x="6622166" y="1677661"/>
              <a:ext cx="4017274" cy="2308324"/>
            </a:xfrm>
            <a:prstGeom prst="rect">
              <a:avLst/>
            </a:prstGeom>
            <a:noFill/>
          </p:spPr>
          <p:txBody>
            <a:bodyPr wrap="square" rtlCol="0">
              <a:spAutoFit/>
            </a:bodyPr>
            <a:lstStyle/>
            <a:p>
              <a:r>
                <a:rPr lang="en-US" dirty="0"/>
                <a:t>For implementing the awareness programs, the local bodies (such as Gram Panchayat in rural areas and Municipal Corporation in urban areas) shall be held responsible since they have broader connections with people.</a:t>
              </a:r>
            </a:p>
            <a:p>
              <a:endParaRPr lang="en-IN" dirty="0"/>
            </a:p>
          </p:txBody>
        </p:sp>
      </p:grpSp>
      <p:grpSp>
        <p:nvGrpSpPr>
          <p:cNvPr id="4" name="Group 3"/>
          <p:cNvGrpSpPr/>
          <p:nvPr/>
        </p:nvGrpSpPr>
        <p:grpSpPr>
          <a:xfrm>
            <a:off x="1331214" y="3981479"/>
            <a:ext cx="4974336" cy="2477936"/>
            <a:chOff x="1331214" y="3981479"/>
            <a:chExt cx="4974336" cy="2477936"/>
          </a:xfrm>
        </p:grpSpPr>
        <p:sp>
          <p:nvSpPr>
            <p:cNvPr id="15" name="Rectangle: Single Corner Rounded 14">
              <a:extLst>
                <a:ext uri="{FF2B5EF4-FFF2-40B4-BE49-F238E27FC236}">
                  <a16:creationId xmlns:a16="http://schemas.microsoft.com/office/drawing/2014/main" xmlns="" id="{2DFAFAE0-B9A7-1317-9FC8-979660C9CD11}"/>
                </a:ext>
              </a:extLst>
            </p:cNvPr>
            <p:cNvSpPr/>
            <p:nvPr/>
          </p:nvSpPr>
          <p:spPr>
            <a:xfrm flipH="1" flipV="1">
              <a:off x="1331214" y="3981479"/>
              <a:ext cx="4974336" cy="2354745"/>
            </a:xfrm>
            <a:prstGeom prst="round1Rect">
              <a:avLst/>
            </a:prstGeom>
            <a:solidFill>
              <a:schemeClr val="accent1">
                <a:lumMod val="75000"/>
              </a:schemeClr>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xmlns="" id="{D12CD5B8-70DD-EF08-BF92-0FAF74574385}"/>
                </a:ext>
              </a:extLst>
            </p:cNvPr>
            <p:cNvSpPr txBox="1"/>
            <p:nvPr/>
          </p:nvSpPr>
          <p:spPr>
            <a:xfrm>
              <a:off x="1581912" y="4151091"/>
              <a:ext cx="4648202" cy="2308324"/>
            </a:xfrm>
            <a:prstGeom prst="rect">
              <a:avLst/>
            </a:prstGeom>
            <a:noFill/>
          </p:spPr>
          <p:txBody>
            <a:bodyPr wrap="square" lIns="91440" tIns="45720" rIns="91440" bIns="45720" rtlCol="0" anchor="t">
              <a:spAutoFit/>
            </a:bodyPr>
            <a:lstStyle/>
            <a:p>
              <a:r>
                <a:rPr lang="en-US" dirty="0"/>
                <a:t>Encouraging subjects relating to population control and running awareness programs on T.V. and radio would make people less hesitant to discuss population control measures openly. Also, the availability of contraceptive pills at a low rate would control the population.</a:t>
              </a:r>
            </a:p>
            <a:p>
              <a:endParaRPr lang="en-IN" dirty="0"/>
            </a:p>
          </p:txBody>
        </p:sp>
      </p:grpSp>
      <p:grpSp>
        <p:nvGrpSpPr>
          <p:cNvPr id="3" name="Group 2"/>
          <p:cNvGrpSpPr/>
          <p:nvPr/>
        </p:nvGrpSpPr>
        <p:grpSpPr>
          <a:xfrm>
            <a:off x="6449570" y="3981479"/>
            <a:ext cx="4523230" cy="2354745"/>
            <a:chOff x="6449570" y="3981479"/>
            <a:chExt cx="4523230" cy="2354745"/>
          </a:xfrm>
        </p:grpSpPr>
        <p:sp>
          <p:nvSpPr>
            <p:cNvPr id="17" name="Rectangle: Single Corner Rounded 16">
              <a:extLst>
                <a:ext uri="{FF2B5EF4-FFF2-40B4-BE49-F238E27FC236}">
                  <a16:creationId xmlns:a16="http://schemas.microsoft.com/office/drawing/2014/main" xmlns="" id="{5F5F859E-9D79-4DE5-93CD-FD0AAC85BDA7}"/>
                </a:ext>
              </a:extLst>
            </p:cNvPr>
            <p:cNvSpPr/>
            <p:nvPr/>
          </p:nvSpPr>
          <p:spPr>
            <a:xfrm flipV="1">
              <a:off x="6449570" y="3981479"/>
              <a:ext cx="4523230" cy="2354745"/>
            </a:xfrm>
            <a:prstGeom prst="round1Rect">
              <a:avLst/>
            </a:prstGeom>
            <a:solidFill>
              <a:schemeClr val="accent2">
                <a:lumMod val="50000"/>
              </a:schemeClr>
            </a:solid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3D71ABFC-2AE2-AE8D-B77F-3E72B800E228}"/>
                </a:ext>
              </a:extLst>
            </p:cNvPr>
            <p:cNvSpPr txBox="1"/>
            <p:nvPr/>
          </p:nvSpPr>
          <p:spPr>
            <a:xfrm>
              <a:off x="6691122" y="4242098"/>
              <a:ext cx="4169664" cy="2031325"/>
            </a:xfrm>
            <a:prstGeom prst="rect">
              <a:avLst/>
            </a:prstGeom>
            <a:noFill/>
          </p:spPr>
          <p:txBody>
            <a:bodyPr wrap="square" rtlCol="0">
              <a:spAutoFit/>
            </a:bodyPr>
            <a:lstStyle/>
            <a:p>
              <a:r>
                <a:rPr lang="en-US" dirty="0"/>
                <a:t>Population Rules preventing Oblivion (PRO) would decrease the fertility rate by delaying women’s marriage     (new marriage age and skill </a:t>
              </a:r>
              <a:r>
                <a:rPr lang="en-US" dirty="0" err="1"/>
                <a:t>centres</a:t>
              </a:r>
              <a:r>
                <a:rPr lang="en-US" dirty="0"/>
                <a:t> and preferences for women’s employment).</a:t>
              </a:r>
            </a:p>
            <a:p>
              <a:endParaRPr lang="en-IN" dirty="0"/>
            </a:p>
          </p:txBody>
        </p:sp>
      </p:grpSp>
    </p:spTree>
    <p:extLst>
      <p:ext uri="{BB962C8B-B14F-4D97-AF65-F5344CB8AC3E}">
        <p14:creationId xmlns:p14="http://schemas.microsoft.com/office/powerpoint/2010/main" val="1737415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ABE2F8-090C-A0EC-F840-6B9E0086CC01}"/>
              </a:ext>
            </a:extLst>
          </p:cNvPr>
          <p:cNvSpPr>
            <a:spLocks noGrp="1"/>
          </p:cNvSpPr>
          <p:nvPr>
            <p:ph type="title"/>
          </p:nvPr>
        </p:nvSpPr>
        <p:spPr>
          <a:xfrm>
            <a:off x="625142" y="2530256"/>
            <a:ext cx="3833968" cy="1801519"/>
          </a:xfrm>
        </p:spPr>
        <p:txBody>
          <a:bodyPr anchor="ctr">
            <a:normAutofit/>
          </a:bodyPr>
          <a:lstStyle/>
          <a:p>
            <a:r>
              <a:rPr lang="en-US" dirty="0">
                <a:solidFill>
                  <a:schemeClr val="tx1">
                    <a:lumMod val="85000"/>
                    <a:lumOff val="15000"/>
                  </a:schemeClr>
                </a:solidFill>
              </a:rPr>
              <a:t>REFERENCES</a:t>
            </a:r>
          </a:p>
        </p:txBody>
      </p:sp>
      <p:sp>
        <p:nvSpPr>
          <p:cNvPr id="3" name="Content Placeholder 2">
            <a:extLst>
              <a:ext uri="{FF2B5EF4-FFF2-40B4-BE49-F238E27FC236}">
                <a16:creationId xmlns:a16="http://schemas.microsoft.com/office/drawing/2014/main" xmlns="" id="{1AFA42DE-2E10-416F-E66E-5013EB4F15CA}"/>
              </a:ext>
            </a:extLst>
          </p:cNvPr>
          <p:cNvSpPr>
            <a:spLocks noGrp="1"/>
          </p:cNvSpPr>
          <p:nvPr>
            <p:ph idx="1"/>
          </p:nvPr>
        </p:nvSpPr>
        <p:spPr>
          <a:xfrm>
            <a:off x="3777652" y="880996"/>
            <a:ext cx="7822296" cy="5977004"/>
          </a:xfrm>
        </p:spPr>
        <p:txBody>
          <a:bodyPr vert="horz" lIns="91440" tIns="45720" rIns="91440" bIns="45720" rtlCol="0" anchor="ctr">
            <a:noAutofit/>
          </a:bodyPr>
          <a:lstStyle/>
          <a:p>
            <a:pPr marL="0" indent="0">
              <a:buNone/>
            </a:pPr>
            <a:endParaRPr lang="en-US" dirty="0">
              <a:solidFill>
                <a:srgbClr val="FFFFFF"/>
              </a:solidFill>
            </a:endParaRPr>
          </a:p>
          <a:p>
            <a:pPr>
              <a:buFont typeface="Wingdings" panose="05000000000000000000" pitchFamily="2" charset="2"/>
              <a:buChar char="Ø"/>
            </a:pPr>
            <a:r>
              <a:rPr lang="en-US" sz="1900" dirty="0"/>
              <a:t>The Population Control Bill,2019. A Bill to provide measures to control the population in the country and for matters connected addition to that and incidental to it.</a:t>
            </a:r>
          </a:p>
          <a:p>
            <a:pPr>
              <a:buFont typeface="Wingdings" charset="2"/>
              <a:buChar char="Ø"/>
            </a:pPr>
            <a:r>
              <a:rPr lang="en-US" sz="1900" dirty="0">
                <a:solidFill>
                  <a:schemeClr val="tx1"/>
                </a:solidFill>
                <a:ea typeface="+mn-lt"/>
                <a:cs typeface="+mn-lt"/>
                <a:hlinkClick r:id="rId2">
                  <a:extLst>
                    <a:ext uri="{A12FA001-AC4F-418D-AE19-62706E023703}">
                      <ahyp:hlinkClr xmlns:ahyp="http://schemas.microsoft.com/office/drawing/2018/hyperlinkcolor" xmlns="" val="tx"/>
                    </a:ext>
                  </a:extLst>
                </a:hlinkClick>
              </a:rPr>
              <a:t>https://www.adda247.com/defence-jobs/largest-state-in-india-by-population/</a:t>
            </a:r>
            <a:r>
              <a:rPr lang="en-US" sz="1900" dirty="0">
                <a:solidFill>
                  <a:schemeClr val="tx1"/>
                </a:solidFill>
                <a:ea typeface="+mn-lt"/>
                <a:cs typeface="+mn-lt"/>
              </a:rPr>
              <a:t> </a:t>
            </a:r>
          </a:p>
          <a:p>
            <a:pPr>
              <a:buFont typeface="Wingdings" charset="2"/>
              <a:buChar char="Ø"/>
            </a:pPr>
            <a:r>
              <a:rPr lang="en-US" sz="1900" i="1" dirty="0">
                <a:solidFill>
                  <a:schemeClr val="tx1"/>
                </a:solidFill>
                <a:ea typeface="+mn-lt"/>
                <a:cs typeface="+mn-lt"/>
              </a:rPr>
              <a:t>India Census 2011 </a:t>
            </a:r>
            <a:r>
              <a:rPr lang="en-US" sz="1900" dirty="0">
                <a:solidFill>
                  <a:schemeClr val="tx1"/>
                </a:solidFill>
                <a:ea typeface="+mn-lt"/>
                <a:cs typeface="+mn-lt"/>
              </a:rPr>
              <a:t>at </a:t>
            </a:r>
            <a:r>
              <a:rPr lang="en-US" sz="1900" u="sng" dirty="0">
                <a:solidFill>
                  <a:schemeClr val="tx1"/>
                </a:solidFill>
                <a:ea typeface="+mn-lt"/>
                <a:cs typeface="+mn-lt"/>
              </a:rPr>
              <a:t>censusindia.gov.in </a:t>
            </a:r>
          </a:p>
          <a:p>
            <a:pPr>
              <a:buFont typeface="Wingdings" charset="2"/>
              <a:buChar char="Ø"/>
            </a:pPr>
            <a:r>
              <a:rPr lang="en-US" sz="1900" b="0" i="1" dirty="0">
                <a:solidFill>
                  <a:srgbClr val="FFFFFF"/>
                </a:solidFill>
                <a:effectLst/>
                <a:latin typeface="+mj-lt"/>
              </a:rPr>
              <a:t>A Jo</a:t>
            </a:r>
            <a:r>
              <a:rPr lang="en-US" sz="1900" i="1" dirty="0">
                <a:solidFill>
                  <a:srgbClr val="FFFFFF"/>
                </a:solidFill>
                <a:latin typeface="+mj-lt"/>
              </a:rPr>
              <a:t>b or a Child</a:t>
            </a:r>
            <a:r>
              <a:rPr lang="en-US" sz="1900" b="0" i="1" dirty="0">
                <a:solidFill>
                  <a:srgbClr val="FFFFFF"/>
                </a:solidFill>
                <a:effectLst/>
                <a:latin typeface="+mj-lt"/>
              </a:rPr>
              <a:t>: I</a:t>
            </a:r>
            <a:r>
              <a:rPr lang="en-US" sz="1900" i="1" dirty="0">
                <a:solidFill>
                  <a:srgbClr val="FFFFFF"/>
                </a:solidFill>
                <a:latin typeface="+mj-lt"/>
              </a:rPr>
              <a:t>ndia’s Coercive Population Policies </a:t>
            </a:r>
            <a:r>
              <a:rPr lang="en-US" sz="1900" dirty="0">
                <a:solidFill>
                  <a:srgbClr val="FFFFFF"/>
                </a:solidFill>
                <a:latin typeface="Neue Plak"/>
              </a:rPr>
              <a:t>at </a:t>
            </a:r>
            <a:r>
              <a:rPr lang="en-US" sz="1900" dirty="0">
                <a:solidFill>
                  <a:schemeClr val="tx1"/>
                </a:solidFill>
                <a:hlinkClick r:id="rId3">
                  <a:extLst>
                    <a:ext uri="{A12FA001-AC4F-418D-AE19-62706E023703}">
                      <ahyp:hlinkClr xmlns:ahyp="http://schemas.microsoft.com/office/drawing/2018/hyperlinkcolor" xmlns="" val="tx"/>
                    </a:ext>
                  </a:extLst>
                </a:hlinkClick>
              </a:rPr>
              <a:t>A job or a child: India’s coercive population policies - Population Matters</a:t>
            </a:r>
            <a:r>
              <a:rPr lang="en-US" sz="1900" dirty="0">
                <a:solidFill>
                  <a:schemeClr val="tx1"/>
                </a:solidFill>
                <a:latin typeface="Neue Plak"/>
              </a:rPr>
              <a:t> </a:t>
            </a:r>
          </a:p>
          <a:p>
            <a:pPr>
              <a:buFont typeface="Wingdings" charset="2"/>
              <a:buChar char="Ø"/>
            </a:pPr>
            <a:r>
              <a:rPr lang="en-IN" sz="1900" i="1" dirty="0">
                <a:solidFill>
                  <a:srgbClr val="FFFFFF"/>
                </a:solidFill>
                <a:effectLst/>
                <a:latin typeface="+mj-lt"/>
              </a:rPr>
              <a:t>Explained | Population Control Law at </a:t>
            </a:r>
            <a:r>
              <a:rPr lang="en-US" sz="1900" u="sng" dirty="0">
                <a:solidFill>
                  <a:schemeClr val="tx1"/>
                </a:solidFill>
                <a:hlinkClick r:id="rId4">
                  <a:extLst>
                    <a:ext uri="{A12FA001-AC4F-418D-AE19-62706E023703}">
                      <ahyp:hlinkClr xmlns:ahyp="http://schemas.microsoft.com/office/drawing/2018/hyperlinkcolor" xmlns="" val="tx"/>
                    </a:ext>
                  </a:extLst>
                </a:hlinkClick>
              </a:rPr>
              <a:t>https://www.indiatoday.in/law/story/population-control-law-constitutional-roots-legal-challenges-1957166-2022-06-01utional roots and legal challenges - India Today</a:t>
            </a:r>
            <a:endParaRPr lang="en-US" sz="1900" u="sng" dirty="0">
              <a:solidFill>
                <a:schemeClr val="tx1"/>
              </a:solidFill>
            </a:endParaRPr>
          </a:p>
          <a:p>
            <a:pPr>
              <a:buFont typeface="Wingdings" charset="2"/>
              <a:buChar char="Ø"/>
            </a:pPr>
            <a:r>
              <a:rPr lang="en-US" sz="1900" i="1" dirty="0">
                <a:solidFill>
                  <a:schemeClr val="tx1"/>
                </a:solidFill>
                <a:effectLst/>
                <a:latin typeface="+mj-lt"/>
              </a:rPr>
              <a:t>The Challenges and Unaddressed Issues of Child Adoption Practices in India </a:t>
            </a:r>
            <a:r>
              <a:rPr lang="en-US" sz="1900" dirty="0">
                <a:solidFill>
                  <a:schemeClr val="tx1"/>
                </a:solidFill>
                <a:effectLst/>
                <a:latin typeface="+mj-lt"/>
              </a:rPr>
              <a:t>at </a:t>
            </a:r>
            <a:r>
              <a:rPr lang="en-US" sz="1900" u="sng" dirty="0">
                <a:solidFill>
                  <a:schemeClr val="tx1"/>
                </a:solidFill>
                <a:effectLst/>
                <a:latin typeface="+mj-lt"/>
              </a:rPr>
              <a:t>https://thewire.in/society/challenges-issues-child-adoption-practices-india</a:t>
            </a:r>
            <a:endParaRPr lang="en-US" sz="1900" i="1" u="sng" dirty="0">
              <a:solidFill>
                <a:schemeClr val="tx1"/>
              </a:solidFill>
              <a:effectLst/>
              <a:latin typeface="+mj-lt"/>
            </a:endParaRPr>
          </a:p>
          <a:p>
            <a:pPr>
              <a:buFont typeface="Wingdings" charset="2"/>
              <a:buChar char="Ø"/>
            </a:pPr>
            <a:endParaRPr lang="en-US" sz="1900" dirty="0">
              <a:solidFill>
                <a:schemeClr val="tx1"/>
              </a:solidFill>
              <a:effectLst/>
              <a:latin typeface="+mj-lt"/>
            </a:endParaRPr>
          </a:p>
          <a:p>
            <a:pPr>
              <a:buFont typeface="Wingdings" charset="2"/>
              <a:buChar char="Ø"/>
            </a:pPr>
            <a:endParaRPr lang="en-US" b="0" i="0" dirty="0">
              <a:solidFill>
                <a:schemeClr val="tx1"/>
              </a:solidFill>
              <a:effectLst/>
              <a:latin typeface="Trebuchet MS" panose="020B0603020202020204"/>
            </a:endParaRPr>
          </a:p>
          <a:p>
            <a:pPr marL="0" indent="0">
              <a:buNone/>
            </a:pPr>
            <a:endParaRPr lang="en-US" b="0" i="0" dirty="0">
              <a:solidFill>
                <a:srgbClr val="FFFFFF"/>
              </a:solidFill>
              <a:effectLst/>
              <a:latin typeface="Trebuchet MS" panose="020B0603020202020204"/>
            </a:endParaRPr>
          </a:p>
        </p:txBody>
      </p:sp>
    </p:spTree>
    <p:extLst>
      <p:ext uri="{BB962C8B-B14F-4D97-AF65-F5344CB8AC3E}">
        <p14:creationId xmlns:p14="http://schemas.microsoft.com/office/powerpoint/2010/main" val="2070583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93C843EF-F9D3-CFBB-EAA3-296537CF53E8}"/>
              </a:ext>
            </a:extLst>
          </p:cNvPr>
          <p:cNvSpPr/>
          <p:nvPr/>
        </p:nvSpPr>
        <p:spPr>
          <a:xfrm>
            <a:off x="925285" y="1763980"/>
            <a:ext cx="1900051" cy="1009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On the verge of crossing 1 billion</a:t>
            </a:r>
          </a:p>
        </p:txBody>
      </p:sp>
      <p:sp>
        <p:nvSpPr>
          <p:cNvPr id="5" name="Rectangle: Rounded Corners 4">
            <a:extLst>
              <a:ext uri="{FF2B5EF4-FFF2-40B4-BE49-F238E27FC236}">
                <a16:creationId xmlns:a16="http://schemas.microsoft.com/office/drawing/2014/main" xmlns="" id="{4A4BCCCB-7DF0-A3DE-744A-712F540C00D6}"/>
              </a:ext>
            </a:extLst>
          </p:cNvPr>
          <p:cNvSpPr/>
          <p:nvPr/>
        </p:nvSpPr>
        <p:spPr>
          <a:xfrm>
            <a:off x="3523013" y="1766454"/>
            <a:ext cx="1900052" cy="999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Crossed 8 billion</a:t>
            </a:r>
            <a:endParaRPr lang="en-US" dirty="0"/>
          </a:p>
        </p:txBody>
      </p:sp>
      <p:sp>
        <p:nvSpPr>
          <p:cNvPr id="6" name="Arrow: Down 5">
            <a:extLst>
              <a:ext uri="{FF2B5EF4-FFF2-40B4-BE49-F238E27FC236}">
                <a16:creationId xmlns:a16="http://schemas.microsoft.com/office/drawing/2014/main" xmlns="" id="{F3A7BAA7-A60F-37DF-821F-587AD4BC9869}"/>
              </a:ext>
            </a:extLst>
          </p:cNvPr>
          <p:cNvSpPr/>
          <p:nvPr/>
        </p:nvSpPr>
        <p:spPr>
          <a:xfrm rot="16200000">
            <a:off x="2978726" y="2065810"/>
            <a:ext cx="484908" cy="415636"/>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B0BB95B6-961C-B422-F4C7-94E763DBBFE7}"/>
              </a:ext>
            </a:extLst>
          </p:cNvPr>
          <p:cNvSpPr txBox="1"/>
          <p:nvPr/>
        </p:nvSpPr>
        <p:spPr>
          <a:xfrm>
            <a:off x="925284" y="2825337"/>
            <a:ext cx="16843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dirty="0"/>
              <a:t>(Beginning of 20th century)</a:t>
            </a:r>
          </a:p>
        </p:txBody>
      </p:sp>
      <p:sp>
        <p:nvSpPr>
          <p:cNvPr id="8" name="TextBox 7">
            <a:extLst>
              <a:ext uri="{FF2B5EF4-FFF2-40B4-BE49-F238E27FC236}">
                <a16:creationId xmlns:a16="http://schemas.microsoft.com/office/drawing/2014/main" xmlns="" id="{5F26910D-9815-68AD-C8C2-A8A3BE1984A2}"/>
              </a:ext>
            </a:extLst>
          </p:cNvPr>
          <p:cNvSpPr txBox="1"/>
          <p:nvPr/>
        </p:nvSpPr>
        <p:spPr>
          <a:xfrm>
            <a:off x="3520538" y="2827811"/>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i="1" dirty="0"/>
              <a:t>(today)</a:t>
            </a:r>
          </a:p>
        </p:txBody>
      </p:sp>
      <p:sp>
        <p:nvSpPr>
          <p:cNvPr id="9" name="Arrow: Down 8">
            <a:extLst>
              <a:ext uri="{FF2B5EF4-FFF2-40B4-BE49-F238E27FC236}">
                <a16:creationId xmlns:a16="http://schemas.microsoft.com/office/drawing/2014/main" xmlns="" id="{D10C3844-4945-F86C-8294-53787E3CA719}"/>
              </a:ext>
            </a:extLst>
          </p:cNvPr>
          <p:cNvSpPr/>
          <p:nvPr/>
        </p:nvSpPr>
        <p:spPr>
          <a:xfrm rot="16200000">
            <a:off x="5616037" y="2070759"/>
            <a:ext cx="494805" cy="415636"/>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9A741784-F5F7-BEF3-0CC1-2A8079BF987F}"/>
              </a:ext>
            </a:extLst>
          </p:cNvPr>
          <p:cNvSpPr/>
          <p:nvPr/>
        </p:nvSpPr>
        <p:spPr>
          <a:xfrm>
            <a:off x="6264233" y="1776350"/>
            <a:ext cx="1900052" cy="999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dirty="0"/>
              <a:t>Another 2 billion to be added</a:t>
            </a:r>
          </a:p>
        </p:txBody>
      </p:sp>
      <p:sp>
        <p:nvSpPr>
          <p:cNvPr id="11" name="TextBox 10">
            <a:extLst>
              <a:ext uri="{FF2B5EF4-FFF2-40B4-BE49-F238E27FC236}">
                <a16:creationId xmlns:a16="http://schemas.microsoft.com/office/drawing/2014/main" xmlns="" id="{0347657B-B38B-EE73-AC0D-4377D3B2BC1A}"/>
              </a:ext>
            </a:extLst>
          </p:cNvPr>
          <p:cNvSpPr txBox="1"/>
          <p:nvPr/>
        </p:nvSpPr>
        <p:spPr>
          <a:xfrm>
            <a:off x="6266707" y="2820389"/>
            <a:ext cx="164522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dirty="0"/>
              <a:t>(Next 30 years)</a:t>
            </a:r>
          </a:p>
        </p:txBody>
      </p:sp>
      <p:sp>
        <p:nvSpPr>
          <p:cNvPr id="12" name="Rectangle: Rounded Corners 11">
            <a:extLst>
              <a:ext uri="{FF2B5EF4-FFF2-40B4-BE49-F238E27FC236}">
                <a16:creationId xmlns:a16="http://schemas.microsoft.com/office/drawing/2014/main" xmlns="" id="{23745C80-A247-12B5-F5E1-625FBD412688}"/>
              </a:ext>
            </a:extLst>
          </p:cNvPr>
          <p:cNvSpPr/>
          <p:nvPr/>
        </p:nvSpPr>
        <p:spPr>
          <a:xfrm>
            <a:off x="8337962" y="3447888"/>
            <a:ext cx="2553194" cy="205838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a:buChar char="Ø"/>
            </a:pPr>
            <a:r>
              <a:rPr lang="en-US" dirty="0"/>
              <a:t>Famines</a:t>
            </a:r>
          </a:p>
          <a:p>
            <a:pPr marL="285750" indent="-285750">
              <a:buFont typeface="Wingdings"/>
              <a:buChar char="Ø"/>
            </a:pPr>
            <a:r>
              <a:rPr lang="en-US" dirty="0"/>
              <a:t>Violence</a:t>
            </a:r>
          </a:p>
          <a:p>
            <a:pPr marL="285750" indent="-285750">
              <a:buFont typeface="Wingdings"/>
              <a:buChar char="Ø"/>
            </a:pPr>
            <a:r>
              <a:rPr lang="en-US" dirty="0"/>
              <a:t>Environmental damage</a:t>
            </a:r>
          </a:p>
          <a:p>
            <a:pPr marL="285750" indent="-285750">
              <a:buFont typeface="Wingdings"/>
              <a:buChar char="Ø"/>
            </a:pPr>
            <a:r>
              <a:rPr lang="en-US" dirty="0"/>
              <a:t>Reduced Happiness level</a:t>
            </a:r>
          </a:p>
        </p:txBody>
      </p:sp>
      <p:sp>
        <p:nvSpPr>
          <p:cNvPr id="13" name="Arrow: Bent 12">
            <a:extLst>
              <a:ext uri="{FF2B5EF4-FFF2-40B4-BE49-F238E27FC236}">
                <a16:creationId xmlns:a16="http://schemas.microsoft.com/office/drawing/2014/main" xmlns="" id="{01961EB5-4879-E510-0B06-5BD12A5595C7}"/>
              </a:ext>
            </a:extLst>
          </p:cNvPr>
          <p:cNvSpPr/>
          <p:nvPr/>
        </p:nvSpPr>
        <p:spPr>
          <a:xfrm rot="5400000">
            <a:off x="8412183" y="1999918"/>
            <a:ext cx="1335974" cy="1484415"/>
          </a:xfrm>
          <a:prstGeom prst="ben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xmlns="" id="{1E617397-4540-1566-358F-6489AF19F714}"/>
              </a:ext>
            </a:extLst>
          </p:cNvPr>
          <p:cNvSpPr txBox="1"/>
          <p:nvPr/>
        </p:nvSpPr>
        <p:spPr>
          <a:xfrm>
            <a:off x="9834253" y="2100446"/>
            <a:ext cx="15215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dirty="0"/>
              <a:t>(which could lead to...)</a:t>
            </a:r>
          </a:p>
        </p:txBody>
      </p:sp>
      <p:sp>
        <p:nvSpPr>
          <p:cNvPr id="16" name="TextBox 15">
            <a:extLst>
              <a:ext uri="{FF2B5EF4-FFF2-40B4-BE49-F238E27FC236}">
                <a16:creationId xmlns:a16="http://schemas.microsoft.com/office/drawing/2014/main" xmlns="" id="{A462ABDC-4FEA-A801-A7BC-A1D5C96A87D9}"/>
              </a:ext>
            </a:extLst>
          </p:cNvPr>
          <p:cNvSpPr txBox="1"/>
          <p:nvPr/>
        </p:nvSpPr>
        <p:spPr>
          <a:xfrm>
            <a:off x="924296" y="4071257"/>
            <a:ext cx="6642264"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i="1">
                <a:latin typeface="Arial"/>
                <a:cs typeface="Arial"/>
              </a:rPr>
              <a:t>States like Bihar and West Bengal have population densities of over 1000 people per square kilometer, even though the annual population growth rate has averaged 1.2% since 2011, compared with 1.7% in the ten years prior, and the ideal population density is as low as 50–100 people per square kilometer.</a:t>
            </a:r>
            <a:endParaRPr lang="en-US" sz="2200" i="1"/>
          </a:p>
        </p:txBody>
      </p:sp>
      <p:sp>
        <p:nvSpPr>
          <p:cNvPr id="17" name="TextBox 16">
            <a:extLst>
              <a:ext uri="{FF2B5EF4-FFF2-40B4-BE49-F238E27FC236}">
                <a16:creationId xmlns:a16="http://schemas.microsoft.com/office/drawing/2014/main" xmlns="" id="{600F2CC6-73E8-E37C-5A40-D4DDABF0E582}"/>
              </a:ext>
            </a:extLst>
          </p:cNvPr>
          <p:cNvSpPr txBox="1"/>
          <p:nvPr/>
        </p:nvSpPr>
        <p:spPr>
          <a:xfrm>
            <a:off x="597222" y="473148"/>
            <a:ext cx="10539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chemeClr val="accent1"/>
                </a:solidFill>
              </a:rPr>
              <a:t>Introduction</a:t>
            </a:r>
          </a:p>
        </p:txBody>
      </p:sp>
      <p:sp>
        <p:nvSpPr>
          <p:cNvPr id="2" name="Rectangle 1">
            <a:extLst>
              <a:ext uri="{FF2B5EF4-FFF2-40B4-BE49-F238E27FC236}">
                <a16:creationId xmlns:a16="http://schemas.microsoft.com/office/drawing/2014/main" xmlns="" id="{70F20A28-2BF7-0CFE-BCAC-C4001A3971DB}"/>
              </a:ext>
            </a:extLst>
          </p:cNvPr>
          <p:cNvSpPr/>
          <p:nvPr/>
        </p:nvSpPr>
        <p:spPr>
          <a:xfrm>
            <a:off x="741680" y="3952240"/>
            <a:ext cx="7165306" cy="247904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09990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50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animBg="1"/>
      <p:bldP spid="10" grpId="0" animBg="1"/>
      <p:bldP spid="11" grpId="0"/>
      <p:bldP spid="12" grpId="0" animBg="1"/>
      <p:bldP spid="13" grpId="0" animBg="1"/>
      <p:bldP spid="14" grpId="0"/>
      <p:bldP spid="16" grpId="0"/>
      <p:bldP spid="17"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B6460-C11E-8738-B1E9-AE920E1596CA}"/>
              </a:ext>
            </a:extLst>
          </p:cNvPr>
          <p:cNvSpPr>
            <a:spLocks noGrp="1"/>
          </p:cNvSpPr>
          <p:nvPr>
            <p:ph type="title"/>
          </p:nvPr>
        </p:nvSpPr>
        <p:spPr>
          <a:xfrm>
            <a:off x="583946" y="421731"/>
            <a:ext cx="8596668" cy="830197"/>
          </a:xfrm>
        </p:spPr>
        <p:txBody>
          <a:bodyPr>
            <a:normAutofit/>
          </a:bodyPr>
          <a:lstStyle/>
          <a:p>
            <a:r>
              <a:rPr lang="en-US" dirty="0"/>
              <a:t>How has this been tackled before?</a:t>
            </a:r>
          </a:p>
        </p:txBody>
      </p:sp>
      <p:grpSp>
        <p:nvGrpSpPr>
          <p:cNvPr id="3" name="Group 2"/>
          <p:cNvGrpSpPr/>
          <p:nvPr/>
        </p:nvGrpSpPr>
        <p:grpSpPr>
          <a:xfrm>
            <a:off x="1862667" y="1453541"/>
            <a:ext cx="7884159" cy="4977739"/>
            <a:chOff x="1862667" y="1453541"/>
            <a:chExt cx="7884159" cy="4977739"/>
          </a:xfrm>
        </p:grpSpPr>
        <p:sp>
          <p:nvSpPr>
            <p:cNvPr id="10" name="Rectangle 9">
              <a:extLst>
                <a:ext uri="{FF2B5EF4-FFF2-40B4-BE49-F238E27FC236}">
                  <a16:creationId xmlns:a16="http://schemas.microsoft.com/office/drawing/2014/main" xmlns="" id="{C2F4D1D6-2EED-AD04-FD8C-E3DB5CF97E3C}"/>
                </a:ext>
              </a:extLst>
            </p:cNvPr>
            <p:cNvSpPr/>
            <p:nvPr/>
          </p:nvSpPr>
          <p:spPr>
            <a:xfrm>
              <a:off x="1862667" y="1453541"/>
              <a:ext cx="7884159" cy="4977739"/>
            </a:xfrm>
            <a:prstGeom prst="rect">
              <a:avLst/>
            </a:prstGeom>
            <a:solidFill>
              <a:schemeClr val="bg2">
                <a:lumMod val="75000"/>
              </a:schemeClr>
            </a:solidFill>
            <a:ln w="57150">
              <a:solidFill>
                <a:schemeClr val="bg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xmlns="" id="{71B33449-22C1-34F5-CB9B-BD41ECD97E06}"/>
                </a:ext>
              </a:extLst>
            </p:cNvPr>
            <p:cNvSpPr txBox="1"/>
            <p:nvPr/>
          </p:nvSpPr>
          <p:spPr>
            <a:xfrm>
              <a:off x="2537268" y="1784284"/>
              <a:ext cx="6360160"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INDIA</a:t>
              </a:r>
              <a:endParaRPr lang="en-US" dirty="0"/>
            </a:p>
            <a:p>
              <a:r>
                <a:rPr lang="en-US" dirty="0"/>
                <a:t>In 2020</a:t>
              </a:r>
              <a:r>
                <a:rPr lang="en-US" dirty="0">
                  <a:ea typeface="+mn-lt"/>
                  <a:cs typeface="+mn-lt"/>
                </a:rPr>
                <a:t>, the Constitution (Amendment) Bill 2020 was introduced to propose to amend the Article 47A of the Constitution of India to state:</a:t>
              </a:r>
            </a:p>
          </p:txBody>
        </p:sp>
      </p:grpSp>
      <p:sp>
        <p:nvSpPr>
          <p:cNvPr id="8" name="Scroll: Vertical 7">
            <a:extLst>
              <a:ext uri="{FF2B5EF4-FFF2-40B4-BE49-F238E27FC236}">
                <a16:creationId xmlns:a16="http://schemas.microsoft.com/office/drawing/2014/main" xmlns="" id="{0E94A592-4C2C-1C45-69DB-843C51DC8963}"/>
              </a:ext>
            </a:extLst>
          </p:cNvPr>
          <p:cNvSpPr/>
          <p:nvPr/>
        </p:nvSpPr>
        <p:spPr>
          <a:xfrm>
            <a:off x="3861829" y="3530205"/>
            <a:ext cx="3711038" cy="2533402"/>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a:buChar char="•"/>
            </a:pPr>
            <a:r>
              <a:rPr lang="en-US" sz="1500" i="1" dirty="0"/>
              <a:t>Promote small family norms by offering incentives to its people who keep their family limited to two children </a:t>
            </a:r>
          </a:p>
          <a:p>
            <a:pPr marL="171450" indent="-171450">
              <a:buFont typeface="Arial"/>
              <a:buChar char="•"/>
            </a:pPr>
            <a:r>
              <a:rPr lang="en-US" sz="1500" i="1" dirty="0"/>
              <a:t>Withdraw every concession from and deprive such incentives to those not adhering to small family norm.</a:t>
            </a:r>
          </a:p>
        </p:txBody>
      </p:sp>
      <p:sp>
        <p:nvSpPr>
          <p:cNvPr id="4" name="Rectangle 3">
            <a:extLst>
              <a:ext uri="{FF2B5EF4-FFF2-40B4-BE49-F238E27FC236}">
                <a16:creationId xmlns:a16="http://schemas.microsoft.com/office/drawing/2014/main" xmlns="" id="{8CB2EE04-F34A-ED9B-CA77-0F87603ACCBE}"/>
              </a:ext>
            </a:extLst>
          </p:cNvPr>
          <p:cNvSpPr/>
          <p:nvPr/>
        </p:nvSpPr>
        <p:spPr>
          <a:xfrm>
            <a:off x="2351002" y="1738095"/>
            <a:ext cx="6553200" cy="1507556"/>
          </a:xfrm>
          <a:custGeom>
            <a:avLst/>
            <a:gdLst>
              <a:gd name="connsiteX0" fmla="*/ 0 w 6553200"/>
              <a:gd name="connsiteY0" fmla="*/ 0 h 1507556"/>
              <a:gd name="connsiteX1" fmla="*/ 655320 w 6553200"/>
              <a:gd name="connsiteY1" fmla="*/ 0 h 1507556"/>
              <a:gd name="connsiteX2" fmla="*/ 1310640 w 6553200"/>
              <a:gd name="connsiteY2" fmla="*/ 0 h 1507556"/>
              <a:gd name="connsiteX3" fmla="*/ 2097024 w 6553200"/>
              <a:gd name="connsiteY3" fmla="*/ 0 h 1507556"/>
              <a:gd name="connsiteX4" fmla="*/ 2555748 w 6553200"/>
              <a:gd name="connsiteY4" fmla="*/ 0 h 1507556"/>
              <a:gd name="connsiteX5" fmla="*/ 3211068 w 6553200"/>
              <a:gd name="connsiteY5" fmla="*/ 0 h 1507556"/>
              <a:gd name="connsiteX6" fmla="*/ 3997452 w 6553200"/>
              <a:gd name="connsiteY6" fmla="*/ 0 h 1507556"/>
              <a:gd name="connsiteX7" fmla="*/ 4587240 w 6553200"/>
              <a:gd name="connsiteY7" fmla="*/ 0 h 1507556"/>
              <a:gd name="connsiteX8" fmla="*/ 5242560 w 6553200"/>
              <a:gd name="connsiteY8" fmla="*/ 0 h 1507556"/>
              <a:gd name="connsiteX9" fmla="*/ 6553200 w 6553200"/>
              <a:gd name="connsiteY9" fmla="*/ 0 h 1507556"/>
              <a:gd name="connsiteX10" fmla="*/ 6553200 w 6553200"/>
              <a:gd name="connsiteY10" fmla="*/ 502519 h 1507556"/>
              <a:gd name="connsiteX11" fmla="*/ 6553200 w 6553200"/>
              <a:gd name="connsiteY11" fmla="*/ 1020113 h 1507556"/>
              <a:gd name="connsiteX12" fmla="*/ 6553200 w 6553200"/>
              <a:gd name="connsiteY12" fmla="*/ 1507556 h 1507556"/>
              <a:gd name="connsiteX13" fmla="*/ 5766816 w 6553200"/>
              <a:gd name="connsiteY13" fmla="*/ 1507556 h 1507556"/>
              <a:gd name="connsiteX14" fmla="*/ 5111496 w 6553200"/>
              <a:gd name="connsiteY14" fmla="*/ 1507556 h 1507556"/>
              <a:gd name="connsiteX15" fmla="*/ 4521708 w 6553200"/>
              <a:gd name="connsiteY15" fmla="*/ 1507556 h 1507556"/>
              <a:gd name="connsiteX16" fmla="*/ 3931920 w 6553200"/>
              <a:gd name="connsiteY16" fmla="*/ 1507556 h 1507556"/>
              <a:gd name="connsiteX17" fmla="*/ 3473196 w 6553200"/>
              <a:gd name="connsiteY17" fmla="*/ 1507556 h 1507556"/>
              <a:gd name="connsiteX18" fmla="*/ 2948940 w 6553200"/>
              <a:gd name="connsiteY18" fmla="*/ 1507556 h 1507556"/>
              <a:gd name="connsiteX19" fmla="*/ 2490216 w 6553200"/>
              <a:gd name="connsiteY19" fmla="*/ 1507556 h 1507556"/>
              <a:gd name="connsiteX20" fmla="*/ 1834896 w 6553200"/>
              <a:gd name="connsiteY20" fmla="*/ 1507556 h 1507556"/>
              <a:gd name="connsiteX21" fmla="*/ 1179576 w 6553200"/>
              <a:gd name="connsiteY21" fmla="*/ 1507556 h 1507556"/>
              <a:gd name="connsiteX22" fmla="*/ 0 w 6553200"/>
              <a:gd name="connsiteY22" fmla="*/ 1507556 h 1507556"/>
              <a:gd name="connsiteX23" fmla="*/ 0 w 6553200"/>
              <a:gd name="connsiteY23" fmla="*/ 1035188 h 1507556"/>
              <a:gd name="connsiteX24" fmla="*/ 0 w 6553200"/>
              <a:gd name="connsiteY24" fmla="*/ 532670 h 1507556"/>
              <a:gd name="connsiteX25" fmla="*/ 0 w 6553200"/>
              <a:gd name="connsiteY25" fmla="*/ 0 h 150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553200" h="1507556" extrusionOk="0">
                <a:moveTo>
                  <a:pt x="0" y="0"/>
                </a:moveTo>
                <a:cubicBezTo>
                  <a:pt x="133926" y="-13696"/>
                  <a:pt x="506255" y="-28064"/>
                  <a:pt x="655320" y="0"/>
                </a:cubicBezTo>
                <a:cubicBezTo>
                  <a:pt x="804385" y="28064"/>
                  <a:pt x="989016" y="5615"/>
                  <a:pt x="1310640" y="0"/>
                </a:cubicBezTo>
                <a:cubicBezTo>
                  <a:pt x="1632264" y="-5615"/>
                  <a:pt x="1862093" y="-34005"/>
                  <a:pt x="2097024" y="0"/>
                </a:cubicBezTo>
                <a:cubicBezTo>
                  <a:pt x="2331955" y="34005"/>
                  <a:pt x="2391556" y="21620"/>
                  <a:pt x="2555748" y="0"/>
                </a:cubicBezTo>
                <a:cubicBezTo>
                  <a:pt x="2719940" y="-21620"/>
                  <a:pt x="2990872" y="24390"/>
                  <a:pt x="3211068" y="0"/>
                </a:cubicBezTo>
                <a:cubicBezTo>
                  <a:pt x="3431264" y="-24390"/>
                  <a:pt x="3746077" y="-5739"/>
                  <a:pt x="3997452" y="0"/>
                </a:cubicBezTo>
                <a:cubicBezTo>
                  <a:pt x="4248827" y="5739"/>
                  <a:pt x="4363870" y="975"/>
                  <a:pt x="4587240" y="0"/>
                </a:cubicBezTo>
                <a:cubicBezTo>
                  <a:pt x="4810610" y="-975"/>
                  <a:pt x="5109634" y="-6306"/>
                  <a:pt x="5242560" y="0"/>
                </a:cubicBezTo>
                <a:cubicBezTo>
                  <a:pt x="5375486" y="6306"/>
                  <a:pt x="6164833" y="-51639"/>
                  <a:pt x="6553200" y="0"/>
                </a:cubicBezTo>
                <a:cubicBezTo>
                  <a:pt x="6533000" y="117649"/>
                  <a:pt x="6540103" y="279996"/>
                  <a:pt x="6553200" y="502519"/>
                </a:cubicBezTo>
                <a:cubicBezTo>
                  <a:pt x="6566297" y="725042"/>
                  <a:pt x="6572297" y="849990"/>
                  <a:pt x="6553200" y="1020113"/>
                </a:cubicBezTo>
                <a:cubicBezTo>
                  <a:pt x="6534103" y="1190236"/>
                  <a:pt x="6566868" y="1309367"/>
                  <a:pt x="6553200" y="1507556"/>
                </a:cubicBezTo>
                <a:cubicBezTo>
                  <a:pt x="6371238" y="1491274"/>
                  <a:pt x="6143459" y="1497477"/>
                  <a:pt x="5766816" y="1507556"/>
                </a:cubicBezTo>
                <a:cubicBezTo>
                  <a:pt x="5390173" y="1517635"/>
                  <a:pt x="5416806" y="1501464"/>
                  <a:pt x="5111496" y="1507556"/>
                </a:cubicBezTo>
                <a:cubicBezTo>
                  <a:pt x="4806186" y="1513648"/>
                  <a:pt x="4640961" y="1527222"/>
                  <a:pt x="4521708" y="1507556"/>
                </a:cubicBezTo>
                <a:cubicBezTo>
                  <a:pt x="4402455" y="1487890"/>
                  <a:pt x="4110635" y="1497009"/>
                  <a:pt x="3931920" y="1507556"/>
                </a:cubicBezTo>
                <a:cubicBezTo>
                  <a:pt x="3753205" y="1518103"/>
                  <a:pt x="3600825" y="1499717"/>
                  <a:pt x="3473196" y="1507556"/>
                </a:cubicBezTo>
                <a:cubicBezTo>
                  <a:pt x="3345567" y="1515395"/>
                  <a:pt x="3147770" y="1487754"/>
                  <a:pt x="2948940" y="1507556"/>
                </a:cubicBezTo>
                <a:cubicBezTo>
                  <a:pt x="2750110" y="1527358"/>
                  <a:pt x="2623264" y="1503675"/>
                  <a:pt x="2490216" y="1507556"/>
                </a:cubicBezTo>
                <a:cubicBezTo>
                  <a:pt x="2357168" y="1511437"/>
                  <a:pt x="2136447" y="1477994"/>
                  <a:pt x="1834896" y="1507556"/>
                </a:cubicBezTo>
                <a:cubicBezTo>
                  <a:pt x="1533345" y="1537118"/>
                  <a:pt x="1399333" y="1486381"/>
                  <a:pt x="1179576" y="1507556"/>
                </a:cubicBezTo>
                <a:cubicBezTo>
                  <a:pt x="959819" y="1528731"/>
                  <a:pt x="346459" y="1457578"/>
                  <a:pt x="0" y="1507556"/>
                </a:cubicBezTo>
                <a:cubicBezTo>
                  <a:pt x="-1416" y="1392078"/>
                  <a:pt x="-588" y="1186528"/>
                  <a:pt x="0" y="1035188"/>
                </a:cubicBezTo>
                <a:cubicBezTo>
                  <a:pt x="588" y="883848"/>
                  <a:pt x="23077" y="729351"/>
                  <a:pt x="0" y="532670"/>
                </a:cubicBezTo>
                <a:cubicBezTo>
                  <a:pt x="-23077" y="335989"/>
                  <a:pt x="-3431" y="229438"/>
                  <a:pt x="0" y="0"/>
                </a:cubicBezTo>
                <a:close/>
              </a:path>
            </a:pathLst>
          </a:custGeom>
          <a:noFill/>
          <a:ln w="28575">
            <a:extLst>
              <a:ext uri="{C807C97D-BFC1-408E-A445-0C87EB9F89A2}">
                <ask:lineSketchStyleProps xmlns:ask="http://schemas.microsoft.com/office/drawing/2018/sketchyshapes" xmlns="" sd="110755006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25268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B7A0F09-CD16-F4B0-49E2-4B53967BDAA5}"/>
              </a:ext>
            </a:extLst>
          </p:cNvPr>
          <p:cNvSpPr>
            <a:spLocks noGrp="1"/>
          </p:cNvSpPr>
          <p:nvPr>
            <p:ph type="title"/>
          </p:nvPr>
        </p:nvSpPr>
        <p:spPr>
          <a:xfrm>
            <a:off x="214208" y="10007"/>
            <a:ext cx="7295050" cy="1616708"/>
          </a:xfrm>
        </p:spPr>
        <p:txBody>
          <a:bodyPr>
            <a:normAutofit/>
          </a:bodyPr>
          <a:lstStyle/>
          <a:p>
            <a:r>
              <a:rPr lang="en-US" sz="2400" dirty="0"/>
              <a:t>PART I</a:t>
            </a:r>
            <a:r>
              <a:rPr lang="en-US" sz="3200" dirty="0"/>
              <a:t/>
            </a:r>
            <a:br>
              <a:rPr lang="en-US" sz="3200" dirty="0"/>
            </a:br>
            <a:r>
              <a:rPr lang="en-US" sz="4800" dirty="0"/>
              <a:t>GOVERNMENT INCENTIVES</a:t>
            </a:r>
          </a:p>
        </p:txBody>
      </p:sp>
      <p:sp>
        <p:nvSpPr>
          <p:cNvPr id="3" name="Text Placeholder 2">
            <a:extLst>
              <a:ext uri="{FF2B5EF4-FFF2-40B4-BE49-F238E27FC236}">
                <a16:creationId xmlns:a16="http://schemas.microsoft.com/office/drawing/2014/main" xmlns="" id="{97D9C645-A97A-1716-E9C0-BE53DB17B38D}"/>
              </a:ext>
            </a:extLst>
          </p:cNvPr>
          <p:cNvSpPr>
            <a:spLocks noGrp="1"/>
          </p:cNvSpPr>
          <p:nvPr>
            <p:ph type="body" idx="1"/>
          </p:nvPr>
        </p:nvSpPr>
        <p:spPr/>
        <p:txBody>
          <a:bodyPr/>
          <a:lstStyle/>
          <a:p>
            <a:endParaRPr lang="en-US"/>
          </a:p>
          <a:p>
            <a:endParaRPr lang="en-US"/>
          </a:p>
        </p:txBody>
      </p:sp>
      <p:sp>
        <p:nvSpPr>
          <p:cNvPr id="6" name="TextBox 5">
            <a:extLst>
              <a:ext uri="{FF2B5EF4-FFF2-40B4-BE49-F238E27FC236}">
                <a16:creationId xmlns:a16="http://schemas.microsoft.com/office/drawing/2014/main" xmlns="" id="{3CA75E4D-E0B5-68DB-DC42-1528BBE78A8F}"/>
              </a:ext>
            </a:extLst>
          </p:cNvPr>
          <p:cNvSpPr txBox="1"/>
          <p:nvPr/>
        </p:nvSpPr>
        <p:spPr>
          <a:xfrm>
            <a:off x="214208" y="3428940"/>
            <a:ext cx="1139836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endParaRPr lang="en-US" sz="2000"/>
          </a:p>
        </p:txBody>
      </p:sp>
      <p:sp>
        <p:nvSpPr>
          <p:cNvPr id="4" name="Rectangle: Diagonal Corners Snipped 3">
            <a:extLst>
              <a:ext uri="{FF2B5EF4-FFF2-40B4-BE49-F238E27FC236}">
                <a16:creationId xmlns:a16="http://schemas.microsoft.com/office/drawing/2014/main" xmlns="" id="{C692F8C0-C5BC-A261-0D6F-0E7E595E8D5D}"/>
              </a:ext>
            </a:extLst>
          </p:cNvPr>
          <p:cNvSpPr/>
          <p:nvPr/>
        </p:nvSpPr>
        <p:spPr>
          <a:xfrm>
            <a:off x="715241" y="2323730"/>
            <a:ext cx="3302578" cy="1505320"/>
          </a:xfrm>
          <a:prstGeom prst="snip2Diag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lvl="0"/>
            <a:r>
              <a:rPr lang="en-US">
                <a:solidFill>
                  <a:srgbClr val="FF0000"/>
                </a:solidFill>
                <a:ea typeface="Arial"/>
                <a:cs typeface="Arial"/>
              </a:rPr>
              <a:t>Contraceptive pills</a:t>
            </a:r>
            <a:r>
              <a:rPr lang="en-US">
                <a:solidFill>
                  <a:srgbClr val="FFFFFF"/>
                </a:solidFill>
                <a:ea typeface="Arial"/>
                <a:cs typeface="Arial"/>
              </a:rPr>
              <a:t> shall be provided to people at a meager cost and be advertised.​</a:t>
            </a:r>
            <a:endParaRPr lang="en-US" dirty="0"/>
          </a:p>
        </p:txBody>
      </p:sp>
      <p:sp>
        <p:nvSpPr>
          <p:cNvPr id="7" name="Rectangle: Diagonal Corners Snipped 6">
            <a:extLst>
              <a:ext uri="{FF2B5EF4-FFF2-40B4-BE49-F238E27FC236}">
                <a16:creationId xmlns:a16="http://schemas.microsoft.com/office/drawing/2014/main" xmlns="" id="{306B95A9-667E-089F-F1B4-8656538C1AB2}"/>
              </a:ext>
            </a:extLst>
          </p:cNvPr>
          <p:cNvSpPr/>
          <p:nvPr/>
        </p:nvSpPr>
        <p:spPr>
          <a:xfrm>
            <a:off x="715242" y="4268480"/>
            <a:ext cx="3302578" cy="2503715"/>
          </a:xfrm>
          <a:prstGeom prst="snip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rgbClr val="FF0000"/>
                </a:solidFill>
                <a:ea typeface="+mn-lt"/>
                <a:cs typeface="+mn-lt"/>
              </a:rPr>
              <a:t>Funds </a:t>
            </a:r>
            <a:r>
              <a:rPr lang="en-US">
                <a:ea typeface="+mn-lt"/>
                <a:cs typeface="+mn-lt"/>
              </a:rPr>
              <a:t>for these could easily come from the </a:t>
            </a:r>
            <a:r>
              <a:rPr lang="en-US">
                <a:solidFill>
                  <a:srgbClr val="FF0000"/>
                </a:solidFill>
                <a:ea typeface="+mn-lt"/>
                <a:cs typeface="+mn-lt"/>
              </a:rPr>
              <a:t>Progeny tax</a:t>
            </a:r>
            <a:r>
              <a:rPr lang="en-US">
                <a:ea typeface="+mn-lt"/>
                <a:cs typeface="+mn-lt"/>
              </a:rPr>
              <a:t> collected (mentioned in next slide ) or from the </a:t>
            </a:r>
            <a:r>
              <a:rPr lang="en-US">
                <a:solidFill>
                  <a:srgbClr val="FF0000"/>
                </a:solidFill>
                <a:ea typeface="+mn-lt"/>
                <a:cs typeface="+mn-lt"/>
              </a:rPr>
              <a:t>National Population Stabilisation Fund</a:t>
            </a:r>
            <a:r>
              <a:rPr lang="en-US">
                <a:ea typeface="+mn-lt"/>
                <a:cs typeface="+mn-lt"/>
              </a:rPr>
              <a:t> constituted under Section 10</a:t>
            </a:r>
            <a:endParaRPr lang="en-US" dirty="0"/>
          </a:p>
        </p:txBody>
      </p:sp>
      <p:grpSp>
        <p:nvGrpSpPr>
          <p:cNvPr id="9" name="Group 8"/>
          <p:cNvGrpSpPr/>
          <p:nvPr/>
        </p:nvGrpSpPr>
        <p:grpSpPr>
          <a:xfrm>
            <a:off x="5522461" y="3075358"/>
            <a:ext cx="6379633" cy="2205783"/>
            <a:chOff x="5699759" y="1940376"/>
            <a:chExt cx="6379633" cy="2205783"/>
          </a:xfrm>
        </p:grpSpPr>
        <p:sp>
          <p:nvSpPr>
            <p:cNvPr id="2" name="Rectangle: Diagonal Corners Snipped 1">
              <a:extLst>
                <a:ext uri="{FF2B5EF4-FFF2-40B4-BE49-F238E27FC236}">
                  <a16:creationId xmlns:a16="http://schemas.microsoft.com/office/drawing/2014/main" xmlns="" id="{9E3AE27B-1D71-2250-7027-AEB9323B2DC6}"/>
                </a:ext>
              </a:extLst>
            </p:cNvPr>
            <p:cNvSpPr/>
            <p:nvPr/>
          </p:nvSpPr>
          <p:spPr>
            <a:xfrm>
              <a:off x="8655341" y="2077873"/>
              <a:ext cx="3424051" cy="2068286"/>
            </a:xfrm>
            <a:prstGeom prst="snip2Diag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Trebuchet MS"/>
                  <a:ea typeface="Arial"/>
                  <a:cs typeface="Arial"/>
                </a:rPr>
                <a:t>Extra subsidies</a:t>
              </a:r>
              <a:r>
                <a:rPr lang="en-US" dirty="0">
                  <a:solidFill>
                    <a:srgbClr val="FFFFFF"/>
                  </a:solidFill>
                  <a:latin typeface="Trebuchet MS"/>
                  <a:ea typeface="Arial"/>
                  <a:cs typeface="Arial"/>
                </a:rPr>
                <a:t> would be given to companies for investment in rural areas to curb urban population overgrowth due to immigration. ​</a:t>
              </a:r>
              <a:endParaRPr lang="en-US" dirty="0"/>
            </a:p>
          </p:txBody>
        </p:sp>
        <p:graphicFrame>
          <p:nvGraphicFramePr>
            <p:cNvPr id="8" name="Diagram 7">
              <a:extLst>
                <a:ext uri="{FF2B5EF4-FFF2-40B4-BE49-F238E27FC236}">
                  <a16:creationId xmlns:a16="http://schemas.microsoft.com/office/drawing/2014/main" xmlns="" id="{FEFA9773-04D2-A35D-9B76-199F1F60FCFF}"/>
                </a:ext>
              </a:extLst>
            </p:cNvPr>
            <p:cNvGraphicFramePr/>
            <p:nvPr>
              <p:extLst>
                <p:ext uri="{D42A27DB-BD31-4B8C-83A1-F6EECF244321}">
                  <p14:modId xmlns:p14="http://schemas.microsoft.com/office/powerpoint/2010/main" val="799382988"/>
                </p:ext>
              </p:extLst>
            </p:nvPr>
          </p:nvGraphicFramePr>
          <p:xfrm>
            <a:off x="5699759" y="1940376"/>
            <a:ext cx="2831909" cy="2205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Tree>
    <p:extLst>
      <p:ext uri="{BB962C8B-B14F-4D97-AF65-F5344CB8AC3E}">
        <p14:creationId xmlns:p14="http://schemas.microsoft.com/office/powerpoint/2010/main" val="27303721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9F739-4254-5585-9125-94EDFB5336F6}"/>
              </a:ext>
            </a:extLst>
          </p:cNvPr>
          <p:cNvSpPr>
            <a:spLocks noGrp="1"/>
          </p:cNvSpPr>
          <p:nvPr>
            <p:ph type="title"/>
          </p:nvPr>
        </p:nvSpPr>
        <p:spPr/>
        <p:txBody>
          <a:bodyPr/>
          <a:lstStyle/>
          <a:p>
            <a:r>
              <a:rPr lang="en-US" dirty="0"/>
              <a:t>Introduction of Progeny Tax</a:t>
            </a:r>
          </a:p>
        </p:txBody>
      </p:sp>
      <p:sp>
        <p:nvSpPr>
          <p:cNvPr id="3" name="Content Placeholder 2">
            <a:extLst>
              <a:ext uri="{FF2B5EF4-FFF2-40B4-BE49-F238E27FC236}">
                <a16:creationId xmlns:a16="http://schemas.microsoft.com/office/drawing/2014/main" xmlns="" id="{A5F2E6A5-069E-ED77-E988-D4CF4F36F7F1}"/>
              </a:ext>
            </a:extLst>
          </p:cNvPr>
          <p:cNvSpPr>
            <a:spLocks noGrp="1"/>
          </p:cNvSpPr>
          <p:nvPr>
            <p:ph idx="1"/>
          </p:nvPr>
        </p:nvSpPr>
        <p:spPr>
          <a:xfrm>
            <a:off x="677334" y="2323812"/>
            <a:ext cx="5223031" cy="2223053"/>
          </a:xfrm>
        </p:spPr>
        <p:txBody>
          <a:bodyPr vert="horz" lIns="91440" tIns="45720" rIns="91440" bIns="45720" rtlCol="0" anchor="t">
            <a:noAutofit/>
          </a:bodyPr>
          <a:lstStyle/>
          <a:p>
            <a:pPr marL="0" indent="0">
              <a:buNone/>
            </a:pPr>
            <a:r>
              <a:rPr lang="en-US" sz="2400"/>
              <a:t>Introduction of a new tax head where couples exceeding the limit of 2 children must pay an additional annual tax named “Child Tax”, which shall be paid as a fixed percentage of the family’s total annual income.</a:t>
            </a:r>
          </a:p>
          <a:p>
            <a:pPr marL="0" indent="0" algn="r">
              <a:buNone/>
            </a:pPr>
            <a:endParaRPr lang="en-US"/>
          </a:p>
        </p:txBody>
      </p:sp>
      <p:grpSp>
        <p:nvGrpSpPr>
          <p:cNvPr id="6" name="Group 5">
            <a:extLst>
              <a:ext uri="{FF2B5EF4-FFF2-40B4-BE49-F238E27FC236}">
                <a16:creationId xmlns:a16="http://schemas.microsoft.com/office/drawing/2014/main" xmlns="" id="{F9BD4EEE-DA8A-CA26-1337-7505DD17D134}"/>
              </a:ext>
            </a:extLst>
          </p:cNvPr>
          <p:cNvGrpSpPr/>
          <p:nvPr/>
        </p:nvGrpSpPr>
        <p:grpSpPr>
          <a:xfrm>
            <a:off x="7488305" y="3578793"/>
            <a:ext cx="4462691" cy="3695005"/>
            <a:chOff x="7649320" y="4685921"/>
            <a:chExt cx="4462691" cy="3695005"/>
          </a:xfrm>
        </p:grpSpPr>
        <p:sp>
          <p:nvSpPr>
            <p:cNvPr id="4" name="Rectangle 3">
              <a:extLst>
                <a:ext uri="{FF2B5EF4-FFF2-40B4-BE49-F238E27FC236}">
                  <a16:creationId xmlns:a16="http://schemas.microsoft.com/office/drawing/2014/main" xmlns="" id="{22B712E2-DC0D-88E3-3C82-2ECAADB3A7EA}"/>
                </a:ext>
              </a:extLst>
            </p:cNvPr>
            <p:cNvSpPr/>
            <p:nvPr/>
          </p:nvSpPr>
          <p:spPr>
            <a:xfrm rot="4620000">
              <a:off x="8263410" y="4071831"/>
              <a:ext cx="3234511" cy="4462691"/>
            </a:xfrm>
            <a:prstGeom prst="rect">
              <a:avLst/>
            </a:prstGeom>
            <a:solidFill>
              <a:schemeClr val="accent2"/>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7315CF4B-1DDE-5730-A48D-89C28CF4F360}"/>
                </a:ext>
              </a:extLst>
            </p:cNvPr>
            <p:cNvSpPr txBox="1"/>
            <p:nvPr/>
          </p:nvSpPr>
          <p:spPr>
            <a:xfrm>
              <a:off x="7794085" y="5133883"/>
              <a:ext cx="3790156" cy="32470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a:ea typeface="+mn-lt"/>
                  <a:cs typeface="+mn-lt"/>
                </a:rPr>
                <a:t>This rule may be relaxed in case of:</a:t>
              </a:r>
              <a:endParaRPr lang="en-US"/>
            </a:p>
            <a:p>
              <a:pPr marL="800100" lvl="1" indent="-342900">
                <a:spcBef>
                  <a:spcPts val="1000"/>
                </a:spcBef>
                <a:buAutoNum type="alphaLcPeriod"/>
              </a:pPr>
              <a:r>
                <a:rPr lang="en-US">
                  <a:ea typeface="+mn-lt"/>
                  <a:cs typeface="+mn-lt"/>
                </a:rPr>
                <a:t>More than two births in the first delivery.</a:t>
              </a:r>
            </a:p>
            <a:p>
              <a:pPr marL="800100" lvl="1" indent="-342900">
                <a:spcBef>
                  <a:spcPts val="1000"/>
                </a:spcBef>
                <a:buAutoNum type="alphaLcPeriod"/>
              </a:pPr>
              <a:r>
                <a:rPr lang="en-US">
                  <a:ea typeface="+mn-lt"/>
                  <a:cs typeface="+mn-lt"/>
                </a:rPr>
                <a:t>More than one birth in the second delivery provided the first delivery was a single birth.</a:t>
              </a:r>
            </a:p>
            <a:p>
              <a:pPr marL="457200" indent="-457200">
                <a:spcBef>
                  <a:spcPts val="1000"/>
                </a:spcBef>
                <a:buAutoNum type="alphaLcPeriod"/>
              </a:pPr>
              <a:endParaRPr lang="en-US">
                <a:ea typeface="+mn-lt"/>
                <a:cs typeface="+mn-lt"/>
              </a:endParaRPr>
            </a:p>
            <a:p>
              <a:pPr algn="l"/>
              <a:endParaRPr lang="en-US"/>
            </a:p>
          </p:txBody>
        </p:sp>
      </p:grpSp>
      <p:grpSp>
        <p:nvGrpSpPr>
          <p:cNvPr id="8" name="Group 7"/>
          <p:cNvGrpSpPr/>
          <p:nvPr/>
        </p:nvGrpSpPr>
        <p:grpSpPr>
          <a:xfrm>
            <a:off x="7523946" y="176363"/>
            <a:ext cx="5420264" cy="3508075"/>
            <a:chOff x="7523946" y="176363"/>
            <a:chExt cx="5420264" cy="3508075"/>
          </a:xfrm>
        </p:grpSpPr>
        <p:sp>
          <p:nvSpPr>
            <p:cNvPr id="22" name="Rectangle 21">
              <a:extLst>
                <a:ext uri="{FF2B5EF4-FFF2-40B4-BE49-F238E27FC236}">
                  <a16:creationId xmlns:a16="http://schemas.microsoft.com/office/drawing/2014/main" xmlns="" id="{38CC385C-24FC-29D1-C4F9-9A2F0525216A}"/>
                </a:ext>
              </a:extLst>
            </p:cNvPr>
            <p:cNvSpPr/>
            <p:nvPr/>
          </p:nvSpPr>
          <p:spPr>
            <a:xfrm rot="480000">
              <a:off x="7523946" y="176363"/>
              <a:ext cx="5420264" cy="3508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xmlns="" id="{270D3712-0D00-2D7E-BB06-0C44BD122A77}"/>
                </a:ext>
              </a:extLst>
            </p:cNvPr>
            <p:cNvSpPr txBox="1"/>
            <p:nvPr/>
          </p:nvSpPr>
          <p:spPr>
            <a:xfrm>
              <a:off x="7726184" y="332096"/>
              <a:ext cx="423596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Applicable on the parents working in both government and private sector, unlike </a:t>
              </a:r>
              <a:r>
                <a:rPr lang="en-US" sz="2000" i="1" dirty="0">
                  <a:ea typeface="+mn-lt"/>
                  <a:cs typeface="+mn-lt"/>
                </a:rPr>
                <a:t>Population Control Bill 2019</a:t>
              </a:r>
              <a:r>
                <a:rPr lang="en-US" sz="2000" dirty="0">
                  <a:ea typeface="+mn-lt"/>
                  <a:cs typeface="+mn-lt"/>
                </a:rPr>
                <a:t>, which applied to parents working for the government only. Also, the parents of more than 2 children should not be allowed to stand in democratic elections.</a:t>
              </a:r>
              <a:endParaRPr lang="en-US" sz="2000" dirty="0"/>
            </a:p>
          </p:txBody>
        </p:sp>
      </p:grpSp>
      <p:sp>
        <p:nvSpPr>
          <p:cNvPr id="7" name="Rectangle 6">
            <a:extLst>
              <a:ext uri="{FF2B5EF4-FFF2-40B4-BE49-F238E27FC236}">
                <a16:creationId xmlns:a16="http://schemas.microsoft.com/office/drawing/2014/main" xmlns="" id="{B7E2AB10-CA5E-E990-6A45-BF35CB8C2CA9}"/>
              </a:ext>
            </a:extLst>
          </p:cNvPr>
          <p:cNvSpPr/>
          <p:nvPr/>
        </p:nvSpPr>
        <p:spPr>
          <a:xfrm>
            <a:off x="579120" y="2225040"/>
            <a:ext cx="5445760" cy="288544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7323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xmlns="" id="{4698DF18-FF3F-A836-A7D5-76BDD9DA0DE3}"/>
              </a:ext>
            </a:extLst>
          </p:cNvPr>
          <p:cNvGraphicFramePr>
            <a:graphicFrameLocks noGrp="1"/>
          </p:cNvGraphicFramePr>
          <p:nvPr>
            <p:extLst>
              <p:ext uri="{D42A27DB-BD31-4B8C-83A1-F6EECF244321}">
                <p14:modId xmlns:p14="http://schemas.microsoft.com/office/powerpoint/2010/main" val="483857489"/>
              </p:ext>
            </p:extLst>
          </p:nvPr>
        </p:nvGraphicFramePr>
        <p:xfrm>
          <a:off x="1662545" y="1279632"/>
          <a:ext cx="8357026" cy="4523534"/>
        </p:xfrm>
        <a:graphic>
          <a:graphicData uri="http://schemas.openxmlformats.org/drawingml/2006/table">
            <a:tbl>
              <a:tblPr firstRow="1" bandRow="1">
                <a:tableStyleId>{21E4AEA4-8DFA-4A89-87EB-49C32662AFE0}</a:tableStyleId>
              </a:tblPr>
              <a:tblGrid>
                <a:gridCol w="3854265">
                  <a:extLst>
                    <a:ext uri="{9D8B030D-6E8A-4147-A177-3AD203B41FA5}">
                      <a16:colId xmlns:a16="http://schemas.microsoft.com/office/drawing/2014/main" xmlns="" val="1678510967"/>
                    </a:ext>
                  </a:extLst>
                </a:gridCol>
                <a:gridCol w="4502761">
                  <a:extLst>
                    <a:ext uri="{9D8B030D-6E8A-4147-A177-3AD203B41FA5}">
                      <a16:colId xmlns:a16="http://schemas.microsoft.com/office/drawing/2014/main" xmlns="" val="4194605380"/>
                    </a:ext>
                  </a:extLst>
                </a:gridCol>
              </a:tblGrid>
              <a:tr h="615847">
                <a:tc>
                  <a:txBody>
                    <a:bodyPr/>
                    <a:lstStyle/>
                    <a:p>
                      <a:pPr algn="ctr"/>
                      <a:r>
                        <a:rPr lang="en-IN" sz="2200" dirty="0"/>
                        <a:t>Annual Family Income Range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r>
                        <a:rPr lang="en-IN" sz="2200" dirty="0"/>
                        <a:t>Child Tax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944361034"/>
                  </a:ext>
                </a:extLst>
              </a:tr>
              <a:tr h="615847">
                <a:tc>
                  <a:txBody>
                    <a:bodyPr/>
                    <a:lstStyle/>
                    <a:p>
                      <a:pPr algn="ctr"/>
                      <a:r>
                        <a:rPr lang="en-IN" sz="2400" dirty="0"/>
                        <a:t>Up to ₹6,00,000</a:t>
                      </a:r>
                      <a:endParaRPr lang="en-IN" dirty="0"/>
                    </a:p>
                  </a:txBody>
                  <a:tcPr anchor="ctr">
                    <a:lnT w="12700" cap="flat" cmpd="sng" algn="ctr">
                      <a:solidFill>
                        <a:schemeClr val="tx1"/>
                      </a:solidFill>
                      <a:prstDash val="solid"/>
                      <a:round/>
                      <a:headEnd type="none" w="med" len="med"/>
                      <a:tailEnd type="none" w="med" len="med"/>
                    </a:lnT>
                  </a:tcPr>
                </a:tc>
                <a:tc>
                  <a:txBody>
                    <a:bodyPr/>
                    <a:lstStyle/>
                    <a:p>
                      <a:pPr algn="ctr"/>
                      <a:r>
                        <a:rPr lang="en-IN" sz="2400"/>
                        <a:t>5% on income</a:t>
                      </a:r>
                      <a:endParaRPr lang="en-IN"/>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694470354"/>
                  </a:ext>
                </a:extLst>
              </a:tr>
              <a:tr h="781869">
                <a:tc>
                  <a:txBody>
                    <a:bodyPr/>
                    <a:lstStyle/>
                    <a:p>
                      <a:pPr algn="ctr"/>
                      <a:r>
                        <a:rPr lang="en-IN" sz="2400"/>
                        <a:t>₹6,00,000 to ₹9,00,000</a:t>
                      </a:r>
                      <a:endParaRPr lang="en-IN"/>
                    </a:p>
                  </a:txBody>
                  <a:tcPr anchor="ctr"/>
                </a:tc>
                <a:tc>
                  <a:txBody>
                    <a:bodyPr/>
                    <a:lstStyle/>
                    <a:p>
                      <a:pPr algn="ctr"/>
                      <a:r>
                        <a:rPr lang="en-IN" sz="2400"/>
                        <a:t>₹30,000 + 7.5% on income above ₹6,00,000</a:t>
                      </a:r>
                    </a:p>
                  </a:txBody>
                  <a:tcPr anchor="ctr"/>
                </a:tc>
                <a:extLst>
                  <a:ext uri="{0D108BD9-81ED-4DB2-BD59-A6C34878D82A}">
                    <a16:rowId xmlns:a16="http://schemas.microsoft.com/office/drawing/2014/main" xmlns="" val="959399440"/>
                  </a:ext>
                </a:extLst>
              </a:tr>
              <a:tr h="781869">
                <a:tc>
                  <a:txBody>
                    <a:bodyPr/>
                    <a:lstStyle/>
                    <a:p>
                      <a:pPr algn="ctr"/>
                      <a:r>
                        <a:rPr lang="en-IN" sz="2400"/>
                        <a:t>₹9,00,000 to ₹12,00,000</a:t>
                      </a:r>
                      <a:endParaRPr lang="en-IN"/>
                    </a:p>
                  </a:txBody>
                  <a:tcPr anchor="ctr"/>
                </a:tc>
                <a:tc>
                  <a:txBody>
                    <a:bodyPr/>
                    <a:lstStyle/>
                    <a:p>
                      <a:pPr algn="ctr"/>
                      <a:r>
                        <a:rPr lang="en-IN" sz="2400"/>
                        <a:t>₹52,500 + 10% on income above ₹12,00,000</a:t>
                      </a:r>
                    </a:p>
                  </a:txBody>
                  <a:tcPr/>
                </a:tc>
                <a:extLst>
                  <a:ext uri="{0D108BD9-81ED-4DB2-BD59-A6C34878D82A}">
                    <a16:rowId xmlns:a16="http://schemas.microsoft.com/office/drawing/2014/main" xmlns="" val="111847812"/>
                  </a:ext>
                </a:extLst>
              </a:tr>
              <a:tr h="781869">
                <a:tc>
                  <a:txBody>
                    <a:bodyPr/>
                    <a:lstStyle/>
                    <a:p>
                      <a:pPr algn="ctr"/>
                      <a:r>
                        <a:rPr lang="en-IN" sz="2400"/>
                        <a:t>₹12,00,000 to ₹15,00,000</a:t>
                      </a:r>
                      <a:endParaRPr lang="en-IN"/>
                    </a:p>
                  </a:txBody>
                  <a:tcPr anchor="ctr"/>
                </a:tc>
                <a:tc>
                  <a:txBody>
                    <a:bodyPr/>
                    <a:lstStyle/>
                    <a:p>
                      <a:pPr algn="ctr"/>
                      <a:r>
                        <a:rPr lang="en-IN" sz="2400"/>
                        <a:t>₹82,500 + 15% on income above ₹15,00,000</a:t>
                      </a:r>
                    </a:p>
                  </a:txBody>
                  <a:tcPr/>
                </a:tc>
                <a:extLst>
                  <a:ext uri="{0D108BD9-81ED-4DB2-BD59-A6C34878D82A}">
                    <a16:rowId xmlns:a16="http://schemas.microsoft.com/office/drawing/2014/main" xmlns="" val="304032106"/>
                  </a:ext>
                </a:extLst>
              </a:tr>
              <a:tr h="781869">
                <a:tc>
                  <a:txBody>
                    <a:bodyPr/>
                    <a:lstStyle/>
                    <a:p>
                      <a:pPr algn="ctr"/>
                      <a:r>
                        <a:rPr lang="en-IN" sz="2400"/>
                        <a:t>Above ₹15,00,000</a:t>
                      </a:r>
                      <a:endParaRPr lang="en-IN"/>
                    </a:p>
                  </a:txBody>
                  <a:tcPr anchor="ctr"/>
                </a:tc>
                <a:tc>
                  <a:txBody>
                    <a:bodyPr/>
                    <a:lstStyle/>
                    <a:p>
                      <a:pPr algn="ctr"/>
                      <a:r>
                        <a:rPr lang="en-IN" sz="2400"/>
                        <a:t>₹1,27,500 + 20% on income above ₹15,00,000</a:t>
                      </a:r>
                      <a:endParaRPr lang="en-IN"/>
                    </a:p>
                  </a:txBody>
                  <a:tcPr/>
                </a:tc>
                <a:extLst>
                  <a:ext uri="{0D108BD9-81ED-4DB2-BD59-A6C34878D82A}">
                    <a16:rowId xmlns:a16="http://schemas.microsoft.com/office/drawing/2014/main" xmlns="" val="3062361219"/>
                  </a:ext>
                </a:extLst>
              </a:tr>
            </a:tbl>
          </a:graphicData>
        </a:graphic>
      </p:graphicFrame>
      <p:sp>
        <p:nvSpPr>
          <p:cNvPr id="2" name="TextBox 1">
            <a:extLst>
              <a:ext uri="{FF2B5EF4-FFF2-40B4-BE49-F238E27FC236}">
                <a16:creationId xmlns:a16="http://schemas.microsoft.com/office/drawing/2014/main" xmlns="" id="{05D99638-5B20-7092-D809-3784F85EBFF5}"/>
              </a:ext>
            </a:extLst>
          </p:cNvPr>
          <p:cNvSpPr txBox="1"/>
          <p:nvPr/>
        </p:nvSpPr>
        <p:spPr>
          <a:xfrm>
            <a:off x="1162792" y="531915"/>
            <a:ext cx="96115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chemeClr val="accent1"/>
                </a:solidFill>
              </a:rPr>
              <a:t>Progeny Tax Bracket Table</a:t>
            </a:r>
          </a:p>
        </p:txBody>
      </p:sp>
      <p:sp>
        <p:nvSpPr>
          <p:cNvPr id="4" name="TextBox 3">
            <a:extLst>
              <a:ext uri="{FF2B5EF4-FFF2-40B4-BE49-F238E27FC236}">
                <a16:creationId xmlns:a16="http://schemas.microsoft.com/office/drawing/2014/main" xmlns="" id="{BF01BC5F-1E00-0DD5-A15A-CA06F088DE31}"/>
              </a:ext>
            </a:extLst>
          </p:cNvPr>
          <p:cNvSpPr txBox="1"/>
          <p:nvPr/>
        </p:nvSpPr>
        <p:spPr>
          <a:xfrm>
            <a:off x="1544320" y="6045200"/>
            <a:ext cx="8585200" cy="646331"/>
          </a:xfrm>
          <a:prstGeom prst="rect">
            <a:avLst/>
          </a:prstGeom>
          <a:noFill/>
        </p:spPr>
        <p:txBody>
          <a:bodyPr wrap="square" rtlCol="0">
            <a:spAutoFit/>
          </a:bodyPr>
          <a:lstStyle/>
          <a:p>
            <a:pPr algn="ctr"/>
            <a:r>
              <a:rPr lang="en-IN" dirty="0"/>
              <a:t>*These tax slabs are inspired by the current income tax rates and are subject to change with new income tax rates every year.</a:t>
            </a:r>
          </a:p>
        </p:txBody>
      </p:sp>
      <p:sp>
        <p:nvSpPr>
          <p:cNvPr id="5" name="Rectangle 4">
            <a:extLst>
              <a:ext uri="{FF2B5EF4-FFF2-40B4-BE49-F238E27FC236}">
                <a16:creationId xmlns:a16="http://schemas.microsoft.com/office/drawing/2014/main" xmlns="" id="{A9F5CF79-4D35-4866-AB9A-3697D27C7C6D}"/>
              </a:ext>
            </a:extLst>
          </p:cNvPr>
          <p:cNvSpPr/>
          <p:nvPr/>
        </p:nvSpPr>
        <p:spPr>
          <a:xfrm>
            <a:off x="1662545" y="6045200"/>
            <a:ext cx="8585200" cy="64633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6416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9F739-4254-5585-9125-94EDFB5336F6}"/>
              </a:ext>
            </a:extLst>
          </p:cNvPr>
          <p:cNvSpPr>
            <a:spLocks noGrp="1"/>
          </p:cNvSpPr>
          <p:nvPr>
            <p:ph type="title"/>
          </p:nvPr>
        </p:nvSpPr>
        <p:spPr>
          <a:xfrm>
            <a:off x="367820" y="155922"/>
            <a:ext cx="9559951" cy="1105140"/>
          </a:xfrm>
        </p:spPr>
        <p:txBody>
          <a:bodyPr/>
          <a:lstStyle/>
          <a:p>
            <a:r>
              <a:rPr lang="en-US"/>
              <a:t>Registering More Children for Adoption</a:t>
            </a:r>
          </a:p>
        </p:txBody>
      </p:sp>
      <p:sp>
        <p:nvSpPr>
          <p:cNvPr id="5" name="TextBox 4">
            <a:extLst>
              <a:ext uri="{FF2B5EF4-FFF2-40B4-BE49-F238E27FC236}">
                <a16:creationId xmlns:a16="http://schemas.microsoft.com/office/drawing/2014/main" xmlns="" id="{7315CF4B-1DDE-5730-A48D-89C28CF4F360}"/>
              </a:ext>
            </a:extLst>
          </p:cNvPr>
          <p:cNvSpPr txBox="1"/>
          <p:nvPr/>
        </p:nvSpPr>
        <p:spPr>
          <a:xfrm>
            <a:off x="8615582" y="4871099"/>
            <a:ext cx="379015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endParaRPr lang="en-US" sz="1600"/>
          </a:p>
        </p:txBody>
      </p:sp>
      <p:sp>
        <p:nvSpPr>
          <p:cNvPr id="7" name="Rectangle: Single Corner Rounded 6">
            <a:extLst>
              <a:ext uri="{FF2B5EF4-FFF2-40B4-BE49-F238E27FC236}">
                <a16:creationId xmlns:a16="http://schemas.microsoft.com/office/drawing/2014/main" xmlns="" id="{AF93C77D-1EC6-4B7E-77B0-8C1530EC4132}"/>
              </a:ext>
            </a:extLst>
          </p:cNvPr>
          <p:cNvSpPr/>
          <p:nvPr/>
        </p:nvSpPr>
        <p:spPr>
          <a:xfrm>
            <a:off x="6392536" y="1770867"/>
            <a:ext cx="4598924" cy="1700121"/>
          </a:xfrm>
          <a:prstGeom prst="round1Rect">
            <a:avLst/>
          </a:prstGeom>
          <a:solidFill>
            <a:srgbClr val="78A0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a:ea typeface="+mn-lt"/>
                <a:cs typeface="+mn-lt"/>
              </a:rPr>
              <a:t>A separate bench in civil courts shall be made to hear the reasons for the pendency of adoption cases and take appropriate measures to quicken the process.</a:t>
            </a:r>
          </a:p>
        </p:txBody>
      </p:sp>
      <p:sp>
        <p:nvSpPr>
          <p:cNvPr id="8" name="Rectangle: Single Corner Rounded 7">
            <a:extLst>
              <a:ext uri="{FF2B5EF4-FFF2-40B4-BE49-F238E27FC236}">
                <a16:creationId xmlns:a16="http://schemas.microsoft.com/office/drawing/2014/main" xmlns="" id="{B166B3DB-8BA3-E460-A26D-53DC914A19EF}"/>
              </a:ext>
            </a:extLst>
          </p:cNvPr>
          <p:cNvSpPr/>
          <p:nvPr/>
        </p:nvSpPr>
        <p:spPr>
          <a:xfrm flipH="1">
            <a:off x="1464904" y="1261062"/>
            <a:ext cx="4802336" cy="2209926"/>
          </a:xfrm>
          <a:prstGeom prst="round1Rect">
            <a:avLst/>
          </a:prstGeom>
          <a:solidFill>
            <a:srgbClr val="436F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The current process of adoption is tedious and takes years. According to Central Adoption Resource Authority (CARA), more than </a:t>
            </a:r>
            <a:r>
              <a:rPr lang="en-US" sz="2000" b="1" dirty="0"/>
              <a:t>29000</a:t>
            </a:r>
            <a:r>
              <a:rPr lang="en-US" sz="2000" dirty="0"/>
              <a:t> prospective parents are willing to adopt just </a:t>
            </a:r>
            <a:r>
              <a:rPr lang="en-US" sz="2000" b="1" dirty="0"/>
              <a:t>2300</a:t>
            </a:r>
            <a:r>
              <a:rPr lang="en-US" sz="2000" dirty="0"/>
              <a:t> children available for adoption. </a:t>
            </a:r>
          </a:p>
        </p:txBody>
      </p:sp>
      <p:grpSp>
        <p:nvGrpSpPr>
          <p:cNvPr id="3" name="Group 2"/>
          <p:cNvGrpSpPr/>
          <p:nvPr/>
        </p:nvGrpSpPr>
        <p:grpSpPr>
          <a:xfrm>
            <a:off x="1464905" y="3606445"/>
            <a:ext cx="4802336" cy="2702524"/>
            <a:chOff x="1464905" y="3606445"/>
            <a:chExt cx="4802336" cy="2702524"/>
          </a:xfrm>
        </p:grpSpPr>
        <p:sp>
          <p:nvSpPr>
            <p:cNvPr id="10" name="Rectangle: Single Corner Rounded 9">
              <a:extLst>
                <a:ext uri="{FF2B5EF4-FFF2-40B4-BE49-F238E27FC236}">
                  <a16:creationId xmlns:a16="http://schemas.microsoft.com/office/drawing/2014/main" xmlns="" id="{6401A6C7-8B92-EBBA-7190-93DC8767FF49}"/>
                </a:ext>
              </a:extLst>
            </p:cNvPr>
            <p:cNvSpPr/>
            <p:nvPr/>
          </p:nvSpPr>
          <p:spPr>
            <a:xfrm rot="10800000">
              <a:off x="1464905" y="3606445"/>
              <a:ext cx="4802336" cy="27025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67496" y="3606445"/>
              <a:ext cx="4678655" cy="2554545"/>
            </a:xfrm>
            <a:prstGeom prst="rect">
              <a:avLst/>
            </a:prstGeom>
            <a:noFill/>
          </p:spPr>
          <p:txBody>
            <a:bodyPr wrap="square" rtlCol="0">
              <a:spAutoFit/>
            </a:bodyPr>
            <a:lstStyle/>
            <a:p>
              <a:r>
                <a:rPr lang="en-US" sz="2000" dirty="0"/>
                <a:t>To streamline the adoption process, it is necessary to review all the rules that govern it carefully. The government shall consult with concerned professionals working in this area to receive their views on the real-world challenges prospective parents are encountering.</a:t>
              </a:r>
            </a:p>
          </p:txBody>
        </p:sp>
      </p:grpSp>
      <p:grpSp>
        <p:nvGrpSpPr>
          <p:cNvPr id="4" name="Group 3"/>
          <p:cNvGrpSpPr/>
          <p:nvPr/>
        </p:nvGrpSpPr>
        <p:grpSpPr>
          <a:xfrm>
            <a:off x="6392536" y="3606445"/>
            <a:ext cx="4288109" cy="2443782"/>
            <a:chOff x="6392536" y="3606445"/>
            <a:chExt cx="4288109" cy="2443782"/>
          </a:xfrm>
        </p:grpSpPr>
        <p:sp>
          <p:nvSpPr>
            <p:cNvPr id="9" name="Rectangle: Single Corner Rounded 8">
              <a:extLst>
                <a:ext uri="{FF2B5EF4-FFF2-40B4-BE49-F238E27FC236}">
                  <a16:creationId xmlns:a16="http://schemas.microsoft.com/office/drawing/2014/main" xmlns="" id="{2EE12A2D-BDEC-FDEC-C504-EE24E3DF4F86}"/>
                </a:ext>
              </a:extLst>
            </p:cNvPr>
            <p:cNvSpPr/>
            <p:nvPr/>
          </p:nvSpPr>
          <p:spPr>
            <a:xfrm rot="10800000" flipH="1">
              <a:off x="6392536" y="3606445"/>
              <a:ext cx="4288109" cy="2308324"/>
            </a:xfrm>
            <a:prstGeom prst="round1Rect">
              <a:avLst/>
            </a:prstGeom>
            <a:solidFill>
              <a:srgbClr val="5FB4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55183" y="3716937"/>
              <a:ext cx="4079077" cy="2333290"/>
            </a:xfrm>
            <a:prstGeom prst="rect">
              <a:avLst/>
            </a:prstGeom>
            <a:noFill/>
          </p:spPr>
          <p:txBody>
            <a:bodyPr wrap="square" rtlCol="0">
              <a:spAutoFit/>
            </a:bodyPr>
            <a:lstStyle/>
            <a:p>
              <a:r>
                <a:rPr lang="en-US" b="1" dirty="0">
                  <a:ea typeface="+mn-lt"/>
                  <a:cs typeface="+mn-lt"/>
                </a:rPr>
                <a:t>There are 18 million street children in India, and most of them are orphans. The goal is to register as many children as possible into a digital database to make them available and suitable for adoption by couples</a:t>
              </a:r>
              <a:r>
                <a:rPr lang="en-US" sz="1600" b="1" dirty="0">
                  <a:ea typeface="+mn-lt"/>
                  <a:cs typeface="+mn-lt"/>
                </a:rPr>
                <a:t>. </a:t>
              </a:r>
            </a:p>
            <a:p>
              <a:endParaRPr lang="en-IN" dirty="0"/>
            </a:p>
          </p:txBody>
        </p:sp>
      </p:grpSp>
    </p:spTree>
    <p:extLst>
      <p:ext uri="{BB962C8B-B14F-4D97-AF65-F5344CB8AC3E}">
        <p14:creationId xmlns:p14="http://schemas.microsoft.com/office/powerpoint/2010/main" val="32789547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DDF9F0-53FE-06AF-0B16-AE6E85913909}"/>
              </a:ext>
            </a:extLst>
          </p:cNvPr>
          <p:cNvSpPr>
            <a:spLocks noGrp="1"/>
          </p:cNvSpPr>
          <p:nvPr>
            <p:ph type="title"/>
          </p:nvPr>
        </p:nvSpPr>
        <p:spPr>
          <a:xfrm>
            <a:off x="481115" y="3090223"/>
            <a:ext cx="8596668" cy="677554"/>
          </a:xfrm>
        </p:spPr>
        <p:txBody>
          <a:bodyPr>
            <a:normAutofit/>
          </a:bodyPr>
          <a:lstStyle/>
          <a:p>
            <a:r>
              <a:rPr lang="en-US" dirty="0"/>
              <a:t>Some Additional Reforms</a:t>
            </a:r>
          </a:p>
        </p:txBody>
      </p:sp>
      <p:sp>
        <p:nvSpPr>
          <p:cNvPr id="3" name="Content Placeholder 2">
            <a:extLst>
              <a:ext uri="{FF2B5EF4-FFF2-40B4-BE49-F238E27FC236}">
                <a16:creationId xmlns:a16="http://schemas.microsoft.com/office/drawing/2014/main" xmlns="" id="{F094F0B7-F81E-1D5F-0188-793BAB3ADC83}"/>
              </a:ext>
            </a:extLst>
          </p:cNvPr>
          <p:cNvSpPr>
            <a:spLocks noGrp="1"/>
          </p:cNvSpPr>
          <p:nvPr>
            <p:ph idx="1"/>
          </p:nvPr>
        </p:nvSpPr>
        <p:spPr>
          <a:xfrm>
            <a:off x="335457" y="4037017"/>
            <a:ext cx="11179550" cy="2617783"/>
          </a:xfrm>
        </p:spPr>
        <p:txBody>
          <a:bodyPr vert="horz" lIns="91440" tIns="45720" rIns="91440" bIns="45720" rtlCol="0" anchor="t">
            <a:normAutofit/>
          </a:bodyPr>
          <a:lstStyle/>
          <a:p>
            <a:r>
              <a:rPr lang="en-US" sz="2200" dirty="0"/>
              <a:t>The legal age of marriage for both men and women shall be increased to 23 years of age. This would result in a decline in the birth </a:t>
            </a:r>
            <a:r>
              <a:rPr lang="en-US" sz="2200" dirty="0" smtClean="0"/>
              <a:t>rate due to declined fertility at a later age </a:t>
            </a:r>
            <a:r>
              <a:rPr lang="en-US" sz="2200" dirty="0"/>
              <a:t>and allow </a:t>
            </a:r>
            <a:r>
              <a:rPr lang="en-US" sz="2200" dirty="0">
                <a:ea typeface="+mn-lt"/>
                <a:cs typeface="+mn-lt"/>
              </a:rPr>
              <a:t>them to pursue their career goals in the long run.</a:t>
            </a:r>
            <a:endParaRPr lang="en-US" sz="2200" dirty="0"/>
          </a:p>
          <a:p>
            <a:r>
              <a:rPr lang="en-US" sz="2200" dirty="0">
                <a:ea typeface="+mn-lt"/>
                <a:cs typeface="+mn-lt"/>
              </a:rPr>
              <a:t>The government shall provide funds to establish skill centers to enable girls to develop their skillset and empower them to earn their own living, thereby encouraging late marriage. </a:t>
            </a:r>
            <a:r>
              <a:rPr lang="en-US" sz="2200" dirty="0" smtClean="0">
                <a:ea typeface="+mn-lt"/>
                <a:cs typeface="+mn-lt"/>
              </a:rPr>
              <a:t>Also, </a:t>
            </a:r>
            <a:r>
              <a:rPr lang="en-US" sz="2200" dirty="0">
                <a:ea typeface="+mn-lt"/>
                <a:cs typeface="+mn-lt"/>
              </a:rPr>
              <a:t>preferences would be given to women for employment in government jobs in case both men and women have same skill set.</a:t>
            </a:r>
          </a:p>
          <a:p>
            <a:pPr marL="0" indent="0">
              <a:buNone/>
            </a:pPr>
            <a:endParaRPr lang="en-US" sz="2200" dirty="0">
              <a:ea typeface="+mn-lt"/>
              <a:cs typeface="+mn-lt"/>
            </a:endParaRPr>
          </a:p>
          <a:p>
            <a:pPr marL="0" indent="0">
              <a:buNone/>
            </a:pPr>
            <a:endParaRPr lang="en-US" sz="2200" dirty="0"/>
          </a:p>
          <a:p>
            <a:endParaRPr lang="en-US" sz="2200" dirty="0"/>
          </a:p>
          <a:p>
            <a:pPr marL="0" indent="0">
              <a:buNone/>
            </a:pPr>
            <a:endParaRPr lang="en-US" sz="2200" dirty="0"/>
          </a:p>
          <a:p>
            <a:endParaRPr lang="en-US" dirty="0"/>
          </a:p>
          <a:p>
            <a:endParaRPr lang="en-US" dirty="0"/>
          </a:p>
        </p:txBody>
      </p:sp>
      <p:sp>
        <p:nvSpPr>
          <p:cNvPr id="5" name="Round Diagonal Corner Rectangle 4"/>
          <p:cNvSpPr/>
          <p:nvPr/>
        </p:nvSpPr>
        <p:spPr>
          <a:xfrm>
            <a:off x="4114088" y="663540"/>
            <a:ext cx="3323388" cy="1787204"/>
          </a:xfrm>
          <a:prstGeom prst="round2DiagRect">
            <a:avLst>
              <a:gd name="adj1" fmla="val 0"/>
              <a:gd name="adj2"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Straight Connector 5"/>
          <p:cNvSpPr/>
          <p:nvPr/>
        </p:nvSpPr>
        <p:spPr>
          <a:xfrm>
            <a:off x="5775782" y="853092"/>
            <a:ext cx="443" cy="140810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7"/>
          <p:cNvSpPr/>
          <p:nvPr/>
        </p:nvSpPr>
        <p:spPr>
          <a:xfrm>
            <a:off x="4134946" y="1026162"/>
            <a:ext cx="1619979" cy="1061961"/>
          </a:xfrm>
          <a:custGeom>
            <a:avLst/>
            <a:gdLst>
              <a:gd name="connsiteX0" fmla="*/ 0 w 1619979"/>
              <a:gd name="connsiteY0" fmla="*/ 0 h 1061961"/>
              <a:gd name="connsiteX1" fmla="*/ 1619979 w 1619979"/>
              <a:gd name="connsiteY1" fmla="*/ 0 h 1061961"/>
              <a:gd name="connsiteX2" fmla="*/ 1619979 w 1619979"/>
              <a:gd name="connsiteY2" fmla="*/ 1061961 h 1061961"/>
              <a:gd name="connsiteX3" fmla="*/ 0 w 1619979"/>
              <a:gd name="connsiteY3" fmla="*/ 1061961 h 1061961"/>
              <a:gd name="connsiteX4" fmla="*/ 0 w 1619979"/>
              <a:gd name="connsiteY4" fmla="*/ 0 h 1061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979" h="1061961">
                <a:moveTo>
                  <a:pt x="0" y="0"/>
                </a:moveTo>
                <a:lnTo>
                  <a:pt x="1619979" y="0"/>
                </a:lnTo>
                <a:lnTo>
                  <a:pt x="1619979" y="1061961"/>
                </a:lnTo>
                <a:lnTo>
                  <a:pt x="0" y="1061961"/>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a:t>29000 prospective parents</a:t>
            </a:r>
          </a:p>
        </p:txBody>
      </p:sp>
      <p:sp>
        <p:nvSpPr>
          <p:cNvPr id="9" name="Freeform 8"/>
          <p:cNvSpPr/>
          <p:nvPr/>
        </p:nvSpPr>
        <p:spPr>
          <a:xfrm>
            <a:off x="5886562" y="1046482"/>
            <a:ext cx="1440135" cy="1021321"/>
          </a:xfrm>
          <a:custGeom>
            <a:avLst/>
            <a:gdLst>
              <a:gd name="connsiteX0" fmla="*/ 0 w 1440135"/>
              <a:gd name="connsiteY0" fmla="*/ 0 h 1021321"/>
              <a:gd name="connsiteX1" fmla="*/ 1440135 w 1440135"/>
              <a:gd name="connsiteY1" fmla="*/ 0 h 1021321"/>
              <a:gd name="connsiteX2" fmla="*/ 1440135 w 1440135"/>
              <a:gd name="connsiteY2" fmla="*/ 1021321 h 1021321"/>
              <a:gd name="connsiteX3" fmla="*/ 0 w 1440135"/>
              <a:gd name="connsiteY3" fmla="*/ 1021321 h 1021321"/>
              <a:gd name="connsiteX4" fmla="*/ 0 w 1440135"/>
              <a:gd name="connsiteY4" fmla="*/ 0 h 102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135" h="1021321">
                <a:moveTo>
                  <a:pt x="0" y="0"/>
                </a:moveTo>
                <a:lnTo>
                  <a:pt x="1440135" y="0"/>
                </a:lnTo>
                <a:lnTo>
                  <a:pt x="1440135" y="1021321"/>
                </a:lnTo>
                <a:lnTo>
                  <a:pt x="0" y="1021321"/>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a:t>2300 adoptable kids</a:t>
            </a:r>
          </a:p>
        </p:txBody>
      </p:sp>
      <p:sp>
        <p:nvSpPr>
          <p:cNvPr id="10" name="Freeform 9"/>
          <p:cNvSpPr/>
          <p:nvPr/>
        </p:nvSpPr>
        <p:spPr>
          <a:xfrm rot="16200000">
            <a:off x="2862300" y="901089"/>
            <a:ext cx="1949677" cy="553898"/>
          </a:xfrm>
          <a:custGeom>
            <a:avLst/>
            <a:gdLst>
              <a:gd name="connsiteX0" fmla="*/ 0 w 1949677"/>
              <a:gd name="connsiteY0" fmla="*/ 138945 h 553898"/>
              <a:gd name="connsiteX1" fmla="*/ 1613682 w 1949677"/>
              <a:gd name="connsiteY1" fmla="*/ 138945 h 553898"/>
              <a:gd name="connsiteX2" fmla="*/ 1613682 w 1949677"/>
              <a:gd name="connsiteY2" fmla="*/ 0 h 553898"/>
              <a:gd name="connsiteX3" fmla="*/ 1949677 w 1949677"/>
              <a:gd name="connsiteY3" fmla="*/ 276949 h 553898"/>
              <a:gd name="connsiteX4" fmla="*/ 1613682 w 1949677"/>
              <a:gd name="connsiteY4" fmla="*/ 553898 h 553898"/>
              <a:gd name="connsiteX5" fmla="*/ 1613682 w 1949677"/>
              <a:gd name="connsiteY5" fmla="*/ 414953 h 553898"/>
              <a:gd name="connsiteX6" fmla="*/ 0 w 1949677"/>
              <a:gd name="connsiteY6" fmla="*/ 414953 h 553898"/>
              <a:gd name="connsiteX7" fmla="*/ 0 w 1949677"/>
              <a:gd name="connsiteY7" fmla="*/ 138945 h 55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9677" h="553898">
                <a:moveTo>
                  <a:pt x="0" y="138945"/>
                </a:moveTo>
                <a:lnTo>
                  <a:pt x="1613682" y="138945"/>
                </a:lnTo>
                <a:lnTo>
                  <a:pt x="1613682" y="0"/>
                </a:lnTo>
                <a:lnTo>
                  <a:pt x="1949677" y="276949"/>
                </a:lnTo>
                <a:lnTo>
                  <a:pt x="1613682" y="553898"/>
                </a:lnTo>
                <a:lnTo>
                  <a:pt x="1613682" y="414953"/>
                </a:lnTo>
                <a:lnTo>
                  <a:pt x="0" y="414953"/>
                </a:lnTo>
                <a:lnTo>
                  <a:pt x="0" y="138945"/>
                </a:lnTo>
                <a:close/>
              </a:path>
            </a:pathLst>
          </a:cu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49529" tIns="188475" rIns="216956" bIns="188474" numCol="1" spcCol="1270" anchor="ctr" anchorCtr="0">
            <a:noAutofit/>
          </a:bodyPr>
          <a:lstStyle/>
          <a:p>
            <a:pPr lvl="0" algn="ctr" defTabSz="577850">
              <a:lnSpc>
                <a:spcPct val="90000"/>
              </a:lnSpc>
              <a:spcBef>
                <a:spcPct val="0"/>
              </a:spcBef>
              <a:spcAft>
                <a:spcPct val="35000"/>
              </a:spcAft>
            </a:pPr>
            <a:r>
              <a:rPr lang="en-IN" sz="1300" kern="1200">
                <a:solidFill>
                  <a:schemeClr val="bg2">
                    <a:lumMod val="50000"/>
                  </a:schemeClr>
                </a:solidFill>
              </a:rPr>
              <a:t>Too High</a:t>
            </a:r>
          </a:p>
        </p:txBody>
      </p:sp>
      <p:sp>
        <p:nvSpPr>
          <p:cNvPr id="11" name="Freeform 10"/>
          <p:cNvSpPr/>
          <p:nvPr/>
        </p:nvSpPr>
        <p:spPr>
          <a:xfrm rot="5400000">
            <a:off x="6739587" y="1659297"/>
            <a:ext cx="1949677" cy="553898"/>
          </a:xfrm>
          <a:custGeom>
            <a:avLst/>
            <a:gdLst>
              <a:gd name="connsiteX0" fmla="*/ 0 w 1949677"/>
              <a:gd name="connsiteY0" fmla="*/ 138945 h 553898"/>
              <a:gd name="connsiteX1" fmla="*/ 1613682 w 1949677"/>
              <a:gd name="connsiteY1" fmla="*/ 138945 h 553898"/>
              <a:gd name="connsiteX2" fmla="*/ 1613682 w 1949677"/>
              <a:gd name="connsiteY2" fmla="*/ 0 h 553898"/>
              <a:gd name="connsiteX3" fmla="*/ 1949677 w 1949677"/>
              <a:gd name="connsiteY3" fmla="*/ 276949 h 553898"/>
              <a:gd name="connsiteX4" fmla="*/ 1613682 w 1949677"/>
              <a:gd name="connsiteY4" fmla="*/ 553898 h 553898"/>
              <a:gd name="connsiteX5" fmla="*/ 1613682 w 1949677"/>
              <a:gd name="connsiteY5" fmla="*/ 414953 h 553898"/>
              <a:gd name="connsiteX6" fmla="*/ 0 w 1949677"/>
              <a:gd name="connsiteY6" fmla="*/ 414953 h 553898"/>
              <a:gd name="connsiteX7" fmla="*/ 0 w 1949677"/>
              <a:gd name="connsiteY7" fmla="*/ 138945 h 55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9677" h="553898">
                <a:moveTo>
                  <a:pt x="0" y="138945"/>
                </a:moveTo>
                <a:lnTo>
                  <a:pt x="1613682" y="138945"/>
                </a:lnTo>
                <a:lnTo>
                  <a:pt x="1613682" y="0"/>
                </a:lnTo>
                <a:lnTo>
                  <a:pt x="1949677" y="276949"/>
                </a:lnTo>
                <a:lnTo>
                  <a:pt x="1613682" y="553898"/>
                </a:lnTo>
                <a:lnTo>
                  <a:pt x="1613682" y="414953"/>
                </a:lnTo>
                <a:lnTo>
                  <a:pt x="0" y="414953"/>
                </a:lnTo>
                <a:lnTo>
                  <a:pt x="0" y="138945"/>
                </a:lnTo>
                <a:close/>
              </a:path>
            </a:pathLst>
          </a:cu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49529" tIns="188474" rIns="216956" bIns="188475" numCol="1" spcCol="1270" anchor="ctr" anchorCtr="0">
            <a:noAutofit/>
          </a:bodyPr>
          <a:lstStyle/>
          <a:p>
            <a:pPr lvl="0" algn="ctr" defTabSz="577850">
              <a:lnSpc>
                <a:spcPct val="90000"/>
              </a:lnSpc>
              <a:spcBef>
                <a:spcPct val="0"/>
              </a:spcBef>
              <a:spcAft>
                <a:spcPct val="35000"/>
              </a:spcAft>
            </a:pPr>
            <a:r>
              <a:rPr lang="en-IN" sz="1300" kern="1200">
                <a:solidFill>
                  <a:schemeClr val="bg2">
                    <a:lumMod val="50000"/>
                  </a:schemeClr>
                </a:solidFill>
              </a:rPr>
              <a:t>Too Low</a:t>
            </a:r>
          </a:p>
        </p:txBody>
      </p:sp>
    </p:spTree>
    <p:extLst>
      <p:ext uri="{BB962C8B-B14F-4D97-AF65-F5344CB8AC3E}">
        <p14:creationId xmlns:p14="http://schemas.microsoft.com/office/powerpoint/2010/main" val="3412200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EF670-91C7-3763-3648-21218A14EBA9}"/>
              </a:ext>
            </a:extLst>
          </p:cNvPr>
          <p:cNvSpPr>
            <a:spLocks noGrp="1"/>
          </p:cNvSpPr>
          <p:nvPr>
            <p:ph type="title"/>
          </p:nvPr>
        </p:nvSpPr>
        <p:spPr/>
        <p:txBody>
          <a:bodyPr/>
          <a:lstStyle/>
          <a:p>
            <a:r>
              <a:rPr lang="en-US" sz="2800" dirty="0">
                <a:ea typeface="+mj-lt"/>
                <a:cs typeface="+mj-lt"/>
              </a:rPr>
              <a:t>PART II</a:t>
            </a:r>
            <a:r>
              <a:rPr lang="en-US" dirty="0">
                <a:ea typeface="+mj-lt"/>
                <a:cs typeface="+mj-lt"/>
              </a:rPr>
              <a:t/>
            </a:r>
            <a:br>
              <a:rPr lang="en-US" dirty="0">
                <a:ea typeface="+mj-lt"/>
                <a:cs typeface="+mj-lt"/>
              </a:rPr>
            </a:br>
            <a:r>
              <a:rPr lang="en-US" sz="4800" dirty="0">
                <a:ea typeface="+mj-lt"/>
                <a:cs typeface="+mj-lt"/>
              </a:rPr>
              <a:t>Raising Awareness</a:t>
            </a:r>
          </a:p>
          <a:p>
            <a:endParaRPr lang="en-US" dirty="0"/>
          </a:p>
        </p:txBody>
      </p:sp>
      <p:sp>
        <p:nvSpPr>
          <p:cNvPr id="3" name="Content Placeholder 2">
            <a:extLst>
              <a:ext uri="{FF2B5EF4-FFF2-40B4-BE49-F238E27FC236}">
                <a16:creationId xmlns:a16="http://schemas.microsoft.com/office/drawing/2014/main" xmlns="" id="{22B35B24-A147-78F2-7059-A02FBDF7420A}"/>
              </a:ext>
            </a:extLst>
          </p:cNvPr>
          <p:cNvSpPr>
            <a:spLocks noGrp="1"/>
          </p:cNvSpPr>
          <p:nvPr>
            <p:ph idx="1"/>
          </p:nvPr>
        </p:nvSpPr>
        <p:spPr>
          <a:xfrm>
            <a:off x="677334" y="2010335"/>
            <a:ext cx="6096020" cy="4524715"/>
          </a:xfrm>
        </p:spPr>
        <p:txBody>
          <a:bodyPr vert="horz" lIns="91440" tIns="45720" rIns="91440" bIns="45720" rtlCol="0" anchor="t">
            <a:noAutofit/>
          </a:bodyPr>
          <a:lstStyle/>
          <a:p>
            <a:pPr>
              <a:lnSpc>
                <a:spcPct val="90000"/>
              </a:lnSpc>
            </a:pPr>
            <a:r>
              <a:rPr lang="en-US" sz="2000" dirty="0">
                <a:solidFill>
                  <a:srgbClr val="FFFF00"/>
                </a:solidFill>
                <a:ea typeface="+mn-lt"/>
                <a:cs typeface="+mn-lt"/>
              </a:rPr>
              <a:t>S</a:t>
            </a:r>
            <a:r>
              <a:rPr lang="en-US" sz="1900" dirty="0">
                <a:solidFill>
                  <a:srgbClr val="FFFF00"/>
                </a:solidFill>
                <a:ea typeface="+mn-lt"/>
                <a:cs typeface="+mn-lt"/>
              </a:rPr>
              <a:t>ubject from Grade 5 </a:t>
            </a:r>
            <a:r>
              <a:rPr lang="en-US" sz="1900" dirty="0">
                <a:ea typeface="+mn-lt"/>
                <a:cs typeface="+mn-lt"/>
              </a:rPr>
              <a:t>that focuses on sex education and controlling the population after </a:t>
            </a:r>
            <a:r>
              <a:rPr lang="en-US" sz="1900" dirty="0">
                <a:solidFill>
                  <a:srgbClr val="FFFF00"/>
                </a:solidFill>
                <a:ea typeface="+mn-lt"/>
                <a:cs typeface="+mn-lt"/>
              </a:rPr>
              <a:t>consultation with an appropriate agency</a:t>
            </a:r>
            <a:r>
              <a:rPr lang="en-US" sz="1900" dirty="0">
                <a:ea typeface="+mn-lt"/>
                <a:cs typeface="+mn-lt"/>
              </a:rPr>
              <a:t> would be introduced.</a:t>
            </a:r>
            <a:r>
              <a:rPr lang="en-US" sz="1900" b="1" dirty="0">
                <a:ea typeface="+mn-lt"/>
                <a:cs typeface="+mn-lt"/>
              </a:rPr>
              <a:t> The same has been proposed in Population Control Bill 2019, but it applies only to secondary schools, which prevents awareness from an early age.</a:t>
            </a:r>
            <a:endParaRPr lang="en-US" sz="1900" dirty="0">
              <a:ea typeface="+mn-lt"/>
              <a:cs typeface="+mn-lt"/>
            </a:endParaRPr>
          </a:p>
          <a:p>
            <a:pPr>
              <a:lnSpc>
                <a:spcPct val="90000"/>
              </a:lnSpc>
            </a:pPr>
            <a:r>
              <a:rPr lang="en-US" sz="1900" dirty="0">
                <a:ea typeface="+mn-lt"/>
                <a:cs typeface="+mn-lt"/>
              </a:rPr>
              <a:t>A </a:t>
            </a:r>
            <a:r>
              <a:rPr lang="en-US" sz="1900" dirty="0">
                <a:solidFill>
                  <a:srgbClr val="FFFF00"/>
                </a:solidFill>
                <a:ea typeface="+mn-lt"/>
                <a:cs typeface="+mn-lt"/>
              </a:rPr>
              <a:t>small video clip </a:t>
            </a:r>
            <a:r>
              <a:rPr lang="en-US" sz="1900" dirty="0">
                <a:ea typeface="+mn-lt"/>
                <a:cs typeface="+mn-lt"/>
              </a:rPr>
              <a:t>on </a:t>
            </a:r>
            <a:r>
              <a:rPr lang="en-US" sz="1900" dirty="0">
                <a:solidFill>
                  <a:srgbClr val="FFFF00"/>
                </a:solidFill>
                <a:ea typeface="+mn-lt"/>
                <a:cs typeface="+mn-lt"/>
              </a:rPr>
              <a:t>sexual education </a:t>
            </a:r>
            <a:r>
              <a:rPr lang="en-US" sz="1900" dirty="0">
                <a:ea typeface="+mn-lt"/>
                <a:cs typeface="+mn-lt"/>
              </a:rPr>
              <a:t>shall be </a:t>
            </a:r>
            <a:r>
              <a:rPr lang="en-US" sz="1900" dirty="0">
                <a:solidFill>
                  <a:srgbClr val="FFFF00"/>
                </a:solidFill>
                <a:ea typeface="+mn-lt"/>
                <a:cs typeface="+mn-lt"/>
              </a:rPr>
              <a:t>telecast</a:t>
            </a:r>
            <a:r>
              <a:rPr lang="en-US" sz="1900" dirty="0">
                <a:ea typeface="+mn-lt"/>
                <a:cs typeface="+mn-lt"/>
              </a:rPr>
              <a:t> multiple times throughout the day on television and radio and before every film in theatres to sensitize people about population control and break the taboo and social stigma around it.</a:t>
            </a:r>
          </a:p>
          <a:p>
            <a:pPr>
              <a:lnSpc>
                <a:spcPct val="90000"/>
              </a:lnSpc>
            </a:pPr>
            <a:r>
              <a:rPr lang="en-US" sz="1900" dirty="0">
                <a:ea typeface="+mn-lt"/>
                <a:cs typeface="+mn-lt"/>
              </a:rPr>
              <a:t>Main priorities for awareness programs shall be given to the top 5 states regarding the highest overall population density.</a:t>
            </a:r>
          </a:p>
          <a:p>
            <a:pPr>
              <a:lnSpc>
                <a:spcPct val="90000"/>
              </a:lnSpc>
            </a:pPr>
            <a:endParaRPr lang="en-US" sz="1900" dirty="0">
              <a:ea typeface="+mn-lt"/>
              <a:cs typeface="+mn-lt"/>
            </a:endParaRPr>
          </a:p>
          <a:p>
            <a:endParaRPr lang="en-US" sz="1900" dirty="0"/>
          </a:p>
        </p:txBody>
      </p:sp>
      <p:graphicFrame>
        <p:nvGraphicFramePr>
          <p:cNvPr id="5" name="Table 49">
            <a:extLst>
              <a:ext uri="{FF2B5EF4-FFF2-40B4-BE49-F238E27FC236}">
                <a16:creationId xmlns:a16="http://schemas.microsoft.com/office/drawing/2014/main" xmlns="" id="{7190CF2C-ADD7-2E94-8D33-53F9F04411FC}"/>
              </a:ext>
            </a:extLst>
          </p:cNvPr>
          <p:cNvGraphicFramePr>
            <a:graphicFrameLocks noGrp="1"/>
          </p:cNvGraphicFramePr>
          <p:nvPr>
            <p:extLst>
              <p:ext uri="{D42A27DB-BD31-4B8C-83A1-F6EECF244321}">
                <p14:modId xmlns:p14="http://schemas.microsoft.com/office/powerpoint/2010/main" val="2557926622"/>
              </p:ext>
            </p:extLst>
          </p:nvPr>
        </p:nvGraphicFramePr>
        <p:xfrm>
          <a:off x="6772435" y="3092841"/>
          <a:ext cx="5183303" cy="3506028"/>
        </p:xfrm>
        <a:graphic>
          <a:graphicData uri="http://schemas.openxmlformats.org/drawingml/2006/table">
            <a:tbl>
              <a:tblPr firstRow="1" bandRow="1">
                <a:tableStyleId>{5C22544A-7EE6-4342-B048-85BDC9FD1C3A}</a:tableStyleId>
              </a:tblPr>
              <a:tblGrid>
                <a:gridCol w="1738021">
                  <a:extLst>
                    <a:ext uri="{9D8B030D-6E8A-4147-A177-3AD203B41FA5}">
                      <a16:colId xmlns:a16="http://schemas.microsoft.com/office/drawing/2014/main" xmlns="" val="1957711862"/>
                    </a:ext>
                  </a:extLst>
                </a:gridCol>
                <a:gridCol w="1722641">
                  <a:extLst>
                    <a:ext uri="{9D8B030D-6E8A-4147-A177-3AD203B41FA5}">
                      <a16:colId xmlns:a16="http://schemas.microsoft.com/office/drawing/2014/main" xmlns="" val="816430529"/>
                    </a:ext>
                  </a:extLst>
                </a:gridCol>
                <a:gridCol w="1722641">
                  <a:extLst>
                    <a:ext uri="{9D8B030D-6E8A-4147-A177-3AD203B41FA5}">
                      <a16:colId xmlns:a16="http://schemas.microsoft.com/office/drawing/2014/main" xmlns="" val="1579876086"/>
                    </a:ext>
                  </a:extLst>
                </a:gridCol>
              </a:tblGrid>
              <a:tr h="556467">
                <a:tc>
                  <a:txBody>
                    <a:bodyPr/>
                    <a:lstStyle/>
                    <a:p>
                      <a:pPr algn="ctr"/>
                      <a:r>
                        <a:rPr lang="en-IN" dirty="0"/>
                        <a:t>STATE</a:t>
                      </a:r>
                    </a:p>
                  </a:txBody>
                  <a:tcPr anchor="ctr">
                    <a:solidFill>
                      <a:schemeClr val="accent2">
                        <a:lumMod val="75000"/>
                      </a:schemeClr>
                    </a:solidFill>
                  </a:tcPr>
                </a:tc>
                <a:tc>
                  <a:txBody>
                    <a:bodyPr/>
                    <a:lstStyle/>
                    <a:p>
                      <a:pPr algn="ctr"/>
                      <a:r>
                        <a:rPr lang="en-IN"/>
                        <a:t>POPULATION</a:t>
                      </a:r>
                    </a:p>
                  </a:txBody>
                  <a:tcPr anchor="ctr">
                    <a:solidFill>
                      <a:schemeClr val="accent1">
                        <a:lumMod val="75000"/>
                      </a:schemeClr>
                    </a:solidFill>
                  </a:tcPr>
                </a:tc>
                <a:tc>
                  <a:txBody>
                    <a:bodyPr/>
                    <a:lstStyle/>
                    <a:p>
                      <a:pPr algn="ctr"/>
                      <a:r>
                        <a:rPr lang="en-IN"/>
                        <a:t>POPULATION DENSITY</a:t>
                      </a:r>
                    </a:p>
                  </a:txBody>
                  <a:tcPr anchor="ctr">
                    <a:solidFill>
                      <a:schemeClr val="accent2">
                        <a:lumMod val="75000"/>
                      </a:schemeClr>
                    </a:solidFill>
                  </a:tcPr>
                </a:tc>
                <a:extLst>
                  <a:ext uri="{0D108BD9-81ED-4DB2-BD59-A6C34878D82A}">
                    <a16:rowId xmlns:a16="http://schemas.microsoft.com/office/drawing/2014/main" xmlns="" val="2290747785"/>
                  </a:ext>
                </a:extLst>
              </a:tr>
              <a:tr h="556467">
                <a:tc>
                  <a:txBody>
                    <a:bodyPr/>
                    <a:lstStyle/>
                    <a:p>
                      <a:pPr algn="ctr"/>
                      <a:r>
                        <a:rPr lang="en-IN"/>
                        <a:t>Bihar</a:t>
                      </a:r>
                    </a:p>
                  </a:txBody>
                  <a:tcPr anchor="ctr"/>
                </a:tc>
                <a:tc>
                  <a:txBody>
                    <a:bodyPr/>
                    <a:lstStyle/>
                    <a:p>
                      <a:pPr algn="ctr"/>
                      <a:r>
                        <a:rPr lang="en-IN" dirty="0"/>
                        <a:t>103,804,637</a:t>
                      </a:r>
                    </a:p>
                  </a:txBody>
                  <a:tcPr anchor="ctr"/>
                </a:tc>
                <a:tc>
                  <a:txBody>
                    <a:bodyPr/>
                    <a:lstStyle/>
                    <a:p>
                      <a:pPr algn="ctr"/>
                      <a:r>
                        <a:rPr lang="en-IN"/>
                        <a:t>1,102/km²</a:t>
                      </a:r>
                    </a:p>
                  </a:txBody>
                  <a:tcPr anchor="ctr"/>
                </a:tc>
                <a:extLst>
                  <a:ext uri="{0D108BD9-81ED-4DB2-BD59-A6C34878D82A}">
                    <a16:rowId xmlns:a16="http://schemas.microsoft.com/office/drawing/2014/main" xmlns="" val="1391969779"/>
                  </a:ext>
                </a:extLst>
              </a:tr>
              <a:tr h="556467">
                <a:tc>
                  <a:txBody>
                    <a:bodyPr/>
                    <a:lstStyle/>
                    <a:p>
                      <a:pPr algn="ctr"/>
                      <a:r>
                        <a:rPr lang="en-IN"/>
                        <a:t>West Bengal</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a:t>91,347,736</a:t>
                      </a:r>
                    </a:p>
                  </a:txBody>
                  <a:tcPr anchor="ctr"/>
                </a:tc>
                <a:tc>
                  <a:txBody>
                    <a:bodyPr/>
                    <a:lstStyle/>
                    <a:p>
                      <a:pPr algn="ctr"/>
                      <a:r>
                        <a:rPr lang="en-IN"/>
                        <a:t>1,029/km²</a:t>
                      </a:r>
                    </a:p>
                  </a:txBody>
                  <a:tcPr anchor="ctr"/>
                </a:tc>
                <a:extLst>
                  <a:ext uri="{0D108BD9-81ED-4DB2-BD59-A6C34878D82A}">
                    <a16:rowId xmlns:a16="http://schemas.microsoft.com/office/drawing/2014/main" xmlns="" val="1248347980"/>
                  </a:ext>
                </a:extLst>
              </a:tr>
              <a:tr h="556467">
                <a:tc>
                  <a:txBody>
                    <a:bodyPr/>
                    <a:lstStyle/>
                    <a:p>
                      <a:pPr algn="ctr"/>
                      <a:r>
                        <a:rPr lang="en-IN"/>
                        <a:t>Uttar Pradesh</a:t>
                      </a:r>
                    </a:p>
                  </a:txBody>
                  <a:tcPr anchor="ctr"/>
                </a:tc>
                <a:tc>
                  <a:txBody>
                    <a:bodyPr/>
                    <a:lstStyle/>
                    <a:p>
                      <a:pPr algn="ctr"/>
                      <a:r>
                        <a:rPr lang="en-IN"/>
                        <a:t>199,812,341</a:t>
                      </a:r>
                    </a:p>
                  </a:txBody>
                  <a:tcPr anchor="ctr"/>
                </a:tc>
                <a:tc>
                  <a:txBody>
                    <a:bodyPr/>
                    <a:lstStyle/>
                    <a:p>
                      <a:pPr algn="ctr"/>
                      <a:r>
                        <a:rPr lang="en-IN"/>
                        <a:t>828/km²</a:t>
                      </a:r>
                    </a:p>
                  </a:txBody>
                  <a:tcPr anchor="ctr"/>
                </a:tc>
                <a:extLst>
                  <a:ext uri="{0D108BD9-81ED-4DB2-BD59-A6C34878D82A}">
                    <a16:rowId xmlns:a16="http://schemas.microsoft.com/office/drawing/2014/main" xmlns="" val="3193165486"/>
                  </a:ext>
                </a:extLst>
              </a:tr>
              <a:tr h="556467">
                <a:tc>
                  <a:txBody>
                    <a:bodyPr/>
                    <a:lstStyle/>
                    <a:p>
                      <a:pPr algn="ctr"/>
                      <a:r>
                        <a:rPr lang="en-IN"/>
                        <a:t>Maharashtra</a:t>
                      </a:r>
                    </a:p>
                  </a:txBody>
                  <a:tcPr anchor="ctr"/>
                </a:tc>
                <a:tc>
                  <a:txBody>
                    <a:bodyPr/>
                    <a:lstStyle/>
                    <a:p>
                      <a:pPr algn="ctr"/>
                      <a:r>
                        <a:rPr lang="en-IN"/>
                        <a:t>112,372,972</a:t>
                      </a:r>
                    </a:p>
                  </a:txBody>
                  <a:tcPr anchor="ctr"/>
                </a:tc>
                <a:tc>
                  <a:txBody>
                    <a:bodyPr/>
                    <a:lstStyle/>
                    <a:p>
                      <a:pPr algn="ctr"/>
                      <a:r>
                        <a:rPr lang="en-IN"/>
                        <a:t>365/km²</a:t>
                      </a:r>
                    </a:p>
                  </a:txBody>
                  <a:tcPr anchor="ctr"/>
                </a:tc>
                <a:extLst>
                  <a:ext uri="{0D108BD9-81ED-4DB2-BD59-A6C34878D82A}">
                    <a16:rowId xmlns:a16="http://schemas.microsoft.com/office/drawing/2014/main" xmlns="" val="1281471402"/>
                  </a:ext>
                </a:extLst>
              </a:tr>
              <a:tr h="556467">
                <a:tc>
                  <a:txBody>
                    <a:bodyPr/>
                    <a:lstStyle/>
                    <a:p>
                      <a:pPr algn="ctr"/>
                      <a:r>
                        <a:rPr lang="en-IN"/>
                        <a:t>Madhya Pradesh</a:t>
                      </a:r>
                    </a:p>
                  </a:txBody>
                  <a:tcPr anchor="ctr"/>
                </a:tc>
                <a:tc>
                  <a:txBody>
                    <a:bodyPr/>
                    <a:lstStyle/>
                    <a:p>
                      <a:pPr algn="ctr"/>
                      <a:r>
                        <a:rPr lang="en-IN"/>
                        <a:t>72,597,565</a:t>
                      </a:r>
                    </a:p>
                  </a:txBody>
                  <a:tcPr anchor="ctr"/>
                </a:tc>
                <a:tc>
                  <a:txBody>
                    <a:bodyPr/>
                    <a:lstStyle/>
                    <a:p>
                      <a:pPr algn="ctr"/>
                      <a:r>
                        <a:rPr lang="en-IN"/>
                        <a:t>236/km²</a:t>
                      </a:r>
                    </a:p>
                  </a:txBody>
                  <a:tcPr anchor="ctr"/>
                </a:tc>
                <a:extLst>
                  <a:ext uri="{0D108BD9-81ED-4DB2-BD59-A6C34878D82A}">
                    <a16:rowId xmlns:a16="http://schemas.microsoft.com/office/drawing/2014/main" xmlns="" val="111627362"/>
                  </a:ext>
                </a:extLst>
              </a:tr>
            </a:tbl>
          </a:graphicData>
        </a:graphic>
      </p:graphicFrame>
      <p:sp>
        <p:nvSpPr>
          <p:cNvPr id="4" name="Rectangle 3">
            <a:extLst>
              <a:ext uri="{FF2B5EF4-FFF2-40B4-BE49-F238E27FC236}">
                <a16:creationId xmlns:a16="http://schemas.microsoft.com/office/drawing/2014/main" xmlns="" id="{D35259AD-D4C3-2374-4526-673DF2287336}"/>
              </a:ext>
            </a:extLst>
          </p:cNvPr>
          <p:cNvSpPr/>
          <p:nvPr/>
        </p:nvSpPr>
        <p:spPr>
          <a:xfrm>
            <a:off x="6769273" y="1137781"/>
            <a:ext cx="5156548" cy="158662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Local Municipal </a:t>
            </a:r>
            <a:r>
              <a:rPr lang="en-US" dirty="0" smtClean="0"/>
              <a:t>Corporation/Panchayat </a:t>
            </a:r>
            <a:r>
              <a:rPr lang="en-US" dirty="0"/>
              <a:t>shall be responsible and accountable to higher administrative government bodies for the implementation of the awareness campaigns and initiatives.</a:t>
            </a:r>
          </a:p>
        </p:txBody>
      </p:sp>
    </p:spTree>
    <p:extLst>
      <p:ext uri="{BB962C8B-B14F-4D97-AF65-F5344CB8AC3E}">
        <p14:creationId xmlns:p14="http://schemas.microsoft.com/office/powerpoint/2010/main" val="3864870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558D4C98DB72459178C7BF1D51E137" ma:contentTypeVersion="7" ma:contentTypeDescription="Create a new document." ma:contentTypeScope="" ma:versionID="7d4009d8564f82dff21f66a1dd3146f7">
  <xsd:schema xmlns:xsd="http://www.w3.org/2001/XMLSchema" xmlns:xs="http://www.w3.org/2001/XMLSchema" xmlns:p="http://schemas.microsoft.com/office/2006/metadata/properties" xmlns:ns3="0f939348-f1b2-4514-a31c-b1c69e244fe6" xmlns:ns4="f48bd0a5-8c89-4a8d-9b8a-27dafc86da4b" targetNamespace="http://schemas.microsoft.com/office/2006/metadata/properties" ma:root="true" ma:fieldsID="b9409864c2847339f6ab21f4408ff99b" ns3:_="" ns4:_="">
    <xsd:import namespace="0f939348-f1b2-4514-a31c-b1c69e244fe6"/>
    <xsd:import namespace="f48bd0a5-8c89-4a8d-9b8a-27dafc86da4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939348-f1b2-4514-a31c-b1c69e244f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8bd0a5-8c89-4a8d-9b8a-27dafc86da4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f939348-f1b2-4514-a31c-b1c69e244fe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0B49D4-B905-4E0E-99CA-CBDB2789DD99}">
  <ds:schemaRefs>
    <ds:schemaRef ds:uri="0f939348-f1b2-4514-a31c-b1c69e244fe6"/>
    <ds:schemaRef ds:uri="f48bd0a5-8c89-4a8d-9b8a-27dafc86da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36CE47-F529-4B02-8AAA-5CA0D72F9C57}">
  <ds:schemaRefs>
    <ds:schemaRef ds:uri="0f939348-f1b2-4514-a31c-b1c69e244fe6"/>
    <ds:schemaRef ds:uri="f48bd0a5-8c89-4a8d-9b8a-27dafc86da4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A120091-5D6A-48CE-8DBA-C1E3ED5AF9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43</TotalTime>
  <Words>691</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 Light</vt:lpstr>
      <vt:lpstr>Neue Plak</vt:lpstr>
      <vt:lpstr>Trebuchet MS</vt:lpstr>
      <vt:lpstr>Wingdings</vt:lpstr>
      <vt:lpstr>Wingdings 3</vt:lpstr>
      <vt:lpstr>Facet</vt:lpstr>
      <vt:lpstr>Population Rules Preventing Oblivion (PRO)</vt:lpstr>
      <vt:lpstr>PowerPoint Presentation</vt:lpstr>
      <vt:lpstr>How has this been tackled before?</vt:lpstr>
      <vt:lpstr>PART I GOVERNMENT INCENTIVES</vt:lpstr>
      <vt:lpstr>Introduction of Progeny Tax</vt:lpstr>
      <vt:lpstr>PowerPoint Presentation</vt:lpstr>
      <vt:lpstr>Registering More Children for Adoption</vt:lpstr>
      <vt:lpstr>Some Additional Reforms</vt:lpstr>
      <vt:lpstr>PART II Raising Awareness </vt:lpstr>
      <vt:lpstr>Implementation and its Benefits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Verma</dc:creator>
  <cp:lastModifiedBy>Microsoft account</cp:lastModifiedBy>
  <cp:revision>216</cp:revision>
  <dcterms:created xsi:type="dcterms:W3CDTF">2023-03-20T09:56:16Z</dcterms:created>
  <dcterms:modified xsi:type="dcterms:W3CDTF">2023-03-21T09:07:24Z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0x01010094558D4C98DB72459178C7BF1D51E137</vt:lpwstr>
  </property>
</Properties>
</file>