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4"/>
  </p:notesMasterIdLst>
  <p:sldIdLst>
    <p:sldId id="256" r:id="rId2"/>
    <p:sldId id="274" r:id="rId3"/>
    <p:sldId id="257" r:id="rId4"/>
    <p:sldId id="264" r:id="rId5"/>
    <p:sldId id="268" r:id="rId6"/>
    <p:sldId id="258" r:id="rId7"/>
    <p:sldId id="261" r:id="rId8"/>
    <p:sldId id="270" r:id="rId9"/>
    <p:sldId id="271" r:id="rId10"/>
    <p:sldId id="265" r:id="rId11"/>
    <p:sldId id="273"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71"/>
    <p:restoredTop sz="72868"/>
  </p:normalViewPr>
  <p:slideViewPr>
    <p:cSldViewPr snapToGrid="0">
      <p:cViewPr varScale="1">
        <p:scale>
          <a:sx n="79" d="100"/>
          <a:sy n="79" d="100"/>
        </p:scale>
        <p:origin x="1552" y="200"/>
      </p:cViewPr>
      <p:guideLst/>
    </p:cSldViewPr>
  </p:slideViewPr>
  <p:notesTextViewPr>
    <p:cViewPr>
      <p:scale>
        <a:sx n="80" d="100"/>
        <a:sy n="8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Kitap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tr-TR" dirty="0"/>
              <a:t>G</a:t>
            </a:r>
            <a:r>
              <a:rPr lang="en-GB" dirty="0" err="1"/>
              <a:t>eneral</a:t>
            </a:r>
            <a:r>
              <a:rPr lang="en-GB" dirty="0"/>
              <a:t> </a:t>
            </a:r>
            <a:r>
              <a:rPr lang="tr-TR" dirty="0"/>
              <a:t>E</a:t>
            </a:r>
            <a:r>
              <a:rPr lang="en-GB" dirty="0"/>
              <a:t>valuation</a:t>
            </a:r>
          </a:p>
        </c:rich>
      </c:tx>
      <c:layout>
        <c:manualLayout>
          <c:xMode val="edge"/>
          <c:yMode val="edge"/>
          <c:x val="0.32206227082435324"/>
          <c:y val="5.44016037764136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TR"/>
        </a:p>
      </c:txPr>
    </c:title>
    <c:autoTitleDeleted val="0"/>
    <c:plotArea>
      <c:layout/>
      <c:barChart>
        <c:barDir val="col"/>
        <c:grouping val="clustered"/>
        <c:varyColors val="0"/>
        <c:ser>
          <c:idx val="0"/>
          <c:order val="0"/>
          <c:tx>
            <c:strRef>
              <c:f>Sayfa1!$B$1</c:f>
              <c:strCache>
                <c:ptCount val="1"/>
                <c:pt idx="0">
                  <c:v>Accuracy</c:v>
                </c:pt>
              </c:strCache>
            </c:strRef>
          </c:tx>
          <c:spPr>
            <a:solidFill>
              <a:schemeClr val="accent1"/>
            </a:solidFill>
            <a:ln>
              <a:noFill/>
            </a:ln>
            <a:effectLst/>
          </c:spPr>
          <c:invertIfNegative val="0"/>
          <c:cat>
            <c:strRef>
              <c:f>Sayfa1!$A$2:$A$7</c:f>
              <c:strCache>
                <c:ptCount val="6"/>
                <c:pt idx="0">
                  <c:v>RF_Original</c:v>
                </c:pt>
                <c:pt idx="1">
                  <c:v>DT_Original</c:v>
                </c:pt>
                <c:pt idx="2">
                  <c:v>RF_Threshold</c:v>
                </c:pt>
                <c:pt idx="3">
                  <c:v>DT_Threshold</c:v>
                </c:pt>
                <c:pt idx="4">
                  <c:v>RF_Smote</c:v>
                </c:pt>
                <c:pt idx="5">
                  <c:v>DT_Smote</c:v>
                </c:pt>
              </c:strCache>
            </c:strRef>
          </c:cat>
          <c:val>
            <c:numRef>
              <c:f>Sayfa1!$B$2:$B$7</c:f>
              <c:numCache>
                <c:formatCode>General</c:formatCode>
                <c:ptCount val="6"/>
                <c:pt idx="0">
                  <c:v>0.999448</c:v>
                </c:pt>
                <c:pt idx="1">
                  <c:v>0.99948300000000001</c:v>
                </c:pt>
                <c:pt idx="2">
                  <c:v>0.99818300000000004</c:v>
                </c:pt>
                <c:pt idx="3">
                  <c:v>0.99818300000000004</c:v>
                </c:pt>
                <c:pt idx="4">
                  <c:v>0.98950300000000002</c:v>
                </c:pt>
                <c:pt idx="5">
                  <c:v>0.988479</c:v>
                </c:pt>
              </c:numCache>
            </c:numRef>
          </c:val>
          <c:extLst>
            <c:ext xmlns:c16="http://schemas.microsoft.com/office/drawing/2014/chart" uri="{C3380CC4-5D6E-409C-BE32-E72D297353CC}">
              <c16:uniqueId val="{00000000-B96A-4D69-BE5A-EA55F5E9E72F}"/>
            </c:ext>
          </c:extLst>
        </c:ser>
        <c:ser>
          <c:idx val="1"/>
          <c:order val="1"/>
          <c:tx>
            <c:strRef>
              <c:f>Sayfa1!$C$1</c:f>
              <c:strCache>
                <c:ptCount val="1"/>
                <c:pt idx="0">
                  <c:v>Recall Score</c:v>
                </c:pt>
              </c:strCache>
            </c:strRef>
          </c:tx>
          <c:spPr>
            <a:solidFill>
              <a:schemeClr val="accent2"/>
            </a:solidFill>
            <a:ln>
              <a:noFill/>
            </a:ln>
            <a:effectLst/>
          </c:spPr>
          <c:invertIfNegative val="0"/>
          <c:cat>
            <c:strRef>
              <c:f>Sayfa1!$A$2:$A$7</c:f>
              <c:strCache>
                <c:ptCount val="6"/>
                <c:pt idx="0">
                  <c:v>RF_Original</c:v>
                </c:pt>
                <c:pt idx="1">
                  <c:v>DT_Original</c:v>
                </c:pt>
                <c:pt idx="2">
                  <c:v>RF_Threshold</c:v>
                </c:pt>
                <c:pt idx="3">
                  <c:v>DT_Threshold</c:v>
                </c:pt>
                <c:pt idx="4">
                  <c:v>RF_Smote</c:v>
                </c:pt>
                <c:pt idx="5">
                  <c:v>DT_Smote</c:v>
                </c:pt>
              </c:strCache>
            </c:strRef>
          </c:cat>
          <c:val>
            <c:numRef>
              <c:f>Sayfa1!$C$2:$C$7</c:f>
              <c:numCache>
                <c:formatCode>General</c:formatCode>
                <c:ptCount val="6"/>
                <c:pt idx="0">
                  <c:v>0.69403000000000004</c:v>
                </c:pt>
                <c:pt idx="1">
                  <c:v>0.76119400000000004</c:v>
                </c:pt>
                <c:pt idx="2">
                  <c:v>0.90151499999999996</c:v>
                </c:pt>
                <c:pt idx="3">
                  <c:v>0.90909099999999998</c:v>
                </c:pt>
                <c:pt idx="4">
                  <c:v>0.98566299999999996</c:v>
                </c:pt>
                <c:pt idx="5">
                  <c:v>0.985151</c:v>
                </c:pt>
              </c:numCache>
            </c:numRef>
          </c:val>
          <c:extLst>
            <c:ext xmlns:c16="http://schemas.microsoft.com/office/drawing/2014/chart" uri="{C3380CC4-5D6E-409C-BE32-E72D297353CC}">
              <c16:uniqueId val="{00000001-B96A-4D69-BE5A-EA55F5E9E72F}"/>
            </c:ext>
          </c:extLst>
        </c:ser>
        <c:ser>
          <c:idx val="2"/>
          <c:order val="2"/>
          <c:tx>
            <c:strRef>
              <c:f>Sayfa1!$D$1</c:f>
              <c:strCache>
                <c:ptCount val="1"/>
                <c:pt idx="0">
                  <c:v>F1 Score</c:v>
                </c:pt>
              </c:strCache>
            </c:strRef>
          </c:tx>
          <c:spPr>
            <a:solidFill>
              <a:schemeClr val="accent3"/>
            </a:solidFill>
            <a:ln>
              <a:noFill/>
            </a:ln>
            <a:effectLst/>
          </c:spPr>
          <c:invertIfNegative val="0"/>
          <c:cat>
            <c:strRef>
              <c:f>Sayfa1!$A$2:$A$7</c:f>
              <c:strCache>
                <c:ptCount val="6"/>
                <c:pt idx="0">
                  <c:v>RF_Original</c:v>
                </c:pt>
                <c:pt idx="1">
                  <c:v>DT_Original</c:v>
                </c:pt>
                <c:pt idx="2">
                  <c:v>RF_Threshold</c:v>
                </c:pt>
                <c:pt idx="3">
                  <c:v>DT_Threshold</c:v>
                </c:pt>
                <c:pt idx="4">
                  <c:v>RF_Smote</c:v>
                </c:pt>
                <c:pt idx="5">
                  <c:v>DT_Smote</c:v>
                </c:pt>
              </c:strCache>
            </c:strRef>
          </c:cat>
          <c:val>
            <c:numRef>
              <c:f>Sayfa1!$D$2:$D$7</c:f>
              <c:numCache>
                <c:formatCode>General</c:formatCode>
                <c:ptCount val="6"/>
                <c:pt idx="0">
                  <c:v>0.79828299999999996</c:v>
                </c:pt>
                <c:pt idx="1">
                  <c:v>0.82258100000000001</c:v>
                </c:pt>
                <c:pt idx="2">
                  <c:v>0.92968799999999996</c:v>
                </c:pt>
                <c:pt idx="3">
                  <c:v>0.93023299999999998</c:v>
                </c:pt>
                <c:pt idx="4">
                  <c:v>0.98946299999999998</c:v>
                </c:pt>
                <c:pt idx="5">
                  <c:v>0.98844100000000001</c:v>
                </c:pt>
              </c:numCache>
            </c:numRef>
          </c:val>
          <c:extLst>
            <c:ext xmlns:c16="http://schemas.microsoft.com/office/drawing/2014/chart" uri="{C3380CC4-5D6E-409C-BE32-E72D297353CC}">
              <c16:uniqueId val="{00000002-B96A-4D69-BE5A-EA55F5E9E72F}"/>
            </c:ext>
          </c:extLst>
        </c:ser>
        <c:ser>
          <c:idx val="3"/>
          <c:order val="3"/>
          <c:tx>
            <c:strRef>
              <c:f>Sayfa1!$E$1</c:f>
              <c:strCache>
                <c:ptCount val="1"/>
                <c:pt idx="0">
                  <c:v>Precision Score</c:v>
                </c:pt>
              </c:strCache>
            </c:strRef>
          </c:tx>
          <c:spPr>
            <a:solidFill>
              <a:schemeClr val="accent4"/>
            </a:solidFill>
            <a:ln>
              <a:noFill/>
            </a:ln>
            <a:effectLst/>
          </c:spPr>
          <c:invertIfNegative val="0"/>
          <c:cat>
            <c:strRef>
              <c:f>Sayfa1!$A$2:$A$7</c:f>
              <c:strCache>
                <c:ptCount val="6"/>
                <c:pt idx="0">
                  <c:v>RF_Original</c:v>
                </c:pt>
                <c:pt idx="1">
                  <c:v>DT_Original</c:v>
                </c:pt>
                <c:pt idx="2">
                  <c:v>RF_Threshold</c:v>
                </c:pt>
                <c:pt idx="3">
                  <c:v>DT_Threshold</c:v>
                </c:pt>
                <c:pt idx="4">
                  <c:v>RF_Smote</c:v>
                </c:pt>
                <c:pt idx="5">
                  <c:v>DT_Smote</c:v>
                </c:pt>
              </c:strCache>
            </c:strRef>
          </c:cat>
          <c:val>
            <c:numRef>
              <c:f>Sayfa1!$E$2:$E$7</c:f>
              <c:numCache>
                <c:formatCode>General</c:formatCode>
                <c:ptCount val="6"/>
                <c:pt idx="0">
                  <c:v>0.93939399999999995</c:v>
                </c:pt>
                <c:pt idx="1">
                  <c:v>0.894737</c:v>
                </c:pt>
                <c:pt idx="2">
                  <c:v>0.959677</c:v>
                </c:pt>
                <c:pt idx="3">
                  <c:v>0.95238100000000003</c:v>
                </c:pt>
                <c:pt idx="4">
                  <c:v>0.99329199999999995</c:v>
                </c:pt>
                <c:pt idx="5">
                  <c:v>0.991753</c:v>
                </c:pt>
              </c:numCache>
            </c:numRef>
          </c:val>
          <c:extLst>
            <c:ext xmlns:c16="http://schemas.microsoft.com/office/drawing/2014/chart" uri="{C3380CC4-5D6E-409C-BE32-E72D297353CC}">
              <c16:uniqueId val="{00000003-B96A-4D69-BE5A-EA55F5E9E72F}"/>
            </c:ext>
          </c:extLst>
        </c:ser>
        <c:dLbls>
          <c:showLegendKey val="0"/>
          <c:showVal val="0"/>
          <c:showCatName val="0"/>
          <c:showSerName val="0"/>
          <c:showPercent val="0"/>
          <c:showBubbleSize val="0"/>
        </c:dLbls>
        <c:gapWidth val="219"/>
        <c:overlap val="-27"/>
        <c:axId val="450864904"/>
        <c:axId val="450863264"/>
      </c:barChart>
      <c:catAx>
        <c:axId val="450864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R"/>
          </a:p>
        </c:txPr>
        <c:crossAx val="450863264"/>
        <c:crosses val="autoZero"/>
        <c:auto val="1"/>
        <c:lblAlgn val="ctr"/>
        <c:lblOffset val="100"/>
        <c:noMultiLvlLbl val="0"/>
      </c:catAx>
      <c:valAx>
        <c:axId val="450863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R"/>
          </a:p>
        </c:txPr>
        <c:crossAx val="4508649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R"/>
        </a:p>
      </c:txPr>
    </c:legend>
    <c:plotVisOnly val="1"/>
    <c:dispBlanksAs val="gap"/>
    <c:showDLblsOverMax val="0"/>
  </c:chart>
  <c:spPr>
    <a:noFill/>
    <a:ln>
      <a:noFill/>
    </a:ln>
    <a:effectLst/>
  </c:spPr>
  <c:txPr>
    <a:bodyPr/>
    <a:lstStyle/>
    <a:p>
      <a:pPr>
        <a:defRPr/>
      </a:pPr>
      <a:endParaRPr lang="en-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D64C2-E2D5-4549-A45F-5907E315AAED}" type="datetimeFigureOut">
              <a:rPr lang="en-TR" smtClean="0"/>
              <a:t>10.09.2022</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09293D-DED4-FE42-BD86-1110B96E8B59}" type="slidenum">
              <a:rPr lang="en-TR" smtClean="0"/>
              <a:t>‹#›</a:t>
            </a:fld>
            <a:endParaRPr lang="en-TR"/>
          </a:p>
        </p:txBody>
      </p:sp>
    </p:spTree>
    <p:extLst>
      <p:ext uri="{BB962C8B-B14F-4D97-AF65-F5344CB8AC3E}">
        <p14:creationId xmlns:p14="http://schemas.microsoft.com/office/powerpoint/2010/main" val="740063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6F09293D-DED4-FE42-BD86-1110B96E8B59}" type="slidenum">
              <a:rPr lang="en-TR" smtClean="0"/>
              <a:t>1</a:t>
            </a:fld>
            <a:endParaRPr lang="en-TR"/>
          </a:p>
        </p:txBody>
      </p:sp>
    </p:spTree>
    <p:extLst>
      <p:ext uri="{BB962C8B-B14F-4D97-AF65-F5344CB8AC3E}">
        <p14:creationId xmlns:p14="http://schemas.microsoft.com/office/powerpoint/2010/main" val="2331687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6F09293D-DED4-FE42-BD86-1110B96E8B59}" type="slidenum">
              <a:rPr lang="en-TR" smtClean="0"/>
              <a:t>10</a:t>
            </a:fld>
            <a:endParaRPr lang="en-TR"/>
          </a:p>
        </p:txBody>
      </p:sp>
    </p:spTree>
    <p:extLst>
      <p:ext uri="{BB962C8B-B14F-4D97-AF65-F5344CB8AC3E}">
        <p14:creationId xmlns:p14="http://schemas.microsoft.com/office/powerpoint/2010/main" val="3543590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6F09293D-DED4-FE42-BD86-1110B96E8B59}" type="slidenum">
              <a:rPr lang="en-TR" smtClean="0"/>
              <a:t>11</a:t>
            </a:fld>
            <a:endParaRPr lang="en-TR"/>
          </a:p>
        </p:txBody>
      </p:sp>
    </p:spTree>
    <p:extLst>
      <p:ext uri="{BB962C8B-B14F-4D97-AF65-F5344CB8AC3E}">
        <p14:creationId xmlns:p14="http://schemas.microsoft.com/office/powerpoint/2010/main" val="2941344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6F09293D-DED4-FE42-BD86-1110B96E8B59}" type="slidenum">
              <a:rPr lang="en-TR" smtClean="0"/>
              <a:t>12</a:t>
            </a:fld>
            <a:endParaRPr lang="en-TR"/>
          </a:p>
        </p:txBody>
      </p:sp>
    </p:spTree>
    <p:extLst>
      <p:ext uri="{BB962C8B-B14F-4D97-AF65-F5344CB8AC3E}">
        <p14:creationId xmlns:p14="http://schemas.microsoft.com/office/powerpoint/2010/main" val="3982465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09293D-DED4-FE42-BD86-1110B96E8B59}" type="slidenum">
              <a:rPr lang="en-TR" smtClean="0"/>
              <a:t>2</a:t>
            </a:fld>
            <a:endParaRPr lang="en-TR"/>
          </a:p>
        </p:txBody>
      </p:sp>
    </p:spTree>
    <p:extLst>
      <p:ext uri="{BB962C8B-B14F-4D97-AF65-F5344CB8AC3E}">
        <p14:creationId xmlns:p14="http://schemas.microsoft.com/office/powerpoint/2010/main" val="2024517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6F09293D-DED4-FE42-BD86-1110B96E8B59}" type="slidenum">
              <a:rPr lang="en-TR" smtClean="0"/>
              <a:t>3</a:t>
            </a:fld>
            <a:endParaRPr lang="en-TR"/>
          </a:p>
        </p:txBody>
      </p:sp>
    </p:spTree>
    <p:extLst>
      <p:ext uri="{BB962C8B-B14F-4D97-AF65-F5344CB8AC3E}">
        <p14:creationId xmlns:p14="http://schemas.microsoft.com/office/powerpoint/2010/main" val="2817214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6F09293D-DED4-FE42-BD86-1110B96E8B59}" type="slidenum">
              <a:rPr lang="en-TR" smtClean="0"/>
              <a:t>4</a:t>
            </a:fld>
            <a:endParaRPr lang="en-TR"/>
          </a:p>
        </p:txBody>
      </p:sp>
    </p:spTree>
    <p:extLst>
      <p:ext uri="{BB962C8B-B14F-4D97-AF65-F5344CB8AC3E}">
        <p14:creationId xmlns:p14="http://schemas.microsoft.com/office/powerpoint/2010/main" val="1446687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6F09293D-DED4-FE42-BD86-1110B96E8B59}" type="slidenum">
              <a:rPr lang="en-TR" smtClean="0"/>
              <a:t>5</a:t>
            </a:fld>
            <a:endParaRPr lang="en-TR"/>
          </a:p>
        </p:txBody>
      </p:sp>
    </p:spTree>
    <p:extLst>
      <p:ext uri="{BB962C8B-B14F-4D97-AF65-F5344CB8AC3E}">
        <p14:creationId xmlns:p14="http://schemas.microsoft.com/office/powerpoint/2010/main" val="1083661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6F09293D-DED4-FE42-BD86-1110B96E8B59}" type="slidenum">
              <a:rPr lang="en-TR" smtClean="0"/>
              <a:t>6</a:t>
            </a:fld>
            <a:endParaRPr lang="en-TR"/>
          </a:p>
        </p:txBody>
      </p:sp>
    </p:spTree>
    <p:extLst>
      <p:ext uri="{BB962C8B-B14F-4D97-AF65-F5344CB8AC3E}">
        <p14:creationId xmlns:p14="http://schemas.microsoft.com/office/powerpoint/2010/main" val="2967901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6F09293D-DED4-FE42-BD86-1110B96E8B59}" type="slidenum">
              <a:rPr lang="en-TR" smtClean="0"/>
              <a:t>7</a:t>
            </a:fld>
            <a:endParaRPr lang="en-TR"/>
          </a:p>
        </p:txBody>
      </p:sp>
    </p:spTree>
    <p:extLst>
      <p:ext uri="{BB962C8B-B14F-4D97-AF65-F5344CB8AC3E}">
        <p14:creationId xmlns:p14="http://schemas.microsoft.com/office/powerpoint/2010/main" val="3425776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6F09293D-DED4-FE42-BD86-1110B96E8B59}" type="slidenum">
              <a:rPr lang="en-TR" smtClean="0"/>
              <a:t>8</a:t>
            </a:fld>
            <a:endParaRPr lang="en-TR"/>
          </a:p>
        </p:txBody>
      </p:sp>
    </p:spTree>
    <p:extLst>
      <p:ext uri="{BB962C8B-B14F-4D97-AF65-F5344CB8AC3E}">
        <p14:creationId xmlns:p14="http://schemas.microsoft.com/office/powerpoint/2010/main" val="264487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p:txBody>
      </p:sp>
      <p:sp>
        <p:nvSpPr>
          <p:cNvPr id="4" name="Slide Number Placeholder 3"/>
          <p:cNvSpPr>
            <a:spLocks noGrp="1"/>
          </p:cNvSpPr>
          <p:nvPr>
            <p:ph type="sldNum" sz="quarter" idx="5"/>
          </p:nvPr>
        </p:nvSpPr>
        <p:spPr/>
        <p:txBody>
          <a:bodyPr/>
          <a:lstStyle/>
          <a:p>
            <a:fld id="{6F09293D-DED4-FE42-BD86-1110B96E8B59}" type="slidenum">
              <a:rPr lang="en-TR" smtClean="0"/>
              <a:t>9</a:t>
            </a:fld>
            <a:endParaRPr lang="en-TR"/>
          </a:p>
        </p:txBody>
      </p:sp>
    </p:spTree>
    <p:extLst>
      <p:ext uri="{BB962C8B-B14F-4D97-AF65-F5344CB8AC3E}">
        <p14:creationId xmlns:p14="http://schemas.microsoft.com/office/powerpoint/2010/main" val="36173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314D8D-531A-46B1-A598-6B53973A3739}" type="datetimeFigureOut">
              <a:rPr lang="en-GB" smtClean="0"/>
              <a:t>10/09/2022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EDDB10-A726-4E9B-806A-1F4EA0633DAF}" type="slidenum">
              <a:rPr lang="en-GB" smtClean="0"/>
              <a:t>‹#›</a:t>
            </a:fld>
            <a:endParaRPr lang="en-GB"/>
          </a:p>
        </p:txBody>
      </p:sp>
    </p:spTree>
    <p:extLst>
      <p:ext uri="{BB962C8B-B14F-4D97-AF65-F5344CB8AC3E}">
        <p14:creationId xmlns:p14="http://schemas.microsoft.com/office/powerpoint/2010/main" val="3899120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14D8D-531A-46B1-A598-6B53973A3739}" type="datetimeFigureOut">
              <a:rPr lang="en-GB" smtClean="0"/>
              <a:t>10/09/2022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EDDB10-A726-4E9B-806A-1F4EA0633DAF}" type="slidenum">
              <a:rPr lang="en-GB" smtClean="0"/>
              <a:t>‹#›</a:t>
            </a:fld>
            <a:endParaRPr lang="en-GB"/>
          </a:p>
        </p:txBody>
      </p:sp>
    </p:spTree>
    <p:extLst>
      <p:ext uri="{BB962C8B-B14F-4D97-AF65-F5344CB8AC3E}">
        <p14:creationId xmlns:p14="http://schemas.microsoft.com/office/powerpoint/2010/main" val="358078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14D8D-531A-46B1-A598-6B53973A3739}" type="datetimeFigureOut">
              <a:rPr lang="en-GB" smtClean="0"/>
              <a:t>10/09/2022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EDDB10-A726-4E9B-806A-1F4EA0633DAF}" type="slidenum">
              <a:rPr lang="en-GB" smtClean="0"/>
              <a:t>‹#›</a:t>
            </a:fld>
            <a:endParaRPr lang="en-GB"/>
          </a:p>
        </p:txBody>
      </p:sp>
    </p:spTree>
    <p:extLst>
      <p:ext uri="{BB962C8B-B14F-4D97-AF65-F5344CB8AC3E}">
        <p14:creationId xmlns:p14="http://schemas.microsoft.com/office/powerpoint/2010/main" val="205619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14D8D-531A-46B1-A598-6B53973A3739}" type="datetimeFigureOut">
              <a:rPr lang="en-GB" smtClean="0"/>
              <a:t>10/09/2022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EDDB10-A726-4E9B-806A-1F4EA0633DAF}" type="slidenum">
              <a:rPr lang="en-GB" smtClean="0"/>
              <a:t>‹#›</a:t>
            </a:fld>
            <a:endParaRPr lang="en-GB"/>
          </a:p>
        </p:txBody>
      </p:sp>
    </p:spTree>
    <p:extLst>
      <p:ext uri="{BB962C8B-B14F-4D97-AF65-F5344CB8AC3E}">
        <p14:creationId xmlns:p14="http://schemas.microsoft.com/office/powerpoint/2010/main" val="2044532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14D8D-531A-46B1-A598-6B53973A3739}" type="datetimeFigureOut">
              <a:rPr lang="en-GB" smtClean="0"/>
              <a:t>10/09/2022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EDDB10-A726-4E9B-806A-1F4EA0633DAF}" type="slidenum">
              <a:rPr lang="en-GB" smtClean="0"/>
              <a:t>‹#›</a:t>
            </a:fld>
            <a:endParaRPr lang="en-GB"/>
          </a:p>
        </p:txBody>
      </p:sp>
    </p:spTree>
    <p:extLst>
      <p:ext uri="{BB962C8B-B14F-4D97-AF65-F5344CB8AC3E}">
        <p14:creationId xmlns:p14="http://schemas.microsoft.com/office/powerpoint/2010/main" val="2515892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314D8D-531A-46B1-A598-6B53973A3739}" type="datetimeFigureOut">
              <a:rPr lang="en-GB" smtClean="0"/>
              <a:t>10/09/2022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EDDB10-A726-4E9B-806A-1F4EA0633DAF}" type="slidenum">
              <a:rPr lang="en-GB" smtClean="0"/>
              <a:t>‹#›</a:t>
            </a:fld>
            <a:endParaRPr lang="en-GB"/>
          </a:p>
        </p:txBody>
      </p:sp>
    </p:spTree>
    <p:extLst>
      <p:ext uri="{BB962C8B-B14F-4D97-AF65-F5344CB8AC3E}">
        <p14:creationId xmlns:p14="http://schemas.microsoft.com/office/powerpoint/2010/main" val="405685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314D8D-531A-46B1-A598-6B53973A3739}" type="datetimeFigureOut">
              <a:rPr lang="en-GB" smtClean="0"/>
              <a:t>10/09/2022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CEDDB10-A726-4E9B-806A-1F4EA0633DAF}" type="slidenum">
              <a:rPr lang="en-GB" smtClean="0"/>
              <a:t>‹#›</a:t>
            </a:fld>
            <a:endParaRPr lang="en-GB"/>
          </a:p>
        </p:txBody>
      </p:sp>
    </p:spTree>
    <p:extLst>
      <p:ext uri="{BB962C8B-B14F-4D97-AF65-F5344CB8AC3E}">
        <p14:creationId xmlns:p14="http://schemas.microsoft.com/office/powerpoint/2010/main" val="1169436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314D8D-531A-46B1-A598-6B53973A3739}" type="datetimeFigureOut">
              <a:rPr lang="en-GB" smtClean="0"/>
              <a:t>10/09/2022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CEDDB10-A726-4E9B-806A-1F4EA0633DAF}" type="slidenum">
              <a:rPr lang="en-GB" smtClean="0"/>
              <a:t>‹#›</a:t>
            </a:fld>
            <a:endParaRPr lang="en-GB"/>
          </a:p>
        </p:txBody>
      </p:sp>
    </p:spTree>
    <p:extLst>
      <p:ext uri="{BB962C8B-B14F-4D97-AF65-F5344CB8AC3E}">
        <p14:creationId xmlns:p14="http://schemas.microsoft.com/office/powerpoint/2010/main" val="684963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314D8D-531A-46B1-A598-6B53973A3739}" type="datetimeFigureOut">
              <a:rPr lang="en-GB" smtClean="0"/>
              <a:t>10/09/2022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CEDDB10-A726-4E9B-806A-1F4EA0633DAF}" type="slidenum">
              <a:rPr lang="en-GB" smtClean="0"/>
              <a:t>‹#›</a:t>
            </a:fld>
            <a:endParaRPr lang="en-GB"/>
          </a:p>
        </p:txBody>
      </p:sp>
    </p:spTree>
    <p:extLst>
      <p:ext uri="{BB962C8B-B14F-4D97-AF65-F5344CB8AC3E}">
        <p14:creationId xmlns:p14="http://schemas.microsoft.com/office/powerpoint/2010/main" val="4183412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314D8D-531A-46B1-A598-6B53973A3739}" type="datetimeFigureOut">
              <a:rPr lang="en-GB" smtClean="0"/>
              <a:t>10/09/2022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EDDB10-A726-4E9B-806A-1F4EA0633DAF}" type="slidenum">
              <a:rPr lang="en-GB" smtClean="0"/>
              <a:t>‹#›</a:t>
            </a:fld>
            <a:endParaRPr lang="en-GB"/>
          </a:p>
        </p:txBody>
      </p:sp>
    </p:spTree>
    <p:extLst>
      <p:ext uri="{BB962C8B-B14F-4D97-AF65-F5344CB8AC3E}">
        <p14:creationId xmlns:p14="http://schemas.microsoft.com/office/powerpoint/2010/main" val="356933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314D8D-531A-46B1-A598-6B53973A3739}" type="datetimeFigureOut">
              <a:rPr lang="en-GB" smtClean="0"/>
              <a:t>10/09/2022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EDDB10-A726-4E9B-806A-1F4EA0633DAF}" type="slidenum">
              <a:rPr lang="en-GB" smtClean="0"/>
              <a:t>‹#›</a:t>
            </a:fld>
            <a:endParaRPr lang="en-GB"/>
          </a:p>
        </p:txBody>
      </p:sp>
    </p:spTree>
    <p:extLst>
      <p:ext uri="{BB962C8B-B14F-4D97-AF65-F5344CB8AC3E}">
        <p14:creationId xmlns:p14="http://schemas.microsoft.com/office/powerpoint/2010/main" val="410371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14D8D-531A-46B1-A598-6B53973A3739}" type="datetimeFigureOut">
              <a:rPr lang="en-GB" smtClean="0"/>
              <a:t>10/09/2022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EDDB10-A726-4E9B-806A-1F4EA0633DAF}" type="slidenum">
              <a:rPr lang="en-GB" smtClean="0"/>
              <a:t>‹#›</a:t>
            </a:fld>
            <a:endParaRPr lang="en-GB"/>
          </a:p>
        </p:txBody>
      </p:sp>
    </p:spTree>
    <p:extLst>
      <p:ext uri="{BB962C8B-B14F-4D97-AF65-F5344CB8AC3E}">
        <p14:creationId xmlns:p14="http://schemas.microsoft.com/office/powerpoint/2010/main" val="307641360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5" name="Group 1034">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036" name="Straight Connector 1035">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7" name="Rectangle 1036">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39" name="Rectangle 1038">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507009D7-ED14-94F8-D1BA-69944F218183}"/>
              </a:ext>
            </a:extLst>
          </p:cNvPr>
          <p:cNvSpPr>
            <a:spLocks noGrp="1" noChangeArrowheads="1"/>
          </p:cNvSpPr>
          <p:nvPr>
            <p:ph type="ctrTitle"/>
          </p:nvPr>
        </p:nvSpPr>
        <p:spPr bwMode="auto">
          <a:xfrm>
            <a:off x="1060232" y="3674072"/>
            <a:ext cx="10071536" cy="9297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IE" altLang="zh-CN" sz="2900" b="1" i="0" u="none" strike="noStrike" cap="none" normalizeH="0" baseline="0" dirty="0">
                <a:ln>
                  <a:noFill/>
                </a:ln>
                <a:effectLst/>
                <a:latin typeface="Times New Roman" panose="02020603050405020304" pitchFamily="18" charset="0"/>
                <a:cs typeface="Times New Roman" panose="02020603050405020304" pitchFamily="18" charset="0"/>
              </a:rPr>
              <a:t>Credit Card Fraud Detection via </a:t>
            </a:r>
            <a:br>
              <a:rPr kumimoji="0" lang="tr-TR" altLang="zh-CN" sz="2900" b="1"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IE" altLang="zh-CN" sz="2900" b="1" i="0" u="none" strike="noStrike" cap="none" normalizeH="0" baseline="0" dirty="0">
                <a:ln>
                  <a:noFill/>
                </a:ln>
                <a:effectLst/>
                <a:latin typeface="Times New Roman" panose="02020603050405020304" pitchFamily="18" charset="0"/>
                <a:cs typeface="Times New Roman" panose="02020603050405020304" pitchFamily="18" charset="0"/>
              </a:rPr>
              <a:t>Machine Learning Techniques</a:t>
            </a:r>
            <a:endParaRPr kumimoji="0" lang="en-IE" altLang="zh-CN" sz="29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3" name="Alt Başlık 2">
            <a:extLst>
              <a:ext uri="{FF2B5EF4-FFF2-40B4-BE49-F238E27FC236}">
                <a16:creationId xmlns:a16="http://schemas.microsoft.com/office/drawing/2014/main" id="{B255D923-2044-CF26-5046-5395F24376D1}"/>
              </a:ext>
            </a:extLst>
          </p:cNvPr>
          <p:cNvSpPr>
            <a:spLocks noGrp="1"/>
          </p:cNvSpPr>
          <p:nvPr>
            <p:ph type="subTitle" idx="1"/>
          </p:nvPr>
        </p:nvSpPr>
        <p:spPr>
          <a:xfrm>
            <a:off x="1060232" y="4791707"/>
            <a:ext cx="10071536" cy="547378"/>
          </a:xfrm>
        </p:spPr>
        <p:txBody>
          <a:bodyPr anchor="t">
            <a:normAutofit fontScale="70000" lnSpcReduction="20000"/>
          </a:bodyPr>
          <a:lstStyle/>
          <a:p>
            <a:r>
              <a:rPr lang="tr-TR" sz="2000" b="1" i="1" dirty="0" err="1">
                <a:latin typeface="Times New Roman" panose="02020603050405020304" pitchFamily="18" charset="0"/>
                <a:cs typeface="Times New Roman" panose="02020603050405020304" pitchFamily="18" charset="0"/>
              </a:rPr>
              <a:t>Presenter</a:t>
            </a:r>
            <a:r>
              <a:rPr lang="tr-TR" sz="2000" b="1" i="1" dirty="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Vahdet </a:t>
            </a:r>
            <a:r>
              <a:rPr lang="tr-TR" sz="2000" dirty="0" err="1">
                <a:latin typeface="Times New Roman" panose="02020603050405020304" pitchFamily="18" charset="0"/>
                <a:cs typeface="Times New Roman" panose="02020603050405020304" pitchFamily="18" charset="0"/>
              </a:rPr>
              <a:t>Sufyan</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Taskin</a:t>
            </a:r>
            <a:r>
              <a:rPr lang="tr-TR" sz="2000" dirty="0">
                <a:latin typeface="Times New Roman" panose="02020603050405020304" pitchFamily="18" charset="0"/>
                <a:cs typeface="Times New Roman" panose="02020603050405020304" pitchFamily="18" charset="0"/>
              </a:rPr>
              <a:t> </a:t>
            </a:r>
          </a:p>
          <a:p>
            <a:r>
              <a:rPr lang="tr-TR" sz="2000" b="1" i="1" dirty="0" err="1">
                <a:latin typeface="Times New Roman" panose="02020603050405020304" pitchFamily="18" charset="0"/>
                <a:cs typeface="Times New Roman" panose="02020603050405020304" pitchFamily="18" charset="0"/>
              </a:rPr>
              <a:t>Supervisor</a:t>
            </a:r>
            <a:r>
              <a:rPr lang="tr-TR" sz="2000" b="1" i="1" dirty="0">
                <a:latin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Dr.</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David Leonard</a:t>
            </a:r>
            <a:endParaRPr lang="en-T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2" name="Picture 1" descr="Graphical user interface, text&#10;&#10;Description automatically generated">
            <a:extLst>
              <a:ext uri="{FF2B5EF4-FFF2-40B4-BE49-F238E27FC236}">
                <a16:creationId xmlns:a16="http://schemas.microsoft.com/office/drawing/2014/main" id="{8C780B16-0E97-B498-6976-9ED7784E17C6}"/>
              </a:ext>
            </a:extLst>
          </p:cNvPr>
          <p:cNvPicPr>
            <a:picLocks noChangeAspect="1"/>
          </p:cNvPicPr>
          <p:nvPr/>
        </p:nvPicPr>
        <p:blipFill rotWithShape="1">
          <a:blip r:embed="rId3">
            <a:extLst>
              <a:ext uri="{28A0092B-C50C-407E-A947-70E740481C1C}">
                <a14:useLocalDpi xmlns:a14="http://schemas.microsoft.com/office/drawing/2010/main" val="0"/>
              </a:ext>
            </a:extLst>
          </a:blip>
          <a:srcRect t="12787" b="21312"/>
          <a:stretch/>
        </p:blipFill>
        <p:spPr bwMode="auto">
          <a:xfrm>
            <a:off x="897717" y="1435816"/>
            <a:ext cx="5069590" cy="1470001"/>
          </a:xfrm>
          <a:prstGeom prst="rect">
            <a:avLst/>
          </a:prstGeom>
          <a:extLst>
            <a:ext uri="{53640926-AAD7-44D8-BBD7-CCE9431645EC}">
              <a14:shadowObscured xmlns:a14="http://schemas.microsoft.com/office/drawing/2010/main"/>
            </a:ext>
          </a:extLst>
        </p:spPr>
      </p:pic>
      <p:pic>
        <p:nvPicPr>
          <p:cNvPr id="1028" name="Picture 4" descr="How to avoid credit/debit card fraud - Dignited">
            <a:extLst>
              <a:ext uri="{FF2B5EF4-FFF2-40B4-BE49-F238E27FC236}">
                <a16:creationId xmlns:a16="http://schemas.microsoft.com/office/drawing/2014/main" id="{78CA511E-9A70-55A8-5BFB-E2F2EEBA37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65" t="9091" r="18833"/>
          <a:stretch/>
        </p:blipFill>
        <p:spPr bwMode="auto">
          <a:xfrm>
            <a:off x="7044600" y="712065"/>
            <a:ext cx="3791042" cy="2999232"/>
          </a:xfrm>
          <a:prstGeom prst="rect">
            <a:avLst/>
          </a:prstGeom>
          <a:noFill/>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882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lowchart: Document 2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rafik 4">
            <a:extLst>
              <a:ext uri="{FF2B5EF4-FFF2-40B4-BE49-F238E27FC236}">
                <a16:creationId xmlns:a16="http://schemas.microsoft.com/office/drawing/2014/main" id="{8659690A-B57C-E6D6-6790-3FD4262FDBD6}"/>
              </a:ext>
            </a:extLst>
          </p:cNvPr>
          <p:cNvGraphicFramePr/>
          <p:nvPr>
            <p:extLst>
              <p:ext uri="{D42A27DB-BD31-4B8C-83A1-F6EECF244321}">
                <p14:modId xmlns:p14="http://schemas.microsoft.com/office/powerpoint/2010/main" val="2590546350"/>
              </p:ext>
            </p:extLst>
          </p:nvPr>
        </p:nvGraphicFramePr>
        <p:xfrm>
          <a:off x="4206875" y="3463925"/>
          <a:ext cx="7346950" cy="2755900"/>
        </p:xfrm>
        <a:graphic>
          <a:graphicData uri="http://schemas.openxmlformats.org/drawingml/2006/chart">
            <c:chart xmlns:c="http://schemas.openxmlformats.org/drawingml/2006/chart" xmlns:r="http://schemas.openxmlformats.org/officeDocument/2006/relationships" r:id="rId3"/>
          </a:graphicData>
        </a:graphic>
      </p:graphicFrame>
      <p:sp>
        <p:nvSpPr>
          <p:cNvPr id="8" name="Title 7">
            <a:extLst>
              <a:ext uri="{FF2B5EF4-FFF2-40B4-BE49-F238E27FC236}">
                <a16:creationId xmlns:a16="http://schemas.microsoft.com/office/drawing/2014/main" id="{36AE7B80-DF7C-192A-45DF-B3AEE47A74DF}"/>
              </a:ext>
            </a:extLst>
          </p:cNvPr>
          <p:cNvSpPr>
            <a:spLocks noGrp="1"/>
          </p:cNvSpPr>
          <p:nvPr>
            <p:ph type="title"/>
          </p:nvPr>
        </p:nvSpPr>
        <p:spPr>
          <a:xfrm>
            <a:off x="838200" y="171162"/>
            <a:ext cx="2840182" cy="2371148"/>
          </a:xfrm>
          <a:prstGeom prst="ellipse">
            <a:avLst/>
          </a:prstGeom>
        </p:spPr>
        <p:txBody>
          <a:bodyPr vert="horz" lIns="91440" tIns="45720" rIns="91440" bIns="45720" rtlCol="0" anchor="ctr">
            <a:normAutofit/>
          </a:bodyPr>
          <a:lstStyle/>
          <a:p>
            <a:r>
              <a:rPr lang="en-US" sz="3200" kern="1200">
                <a:solidFill>
                  <a:srgbClr val="FFFFFF"/>
                </a:solidFill>
                <a:latin typeface="+mj-lt"/>
                <a:ea typeface="+mj-ea"/>
                <a:cs typeface="+mj-cs"/>
              </a:rPr>
              <a:t>General Evaluation</a:t>
            </a:r>
          </a:p>
        </p:txBody>
      </p:sp>
      <p:graphicFrame>
        <p:nvGraphicFramePr>
          <p:cNvPr id="4" name="İçerik Yer Tutucusu 3">
            <a:extLst>
              <a:ext uri="{FF2B5EF4-FFF2-40B4-BE49-F238E27FC236}">
                <a16:creationId xmlns:a16="http://schemas.microsoft.com/office/drawing/2014/main" id="{5437F31E-19D8-56E0-5D87-5A08FBEB76ED}"/>
              </a:ext>
            </a:extLst>
          </p:cNvPr>
          <p:cNvGraphicFramePr>
            <a:graphicFrameLocks noGrp="1"/>
          </p:cNvGraphicFramePr>
          <p:nvPr>
            <p:ph idx="1"/>
            <p:extLst>
              <p:ext uri="{D42A27DB-BD31-4B8C-83A1-F6EECF244321}">
                <p14:modId xmlns:p14="http://schemas.microsoft.com/office/powerpoint/2010/main" val="2491747567"/>
              </p:ext>
            </p:extLst>
          </p:nvPr>
        </p:nvGraphicFramePr>
        <p:xfrm>
          <a:off x="4206875" y="639763"/>
          <a:ext cx="7346948" cy="2755900"/>
        </p:xfrm>
        <a:graphic>
          <a:graphicData uri="http://schemas.openxmlformats.org/drawingml/2006/table">
            <a:tbl>
              <a:tblPr firstRow="1" firstCol="1">
                <a:tableStyleId>{9D7B26C5-4107-4FEC-AEDC-1716B250A1EF}</a:tableStyleId>
              </a:tblPr>
              <a:tblGrid>
                <a:gridCol w="551747">
                  <a:extLst>
                    <a:ext uri="{9D8B030D-6E8A-4147-A177-3AD203B41FA5}">
                      <a16:colId xmlns:a16="http://schemas.microsoft.com/office/drawing/2014/main" val="3601962144"/>
                    </a:ext>
                  </a:extLst>
                </a:gridCol>
                <a:gridCol w="1870958">
                  <a:extLst>
                    <a:ext uri="{9D8B030D-6E8A-4147-A177-3AD203B41FA5}">
                      <a16:colId xmlns:a16="http://schemas.microsoft.com/office/drawing/2014/main" val="3997937599"/>
                    </a:ext>
                  </a:extLst>
                </a:gridCol>
                <a:gridCol w="1267123">
                  <a:extLst>
                    <a:ext uri="{9D8B030D-6E8A-4147-A177-3AD203B41FA5}">
                      <a16:colId xmlns:a16="http://schemas.microsoft.com/office/drawing/2014/main" val="3066198549"/>
                    </a:ext>
                  </a:extLst>
                </a:gridCol>
                <a:gridCol w="1205901">
                  <a:extLst>
                    <a:ext uri="{9D8B030D-6E8A-4147-A177-3AD203B41FA5}">
                      <a16:colId xmlns:a16="http://schemas.microsoft.com/office/drawing/2014/main" val="206283400"/>
                    </a:ext>
                  </a:extLst>
                </a:gridCol>
                <a:gridCol w="1205901">
                  <a:extLst>
                    <a:ext uri="{9D8B030D-6E8A-4147-A177-3AD203B41FA5}">
                      <a16:colId xmlns:a16="http://schemas.microsoft.com/office/drawing/2014/main" val="2892719919"/>
                    </a:ext>
                  </a:extLst>
                </a:gridCol>
                <a:gridCol w="1245318">
                  <a:extLst>
                    <a:ext uri="{9D8B030D-6E8A-4147-A177-3AD203B41FA5}">
                      <a16:colId xmlns:a16="http://schemas.microsoft.com/office/drawing/2014/main" val="2715609476"/>
                    </a:ext>
                  </a:extLst>
                </a:gridCol>
              </a:tblGrid>
              <a:tr h="393700">
                <a:tc>
                  <a:txBody>
                    <a:bodyPr/>
                    <a:lstStyle/>
                    <a:p>
                      <a:endParaRPr lang="en-GB" sz="1100">
                        <a:effectLst/>
                        <a:latin typeface="Calibri" panose="020F0502020204030204" pitchFamily="34" charset="0"/>
                        <a:ea typeface="Calibri" panose="020F0502020204030204" pitchFamily="34" charset="0"/>
                      </a:endParaRPr>
                    </a:p>
                  </a:txBody>
                  <a:tcPr marL="67490" marR="67490" marT="0" marB="0"/>
                </a:tc>
                <a:tc>
                  <a:txBody>
                    <a:bodyPr/>
                    <a:lstStyle/>
                    <a:p>
                      <a:endParaRPr lang="en-GB" sz="1100">
                        <a:effectLst/>
                        <a:latin typeface="Calibri" panose="020F0502020204030204" pitchFamily="34" charset="0"/>
                        <a:ea typeface="Calibri" panose="020F0502020204030204" pitchFamily="34" charset="0"/>
                      </a:endParaRPr>
                    </a:p>
                  </a:txBody>
                  <a:tcPr marL="67490" marR="67490" marT="0" marB="0"/>
                </a:tc>
                <a:tc>
                  <a:txBody>
                    <a:bodyPr/>
                    <a:lstStyle/>
                    <a:p>
                      <a:pPr algn="just">
                        <a:lnSpc>
                          <a:spcPct val="115000"/>
                        </a:lnSpc>
                        <a:spcBef>
                          <a:spcPts val="500"/>
                        </a:spcBef>
                        <a:spcAft>
                          <a:spcPts val="1000"/>
                        </a:spcAft>
                      </a:pPr>
                      <a:r>
                        <a:rPr lang="tr-TR" sz="1200">
                          <a:effectLst/>
                        </a:rPr>
                        <a:t>Accuracy </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a:effectLst/>
                        </a:rPr>
                        <a:t>Recall </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a:effectLst/>
                        </a:rPr>
                        <a:t>F1 Score</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a:effectLst/>
                        </a:rPr>
                        <a:t>Precision </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extLst>
                  <a:ext uri="{0D108BD9-81ED-4DB2-BD59-A6C34878D82A}">
                    <a16:rowId xmlns:a16="http://schemas.microsoft.com/office/drawing/2014/main" val="4234136237"/>
                  </a:ext>
                </a:extLst>
              </a:tr>
              <a:tr h="393700">
                <a:tc>
                  <a:txBody>
                    <a:bodyPr/>
                    <a:lstStyle/>
                    <a:p>
                      <a:pPr algn="just">
                        <a:lnSpc>
                          <a:spcPct val="115000"/>
                        </a:lnSpc>
                        <a:spcBef>
                          <a:spcPts val="500"/>
                        </a:spcBef>
                        <a:spcAft>
                          <a:spcPts val="1000"/>
                        </a:spcAft>
                      </a:pPr>
                      <a:r>
                        <a:rPr lang="tr-TR" sz="1200">
                          <a:effectLst/>
                        </a:rPr>
                        <a:t>1</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a:effectLst/>
                        </a:rPr>
                        <a:t>RF_OriginalData</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a:effectLst/>
                        </a:rPr>
                        <a:t>0.999448</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a:effectLst/>
                        </a:rPr>
                        <a:t>0.694030</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a:effectLst/>
                        </a:rPr>
                        <a:t>0.798283</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a:effectLst/>
                        </a:rPr>
                        <a:t>0.939394</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extLst>
                  <a:ext uri="{0D108BD9-81ED-4DB2-BD59-A6C34878D82A}">
                    <a16:rowId xmlns:a16="http://schemas.microsoft.com/office/drawing/2014/main" val="2943794688"/>
                  </a:ext>
                </a:extLst>
              </a:tr>
              <a:tr h="393700">
                <a:tc>
                  <a:txBody>
                    <a:bodyPr/>
                    <a:lstStyle/>
                    <a:p>
                      <a:pPr algn="just">
                        <a:lnSpc>
                          <a:spcPct val="115000"/>
                        </a:lnSpc>
                        <a:spcBef>
                          <a:spcPts val="500"/>
                        </a:spcBef>
                        <a:spcAft>
                          <a:spcPts val="1000"/>
                        </a:spcAft>
                      </a:pPr>
                      <a:r>
                        <a:rPr lang="tr-TR" sz="1200">
                          <a:effectLst/>
                        </a:rPr>
                        <a:t>2</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a:effectLst/>
                        </a:rPr>
                        <a:t>DT_OriginalData</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a:effectLst/>
                        </a:rPr>
                        <a:t>0.999483</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a:effectLst/>
                        </a:rPr>
                        <a:t>0.761194</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a:effectLst/>
                        </a:rPr>
                        <a:t>0.822581</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a:effectLst/>
                        </a:rPr>
                        <a:t>0.894737</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extLst>
                  <a:ext uri="{0D108BD9-81ED-4DB2-BD59-A6C34878D82A}">
                    <a16:rowId xmlns:a16="http://schemas.microsoft.com/office/drawing/2014/main" val="2210227596"/>
                  </a:ext>
                </a:extLst>
              </a:tr>
              <a:tr h="393700">
                <a:tc>
                  <a:txBody>
                    <a:bodyPr/>
                    <a:lstStyle/>
                    <a:p>
                      <a:pPr algn="just">
                        <a:lnSpc>
                          <a:spcPct val="115000"/>
                        </a:lnSpc>
                        <a:spcBef>
                          <a:spcPts val="500"/>
                        </a:spcBef>
                        <a:spcAft>
                          <a:spcPts val="1000"/>
                        </a:spcAft>
                      </a:pPr>
                      <a:r>
                        <a:rPr lang="tr-TR" sz="1200">
                          <a:effectLst/>
                        </a:rPr>
                        <a:t>3</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b="0" dirty="0" err="1">
                          <a:effectLst/>
                        </a:rPr>
                        <a:t>RF_Threshold</a:t>
                      </a:r>
                      <a:endParaRPr lang="en-GB" sz="10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b="0" dirty="0">
                          <a:effectLst/>
                        </a:rPr>
                        <a:t>0.998183</a:t>
                      </a:r>
                      <a:endParaRPr lang="en-GB" sz="10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b="0" dirty="0">
                          <a:effectLst/>
                        </a:rPr>
                        <a:t>0.901515</a:t>
                      </a:r>
                      <a:endParaRPr lang="en-GB" sz="10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b="0" dirty="0">
                          <a:effectLst/>
                        </a:rPr>
                        <a:t>0.929688</a:t>
                      </a:r>
                      <a:endParaRPr lang="en-GB" sz="10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b="0" dirty="0">
                          <a:effectLst/>
                        </a:rPr>
                        <a:t>0.959677</a:t>
                      </a:r>
                      <a:endParaRPr lang="en-GB" sz="10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extLst>
                  <a:ext uri="{0D108BD9-81ED-4DB2-BD59-A6C34878D82A}">
                    <a16:rowId xmlns:a16="http://schemas.microsoft.com/office/drawing/2014/main" val="2839393489"/>
                  </a:ext>
                </a:extLst>
              </a:tr>
              <a:tr h="393700">
                <a:tc>
                  <a:txBody>
                    <a:bodyPr/>
                    <a:lstStyle/>
                    <a:p>
                      <a:pPr algn="just">
                        <a:lnSpc>
                          <a:spcPct val="115000"/>
                        </a:lnSpc>
                        <a:spcBef>
                          <a:spcPts val="500"/>
                        </a:spcBef>
                        <a:spcAft>
                          <a:spcPts val="1000"/>
                        </a:spcAft>
                      </a:pPr>
                      <a:r>
                        <a:rPr lang="tr-TR" sz="1200">
                          <a:effectLst/>
                        </a:rPr>
                        <a:t>4</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b="0" dirty="0" err="1">
                          <a:effectLst/>
                        </a:rPr>
                        <a:t>DT_Threshold</a:t>
                      </a:r>
                      <a:endParaRPr lang="en-GB" sz="10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b="0" dirty="0">
                          <a:effectLst/>
                        </a:rPr>
                        <a:t>0.998183</a:t>
                      </a:r>
                      <a:endParaRPr lang="en-GB" sz="10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b="0" dirty="0">
                          <a:effectLst/>
                        </a:rPr>
                        <a:t>0.909091</a:t>
                      </a:r>
                      <a:endParaRPr lang="en-GB" sz="10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b="0" dirty="0">
                          <a:effectLst/>
                        </a:rPr>
                        <a:t>0.930233</a:t>
                      </a:r>
                      <a:endParaRPr lang="en-GB" sz="10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b="0" dirty="0">
                          <a:effectLst/>
                        </a:rPr>
                        <a:t>0.952381</a:t>
                      </a:r>
                      <a:endParaRPr lang="en-GB" sz="10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extLst>
                  <a:ext uri="{0D108BD9-81ED-4DB2-BD59-A6C34878D82A}">
                    <a16:rowId xmlns:a16="http://schemas.microsoft.com/office/drawing/2014/main" val="825165253"/>
                  </a:ext>
                </a:extLst>
              </a:tr>
              <a:tr h="393700">
                <a:tc>
                  <a:txBody>
                    <a:bodyPr/>
                    <a:lstStyle/>
                    <a:p>
                      <a:pPr algn="just">
                        <a:lnSpc>
                          <a:spcPct val="115000"/>
                        </a:lnSpc>
                        <a:spcBef>
                          <a:spcPts val="500"/>
                        </a:spcBef>
                        <a:spcAft>
                          <a:spcPts val="1000"/>
                        </a:spcAft>
                      </a:pPr>
                      <a:r>
                        <a:rPr lang="tr-TR" sz="1200">
                          <a:effectLst/>
                        </a:rPr>
                        <a:t>5</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b="0">
                          <a:effectLst/>
                        </a:rPr>
                        <a:t>RF_Smote</a:t>
                      </a:r>
                      <a:endParaRPr lang="en-GB" sz="10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b="0">
                          <a:effectLst/>
                        </a:rPr>
                        <a:t>0.989503</a:t>
                      </a:r>
                      <a:endParaRPr lang="en-GB" sz="10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b="0">
                          <a:effectLst/>
                        </a:rPr>
                        <a:t>0.985663</a:t>
                      </a:r>
                      <a:endParaRPr lang="en-GB" sz="10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b="0">
                          <a:effectLst/>
                        </a:rPr>
                        <a:t>0.989463</a:t>
                      </a:r>
                      <a:endParaRPr lang="en-GB" sz="10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b="0">
                          <a:effectLst/>
                        </a:rPr>
                        <a:t>0.993292</a:t>
                      </a:r>
                      <a:endParaRPr lang="en-GB" sz="10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extLst>
                  <a:ext uri="{0D108BD9-81ED-4DB2-BD59-A6C34878D82A}">
                    <a16:rowId xmlns:a16="http://schemas.microsoft.com/office/drawing/2014/main" val="2168767329"/>
                  </a:ext>
                </a:extLst>
              </a:tr>
              <a:tr h="393700">
                <a:tc>
                  <a:txBody>
                    <a:bodyPr/>
                    <a:lstStyle/>
                    <a:p>
                      <a:pPr algn="just">
                        <a:lnSpc>
                          <a:spcPct val="115000"/>
                        </a:lnSpc>
                        <a:spcBef>
                          <a:spcPts val="500"/>
                        </a:spcBef>
                        <a:spcAft>
                          <a:spcPts val="1000"/>
                        </a:spcAft>
                      </a:pPr>
                      <a:r>
                        <a:rPr lang="tr-TR" sz="1200">
                          <a:effectLst/>
                        </a:rPr>
                        <a:t>6</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b="0">
                          <a:effectLst/>
                        </a:rPr>
                        <a:t>DT_Smote</a:t>
                      </a:r>
                      <a:endParaRPr lang="en-GB" sz="10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b="0">
                          <a:effectLst/>
                        </a:rPr>
                        <a:t>0.988479</a:t>
                      </a:r>
                      <a:endParaRPr lang="en-GB" sz="10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b="0">
                          <a:effectLst/>
                        </a:rPr>
                        <a:t>0.985151</a:t>
                      </a:r>
                      <a:endParaRPr lang="en-GB" sz="10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b="0">
                          <a:effectLst/>
                        </a:rPr>
                        <a:t>0.988441</a:t>
                      </a:r>
                      <a:endParaRPr lang="en-GB" sz="10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tc>
                  <a:txBody>
                    <a:bodyPr/>
                    <a:lstStyle/>
                    <a:p>
                      <a:pPr algn="just">
                        <a:lnSpc>
                          <a:spcPct val="115000"/>
                        </a:lnSpc>
                        <a:spcBef>
                          <a:spcPts val="500"/>
                        </a:spcBef>
                        <a:spcAft>
                          <a:spcPts val="1000"/>
                        </a:spcAft>
                      </a:pPr>
                      <a:r>
                        <a:rPr lang="tr-TR" sz="1200" b="0" dirty="0">
                          <a:effectLst/>
                        </a:rPr>
                        <a:t>0.991753</a:t>
                      </a:r>
                      <a:endParaRPr lang="en-GB" sz="10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490" marR="67490" marT="0" marB="0"/>
                </a:tc>
                <a:extLst>
                  <a:ext uri="{0D108BD9-81ED-4DB2-BD59-A6C34878D82A}">
                    <a16:rowId xmlns:a16="http://schemas.microsoft.com/office/drawing/2014/main" val="1226527741"/>
                  </a:ext>
                </a:extLst>
              </a:tr>
            </a:tbl>
          </a:graphicData>
        </a:graphic>
      </p:graphicFrame>
    </p:spTree>
    <p:extLst>
      <p:ext uri="{BB962C8B-B14F-4D97-AF65-F5344CB8AC3E}">
        <p14:creationId xmlns:p14="http://schemas.microsoft.com/office/powerpoint/2010/main" val="427232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028"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0"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2"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9" name="Rectangle 1037">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Başlık 1">
            <a:extLst>
              <a:ext uri="{FF2B5EF4-FFF2-40B4-BE49-F238E27FC236}">
                <a16:creationId xmlns:a16="http://schemas.microsoft.com/office/drawing/2014/main" id="{A495A8EC-30B2-DABC-C92C-DDA9C6CA0195}"/>
              </a:ext>
            </a:extLst>
          </p:cNvPr>
          <p:cNvSpPr>
            <a:spLocks noGrp="1"/>
          </p:cNvSpPr>
          <p:nvPr>
            <p:ph type="title"/>
          </p:nvPr>
        </p:nvSpPr>
        <p:spPr>
          <a:xfrm>
            <a:off x="1047280" y="759805"/>
            <a:ext cx="10306520" cy="1325563"/>
          </a:xfrm>
        </p:spPr>
        <p:txBody>
          <a:bodyPr>
            <a:normAutofit/>
          </a:bodyPr>
          <a:lstStyle/>
          <a:p>
            <a:pPr rtl="0">
              <a:defRPr sz="1400" b="0" i="0" u="none" strike="noStrike" kern="1200" spc="0" baseline="0">
                <a:solidFill>
                  <a:prstClr val="white">
                    <a:lumMod val="65000"/>
                    <a:lumOff val="35000"/>
                  </a:prstClr>
                </a:solidFill>
                <a:latin typeface="+mn-lt"/>
                <a:ea typeface="+mn-ea"/>
                <a:cs typeface="+mn-cs"/>
              </a:defRPr>
            </a:pPr>
            <a:r>
              <a:rPr lang="en-GB" sz="4000" b="1" kern="0" cap="all" spc="75">
                <a:solidFill>
                  <a:srgbClr val="FFFFFF"/>
                </a:solidFill>
                <a:effectLst/>
                <a:latin typeface="Times New Roman" panose="02020603050405020304" pitchFamily="18" charset="0"/>
                <a:cs typeface="Times New Roman" panose="02020603050405020304" pitchFamily="18" charset="0"/>
              </a:rPr>
              <a:t>Conclusions</a:t>
            </a:r>
            <a:endParaRPr lang="en-GB" sz="4000" b="1">
              <a:solidFill>
                <a:srgbClr val="FFFFFF"/>
              </a:solidFill>
            </a:endParaRPr>
          </a:p>
        </p:txBody>
      </p:sp>
      <p:sp>
        <p:nvSpPr>
          <p:cNvPr id="6" name="İçerik Yer Tutucusu 5">
            <a:extLst>
              <a:ext uri="{FF2B5EF4-FFF2-40B4-BE49-F238E27FC236}">
                <a16:creationId xmlns:a16="http://schemas.microsoft.com/office/drawing/2014/main" id="{545F048A-7661-500A-95CF-7E7E51DCBAAC}"/>
              </a:ext>
            </a:extLst>
          </p:cNvPr>
          <p:cNvSpPr>
            <a:spLocks noGrp="1"/>
          </p:cNvSpPr>
          <p:nvPr>
            <p:ph idx="1"/>
          </p:nvPr>
        </p:nvSpPr>
        <p:spPr>
          <a:xfrm>
            <a:off x="1424904" y="2494450"/>
            <a:ext cx="4053545" cy="3563159"/>
          </a:xfrm>
        </p:spPr>
        <p:txBody>
          <a:bodyPr>
            <a:normAutofit/>
          </a:bodyPr>
          <a:lstStyle/>
          <a:p>
            <a:pPr marL="0" indent="0">
              <a:buNone/>
            </a:pPr>
            <a:endParaRPr lang="tr-TR"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GB" sz="2200" dirty="0">
                <a:effectLst/>
                <a:latin typeface="Times New Roman" panose="02020603050405020304" pitchFamily="18" charset="0"/>
                <a:ea typeface="Times New Roman" panose="02020603050405020304" pitchFamily="18" charset="0"/>
                <a:cs typeface="Times New Roman" panose="02020603050405020304" pitchFamily="18" charset="0"/>
              </a:rPr>
              <a:t>Considering the results obtained, two algorithms bring out excellent outcomes. Results of both algorithms are so close to each other. Despite the size of the data set used, the availability and reliability of the obtained accuracy rates are at a suitable level for the detection of credit card fraud.</a:t>
            </a:r>
          </a:p>
          <a:p>
            <a:pPr marL="0" indent="0">
              <a:buNone/>
            </a:pPr>
            <a:endParaRPr lang="en-GB" sz="2200" dirty="0">
              <a:latin typeface="Times New Roman" panose="02020603050405020304" pitchFamily="18" charset="0"/>
              <a:cs typeface="Times New Roman" panose="02020603050405020304" pitchFamily="18" charset="0"/>
            </a:endParaRPr>
          </a:p>
        </p:txBody>
      </p:sp>
      <p:pic>
        <p:nvPicPr>
          <p:cNvPr id="1026" name="Picture 2" descr="Credit Card Fraud Detection Using Machine Learning">
            <a:extLst>
              <a:ext uri="{FF2B5EF4-FFF2-40B4-BE49-F238E27FC236}">
                <a16:creationId xmlns:a16="http://schemas.microsoft.com/office/drawing/2014/main" id="{93BE8562-B192-0BD7-B7E3-20FF5D3FAB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8892" y="2923386"/>
            <a:ext cx="4802404" cy="2701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15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52A46E-5838-B694-8E6D-DCA94BF765B3}"/>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3783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24BD38A-B31A-C896-0CA1-1EA991557858}"/>
              </a:ext>
            </a:extLst>
          </p:cNvPr>
          <p:cNvSpPr>
            <a:spLocks noGrp="1"/>
          </p:cNvSpPr>
          <p:nvPr>
            <p:ph type="title"/>
          </p:nvPr>
        </p:nvSpPr>
        <p:spPr>
          <a:xfrm>
            <a:off x="645065" y="1463040"/>
            <a:ext cx="3796306" cy="2690949"/>
          </a:xfrm>
        </p:spPr>
        <p:txBody>
          <a:bodyPr anchor="t">
            <a:normAutofit/>
          </a:bodyPr>
          <a:lstStyle/>
          <a:p>
            <a:pPr lvl="0">
              <a:spcBef>
                <a:spcPts val="1200"/>
              </a:spcBef>
              <a:spcAft>
                <a:spcPts val="1200"/>
              </a:spcAft>
            </a:pPr>
            <a:r>
              <a:rPr lang="en-GB" sz="4800" dirty="0">
                <a:latin typeface="Times New Roman" panose="02020603050405020304" pitchFamily="18" charset="0"/>
                <a:cs typeface="Times New Roman" panose="02020603050405020304" pitchFamily="18" charset="0"/>
              </a:rPr>
              <a:t>Research Objectives and Approach</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3A47352D-510D-E5E8-7993-AEC8C83F6D4E}"/>
              </a:ext>
            </a:extLst>
          </p:cNvPr>
          <p:cNvSpPr>
            <a:spLocks noGrp="1"/>
          </p:cNvSpPr>
          <p:nvPr>
            <p:ph idx="1"/>
          </p:nvPr>
        </p:nvSpPr>
        <p:spPr>
          <a:xfrm>
            <a:off x="5656218" y="1463039"/>
            <a:ext cx="5542387" cy="4300447"/>
          </a:xfrm>
        </p:spPr>
        <p:txBody>
          <a:bodyPr anchor="t">
            <a:normAutofit/>
          </a:bodyPr>
          <a:lstStyle/>
          <a:p>
            <a:pPr>
              <a:buFont typeface="Courier New" panose="02070309020205020404" pitchFamily="49" charset="0"/>
              <a:buChar char="o"/>
            </a:pPr>
            <a:r>
              <a:rPr lang="en-GB" sz="1500" dirty="0">
                <a:latin typeface="Times New Roman" panose="02020603050405020304" pitchFamily="18" charset="0"/>
                <a:cs typeface="Times New Roman" panose="02020603050405020304" pitchFamily="18" charset="0"/>
              </a:rPr>
              <a:t>The primary aim of the study is to implement R</a:t>
            </a:r>
            <a:r>
              <a:rPr lang="tr-TR" sz="1500" dirty="0" err="1">
                <a:latin typeface="Times New Roman" panose="02020603050405020304" pitchFamily="18" charset="0"/>
                <a:cs typeface="Times New Roman" panose="02020603050405020304" pitchFamily="18" charset="0"/>
              </a:rPr>
              <a:t>andom</a:t>
            </a:r>
            <a:r>
              <a:rPr lang="tr-TR" sz="1500" dirty="0">
                <a:latin typeface="Times New Roman" panose="02020603050405020304" pitchFamily="18" charset="0"/>
                <a:cs typeface="Times New Roman" panose="02020603050405020304" pitchFamily="18" charset="0"/>
              </a:rPr>
              <a:t> </a:t>
            </a:r>
            <a:r>
              <a:rPr lang="en-GB" sz="1500" dirty="0">
                <a:latin typeface="Times New Roman" panose="02020603050405020304" pitchFamily="18" charset="0"/>
                <a:cs typeface="Times New Roman" panose="02020603050405020304" pitchFamily="18" charset="0"/>
              </a:rPr>
              <a:t>F</a:t>
            </a:r>
            <a:r>
              <a:rPr lang="tr-TR" sz="1500" dirty="0" err="1">
                <a:latin typeface="Times New Roman" panose="02020603050405020304" pitchFamily="18" charset="0"/>
                <a:cs typeface="Times New Roman" panose="02020603050405020304" pitchFamily="18" charset="0"/>
              </a:rPr>
              <a:t>orest</a:t>
            </a:r>
            <a:r>
              <a:rPr lang="en-GB" sz="1500" dirty="0">
                <a:latin typeface="Times New Roman" panose="02020603050405020304" pitchFamily="18" charset="0"/>
                <a:cs typeface="Times New Roman" panose="02020603050405020304" pitchFamily="18" charset="0"/>
              </a:rPr>
              <a:t> and Decision Trees algorithms for fraud detection</a:t>
            </a:r>
            <a:r>
              <a:rPr lang="tr-TR" sz="1500" dirty="0">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endParaRPr lang="tr-TR" sz="15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GB" sz="1500" dirty="0">
                <a:latin typeface="Times New Roman" panose="02020603050405020304" pitchFamily="18" charset="0"/>
                <a:cs typeface="Times New Roman" panose="02020603050405020304" pitchFamily="18" charset="0"/>
              </a:rPr>
              <a:t>The aims of scrutinizing the effectiveness of conventional algorithms of D</a:t>
            </a:r>
            <a:r>
              <a:rPr lang="tr-TR" sz="1500" dirty="0">
                <a:latin typeface="Times New Roman" panose="02020603050405020304" pitchFamily="18" charset="0"/>
                <a:cs typeface="Times New Roman" panose="02020603050405020304" pitchFamily="18" charset="0"/>
              </a:rPr>
              <a:t>ata </a:t>
            </a:r>
            <a:r>
              <a:rPr lang="en-GB" sz="1500" dirty="0">
                <a:latin typeface="Times New Roman" panose="02020603050405020304" pitchFamily="18" charset="0"/>
                <a:cs typeface="Times New Roman" panose="02020603050405020304" pitchFamily="18" charset="0"/>
              </a:rPr>
              <a:t>M</a:t>
            </a:r>
            <a:r>
              <a:rPr lang="tr-TR" sz="1500" dirty="0" err="1">
                <a:latin typeface="Times New Roman" panose="02020603050405020304" pitchFamily="18" charset="0"/>
                <a:cs typeface="Times New Roman" panose="02020603050405020304" pitchFamily="18" charset="0"/>
              </a:rPr>
              <a:t>ining</a:t>
            </a:r>
            <a:r>
              <a:rPr lang="en-GB" sz="1500" dirty="0">
                <a:latin typeface="Times New Roman" panose="02020603050405020304" pitchFamily="18" charset="0"/>
                <a:cs typeface="Times New Roman" panose="02020603050405020304" pitchFamily="18" charset="0"/>
              </a:rPr>
              <a:t> in coping with administration of data requires of credit card fraud are assessed via using these methods.</a:t>
            </a:r>
            <a:endParaRPr lang="tr-TR" sz="15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tr-TR" sz="15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GB" sz="1500" dirty="0">
                <a:latin typeface="Times New Roman" panose="02020603050405020304" pitchFamily="18" charset="0"/>
                <a:cs typeface="Times New Roman" panose="02020603050405020304" pitchFamily="18" charset="0"/>
              </a:rPr>
              <a:t>In this project, 30% of the dataset allocated for test, and 70% of the scaled data allocated for train of the model. The main idea of using 30% of the dataset for the test of the model is to compare different pre-processing techniques, SMOTE and under-sampling on the imbalanced data.</a:t>
            </a:r>
          </a:p>
        </p:txBody>
      </p:sp>
    </p:spTree>
    <p:extLst>
      <p:ext uri="{BB962C8B-B14F-4D97-AF65-F5344CB8AC3E}">
        <p14:creationId xmlns:p14="http://schemas.microsoft.com/office/powerpoint/2010/main" val="1013434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D18451E-3C7B-6FF4-2977-1A6981119FD8}"/>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spcAft>
                <a:spcPts val="600"/>
              </a:spcAft>
            </a:pPr>
            <a:r>
              <a:rPr kumimoji="0" lang="en-US" altLang="zh-CN" sz="1800" b="1" i="0" u="sng" strike="noStrike" kern="1200" cap="none" normalizeH="0" baseline="0" dirty="0">
                <a:ln>
                  <a:noFill/>
                </a:ln>
                <a:solidFill>
                  <a:schemeClr val="tx1"/>
                </a:solidFill>
                <a:effectLst/>
                <a:latin typeface="+mj-lt"/>
                <a:ea typeface="+mj-ea"/>
                <a:cs typeface="+mj-cs"/>
              </a:rPr>
              <a:t>Credit Card Fraud</a:t>
            </a:r>
            <a:br>
              <a:rPr kumimoji="0" lang="en-US" altLang="zh-CN" sz="1800" b="1" i="0" u="none" strike="noStrike" kern="1200" cap="none" normalizeH="0" baseline="0" dirty="0">
                <a:ln>
                  <a:noFill/>
                </a:ln>
                <a:solidFill>
                  <a:schemeClr val="tx1"/>
                </a:solidFill>
                <a:effectLst/>
                <a:latin typeface="+mj-lt"/>
                <a:ea typeface="+mj-ea"/>
                <a:cs typeface="+mj-cs"/>
              </a:rPr>
            </a:br>
            <a:br>
              <a:rPr kumimoji="0" lang="en-US" altLang="zh-CN" sz="1800" b="1" i="0" u="none" strike="noStrike" kern="1200" cap="none" normalizeH="0" baseline="0" dirty="0">
                <a:ln>
                  <a:noFill/>
                </a:ln>
                <a:solidFill>
                  <a:schemeClr val="tx1"/>
                </a:solidFill>
                <a:effectLst/>
                <a:latin typeface="+mj-lt"/>
                <a:ea typeface="+mj-ea"/>
                <a:cs typeface="+mj-cs"/>
              </a:rPr>
            </a:br>
            <a:r>
              <a:rPr lang="en-US" sz="1800" kern="1200" dirty="0">
                <a:solidFill>
                  <a:schemeClr val="tx1"/>
                </a:solidFill>
                <a:effectLst/>
                <a:latin typeface="+mj-lt"/>
                <a:ea typeface="+mj-ea"/>
                <a:cs typeface="+mj-cs"/>
              </a:rPr>
              <a:t>Credit card fraud is an involved word for fraud committed utilizing a payment card, such as a debit card or credit card. The aim can be to get  goods or to make payment to another account that is commanded by a criminal.</a:t>
            </a:r>
            <a:br>
              <a:rPr lang="en-US" sz="1800" kern="1200" dirty="0">
                <a:solidFill>
                  <a:schemeClr val="tx1"/>
                </a:solidFill>
                <a:effectLst/>
                <a:latin typeface="+mj-lt"/>
                <a:ea typeface="+mj-ea"/>
                <a:cs typeface="+mj-cs"/>
              </a:rPr>
            </a:br>
            <a:br>
              <a:rPr lang="en-US" sz="1800" kern="1200" dirty="0">
                <a:solidFill>
                  <a:schemeClr val="tx1"/>
                </a:solidFill>
                <a:latin typeface="+mj-lt"/>
                <a:ea typeface="+mj-ea"/>
                <a:cs typeface="+mj-cs"/>
              </a:rPr>
            </a:br>
            <a:r>
              <a:rPr kumimoji="0" lang="en-US" altLang="zh-CN" sz="1800" b="1" i="0" u="sng" strike="noStrike" kern="1200" cap="none" normalizeH="0" baseline="0" dirty="0">
                <a:ln>
                  <a:noFill/>
                </a:ln>
                <a:solidFill>
                  <a:schemeClr val="tx1"/>
                </a:solidFill>
                <a:effectLst/>
                <a:latin typeface="+mj-lt"/>
                <a:ea typeface="+mj-ea"/>
                <a:cs typeface="+mj-cs"/>
              </a:rPr>
              <a:t>Credit Card Fraud Detection</a:t>
            </a:r>
            <a:br>
              <a:rPr lang="en-US" altLang="zh-CN" sz="1800" b="1" kern="1200" dirty="0">
                <a:solidFill>
                  <a:schemeClr val="tx1"/>
                </a:solidFill>
                <a:latin typeface="+mj-lt"/>
                <a:ea typeface="+mj-ea"/>
                <a:cs typeface="+mj-cs"/>
              </a:rPr>
            </a:br>
            <a:br>
              <a:rPr kumimoji="0" lang="en-US" altLang="zh-CN" sz="1800" b="1" i="0" u="none" strike="noStrike" kern="1200" cap="none" normalizeH="0" baseline="0" dirty="0">
                <a:ln>
                  <a:noFill/>
                </a:ln>
                <a:solidFill>
                  <a:schemeClr val="tx1"/>
                </a:solidFill>
                <a:effectLst/>
                <a:latin typeface="+mj-lt"/>
                <a:ea typeface="+mj-ea"/>
                <a:cs typeface="+mj-cs"/>
              </a:rPr>
            </a:br>
            <a:r>
              <a:rPr lang="en-US" altLang="zh-CN" sz="1800" kern="1200" dirty="0">
                <a:solidFill>
                  <a:schemeClr val="tx1"/>
                </a:solidFill>
                <a:latin typeface="+mj-lt"/>
                <a:ea typeface="+mj-ea"/>
                <a:cs typeface="+mj-cs"/>
              </a:rPr>
              <a:t>Detection of credit card fraud is the procedure of identifying purchase attempts which are fraudulent and rejecting them rather than processing the operation.</a:t>
            </a:r>
            <a:endParaRPr lang="en-US" sz="1800" kern="1200" dirty="0">
              <a:solidFill>
                <a:schemeClr val="tx1"/>
              </a:solidFill>
              <a:latin typeface="+mj-lt"/>
              <a:ea typeface="+mj-ea"/>
              <a:cs typeface="+mj-cs"/>
            </a:endParaRP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647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4BF16823-CA80-BAF9-CFE9-54651FF80A4F}"/>
              </a:ext>
            </a:extLst>
          </p:cNvPr>
          <p:cNvSpPr>
            <a:spLocks noGrp="1"/>
          </p:cNvSpPr>
          <p:nvPr>
            <p:ph type="title"/>
          </p:nvPr>
        </p:nvSpPr>
        <p:spPr>
          <a:xfrm>
            <a:off x="1051560" y="586822"/>
            <a:ext cx="3657600" cy="1645920"/>
          </a:xfrm>
        </p:spPr>
        <p:txBody>
          <a:bodyPr>
            <a:normAutofit/>
          </a:bodyPr>
          <a:lstStyle/>
          <a:p>
            <a:r>
              <a:rPr lang="en-GB" sz="3200">
                <a:latin typeface="Times New Roman" panose="02020603050405020304" pitchFamily="18" charset="0"/>
                <a:cs typeface="Times New Roman" panose="02020603050405020304" pitchFamily="18" charset="0"/>
              </a:rPr>
              <a:t>Exploratory Data Analysis</a:t>
            </a:r>
          </a:p>
        </p:txBody>
      </p:sp>
      <p:sp>
        <p:nvSpPr>
          <p:cNvPr id="19" name="Rectangle 1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FCA3C625-E790-B3B1-2CDE-660C115922FA}"/>
              </a:ext>
            </a:extLst>
          </p:cNvPr>
          <p:cNvSpPr>
            <a:spLocks noGrp="1"/>
          </p:cNvSpPr>
          <p:nvPr>
            <p:ph idx="1"/>
          </p:nvPr>
        </p:nvSpPr>
        <p:spPr>
          <a:xfrm>
            <a:off x="5250106" y="586822"/>
            <a:ext cx="6106742" cy="1645920"/>
          </a:xfrm>
        </p:spPr>
        <p:txBody>
          <a:bodyPr anchor="ctr">
            <a:normAutofit/>
          </a:bodyPr>
          <a:lstStyle/>
          <a:p>
            <a:pPr marL="0" indent="0">
              <a:buNone/>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credit card fraud dataset contains 284,807 transactions, and 492 of them are fraud. The dataset contains 31 parameters. It is highly imbalanced. It is obtained from Kaggle.</a:t>
            </a:r>
            <a:endParaRPr lang="en-GB" sz="1800" dirty="0"/>
          </a:p>
        </p:txBody>
      </p:sp>
      <p:pic>
        <p:nvPicPr>
          <p:cNvPr id="5" name="Resim 4">
            <a:extLst>
              <a:ext uri="{FF2B5EF4-FFF2-40B4-BE49-F238E27FC236}">
                <a16:creationId xmlns:a16="http://schemas.microsoft.com/office/drawing/2014/main" id="{E0B21A0C-B668-2958-5D9A-28D232AAF509}"/>
              </a:ext>
            </a:extLst>
          </p:cNvPr>
          <p:cNvPicPr>
            <a:picLocks noChangeAspect="1"/>
          </p:cNvPicPr>
          <p:nvPr/>
        </p:nvPicPr>
        <p:blipFill>
          <a:blip r:embed="rId3"/>
          <a:stretch>
            <a:fillRect/>
          </a:stretch>
        </p:blipFill>
        <p:spPr>
          <a:xfrm>
            <a:off x="566095" y="2729397"/>
            <a:ext cx="5464885" cy="3483864"/>
          </a:xfrm>
          <a:prstGeom prst="rect">
            <a:avLst/>
          </a:prstGeom>
        </p:spPr>
      </p:pic>
      <p:graphicFrame>
        <p:nvGraphicFramePr>
          <p:cNvPr id="4" name="Tablo 3">
            <a:extLst>
              <a:ext uri="{FF2B5EF4-FFF2-40B4-BE49-F238E27FC236}">
                <a16:creationId xmlns:a16="http://schemas.microsoft.com/office/drawing/2014/main" id="{65601404-9B0A-3704-B40B-05A5C55731F1}"/>
              </a:ext>
            </a:extLst>
          </p:cNvPr>
          <p:cNvGraphicFramePr>
            <a:graphicFrameLocks noGrp="1"/>
          </p:cNvGraphicFramePr>
          <p:nvPr>
            <p:extLst>
              <p:ext uri="{D42A27DB-BD31-4B8C-83A1-F6EECF244321}">
                <p14:modId xmlns:p14="http://schemas.microsoft.com/office/powerpoint/2010/main" val="1398955956"/>
              </p:ext>
            </p:extLst>
          </p:nvPr>
        </p:nvGraphicFramePr>
        <p:xfrm>
          <a:off x="6198781" y="2935881"/>
          <a:ext cx="5523084" cy="3070898"/>
        </p:xfrm>
        <a:graphic>
          <a:graphicData uri="http://schemas.openxmlformats.org/drawingml/2006/table">
            <a:tbl>
              <a:tblPr firstRow="1" firstCol="1" bandRow="1">
                <a:tableStyleId>{5C22544A-7EE6-4342-B048-85BDC9FD1C3A}</a:tableStyleId>
              </a:tblPr>
              <a:tblGrid>
                <a:gridCol w="1060125">
                  <a:extLst>
                    <a:ext uri="{9D8B030D-6E8A-4147-A177-3AD203B41FA5}">
                      <a16:colId xmlns:a16="http://schemas.microsoft.com/office/drawing/2014/main" val="3401258073"/>
                    </a:ext>
                  </a:extLst>
                </a:gridCol>
                <a:gridCol w="964893">
                  <a:extLst>
                    <a:ext uri="{9D8B030D-6E8A-4147-A177-3AD203B41FA5}">
                      <a16:colId xmlns:a16="http://schemas.microsoft.com/office/drawing/2014/main" val="3922110297"/>
                    </a:ext>
                  </a:extLst>
                </a:gridCol>
                <a:gridCol w="3498066">
                  <a:extLst>
                    <a:ext uri="{9D8B030D-6E8A-4147-A177-3AD203B41FA5}">
                      <a16:colId xmlns:a16="http://schemas.microsoft.com/office/drawing/2014/main" val="3441011365"/>
                    </a:ext>
                  </a:extLst>
                </a:gridCol>
              </a:tblGrid>
              <a:tr h="858690">
                <a:tc>
                  <a:txBody>
                    <a:bodyPr/>
                    <a:lstStyle/>
                    <a:p>
                      <a:pPr algn="just">
                        <a:lnSpc>
                          <a:spcPct val="200000"/>
                        </a:lnSpc>
                        <a:spcBef>
                          <a:spcPts val="1200"/>
                        </a:spcBef>
                        <a:spcAft>
                          <a:spcPts val="1200"/>
                        </a:spcAft>
                      </a:pPr>
                      <a:r>
                        <a:rPr lang="en-GB" sz="1400">
                          <a:effectLst/>
                        </a:rPr>
                        <a:t>Attributes</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tc>
                  <a:txBody>
                    <a:bodyPr/>
                    <a:lstStyle/>
                    <a:p>
                      <a:pPr algn="just">
                        <a:lnSpc>
                          <a:spcPct val="200000"/>
                        </a:lnSpc>
                        <a:spcBef>
                          <a:spcPts val="1200"/>
                        </a:spcBef>
                        <a:spcAft>
                          <a:spcPts val="1200"/>
                        </a:spcAft>
                      </a:pPr>
                      <a:r>
                        <a:rPr lang="en-GB" sz="1400">
                          <a:effectLst/>
                        </a:rPr>
                        <a:t>Variable Type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tc>
                  <a:txBody>
                    <a:bodyPr/>
                    <a:lstStyle/>
                    <a:p>
                      <a:pPr algn="just">
                        <a:lnSpc>
                          <a:spcPct val="200000"/>
                        </a:lnSpc>
                        <a:spcBef>
                          <a:spcPts val="1200"/>
                        </a:spcBef>
                        <a:spcAft>
                          <a:spcPts val="1200"/>
                        </a:spcAft>
                      </a:pPr>
                      <a:r>
                        <a:rPr lang="en-GB" sz="1400">
                          <a:effectLst/>
                        </a:rPr>
                        <a:t>Variable Description</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extLst>
                  <a:ext uri="{0D108BD9-81ED-4DB2-BD59-A6C34878D82A}">
                    <a16:rowId xmlns:a16="http://schemas.microsoft.com/office/drawing/2014/main" val="3633773939"/>
                  </a:ext>
                </a:extLst>
              </a:tr>
              <a:tr h="279983">
                <a:tc>
                  <a:txBody>
                    <a:bodyPr/>
                    <a:lstStyle/>
                    <a:p>
                      <a:pPr algn="just">
                        <a:lnSpc>
                          <a:spcPct val="115000"/>
                        </a:lnSpc>
                        <a:spcBef>
                          <a:spcPts val="500"/>
                        </a:spcBef>
                        <a:spcAft>
                          <a:spcPts val="1000"/>
                        </a:spcAft>
                      </a:pPr>
                      <a:r>
                        <a:rPr lang="en-GB" sz="1400">
                          <a:effectLst/>
                        </a:rPr>
                        <a:t>Time </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tc>
                  <a:txBody>
                    <a:bodyPr/>
                    <a:lstStyle/>
                    <a:p>
                      <a:pPr algn="just">
                        <a:lnSpc>
                          <a:spcPct val="115000"/>
                        </a:lnSpc>
                        <a:spcBef>
                          <a:spcPts val="500"/>
                        </a:spcBef>
                        <a:spcAft>
                          <a:spcPts val="1000"/>
                        </a:spcAft>
                      </a:pPr>
                      <a:r>
                        <a:rPr lang="en-GB" sz="1400">
                          <a:effectLst/>
                        </a:rPr>
                        <a:t>int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tc>
                  <a:txBody>
                    <a:bodyPr/>
                    <a:lstStyle/>
                    <a:p>
                      <a:pPr algn="just">
                        <a:lnSpc>
                          <a:spcPct val="115000"/>
                        </a:lnSpc>
                        <a:spcBef>
                          <a:spcPts val="500"/>
                        </a:spcBef>
                        <a:spcAft>
                          <a:spcPts val="1000"/>
                        </a:spcAft>
                      </a:pPr>
                      <a:r>
                        <a:rPr lang="en-GB" sz="1400">
                          <a:effectLst/>
                        </a:rPr>
                        <a:t>Time between each transaction</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extLst>
                  <a:ext uri="{0D108BD9-81ED-4DB2-BD59-A6C34878D82A}">
                    <a16:rowId xmlns:a16="http://schemas.microsoft.com/office/drawing/2014/main" val="338515661"/>
                  </a:ext>
                </a:extLst>
              </a:tr>
              <a:tr h="279983">
                <a:tc>
                  <a:txBody>
                    <a:bodyPr/>
                    <a:lstStyle/>
                    <a:p>
                      <a:pPr algn="just">
                        <a:lnSpc>
                          <a:spcPct val="115000"/>
                        </a:lnSpc>
                        <a:spcBef>
                          <a:spcPts val="500"/>
                        </a:spcBef>
                        <a:spcAft>
                          <a:spcPts val="1000"/>
                        </a:spcAft>
                      </a:pPr>
                      <a:r>
                        <a:rPr lang="en-GB" sz="1400">
                          <a:effectLst/>
                        </a:rPr>
                        <a:t>V1</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tc>
                  <a:txBody>
                    <a:bodyPr/>
                    <a:lstStyle/>
                    <a:p>
                      <a:pPr algn="just">
                        <a:lnSpc>
                          <a:spcPct val="115000"/>
                        </a:lnSpc>
                        <a:spcBef>
                          <a:spcPts val="500"/>
                        </a:spcBef>
                        <a:spcAft>
                          <a:spcPts val="1000"/>
                        </a:spcAft>
                      </a:pPr>
                      <a:r>
                        <a:rPr lang="en-GB" sz="1400">
                          <a:effectLst/>
                        </a:rPr>
                        <a:t>Num</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tc>
                  <a:txBody>
                    <a:bodyPr/>
                    <a:lstStyle/>
                    <a:p>
                      <a:pPr algn="just">
                        <a:lnSpc>
                          <a:spcPct val="115000"/>
                        </a:lnSpc>
                        <a:spcBef>
                          <a:spcPts val="500"/>
                        </a:spcBef>
                        <a:spcAft>
                          <a:spcPts val="1000"/>
                        </a:spcAft>
                      </a:pPr>
                      <a:r>
                        <a:rPr lang="en-GB" sz="1400">
                          <a:effectLst/>
                        </a:rPr>
                        <a:t>Attribute variable converted with PCA</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extLst>
                  <a:ext uri="{0D108BD9-81ED-4DB2-BD59-A6C34878D82A}">
                    <a16:rowId xmlns:a16="http://schemas.microsoft.com/office/drawing/2014/main" val="3508073040"/>
                  </a:ext>
                </a:extLst>
              </a:tr>
              <a:tr h="279983">
                <a:tc>
                  <a:txBody>
                    <a:bodyPr/>
                    <a:lstStyle/>
                    <a:p>
                      <a:pPr algn="just">
                        <a:lnSpc>
                          <a:spcPct val="115000"/>
                        </a:lnSpc>
                        <a:spcBef>
                          <a:spcPts val="500"/>
                        </a:spcBef>
                        <a:spcAft>
                          <a:spcPts val="1000"/>
                        </a:spcAft>
                      </a:pPr>
                      <a:r>
                        <a:rPr lang="en-GB" sz="1400">
                          <a:effectLst/>
                        </a:rPr>
                        <a:t>V2</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tc>
                  <a:txBody>
                    <a:bodyPr/>
                    <a:lstStyle/>
                    <a:p>
                      <a:pPr algn="just">
                        <a:lnSpc>
                          <a:spcPct val="115000"/>
                        </a:lnSpc>
                        <a:spcBef>
                          <a:spcPts val="500"/>
                        </a:spcBef>
                        <a:spcAft>
                          <a:spcPts val="1000"/>
                        </a:spcAft>
                      </a:pPr>
                      <a:r>
                        <a:rPr lang="en-GB" sz="1400">
                          <a:effectLst/>
                        </a:rPr>
                        <a:t>Num</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tc>
                  <a:txBody>
                    <a:bodyPr/>
                    <a:lstStyle/>
                    <a:p>
                      <a:pPr algn="just">
                        <a:lnSpc>
                          <a:spcPct val="115000"/>
                        </a:lnSpc>
                        <a:spcBef>
                          <a:spcPts val="500"/>
                        </a:spcBef>
                        <a:spcAft>
                          <a:spcPts val="1000"/>
                        </a:spcAft>
                      </a:pPr>
                      <a:r>
                        <a:rPr lang="en-GB" sz="1400">
                          <a:effectLst/>
                        </a:rPr>
                        <a:t>Attribute variable converted with PCA</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extLst>
                  <a:ext uri="{0D108BD9-81ED-4DB2-BD59-A6C34878D82A}">
                    <a16:rowId xmlns:a16="http://schemas.microsoft.com/office/drawing/2014/main" val="351950622"/>
                  </a:ext>
                </a:extLst>
              </a:tr>
              <a:tr h="279983">
                <a:tc>
                  <a:txBody>
                    <a:bodyPr/>
                    <a:lstStyle/>
                    <a:p>
                      <a:pPr algn="just">
                        <a:lnSpc>
                          <a:spcPct val="115000"/>
                        </a:lnSpc>
                        <a:spcBef>
                          <a:spcPts val="500"/>
                        </a:spcBef>
                        <a:spcAft>
                          <a:spcPts val="1000"/>
                        </a:spcAft>
                      </a:pPr>
                      <a:r>
                        <a:rPr lang="en-GB" sz="1400">
                          <a:effectLst/>
                        </a:rPr>
                        <a: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tc>
                  <a:txBody>
                    <a:bodyPr/>
                    <a:lstStyle/>
                    <a:p>
                      <a:pPr algn="just">
                        <a:lnSpc>
                          <a:spcPct val="115000"/>
                        </a:lnSpc>
                        <a:spcBef>
                          <a:spcPts val="500"/>
                        </a:spcBef>
                        <a:spcAft>
                          <a:spcPts val="1000"/>
                        </a:spcAft>
                      </a:pPr>
                      <a:r>
                        <a:rPr lang="en-GB" sz="1400">
                          <a:effectLst/>
                        </a:rPr>
                        <a: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tc>
                  <a:txBody>
                    <a:bodyPr/>
                    <a:lstStyle/>
                    <a:p>
                      <a:pPr algn="just">
                        <a:lnSpc>
                          <a:spcPct val="115000"/>
                        </a:lnSpc>
                        <a:spcBef>
                          <a:spcPts val="500"/>
                        </a:spcBef>
                        <a:spcAft>
                          <a:spcPts val="1000"/>
                        </a:spcAft>
                      </a:pPr>
                      <a:r>
                        <a:rPr lang="en-GB" sz="1400">
                          <a:effectLst/>
                        </a:rPr>
                        <a: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extLst>
                  <a:ext uri="{0D108BD9-81ED-4DB2-BD59-A6C34878D82A}">
                    <a16:rowId xmlns:a16="http://schemas.microsoft.com/office/drawing/2014/main" val="2517990809"/>
                  </a:ext>
                </a:extLst>
              </a:tr>
              <a:tr h="279983">
                <a:tc>
                  <a:txBody>
                    <a:bodyPr/>
                    <a:lstStyle/>
                    <a:p>
                      <a:pPr algn="just">
                        <a:lnSpc>
                          <a:spcPct val="115000"/>
                        </a:lnSpc>
                        <a:spcBef>
                          <a:spcPts val="500"/>
                        </a:spcBef>
                        <a:spcAft>
                          <a:spcPts val="1000"/>
                        </a:spcAft>
                      </a:pPr>
                      <a:r>
                        <a:rPr lang="en-GB" sz="1400">
                          <a:effectLst/>
                        </a:rPr>
                        <a:t>V28</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tc>
                  <a:txBody>
                    <a:bodyPr/>
                    <a:lstStyle/>
                    <a:p>
                      <a:pPr algn="just">
                        <a:lnSpc>
                          <a:spcPct val="115000"/>
                        </a:lnSpc>
                        <a:spcBef>
                          <a:spcPts val="500"/>
                        </a:spcBef>
                        <a:spcAft>
                          <a:spcPts val="1000"/>
                        </a:spcAft>
                      </a:pPr>
                      <a:r>
                        <a:rPr lang="en-GB" sz="1400">
                          <a:effectLst/>
                        </a:rPr>
                        <a:t>Num</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tc>
                  <a:txBody>
                    <a:bodyPr/>
                    <a:lstStyle/>
                    <a:p>
                      <a:pPr algn="just">
                        <a:lnSpc>
                          <a:spcPct val="115000"/>
                        </a:lnSpc>
                        <a:spcBef>
                          <a:spcPts val="500"/>
                        </a:spcBef>
                        <a:spcAft>
                          <a:spcPts val="1000"/>
                        </a:spcAft>
                      </a:pPr>
                      <a:r>
                        <a:rPr lang="en-GB" sz="1400">
                          <a:effectLst/>
                        </a:rPr>
                        <a:t>Attribute variable converted with PCA</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extLst>
                  <a:ext uri="{0D108BD9-81ED-4DB2-BD59-A6C34878D82A}">
                    <a16:rowId xmlns:a16="http://schemas.microsoft.com/office/drawing/2014/main" val="988412455"/>
                  </a:ext>
                </a:extLst>
              </a:tr>
              <a:tr h="279983">
                <a:tc>
                  <a:txBody>
                    <a:bodyPr/>
                    <a:lstStyle/>
                    <a:p>
                      <a:pPr algn="just">
                        <a:lnSpc>
                          <a:spcPct val="115000"/>
                        </a:lnSpc>
                        <a:spcBef>
                          <a:spcPts val="500"/>
                        </a:spcBef>
                        <a:spcAft>
                          <a:spcPts val="1000"/>
                        </a:spcAft>
                      </a:pPr>
                      <a:r>
                        <a:rPr lang="en-GB" sz="1400">
                          <a:effectLst/>
                        </a:rPr>
                        <a:t>Amount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tc>
                  <a:txBody>
                    <a:bodyPr/>
                    <a:lstStyle/>
                    <a:p>
                      <a:pPr algn="just">
                        <a:lnSpc>
                          <a:spcPct val="115000"/>
                        </a:lnSpc>
                        <a:spcBef>
                          <a:spcPts val="500"/>
                        </a:spcBef>
                        <a:spcAft>
                          <a:spcPts val="1000"/>
                        </a:spcAft>
                      </a:pPr>
                      <a:r>
                        <a:rPr lang="en-GB" sz="1400">
                          <a:effectLst/>
                        </a:rPr>
                        <a:t>Num</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tc>
                  <a:txBody>
                    <a:bodyPr/>
                    <a:lstStyle/>
                    <a:p>
                      <a:pPr algn="just">
                        <a:lnSpc>
                          <a:spcPct val="115000"/>
                        </a:lnSpc>
                        <a:spcBef>
                          <a:spcPts val="500"/>
                        </a:spcBef>
                        <a:spcAft>
                          <a:spcPts val="1000"/>
                        </a:spcAft>
                      </a:pPr>
                      <a:r>
                        <a:rPr lang="en-GB" sz="1400">
                          <a:effectLst/>
                        </a:rPr>
                        <a:t>Total transactions</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extLst>
                  <a:ext uri="{0D108BD9-81ED-4DB2-BD59-A6C34878D82A}">
                    <a16:rowId xmlns:a16="http://schemas.microsoft.com/office/drawing/2014/main" val="2197995093"/>
                  </a:ext>
                </a:extLst>
              </a:tr>
              <a:tr h="532310">
                <a:tc>
                  <a:txBody>
                    <a:bodyPr/>
                    <a:lstStyle/>
                    <a:p>
                      <a:pPr algn="just">
                        <a:lnSpc>
                          <a:spcPct val="115000"/>
                        </a:lnSpc>
                        <a:spcBef>
                          <a:spcPts val="500"/>
                        </a:spcBef>
                        <a:spcAft>
                          <a:spcPts val="1000"/>
                        </a:spcAft>
                      </a:pPr>
                      <a:r>
                        <a:rPr lang="en-GB" sz="1400">
                          <a:effectLst/>
                        </a:rPr>
                        <a:t>Class</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tc>
                  <a:txBody>
                    <a:bodyPr/>
                    <a:lstStyle/>
                    <a:p>
                      <a:pPr algn="just">
                        <a:lnSpc>
                          <a:spcPct val="115000"/>
                        </a:lnSpc>
                        <a:spcBef>
                          <a:spcPts val="500"/>
                        </a:spcBef>
                        <a:spcAft>
                          <a:spcPts val="1000"/>
                        </a:spcAft>
                      </a:pPr>
                      <a:r>
                        <a:rPr lang="en-GB" sz="1400">
                          <a:effectLst/>
                        </a:rPr>
                        <a:t>İnt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tc>
                  <a:txBody>
                    <a:bodyPr/>
                    <a:lstStyle/>
                    <a:p>
                      <a:pPr algn="just">
                        <a:lnSpc>
                          <a:spcPct val="115000"/>
                        </a:lnSpc>
                        <a:spcBef>
                          <a:spcPts val="500"/>
                        </a:spcBef>
                        <a:spcAft>
                          <a:spcPts val="1000"/>
                        </a:spcAft>
                      </a:pPr>
                      <a:r>
                        <a:rPr lang="en-GB" sz="1400">
                          <a:effectLst/>
                        </a:rPr>
                        <a:t>Response feature (0= non-Fraudulent and 1 = Fraudulent)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82281" marR="82281" marT="0" marB="0" anchor="ctr"/>
                </a:tc>
                <a:extLst>
                  <a:ext uri="{0D108BD9-81ED-4DB2-BD59-A6C34878D82A}">
                    <a16:rowId xmlns:a16="http://schemas.microsoft.com/office/drawing/2014/main" val="13094209"/>
                  </a:ext>
                </a:extLst>
              </a:tr>
            </a:tbl>
          </a:graphicData>
        </a:graphic>
      </p:graphicFrame>
    </p:spTree>
    <p:extLst>
      <p:ext uri="{BB962C8B-B14F-4D97-AF65-F5344CB8AC3E}">
        <p14:creationId xmlns:p14="http://schemas.microsoft.com/office/powerpoint/2010/main" val="1678059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B8A04C1-E485-983F-493D-41D4738D564D}"/>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b="1" i="0" kern="1200" dirty="0">
                <a:solidFill>
                  <a:schemeClr val="tx1"/>
                </a:solidFill>
                <a:effectLst/>
                <a:latin typeface="+mj-lt"/>
                <a:ea typeface="+mj-ea"/>
                <a:cs typeface="+mj-cs"/>
              </a:rPr>
              <a:t>Decision Trees (DT)</a:t>
            </a:r>
            <a:endParaRPr lang="en-US" sz="5400" kern="120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etin kutusu 2">
            <a:extLst>
              <a:ext uri="{FF2B5EF4-FFF2-40B4-BE49-F238E27FC236}">
                <a16:creationId xmlns:a16="http://schemas.microsoft.com/office/drawing/2014/main" id="{02C8F748-B87F-9BB9-D026-FE1B48C6D4E9}"/>
              </a:ext>
            </a:extLst>
          </p:cNvPr>
          <p:cNvSpPr txBox="1"/>
          <p:nvPr/>
        </p:nvSpPr>
        <p:spPr>
          <a:xfrm>
            <a:off x="838200" y="1929384"/>
            <a:ext cx="10515600" cy="4251960"/>
          </a:xfrm>
          <a:prstGeom prst="rect">
            <a:avLst/>
          </a:prstGeom>
        </p:spPr>
        <p:txBody>
          <a:bodyPr vert="horz" lIns="91440" tIns="45720" rIns="91440" bIns="45720" rtlCol="0">
            <a:normAutofit/>
          </a:bodyPr>
          <a:lstStyle/>
          <a:p>
            <a:pPr defTabSz="914400">
              <a:lnSpc>
                <a:spcPct val="90000"/>
              </a:lnSpc>
              <a:spcAft>
                <a:spcPts val="600"/>
              </a:spcAft>
            </a:pPr>
            <a:r>
              <a:rPr lang="en-US" sz="2200" u="sng" dirty="0"/>
              <a:t>What Are the Advantages of Decision Trees?</a:t>
            </a:r>
          </a:p>
          <a:p>
            <a:pPr indent="-228600" defTabSz="914400">
              <a:lnSpc>
                <a:spcPct val="90000"/>
              </a:lnSpc>
              <a:spcAft>
                <a:spcPts val="600"/>
              </a:spcAft>
              <a:buFont typeface="Arial" panose="020B0604020202020204" pitchFamily="34" charset="0"/>
              <a:buChar char="•"/>
            </a:pPr>
            <a:endParaRPr lang="en-US" sz="2200" dirty="0"/>
          </a:p>
          <a:p>
            <a:pPr marL="285750" indent="-228600" defTabSz="914400">
              <a:lnSpc>
                <a:spcPct val="90000"/>
              </a:lnSpc>
              <a:spcAft>
                <a:spcPts val="600"/>
              </a:spcAft>
              <a:buFont typeface="Arial" panose="020B0604020202020204" pitchFamily="34" charset="0"/>
              <a:buChar char="•"/>
            </a:pPr>
            <a:r>
              <a:rPr lang="en-US" sz="2200" dirty="0"/>
              <a:t>Simple to understand and to interpret. Trees can be visualized.</a:t>
            </a:r>
          </a:p>
          <a:p>
            <a:pPr marL="285750" indent="-228600" defTabSz="914400">
              <a:lnSpc>
                <a:spcPct val="90000"/>
              </a:lnSpc>
              <a:spcAft>
                <a:spcPts val="600"/>
              </a:spcAft>
              <a:buFont typeface="Arial" panose="020B0604020202020204" pitchFamily="34" charset="0"/>
              <a:buChar char="•"/>
            </a:pPr>
            <a:r>
              <a:rPr lang="en-US" sz="2200" dirty="0"/>
              <a:t>Requires little data preparation.</a:t>
            </a:r>
          </a:p>
          <a:p>
            <a:pPr marL="285750" indent="-228600" defTabSz="914400">
              <a:lnSpc>
                <a:spcPct val="90000"/>
              </a:lnSpc>
              <a:spcAft>
                <a:spcPts val="600"/>
              </a:spcAft>
              <a:buFont typeface="Arial" panose="020B0604020202020204" pitchFamily="34" charset="0"/>
              <a:buChar char="•"/>
            </a:pPr>
            <a:r>
              <a:rPr lang="en-US" sz="2200" dirty="0"/>
              <a:t>Able to handle both numerical and categorical data.</a:t>
            </a:r>
          </a:p>
          <a:p>
            <a:pPr marL="285750" indent="-228600" defTabSz="914400">
              <a:lnSpc>
                <a:spcPct val="90000"/>
              </a:lnSpc>
              <a:spcAft>
                <a:spcPts val="600"/>
              </a:spcAft>
              <a:buFont typeface="Arial" panose="020B0604020202020204" pitchFamily="34" charset="0"/>
              <a:buChar char="•"/>
            </a:pPr>
            <a:r>
              <a:rPr lang="en-US" sz="2200" dirty="0"/>
              <a:t>Able to handle multi-output problems.</a:t>
            </a:r>
          </a:p>
          <a:p>
            <a:pPr marL="285750" indent="-228600" defTabSz="914400">
              <a:lnSpc>
                <a:spcPct val="90000"/>
              </a:lnSpc>
              <a:spcAft>
                <a:spcPts val="600"/>
              </a:spcAft>
              <a:buFont typeface="Arial" panose="020B0604020202020204" pitchFamily="34" charset="0"/>
              <a:buChar char="•"/>
            </a:pPr>
            <a:r>
              <a:rPr lang="en-US" sz="2200" dirty="0"/>
              <a:t>Uses a white box model. If a given situation is observable in a model, the explanation for the condition is easily explained by </a:t>
            </a:r>
            <a:r>
              <a:rPr lang="en-US" sz="2200" dirty="0" err="1"/>
              <a:t>boolean</a:t>
            </a:r>
            <a:r>
              <a:rPr lang="en-US" sz="2200" dirty="0"/>
              <a:t> logic.</a:t>
            </a:r>
          </a:p>
          <a:p>
            <a:pPr marL="285750" indent="-228600" defTabSz="9144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353782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B8A04C1-E485-983F-493D-41D4738D564D}"/>
              </a:ext>
            </a:extLst>
          </p:cNvPr>
          <p:cNvSpPr>
            <a:spLocks noGrp="1"/>
          </p:cNvSpPr>
          <p:nvPr>
            <p:ph type="title"/>
          </p:nvPr>
        </p:nvSpPr>
        <p:spPr>
          <a:xfrm>
            <a:off x="838200" y="676656"/>
            <a:ext cx="10515600" cy="1325563"/>
          </a:xfrm>
        </p:spPr>
        <p:txBody>
          <a:bodyPr vert="horz" lIns="91440" tIns="45720" rIns="91440" bIns="45720" rtlCol="0" anchor="ctr">
            <a:noAutofit/>
          </a:bodyPr>
          <a:lstStyle/>
          <a:p>
            <a:r>
              <a:rPr lang="en-US" sz="5400" b="1" kern="1200" dirty="0">
                <a:solidFill>
                  <a:schemeClr val="tx1"/>
                </a:solidFill>
                <a:latin typeface="+mj-lt"/>
                <a:ea typeface="+mj-ea"/>
                <a:cs typeface="+mj-cs"/>
              </a:rPr>
              <a:t>Random Forest (RF)</a:t>
            </a:r>
            <a:br>
              <a:rPr lang="en-US" sz="5400" kern="1200" dirty="0">
                <a:solidFill>
                  <a:schemeClr val="tx1"/>
                </a:solidFill>
                <a:latin typeface="+mj-lt"/>
                <a:ea typeface="+mj-ea"/>
                <a:cs typeface="+mj-cs"/>
              </a:rPr>
            </a:br>
            <a:endParaRPr lang="en-US" sz="5400" kern="1200" dirty="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kutusu 3">
            <a:extLst>
              <a:ext uri="{FF2B5EF4-FFF2-40B4-BE49-F238E27FC236}">
                <a16:creationId xmlns:a16="http://schemas.microsoft.com/office/drawing/2014/main" id="{FE85434D-D469-5CA2-F968-726298BE530A}"/>
              </a:ext>
            </a:extLst>
          </p:cNvPr>
          <p:cNvSpPr txBox="1"/>
          <p:nvPr/>
        </p:nvSpPr>
        <p:spPr>
          <a:xfrm>
            <a:off x="838200" y="1929384"/>
            <a:ext cx="10515600" cy="4251960"/>
          </a:xfrm>
          <a:prstGeom prst="rect">
            <a:avLst/>
          </a:prstGeom>
        </p:spPr>
        <p:txBody>
          <a:bodyPr vert="horz" lIns="91440" tIns="45720" rIns="91440" bIns="45720" rtlCol="0">
            <a:normAutofit/>
          </a:bodyPr>
          <a:lstStyle/>
          <a:p>
            <a:pPr defTabSz="914400">
              <a:lnSpc>
                <a:spcPct val="90000"/>
              </a:lnSpc>
              <a:spcAft>
                <a:spcPts val="600"/>
              </a:spcAft>
            </a:pPr>
            <a:r>
              <a:rPr lang="en-US" sz="2200" u="sng" dirty="0"/>
              <a:t>What Are the Advantages of Random Forest?</a:t>
            </a:r>
          </a:p>
          <a:p>
            <a:pPr indent="-228600" defTabSz="914400">
              <a:lnSpc>
                <a:spcPct val="90000"/>
              </a:lnSpc>
              <a:spcAft>
                <a:spcPts val="600"/>
              </a:spcAft>
              <a:buFont typeface="Arial" panose="020B0604020202020204" pitchFamily="34" charset="0"/>
              <a:buChar char="•"/>
            </a:pPr>
            <a:endParaRPr lang="en-US" sz="2200" dirty="0"/>
          </a:p>
          <a:p>
            <a:pPr marL="457200" indent="-228600" defTabSz="914400">
              <a:lnSpc>
                <a:spcPct val="90000"/>
              </a:lnSpc>
              <a:spcAft>
                <a:spcPts val="600"/>
              </a:spcAft>
              <a:buFont typeface="Arial" panose="020B0604020202020204" pitchFamily="34" charset="0"/>
              <a:buChar char="•"/>
            </a:pPr>
            <a:r>
              <a:rPr lang="en-US" sz="2200" dirty="0"/>
              <a:t>It can perform both regression and classification tasks.</a:t>
            </a:r>
          </a:p>
          <a:p>
            <a:pPr marL="457200" indent="-228600" defTabSz="914400">
              <a:lnSpc>
                <a:spcPct val="90000"/>
              </a:lnSpc>
              <a:spcAft>
                <a:spcPts val="600"/>
              </a:spcAft>
              <a:buFont typeface="Arial" panose="020B0604020202020204" pitchFamily="34" charset="0"/>
              <a:buChar char="•"/>
            </a:pPr>
            <a:r>
              <a:rPr lang="en-US" sz="2200" dirty="0"/>
              <a:t>A random forest produces good predictions that can be understood easily.</a:t>
            </a:r>
          </a:p>
          <a:p>
            <a:pPr marL="457200" indent="-228600" defTabSz="914400">
              <a:lnSpc>
                <a:spcPct val="90000"/>
              </a:lnSpc>
              <a:spcAft>
                <a:spcPts val="600"/>
              </a:spcAft>
              <a:buFont typeface="Arial" panose="020B0604020202020204" pitchFamily="34" charset="0"/>
              <a:buChar char="•"/>
            </a:pPr>
            <a:r>
              <a:rPr lang="en-US" sz="2200" dirty="0"/>
              <a:t>It can handle large datasets efficiently.</a:t>
            </a:r>
          </a:p>
          <a:p>
            <a:pPr marL="457200" indent="-228600" defTabSz="914400">
              <a:lnSpc>
                <a:spcPct val="90000"/>
              </a:lnSpc>
              <a:spcAft>
                <a:spcPts val="600"/>
              </a:spcAft>
              <a:buFont typeface="Arial" panose="020B0604020202020204" pitchFamily="34" charset="0"/>
              <a:buChar char="•"/>
            </a:pPr>
            <a:r>
              <a:rPr lang="en-US" sz="2200" dirty="0"/>
              <a:t>The random forest algorithm provides a higher level of accuracy in predicting outcomes over the decision tree algorithm.</a:t>
            </a:r>
          </a:p>
        </p:txBody>
      </p:sp>
    </p:spTree>
    <p:extLst>
      <p:ext uri="{BB962C8B-B14F-4D97-AF65-F5344CB8AC3E}">
        <p14:creationId xmlns:p14="http://schemas.microsoft.com/office/powerpoint/2010/main" val="526008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AED998DB-E1E0-6E9B-1654-402D697879C2}"/>
              </a:ext>
            </a:extLst>
          </p:cNvPr>
          <p:cNvSpPr>
            <a:spLocks noGrp="1"/>
          </p:cNvSpPr>
          <p:nvPr>
            <p:ph type="title"/>
          </p:nvPr>
        </p:nvSpPr>
        <p:spPr>
          <a:xfrm>
            <a:off x="438912" y="859536"/>
            <a:ext cx="4837176" cy="1243584"/>
          </a:xfrm>
        </p:spPr>
        <p:txBody>
          <a:bodyPr vert="horz" lIns="91440" tIns="45720" rIns="91440" bIns="45720" rtlCol="0" anchor="ctr">
            <a:normAutofit/>
          </a:bodyPr>
          <a:lstStyle/>
          <a:p>
            <a:r>
              <a:rPr lang="en-US" sz="3100" dirty="0"/>
              <a:t>Original </a:t>
            </a:r>
            <a:r>
              <a:rPr lang="en-US" sz="3100" dirty="0" err="1"/>
              <a:t>DataSET</a:t>
            </a:r>
            <a:r>
              <a:rPr lang="en-US" sz="3100" dirty="0"/>
              <a:t> (No Smote)</a:t>
            </a:r>
            <a:br>
              <a:rPr lang="en-US" sz="3100" dirty="0"/>
            </a:br>
            <a:endParaRPr lang="en-US" sz="3100" dirty="0"/>
          </a:p>
        </p:txBody>
      </p:sp>
      <p:sp>
        <p:nvSpPr>
          <p:cNvPr id="26" name="Rectangle 25">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Resim 13">
            <a:extLst>
              <a:ext uri="{FF2B5EF4-FFF2-40B4-BE49-F238E27FC236}">
                <a16:creationId xmlns:a16="http://schemas.microsoft.com/office/drawing/2014/main" id="{85E65E2E-C210-9EE9-2A7D-930A10C68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772759" y="3270925"/>
            <a:ext cx="4379372" cy="3078899"/>
          </a:xfrm>
          <a:prstGeom prst="rect">
            <a:avLst/>
          </a:prstGeom>
          <a:noFill/>
        </p:spPr>
      </p:pic>
      <p:pic>
        <p:nvPicPr>
          <p:cNvPr id="13" name="Resim 12">
            <a:extLst>
              <a:ext uri="{FF2B5EF4-FFF2-40B4-BE49-F238E27FC236}">
                <a16:creationId xmlns:a16="http://schemas.microsoft.com/office/drawing/2014/main" id="{22DC482F-79D5-97EC-FEE3-5A2359130B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1000222" y="3268712"/>
            <a:ext cx="4422169" cy="3108987"/>
          </a:xfrm>
          <a:prstGeom prst="rect">
            <a:avLst/>
          </a:prstGeom>
          <a:noFill/>
        </p:spPr>
      </p:pic>
      <p:graphicFrame>
        <p:nvGraphicFramePr>
          <p:cNvPr id="15" name="İçerik Yer Tutucusu 5">
            <a:extLst>
              <a:ext uri="{FF2B5EF4-FFF2-40B4-BE49-F238E27FC236}">
                <a16:creationId xmlns:a16="http://schemas.microsoft.com/office/drawing/2014/main" id="{05FDB344-D8C5-7612-1D32-85F4D26B034F}"/>
              </a:ext>
            </a:extLst>
          </p:cNvPr>
          <p:cNvGraphicFramePr>
            <a:graphicFrameLocks noGrp="1"/>
          </p:cNvGraphicFramePr>
          <p:nvPr>
            <p:ph idx="1"/>
            <p:extLst>
              <p:ext uri="{D42A27DB-BD31-4B8C-83A1-F6EECF244321}">
                <p14:modId xmlns:p14="http://schemas.microsoft.com/office/powerpoint/2010/main" val="1042668324"/>
              </p:ext>
            </p:extLst>
          </p:nvPr>
        </p:nvGraphicFramePr>
        <p:xfrm>
          <a:off x="6534913" y="1196315"/>
          <a:ext cx="5228810" cy="1219464"/>
        </p:xfrm>
        <a:graphic>
          <a:graphicData uri="http://schemas.openxmlformats.org/drawingml/2006/table">
            <a:tbl>
              <a:tblPr firstRow="1" firstCol="1" bandRow="1">
                <a:tableStyleId>{5C22544A-7EE6-4342-B048-85BDC9FD1C3A}</a:tableStyleId>
              </a:tblPr>
              <a:tblGrid>
                <a:gridCol w="1384128">
                  <a:extLst>
                    <a:ext uri="{9D8B030D-6E8A-4147-A177-3AD203B41FA5}">
                      <a16:colId xmlns:a16="http://schemas.microsoft.com/office/drawing/2014/main" val="70290529"/>
                    </a:ext>
                  </a:extLst>
                </a:gridCol>
                <a:gridCol w="978088">
                  <a:extLst>
                    <a:ext uri="{9D8B030D-6E8A-4147-A177-3AD203B41FA5}">
                      <a16:colId xmlns:a16="http://schemas.microsoft.com/office/drawing/2014/main" val="2075264912"/>
                    </a:ext>
                  </a:extLst>
                </a:gridCol>
                <a:gridCol w="943338">
                  <a:extLst>
                    <a:ext uri="{9D8B030D-6E8A-4147-A177-3AD203B41FA5}">
                      <a16:colId xmlns:a16="http://schemas.microsoft.com/office/drawing/2014/main" val="811112701"/>
                    </a:ext>
                  </a:extLst>
                </a:gridCol>
                <a:gridCol w="943338">
                  <a:extLst>
                    <a:ext uri="{9D8B030D-6E8A-4147-A177-3AD203B41FA5}">
                      <a16:colId xmlns:a16="http://schemas.microsoft.com/office/drawing/2014/main" val="3117988783"/>
                    </a:ext>
                  </a:extLst>
                </a:gridCol>
                <a:gridCol w="979918">
                  <a:extLst>
                    <a:ext uri="{9D8B030D-6E8A-4147-A177-3AD203B41FA5}">
                      <a16:colId xmlns:a16="http://schemas.microsoft.com/office/drawing/2014/main" val="1806725735"/>
                    </a:ext>
                  </a:extLst>
                </a:gridCol>
              </a:tblGrid>
              <a:tr h="406488">
                <a:tc>
                  <a:txBody>
                    <a:bodyPr/>
                    <a:lstStyle/>
                    <a:p>
                      <a:pPr algn="just">
                        <a:lnSpc>
                          <a:spcPct val="115000"/>
                        </a:lnSpc>
                        <a:spcBef>
                          <a:spcPts val="500"/>
                        </a:spcBef>
                        <a:spcAft>
                          <a:spcPts val="1000"/>
                        </a:spcAft>
                      </a:pPr>
                      <a:r>
                        <a:rPr lang="tr-TR" sz="1300">
                          <a:effectLst/>
                        </a:rPr>
                        <a:t>Model</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78249" marR="78249" marT="78249" marB="78249" anchor="ctr"/>
                </a:tc>
                <a:tc>
                  <a:txBody>
                    <a:bodyPr/>
                    <a:lstStyle/>
                    <a:p>
                      <a:pPr algn="just">
                        <a:lnSpc>
                          <a:spcPct val="115000"/>
                        </a:lnSpc>
                        <a:spcBef>
                          <a:spcPts val="500"/>
                        </a:spcBef>
                        <a:spcAft>
                          <a:spcPts val="1000"/>
                        </a:spcAft>
                      </a:pPr>
                      <a:r>
                        <a:rPr lang="tr-TR" sz="1300">
                          <a:effectLst/>
                        </a:rPr>
                        <a:t>Accuracy </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78249" marR="78249" marT="78249" marB="78249" anchor="ctr"/>
                </a:tc>
                <a:tc>
                  <a:txBody>
                    <a:bodyPr/>
                    <a:lstStyle/>
                    <a:p>
                      <a:pPr algn="just">
                        <a:lnSpc>
                          <a:spcPct val="115000"/>
                        </a:lnSpc>
                        <a:spcBef>
                          <a:spcPts val="500"/>
                        </a:spcBef>
                        <a:spcAft>
                          <a:spcPts val="1000"/>
                        </a:spcAft>
                      </a:pPr>
                      <a:r>
                        <a:rPr lang="tr-TR" sz="1300">
                          <a:effectLst/>
                        </a:rPr>
                        <a:t>Recall </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78249" marR="78249" marT="78249" marB="78249" anchor="ctr"/>
                </a:tc>
                <a:tc>
                  <a:txBody>
                    <a:bodyPr/>
                    <a:lstStyle/>
                    <a:p>
                      <a:pPr algn="just">
                        <a:lnSpc>
                          <a:spcPct val="115000"/>
                        </a:lnSpc>
                        <a:spcBef>
                          <a:spcPts val="500"/>
                        </a:spcBef>
                        <a:spcAft>
                          <a:spcPts val="1000"/>
                        </a:spcAft>
                      </a:pPr>
                      <a:r>
                        <a:rPr lang="tr-TR" sz="1300">
                          <a:effectLst/>
                        </a:rPr>
                        <a:t>F1 Score</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78249" marR="78249" marT="78249" marB="78249" anchor="ctr"/>
                </a:tc>
                <a:tc>
                  <a:txBody>
                    <a:bodyPr/>
                    <a:lstStyle/>
                    <a:p>
                      <a:pPr algn="just">
                        <a:lnSpc>
                          <a:spcPct val="115000"/>
                        </a:lnSpc>
                        <a:spcBef>
                          <a:spcPts val="500"/>
                        </a:spcBef>
                        <a:spcAft>
                          <a:spcPts val="1000"/>
                        </a:spcAft>
                      </a:pPr>
                      <a:r>
                        <a:rPr lang="tr-TR" sz="1300">
                          <a:effectLst/>
                        </a:rPr>
                        <a:t>Precision </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78249" marR="78249" marT="78249" marB="78249" anchor="ctr"/>
                </a:tc>
                <a:extLst>
                  <a:ext uri="{0D108BD9-81ED-4DB2-BD59-A6C34878D82A}">
                    <a16:rowId xmlns:a16="http://schemas.microsoft.com/office/drawing/2014/main" val="1582024119"/>
                  </a:ext>
                </a:extLst>
              </a:tr>
              <a:tr h="406488">
                <a:tc>
                  <a:txBody>
                    <a:bodyPr/>
                    <a:lstStyle/>
                    <a:p>
                      <a:pPr algn="just">
                        <a:lnSpc>
                          <a:spcPct val="115000"/>
                        </a:lnSpc>
                        <a:spcBef>
                          <a:spcPts val="500"/>
                        </a:spcBef>
                        <a:spcAft>
                          <a:spcPts val="1000"/>
                        </a:spcAft>
                      </a:pPr>
                      <a:r>
                        <a:rPr lang="tr-TR" sz="1300">
                          <a:effectLst/>
                        </a:rPr>
                        <a:t>RF_OrijnalData</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78249" marR="78249" marT="78249" marB="78249" anchor="ctr"/>
                </a:tc>
                <a:tc>
                  <a:txBody>
                    <a:bodyPr/>
                    <a:lstStyle/>
                    <a:p>
                      <a:pPr algn="just">
                        <a:lnSpc>
                          <a:spcPct val="115000"/>
                        </a:lnSpc>
                        <a:spcBef>
                          <a:spcPts val="500"/>
                        </a:spcBef>
                        <a:spcAft>
                          <a:spcPts val="1000"/>
                        </a:spcAft>
                      </a:pPr>
                      <a:r>
                        <a:rPr lang="tr-TR" sz="1300">
                          <a:effectLst/>
                        </a:rPr>
                        <a:t>0.999448</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78249" marR="78249" marT="78249" marB="78249" anchor="ctr"/>
                </a:tc>
                <a:tc>
                  <a:txBody>
                    <a:bodyPr/>
                    <a:lstStyle/>
                    <a:p>
                      <a:pPr algn="just">
                        <a:lnSpc>
                          <a:spcPct val="115000"/>
                        </a:lnSpc>
                        <a:spcBef>
                          <a:spcPts val="500"/>
                        </a:spcBef>
                        <a:spcAft>
                          <a:spcPts val="1000"/>
                        </a:spcAft>
                      </a:pPr>
                      <a:r>
                        <a:rPr lang="tr-TR" sz="1300">
                          <a:effectLst/>
                        </a:rPr>
                        <a:t>0.694030</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78249" marR="78249" marT="78249" marB="78249" anchor="ctr"/>
                </a:tc>
                <a:tc>
                  <a:txBody>
                    <a:bodyPr/>
                    <a:lstStyle/>
                    <a:p>
                      <a:pPr algn="just">
                        <a:lnSpc>
                          <a:spcPct val="115000"/>
                        </a:lnSpc>
                        <a:spcBef>
                          <a:spcPts val="500"/>
                        </a:spcBef>
                        <a:spcAft>
                          <a:spcPts val="1000"/>
                        </a:spcAft>
                      </a:pPr>
                      <a:r>
                        <a:rPr lang="tr-TR" sz="1300">
                          <a:effectLst/>
                        </a:rPr>
                        <a:t>0.798283</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78249" marR="78249" marT="78249" marB="78249" anchor="ctr"/>
                </a:tc>
                <a:tc>
                  <a:txBody>
                    <a:bodyPr/>
                    <a:lstStyle/>
                    <a:p>
                      <a:pPr algn="just">
                        <a:lnSpc>
                          <a:spcPct val="115000"/>
                        </a:lnSpc>
                        <a:spcBef>
                          <a:spcPts val="500"/>
                        </a:spcBef>
                        <a:spcAft>
                          <a:spcPts val="1000"/>
                        </a:spcAft>
                      </a:pPr>
                      <a:r>
                        <a:rPr lang="tr-TR" sz="1300">
                          <a:effectLst/>
                        </a:rPr>
                        <a:t>0.939394</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78249" marR="78249" marT="78249" marB="78249" anchor="ctr"/>
                </a:tc>
                <a:extLst>
                  <a:ext uri="{0D108BD9-81ED-4DB2-BD59-A6C34878D82A}">
                    <a16:rowId xmlns:a16="http://schemas.microsoft.com/office/drawing/2014/main" val="2248067263"/>
                  </a:ext>
                </a:extLst>
              </a:tr>
              <a:tr h="406488">
                <a:tc>
                  <a:txBody>
                    <a:bodyPr/>
                    <a:lstStyle/>
                    <a:p>
                      <a:pPr algn="just">
                        <a:lnSpc>
                          <a:spcPct val="115000"/>
                        </a:lnSpc>
                        <a:spcBef>
                          <a:spcPts val="500"/>
                        </a:spcBef>
                        <a:spcAft>
                          <a:spcPts val="1000"/>
                        </a:spcAft>
                      </a:pPr>
                      <a:r>
                        <a:rPr lang="tr-TR" sz="1300">
                          <a:effectLst/>
                        </a:rPr>
                        <a:t>DT_OrjinalData</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78249" marR="78249" marT="78249" marB="78249" anchor="ctr"/>
                </a:tc>
                <a:tc>
                  <a:txBody>
                    <a:bodyPr/>
                    <a:lstStyle/>
                    <a:p>
                      <a:pPr algn="just">
                        <a:lnSpc>
                          <a:spcPct val="115000"/>
                        </a:lnSpc>
                        <a:spcBef>
                          <a:spcPts val="500"/>
                        </a:spcBef>
                        <a:spcAft>
                          <a:spcPts val="1000"/>
                        </a:spcAft>
                      </a:pPr>
                      <a:r>
                        <a:rPr lang="tr-TR" sz="1300">
                          <a:effectLst/>
                        </a:rPr>
                        <a:t>0.999483</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78249" marR="78249" marT="78249" marB="78249" anchor="ctr"/>
                </a:tc>
                <a:tc>
                  <a:txBody>
                    <a:bodyPr/>
                    <a:lstStyle/>
                    <a:p>
                      <a:pPr algn="just">
                        <a:lnSpc>
                          <a:spcPct val="115000"/>
                        </a:lnSpc>
                        <a:spcBef>
                          <a:spcPts val="500"/>
                        </a:spcBef>
                        <a:spcAft>
                          <a:spcPts val="1000"/>
                        </a:spcAft>
                      </a:pPr>
                      <a:r>
                        <a:rPr lang="tr-TR" sz="1300" dirty="0">
                          <a:effectLst/>
                        </a:rPr>
                        <a:t>0.761194</a:t>
                      </a:r>
                      <a:endParaRPr lang="en-GB"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8249" marR="78249" marT="78249" marB="78249" anchor="ctr"/>
                </a:tc>
                <a:tc>
                  <a:txBody>
                    <a:bodyPr/>
                    <a:lstStyle/>
                    <a:p>
                      <a:pPr algn="just">
                        <a:lnSpc>
                          <a:spcPct val="115000"/>
                        </a:lnSpc>
                        <a:spcBef>
                          <a:spcPts val="500"/>
                        </a:spcBef>
                        <a:spcAft>
                          <a:spcPts val="1000"/>
                        </a:spcAft>
                      </a:pPr>
                      <a:r>
                        <a:rPr lang="tr-TR" sz="1300">
                          <a:effectLst/>
                        </a:rPr>
                        <a:t>0.822581</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78249" marR="78249" marT="78249" marB="78249" anchor="ctr"/>
                </a:tc>
                <a:tc>
                  <a:txBody>
                    <a:bodyPr/>
                    <a:lstStyle/>
                    <a:p>
                      <a:pPr algn="just">
                        <a:lnSpc>
                          <a:spcPct val="115000"/>
                        </a:lnSpc>
                        <a:spcBef>
                          <a:spcPts val="500"/>
                        </a:spcBef>
                        <a:spcAft>
                          <a:spcPts val="1000"/>
                        </a:spcAft>
                      </a:pPr>
                      <a:r>
                        <a:rPr lang="tr-TR" sz="1300" dirty="0">
                          <a:effectLst/>
                        </a:rPr>
                        <a:t>0.894737</a:t>
                      </a:r>
                      <a:endParaRPr lang="en-GB"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8249" marR="78249" marT="78249" marB="78249" anchor="ctr"/>
                </a:tc>
                <a:extLst>
                  <a:ext uri="{0D108BD9-81ED-4DB2-BD59-A6C34878D82A}">
                    <a16:rowId xmlns:a16="http://schemas.microsoft.com/office/drawing/2014/main" val="2567774503"/>
                  </a:ext>
                </a:extLst>
              </a:tr>
            </a:tbl>
          </a:graphicData>
        </a:graphic>
      </p:graphicFrame>
      <p:sp>
        <p:nvSpPr>
          <p:cNvPr id="4" name="TextBox 3">
            <a:extLst>
              <a:ext uri="{FF2B5EF4-FFF2-40B4-BE49-F238E27FC236}">
                <a16:creationId xmlns:a16="http://schemas.microsoft.com/office/drawing/2014/main" id="{61ABC902-4F68-FD69-1623-FEEA5DC5FB4D}"/>
              </a:ext>
            </a:extLst>
          </p:cNvPr>
          <p:cNvSpPr txBox="1"/>
          <p:nvPr/>
        </p:nvSpPr>
        <p:spPr>
          <a:xfrm>
            <a:off x="2409195" y="2777990"/>
            <a:ext cx="1604222" cy="369332"/>
          </a:xfrm>
          <a:prstGeom prst="rect">
            <a:avLst/>
          </a:prstGeom>
          <a:noFill/>
        </p:spPr>
        <p:txBody>
          <a:bodyPr wrap="none" rtlCol="0">
            <a:spAutoFit/>
          </a:bodyPr>
          <a:lstStyle/>
          <a:p>
            <a:r>
              <a:rPr lang="en-TR" dirty="0"/>
              <a:t>Random Forest</a:t>
            </a:r>
          </a:p>
        </p:txBody>
      </p:sp>
      <p:sp>
        <p:nvSpPr>
          <p:cNvPr id="5" name="TextBox 4">
            <a:extLst>
              <a:ext uri="{FF2B5EF4-FFF2-40B4-BE49-F238E27FC236}">
                <a16:creationId xmlns:a16="http://schemas.microsoft.com/office/drawing/2014/main" id="{497A701B-76B5-CC11-F3A5-E575F069B3F6}"/>
              </a:ext>
            </a:extLst>
          </p:cNvPr>
          <p:cNvSpPr txBox="1"/>
          <p:nvPr/>
        </p:nvSpPr>
        <p:spPr>
          <a:xfrm>
            <a:off x="8360556" y="2777990"/>
            <a:ext cx="1422249" cy="369332"/>
          </a:xfrm>
          <a:prstGeom prst="rect">
            <a:avLst/>
          </a:prstGeom>
          <a:noFill/>
        </p:spPr>
        <p:txBody>
          <a:bodyPr wrap="none" rtlCol="0">
            <a:spAutoFit/>
          </a:bodyPr>
          <a:lstStyle/>
          <a:p>
            <a:r>
              <a:rPr lang="en-US" sz="1800" b="1" i="0" kern="1200" dirty="0">
                <a:solidFill>
                  <a:schemeClr val="tx1"/>
                </a:solidFill>
                <a:effectLst/>
                <a:latin typeface="+mj-lt"/>
                <a:ea typeface="+mj-ea"/>
                <a:cs typeface="+mj-cs"/>
              </a:rPr>
              <a:t>Decision Tree</a:t>
            </a:r>
            <a:endParaRPr lang="en-TR" dirty="0"/>
          </a:p>
        </p:txBody>
      </p:sp>
    </p:spTree>
    <p:extLst>
      <p:ext uri="{BB962C8B-B14F-4D97-AF65-F5344CB8AC3E}">
        <p14:creationId xmlns:p14="http://schemas.microsoft.com/office/powerpoint/2010/main" val="325110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998DB-E1E0-6E9B-1654-402D697879C2}"/>
              </a:ext>
            </a:extLst>
          </p:cNvPr>
          <p:cNvSpPr>
            <a:spLocks noGrp="1"/>
          </p:cNvSpPr>
          <p:nvPr>
            <p:ph type="title"/>
          </p:nvPr>
        </p:nvSpPr>
        <p:spPr>
          <a:xfrm>
            <a:off x="199204" y="157009"/>
            <a:ext cx="9404723" cy="1096560"/>
          </a:xfrm>
        </p:spPr>
        <p:txBody>
          <a:bodyPr/>
          <a:lstStyle/>
          <a:p>
            <a:r>
              <a:rPr lang="en-GB" sz="3200" dirty="0">
                <a:cs typeface="Times New Roman" panose="02020603050405020304" pitchFamily="18" charset="0"/>
              </a:rPr>
              <a:t>Threshold </a:t>
            </a:r>
            <a:r>
              <a:rPr lang="tr-TR" sz="3200" dirty="0">
                <a:cs typeface="Times New Roman" panose="02020603050405020304" pitchFamily="18" charset="0"/>
              </a:rPr>
              <a:t>O</a:t>
            </a:r>
            <a:r>
              <a:rPr lang="en-GB" sz="3200" dirty="0" err="1">
                <a:cs typeface="Times New Roman" panose="02020603050405020304" pitchFamily="18" charset="0"/>
              </a:rPr>
              <a:t>ptimization</a:t>
            </a:r>
            <a:r>
              <a:rPr lang="en-GB" sz="3200" dirty="0">
                <a:cs typeface="Times New Roman" panose="02020603050405020304" pitchFamily="18" charset="0"/>
              </a:rPr>
              <a:t> </a:t>
            </a:r>
            <a:r>
              <a:rPr lang="tr-TR" sz="3200" dirty="0">
                <a:cs typeface="Times New Roman" panose="02020603050405020304" pitchFamily="18" charset="0"/>
              </a:rPr>
              <a:t>A</a:t>
            </a:r>
            <a:r>
              <a:rPr lang="en-GB" sz="3200" dirty="0" err="1">
                <a:cs typeface="Times New Roman" panose="02020603050405020304" pitchFamily="18" charset="0"/>
              </a:rPr>
              <a:t>pproach</a:t>
            </a:r>
            <a:endParaRPr lang="en-GB" sz="3200" dirty="0">
              <a:cs typeface="Times New Roman" panose="02020603050405020304" pitchFamily="18" charset="0"/>
            </a:endParaRPr>
          </a:p>
        </p:txBody>
      </p:sp>
      <p:pic>
        <p:nvPicPr>
          <p:cNvPr id="3" name="Resim 2">
            <a:extLst>
              <a:ext uri="{FF2B5EF4-FFF2-40B4-BE49-F238E27FC236}">
                <a16:creationId xmlns:a16="http://schemas.microsoft.com/office/drawing/2014/main" id="{E39E2B62-B3E8-9B51-ACB0-E53872E12B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4797" y="1541640"/>
            <a:ext cx="4930775" cy="3465633"/>
          </a:xfrm>
          <a:prstGeom prst="rect">
            <a:avLst/>
          </a:prstGeom>
          <a:noFill/>
          <a:ln>
            <a:noFill/>
          </a:ln>
        </p:spPr>
      </p:pic>
      <p:pic>
        <p:nvPicPr>
          <p:cNvPr id="4" name="Resim 3">
            <a:extLst>
              <a:ext uri="{FF2B5EF4-FFF2-40B4-BE49-F238E27FC236}">
                <a16:creationId xmlns:a16="http://schemas.microsoft.com/office/drawing/2014/main" id="{2509C564-8AEE-10B6-D436-E46C07CD8CB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6430" y="1541640"/>
            <a:ext cx="4930778" cy="3465633"/>
          </a:xfrm>
          <a:prstGeom prst="rect">
            <a:avLst/>
          </a:prstGeom>
          <a:noFill/>
          <a:ln>
            <a:noFill/>
          </a:ln>
        </p:spPr>
      </p:pic>
      <p:graphicFrame>
        <p:nvGraphicFramePr>
          <p:cNvPr id="19" name="Tablo 18">
            <a:extLst>
              <a:ext uri="{FF2B5EF4-FFF2-40B4-BE49-F238E27FC236}">
                <a16:creationId xmlns:a16="http://schemas.microsoft.com/office/drawing/2014/main" id="{19724576-C6B3-C72B-3161-6F766CFFFF6A}"/>
              </a:ext>
            </a:extLst>
          </p:cNvPr>
          <p:cNvGraphicFramePr>
            <a:graphicFrameLocks noGrp="1"/>
          </p:cNvGraphicFramePr>
          <p:nvPr>
            <p:extLst>
              <p:ext uri="{D42A27DB-BD31-4B8C-83A1-F6EECF244321}">
                <p14:modId xmlns:p14="http://schemas.microsoft.com/office/powerpoint/2010/main" val="3419235358"/>
              </p:ext>
            </p:extLst>
          </p:nvPr>
        </p:nvGraphicFramePr>
        <p:xfrm>
          <a:off x="3297463" y="5376605"/>
          <a:ext cx="5597073" cy="1324386"/>
        </p:xfrm>
        <a:graphic>
          <a:graphicData uri="http://schemas.openxmlformats.org/drawingml/2006/table">
            <a:tbl>
              <a:tblPr firstRow="1" firstCol="1" bandRow="1">
                <a:tableStyleId>{5C22544A-7EE6-4342-B048-85BDC9FD1C3A}</a:tableStyleId>
              </a:tblPr>
              <a:tblGrid>
                <a:gridCol w="1303009">
                  <a:extLst>
                    <a:ext uri="{9D8B030D-6E8A-4147-A177-3AD203B41FA5}">
                      <a16:colId xmlns:a16="http://schemas.microsoft.com/office/drawing/2014/main" val="4091883792"/>
                    </a:ext>
                  </a:extLst>
                </a:gridCol>
                <a:gridCol w="1138272">
                  <a:extLst>
                    <a:ext uri="{9D8B030D-6E8A-4147-A177-3AD203B41FA5}">
                      <a16:colId xmlns:a16="http://schemas.microsoft.com/office/drawing/2014/main" val="1401579767"/>
                    </a:ext>
                  </a:extLst>
                </a:gridCol>
                <a:gridCol w="1032189">
                  <a:extLst>
                    <a:ext uri="{9D8B030D-6E8A-4147-A177-3AD203B41FA5}">
                      <a16:colId xmlns:a16="http://schemas.microsoft.com/office/drawing/2014/main" val="186338101"/>
                    </a:ext>
                  </a:extLst>
                </a:gridCol>
                <a:gridCol w="989887">
                  <a:extLst>
                    <a:ext uri="{9D8B030D-6E8A-4147-A177-3AD203B41FA5}">
                      <a16:colId xmlns:a16="http://schemas.microsoft.com/office/drawing/2014/main" val="3638934021"/>
                    </a:ext>
                  </a:extLst>
                </a:gridCol>
                <a:gridCol w="1133716">
                  <a:extLst>
                    <a:ext uri="{9D8B030D-6E8A-4147-A177-3AD203B41FA5}">
                      <a16:colId xmlns:a16="http://schemas.microsoft.com/office/drawing/2014/main" val="315037791"/>
                    </a:ext>
                  </a:extLst>
                </a:gridCol>
              </a:tblGrid>
              <a:tr h="441462">
                <a:tc>
                  <a:txBody>
                    <a:bodyPr/>
                    <a:lstStyle/>
                    <a:p>
                      <a:pPr algn="just">
                        <a:lnSpc>
                          <a:spcPct val="115000"/>
                        </a:lnSpc>
                        <a:spcBef>
                          <a:spcPts val="500"/>
                        </a:spcBef>
                        <a:spcAft>
                          <a:spcPts val="1000"/>
                        </a:spcAft>
                      </a:pPr>
                      <a:r>
                        <a:rPr lang="tr-TR" sz="1200" dirty="0">
                          <a:effectLst/>
                        </a:rPr>
                        <a:t>Model</a:t>
                      </a:r>
                      <a:endParaRPr lang="en-GB"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200" marR="76200" marT="76200" marB="76200" anchor="ctr"/>
                </a:tc>
                <a:tc>
                  <a:txBody>
                    <a:bodyPr/>
                    <a:lstStyle/>
                    <a:p>
                      <a:pPr algn="just">
                        <a:lnSpc>
                          <a:spcPct val="115000"/>
                        </a:lnSpc>
                        <a:spcBef>
                          <a:spcPts val="500"/>
                        </a:spcBef>
                        <a:spcAft>
                          <a:spcPts val="1000"/>
                        </a:spcAft>
                      </a:pPr>
                      <a:r>
                        <a:rPr lang="tr-TR" sz="1200" dirty="0" err="1">
                          <a:effectLst/>
                        </a:rPr>
                        <a:t>Accuracy</a:t>
                      </a:r>
                      <a:r>
                        <a:rPr lang="tr-TR" sz="1200" dirty="0">
                          <a:effectLst/>
                        </a:rPr>
                        <a:t> </a:t>
                      </a:r>
                      <a:endParaRPr lang="en-GB"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200" marR="76200" marT="76200" marB="76200" anchor="ctr"/>
                </a:tc>
                <a:tc>
                  <a:txBody>
                    <a:bodyPr/>
                    <a:lstStyle/>
                    <a:p>
                      <a:pPr algn="just">
                        <a:lnSpc>
                          <a:spcPct val="115000"/>
                        </a:lnSpc>
                        <a:spcBef>
                          <a:spcPts val="500"/>
                        </a:spcBef>
                        <a:spcAft>
                          <a:spcPts val="1000"/>
                        </a:spcAft>
                      </a:pPr>
                      <a:r>
                        <a:rPr lang="tr-TR" sz="1200" dirty="0" err="1">
                          <a:effectLst/>
                        </a:rPr>
                        <a:t>Recall</a:t>
                      </a:r>
                      <a:r>
                        <a:rPr lang="tr-TR" sz="1200" dirty="0">
                          <a:effectLst/>
                        </a:rPr>
                        <a:t> </a:t>
                      </a:r>
                      <a:endParaRPr lang="en-GB"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200" marR="76200" marT="76200" marB="76200" anchor="ctr"/>
                </a:tc>
                <a:tc>
                  <a:txBody>
                    <a:bodyPr/>
                    <a:lstStyle/>
                    <a:p>
                      <a:pPr algn="just">
                        <a:lnSpc>
                          <a:spcPct val="115000"/>
                        </a:lnSpc>
                        <a:spcBef>
                          <a:spcPts val="500"/>
                        </a:spcBef>
                        <a:spcAft>
                          <a:spcPts val="1000"/>
                        </a:spcAft>
                      </a:pPr>
                      <a:r>
                        <a:rPr lang="tr-TR" sz="1200" dirty="0">
                          <a:effectLst/>
                        </a:rPr>
                        <a:t>F1 </a:t>
                      </a:r>
                      <a:r>
                        <a:rPr lang="tr-TR" sz="1200" dirty="0" err="1">
                          <a:effectLst/>
                        </a:rPr>
                        <a:t>Score</a:t>
                      </a:r>
                      <a:endParaRPr lang="en-GB"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200" marR="76200" marT="76200" marB="76200" anchor="ctr"/>
                </a:tc>
                <a:tc>
                  <a:txBody>
                    <a:bodyPr/>
                    <a:lstStyle/>
                    <a:p>
                      <a:pPr algn="just">
                        <a:lnSpc>
                          <a:spcPct val="115000"/>
                        </a:lnSpc>
                        <a:spcBef>
                          <a:spcPts val="500"/>
                        </a:spcBef>
                        <a:spcAft>
                          <a:spcPts val="1000"/>
                        </a:spcAft>
                      </a:pPr>
                      <a:r>
                        <a:rPr lang="tr-TR" sz="1200">
                          <a:effectLst/>
                        </a:rPr>
                        <a:t>Precision </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388314288"/>
                  </a:ext>
                </a:extLst>
              </a:tr>
              <a:tr h="441462">
                <a:tc>
                  <a:txBody>
                    <a:bodyPr/>
                    <a:lstStyle/>
                    <a:p>
                      <a:pPr algn="just">
                        <a:lnSpc>
                          <a:spcPct val="115000"/>
                        </a:lnSpc>
                        <a:spcBef>
                          <a:spcPts val="500"/>
                        </a:spcBef>
                        <a:spcAft>
                          <a:spcPts val="1000"/>
                        </a:spcAft>
                      </a:pPr>
                      <a:r>
                        <a:rPr lang="tr-TR" sz="1200">
                          <a:effectLst/>
                        </a:rPr>
                        <a:t>RF_Threshold</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76200" marR="76200" marT="76200" marB="76200" anchor="ctr"/>
                </a:tc>
                <a:tc>
                  <a:txBody>
                    <a:bodyPr/>
                    <a:lstStyle/>
                    <a:p>
                      <a:pPr algn="just">
                        <a:lnSpc>
                          <a:spcPct val="115000"/>
                        </a:lnSpc>
                        <a:spcBef>
                          <a:spcPts val="500"/>
                        </a:spcBef>
                        <a:spcAft>
                          <a:spcPts val="1000"/>
                        </a:spcAft>
                      </a:pPr>
                      <a:r>
                        <a:rPr lang="tr-TR" sz="1200">
                          <a:effectLst/>
                        </a:rPr>
                        <a:t>0.998183</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76200" marR="76200" marT="76200" marB="76200" anchor="ctr"/>
                </a:tc>
                <a:tc>
                  <a:txBody>
                    <a:bodyPr/>
                    <a:lstStyle/>
                    <a:p>
                      <a:pPr algn="just">
                        <a:lnSpc>
                          <a:spcPct val="115000"/>
                        </a:lnSpc>
                        <a:spcBef>
                          <a:spcPts val="500"/>
                        </a:spcBef>
                        <a:spcAft>
                          <a:spcPts val="1000"/>
                        </a:spcAft>
                      </a:pPr>
                      <a:r>
                        <a:rPr lang="tr-TR" sz="1200">
                          <a:effectLst/>
                        </a:rPr>
                        <a:t>0.901515</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76200" marR="76200" marT="76200" marB="76200" anchor="ctr"/>
                </a:tc>
                <a:tc>
                  <a:txBody>
                    <a:bodyPr/>
                    <a:lstStyle/>
                    <a:p>
                      <a:pPr algn="just">
                        <a:lnSpc>
                          <a:spcPct val="115000"/>
                        </a:lnSpc>
                        <a:spcBef>
                          <a:spcPts val="500"/>
                        </a:spcBef>
                        <a:spcAft>
                          <a:spcPts val="1000"/>
                        </a:spcAft>
                      </a:pPr>
                      <a:r>
                        <a:rPr lang="tr-TR" sz="1200">
                          <a:effectLst/>
                        </a:rPr>
                        <a:t>0.929688</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76200" marR="76200" marT="76200" marB="76200" anchor="ctr"/>
                </a:tc>
                <a:tc>
                  <a:txBody>
                    <a:bodyPr/>
                    <a:lstStyle/>
                    <a:p>
                      <a:pPr algn="just">
                        <a:lnSpc>
                          <a:spcPct val="115000"/>
                        </a:lnSpc>
                        <a:spcBef>
                          <a:spcPts val="500"/>
                        </a:spcBef>
                        <a:spcAft>
                          <a:spcPts val="1000"/>
                        </a:spcAft>
                      </a:pPr>
                      <a:r>
                        <a:rPr lang="tr-TR" sz="1200">
                          <a:effectLst/>
                        </a:rPr>
                        <a:t>0.959677</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663112127"/>
                  </a:ext>
                </a:extLst>
              </a:tr>
              <a:tr h="441462">
                <a:tc>
                  <a:txBody>
                    <a:bodyPr/>
                    <a:lstStyle/>
                    <a:p>
                      <a:pPr algn="just">
                        <a:lnSpc>
                          <a:spcPct val="115000"/>
                        </a:lnSpc>
                        <a:spcBef>
                          <a:spcPts val="500"/>
                        </a:spcBef>
                        <a:spcAft>
                          <a:spcPts val="1000"/>
                        </a:spcAft>
                      </a:pPr>
                      <a:r>
                        <a:rPr lang="tr-TR" sz="1200" dirty="0" err="1">
                          <a:effectLst/>
                        </a:rPr>
                        <a:t>DT_Threshold</a:t>
                      </a:r>
                      <a:endParaRPr lang="en-GB"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200" marR="76200" marT="76200" marB="76200" anchor="ctr"/>
                </a:tc>
                <a:tc>
                  <a:txBody>
                    <a:bodyPr/>
                    <a:lstStyle/>
                    <a:p>
                      <a:pPr algn="just">
                        <a:lnSpc>
                          <a:spcPct val="115000"/>
                        </a:lnSpc>
                        <a:spcBef>
                          <a:spcPts val="500"/>
                        </a:spcBef>
                        <a:spcAft>
                          <a:spcPts val="1000"/>
                        </a:spcAft>
                      </a:pPr>
                      <a:r>
                        <a:rPr lang="tr-TR" sz="1200">
                          <a:effectLst/>
                        </a:rPr>
                        <a:t>0.998183</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76200" marR="76200" marT="76200" marB="76200" anchor="ctr"/>
                </a:tc>
                <a:tc>
                  <a:txBody>
                    <a:bodyPr/>
                    <a:lstStyle/>
                    <a:p>
                      <a:pPr algn="just">
                        <a:lnSpc>
                          <a:spcPct val="115000"/>
                        </a:lnSpc>
                        <a:spcBef>
                          <a:spcPts val="500"/>
                        </a:spcBef>
                        <a:spcAft>
                          <a:spcPts val="1000"/>
                        </a:spcAft>
                      </a:pPr>
                      <a:r>
                        <a:rPr lang="tr-TR" sz="1200">
                          <a:effectLst/>
                        </a:rPr>
                        <a:t>0.909091</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76200" marR="76200" marT="76200" marB="76200" anchor="ctr"/>
                </a:tc>
                <a:tc>
                  <a:txBody>
                    <a:bodyPr/>
                    <a:lstStyle/>
                    <a:p>
                      <a:pPr algn="just">
                        <a:lnSpc>
                          <a:spcPct val="115000"/>
                        </a:lnSpc>
                        <a:spcBef>
                          <a:spcPts val="500"/>
                        </a:spcBef>
                        <a:spcAft>
                          <a:spcPts val="1000"/>
                        </a:spcAft>
                      </a:pPr>
                      <a:r>
                        <a:rPr lang="tr-TR" sz="1200">
                          <a:effectLst/>
                        </a:rPr>
                        <a:t>0.930233</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76200" marR="76200" marT="76200" marB="76200" anchor="ctr"/>
                </a:tc>
                <a:tc>
                  <a:txBody>
                    <a:bodyPr/>
                    <a:lstStyle/>
                    <a:p>
                      <a:pPr algn="just">
                        <a:lnSpc>
                          <a:spcPct val="115000"/>
                        </a:lnSpc>
                        <a:spcBef>
                          <a:spcPts val="500"/>
                        </a:spcBef>
                        <a:spcAft>
                          <a:spcPts val="1000"/>
                        </a:spcAft>
                      </a:pPr>
                      <a:r>
                        <a:rPr lang="tr-TR" sz="1200" dirty="0">
                          <a:effectLst/>
                        </a:rPr>
                        <a:t>0.952381</a:t>
                      </a:r>
                      <a:endParaRPr lang="en-GB"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891756762"/>
                  </a:ext>
                </a:extLst>
              </a:tr>
            </a:tbl>
          </a:graphicData>
        </a:graphic>
      </p:graphicFrame>
      <p:sp>
        <p:nvSpPr>
          <p:cNvPr id="5" name="TextBox 4">
            <a:extLst>
              <a:ext uri="{FF2B5EF4-FFF2-40B4-BE49-F238E27FC236}">
                <a16:creationId xmlns:a16="http://schemas.microsoft.com/office/drawing/2014/main" id="{3D8BE080-E500-180E-1177-96C27E6E5ACB}"/>
              </a:ext>
            </a:extLst>
          </p:cNvPr>
          <p:cNvSpPr txBox="1"/>
          <p:nvPr/>
        </p:nvSpPr>
        <p:spPr>
          <a:xfrm>
            <a:off x="2588073" y="1172308"/>
            <a:ext cx="1604222" cy="369332"/>
          </a:xfrm>
          <a:prstGeom prst="rect">
            <a:avLst/>
          </a:prstGeom>
          <a:noFill/>
        </p:spPr>
        <p:txBody>
          <a:bodyPr wrap="none" rtlCol="0">
            <a:spAutoFit/>
          </a:bodyPr>
          <a:lstStyle/>
          <a:p>
            <a:r>
              <a:rPr lang="en-TR" dirty="0"/>
              <a:t>Random Forest</a:t>
            </a:r>
          </a:p>
        </p:txBody>
      </p:sp>
      <p:sp>
        <p:nvSpPr>
          <p:cNvPr id="7" name="TextBox 6">
            <a:extLst>
              <a:ext uri="{FF2B5EF4-FFF2-40B4-BE49-F238E27FC236}">
                <a16:creationId xmlns:a16="http://schemas.microsoft.com/office/drawing/2014/main" id="{4CE70719-2510-17BB-94B3-41C058BB259A}"/>
              </a:ext>
            </a:extLst>
          </p:cNvPr>
          <p:cNvSpPr txBox="1"/>
          <p:nvPr/>
        </p:nvSpPr>
        <p:spPr>
          <a:xfrm>
            <a:off x="8181678" y="1132734"/>
            <a:ext cx="1422249" cy="369332"/>
          </a:xfrm>
          <a:prstGeom prst="rect">
            <a:avLst/>
          </a:prstGeom>
          <a:noFill/>
        </p:spPr>
        <p:txBody>
          <a:bodyPr wrap="none" rtlCol="0">
            <a:spAutoFit/>
          </a:bodyPr>
          <a:lstStyle/>
          <a:p>
            <a:r>
              <a:rPr lang="en-US" sz="1800" b="1" i="0" kern="1200" dirty="0">
                <a:solidFill>
                  <a:schemeClr val="tx1"/>
                </a:solidFill>
                <a:effectLst/>
                <a:latin typeface="+mj-lt"/>
                <a:ea typeface="+mj-ea"/>
                <a:cs typeface="+mj-cs"/>
              </a:rPr>
              <a:t>Decision Tree</a:t>
            </a:r>
            <a:endParaRPr lang="en-TR" dirty="0"/>
          </a:p>
        </p:txBody>
      </p:sp>
    </p:spTree>
    <p:extLst>
      <p:ext uri="{BB962C8B-B14F-4D97-AF65-F5344CB8AC3E}">
        <p14:creationId xmlns:p14="http://schemas.microsoft.com/office/powerpoint/2010/main" val="190591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AED998DB-E1E0-6E9B-1654-402D697879C2}"/>
              </a:ext>
            </a:extLst>
          </p:cNvPr>
          <p:cNvSpPr>
            <a:spLocks noGrp="1"/>
          </p:cNvSpPr>
          <p:nvPr>
            <p:ph type="title"/>
          </p:nvPr>
        </p:nvSpPr>
        <p:spPr>
          <a:xfrm>
            <a:off x="438912" y="859536"/>
            <a:ext cx="4837176" cy="1243584"/>
          </a:xfrm>
        </p:spPr>
        <p:txBody>
          <a:bodyPr vert="horz" lIns="91440" tIns="45720" rIns="91440" bIns="45720" rtlCol="0" anchor="ctr">
            <a:normAutofit/>
          </a:bodyPr>
          <a:lstStyle/>
          <a:p>
            <a:r>
              <a:rPr lang="en-US" sz="2600"/>
              <a:t>SMOTE Optimization Approach</a:t>
            </a:r>
            <a:br>
              <a:rPr lang="en-US" sz="2600" b="1" cap="all" spc="75">
                <a:effectLst/>
              </a:rPr>
            </a:br>
            <a:br>
              <a:rPr lang="en-US" sz="2600"/>
            </a:br>
            <a:endParaRPr lang="en-US" sz="2600"/>
          </a:p>
        </p:txBody>
      </p:sp>
      <p:sp>
        <p:nvSpPr>
          <p:cNvPr id="23" name="Rectangle 22">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Resim 2">
            <a:extLst>
              <a:ext uri="{FF2B5EF4-FFF2-40B4-BE49-F238E27FC236}">
                <a16:creationId xmlns:a16="http://schemas.microsoft.com/office/drawing/2014/main" id="{38082064-07FD-96F9-29AC-C45317B64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63996" y="2686062"/>
            <a:ext cx="5333312" cy="3749562"/>
          </a:xfrm>
          <a:prstGeom prst="rect">
            <a:avLst/>
          </a:prstGeom>
          <a:noFill/>
        </p:spPr>
      </p:pic>
      <p:pic>
        <p:nvPicPr>
          <p:cNvPr id="4" name="Resim 3">
            <a:extLst>
              <a:ext uri="{FF2B5EF4-FFF2-40B4-BE49-F238E27FC236}">
                <a16:creationId xmlns:a16="http://schemas.microsoft.com/office/drawing/2014/main" id="{761DCCDC-93DA-0CB7-6413-88BE9DCC0F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349366" y="2686062"/>
            <a:ext cx="5333313" cy="3749562"/>
          </a:xfrm>
          <a:prstGeom prst="rect">
            <a:avLst/>
          </a:prstGeom>
          <a:noFill/>
        </p:spPr>
      </p:pic>
      <p:graphicFrame>
        <p:nvGraphicFramePr>
          <p:cNvPr id="7" name="Tablo 6">
            <a:extLst>
              <a:ext uri="{FF2B5EF4-FFF2-40B4-BE49-F238E27FC236}">
                <a16:creationId xmlns:a16="http://schemas.microsoft.com/office/drawing/2014/main" id="{DE7EE7DA-EA14-56EB-E780-B7B3CA8CAE0A}"/>
              </a:ext>
            </a:extLst>
          </p:cNvPr>
          <p:cNvGraphicFramePr>
            <a:graphicFrameLocks noGrp="1"/>
          </p:cNvGraphicFramePr>
          <p:nvPr>
            <p:extLst>
              <p:ext uri="{D42A27DB-BD31-4B8C-83A1-F6EECF244321}">
                <p14:modId xmlns:p14="http://schemas.microsoft.com/office/powerpoint/2010/main" val="1163172668"/>
              </p:ext>
            </p:extLst>
          </p:nvPr>
        </p:nvGraphicFramePr>
        <p:xfrm>
          <a:off x="6349366" y="512722"/>
          <a:ext cx="5228810" cy="1316043"/>
        </p:xfrm>
        <a:graphic>
          <a:graphicData uri="http://schemas.openxmlformats.org/drawingml/2006/table">
            <a:tbl>
              <a:tblPr firstRow="1" firstCol="1" bandRow="1">
                <a:tableStyleId>{5C22544A-7EE6-4342-B048-85BDC9FD1C3A}</a:tableStyleId>
              </a:tblPr>
              <a:tblGrid>
                <a:gridCol w="1138957">
                  <a:extLst>
                    <a:ext uri="{9D8B030D-6E8A-4147-A177-3AD203B41FA5}">
                      <a16:colId xmlns:a16="http://schemas.microsoft.com/office/drawing/2014/main" val="644195694"/>
                    </a:ext>
                  </a:extLst>
                </a:gridCol>
                <a:gridCol w="1043603">
                  <a:extLst>
                    <a:ext uri="{9D8B030D-6E8A-4147-A177-3AD203B41FA5}">
                      <a16:colId xmlns:a16="http://schemas.microsoft.com/office/drawing/2014/main" val="2745111342"/>
                    </a:ext>
                  </a:extLst>
                </a:gridCol>
                <a:gridCol w="1002223">
                  <a:extLst>
                    <a:ext uri="{9D8B030D-6E8A-4147-A177-3AD203B41FA5}">
                      <a16:colId xmlns:a16="http://schemas.microsoft.com/office/drawing/2014/main" val="844326447"/>
                    </a:ext>
                  </a:extLst>
                </a:gridCol>
                <a:gridCol w="1002223">
                  <a:extLst>
                    <a:ext uri="{9D8B030D-6E8A-4147-A177-3AD203B41FA5}">
                      <a16:colId xmlns:a16="http://schemas.microsoft.com/office/drawing/2014/main" val="1346109735"/>
                    </a:ext>
                  </a:extLst>
                </a:gridCol>
                <a:gridCol w="1041804">
                  <a:extLst>
                    <a:ext uri="{9D8B030D-6E8A-4147-A177-3AD203B41FA5}">
                      <a16:colId xmlns:a16="http://schemas.microsoft.com/office/drawing/2014/main" val="551685318"/>
                    </a:ext>
                  </a:extLst>
                </a:gridCol>
              </a:tblGrid>
              <a:tr h="438681">
                <a:tc>
                  <a:txBody>
                    <a:bodyPr/>
                    <a:lstStyle/>
                    <a:p>
                      <a:pPr algn="just">
                        <a:lnSpc>
                          <a:spcPct val="115000"/>
                        </a:lnSpc>
                        <a:spcBef>
                          <a:spcPts val="500"/>
                        </a:spcBef>
                        <a:spcAft>
                          <a:spcPts val="1000"/>
                        </a:spcAft>
                      </a:pPr>
                      <a:r>
                        <a:rPr lang="tr-TR" sz="1400" b="0" cap="none" spc="0">
                          <a:ln w="0">
                            <a:noFill/>
                          </a:ln>
                          <a:solidFill>
                            <a:schemeClr val="bg1"/>
                          </a:solidFill>
                          <a:effectLst>
                            <a:outerShdw blurRad="38100" dist="19050" dir="2700000" algn="tl" rotWithShape="0">
                              <a:schemeClr val="dk1">
                                <a:alpha val="40000"/>
                              </a:schemeClr>
                            </a:outerShdw>
                          </a:effectLst>
                        </a:rPr>
                        <a:t>Model</a:t>
                      </a:r>
                      <a:endParaRPr lang="en-GB" sz="1400" b="0" cap="none" spc="0">
                        <a:ln w="0">
                          <a:noFill/>
                        </a:ln>
                        <a:solidFill>
                          <a:schemeClr val="bg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cs typeface="Times New Roman" panose="02020603050405020304" pitchFamily="18" charset="0"/>
                      </a:endParaRPr>
                    </a:p>
                  </a:txBody>
                  <a:tcPr marL="113235" marR="55630" marT="87104" marB="87104" anchor="ctr"/>
                </a:tc>
                <a:tc>
                  <a:txBody>
                    <a:bodyPr/>
                    <a:lstStyle/>
                    <a:p>
                      <a:pPr algn="just">
                        <a:lnSpc>
                          <a:spcPct val="115000"/>
                        </a:lnSpc>
                        <a:spcBef>
                          <a:spcPts val="500"/>
                        </a:spcBef>
                        <a:spcAft>
                          <a:spcPts val="1000"/>
                        </a:spcAft>
                      </a:pPr>
                      <a:r>
                        <a:rPr lang="tr-TR" sz="1400" b="0" cap="none" spc="0">
                          <a:ln>
                            <a:noFill/>
                          </a:ln>
                          <a:solidFill>
                            <a:schemeClr val="bg1"/>
                          </a:solidFill>
                          <a:effectLst/>
                        </a:rPr>
                        <a:t>Accuracy </a:t>
                      </a:r>
                      <a:endParaRPr lang="en-GB" sz="1400" b="0" cap="none" spc="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13235" marR="55630" marT="87104" marB="87104" anchor="ctr"/>
                </a:tc>
                <a:tc>
                  <a:txBody>
                    <a:bodyPr/>
                    <a:lstStyle/>
                    <a:p>
                      <a:pPr algn="just">
                        <a:lnSpc>
                          <a:spcPct val="115000"/>
                        </a:lnSpc>
                        <a:spcBef>
                          <a:spcPts val="500"/>
                        </a:spcBef>
                        <a:spcAft>
                          <a:spcPts val="1000"/>
                        </a:spcAft>
                      </a:pPr>
                      <a:r>
                        <a:rPr lang="tr-TR" sz="1400" b="0" cap="none" spc="0">
                          <a:ln>
                            <a:noFill/>
                          </a:ln>
                          <a:solidFill>
                            <a:schemeClr val="bg1"/>
                          </a:solidFill>
                          <a:effectLst/>
                        </a:rPr>
                        <a:t>Recall </a:t>
                      </a:r>
                      <a:endParaRPr lang="en-GB" sz="1400" b="0" cap="none" spc="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13235" marR="55630" marT="87104" marB="87104" anchor="ctr"/>
                </a:tc>
                <a:tc>
                  <a:txBody>
                    <a:bodyPr/>
                    <a:lstStyle/>
                    <a:p>
                      <a:pPr algn="just">
                        <a:lnSpc>
                          <a:spcPct val="115000"/>
                        </a:lnSpc>
                        <a:spcBef>
                          <a:spcPts val="500"/>
                        </a:spcBef>
                        <a:spcAft>
                          <a:spcPts val="1000"/>
                        </a:spcAft>
                      </a:pPr>
                      <a:r>
                        <a:rPr lang="tr-TR" sz="1400" b="0" cap="none" spc="0">
                          <a:ln>
                            <a:noFill/>
                          </a:ln>
                          <a:solidFill>
                            <a:schemeClr val="bg1"/>
                          </a:solidFill>
                          <a:effectLst/>
                        </a:rPr>
                        <a:t>F1- Score </a:t>
                      </a:r>
                      <a:endParaRPr lang="en-GB" sz="1400" b="0" cap="none" spc="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13235" marR="55630" marT="87104" marB="87104" anchor="ctr"/>
                </a:tc>
                <a:tc>
                  <a:txBody>
                    <a:bodyPr/>
                    <a:lstStyle/>
                    <a:p>
                      <a:pPr algn="just">
                        <a:lnSpc>
                          <a:spcPct val="115000"/>
                        </a:lnSpc>
                        <a:spcBef>
                          <a:spcPts val="500"/>
                        </a:spcBef>
                        <a:spcAft>
                          <a:spcPts val="1000"/>
                        </a:spcAft>
                      </a:pPr>
                      <a:r>
                        <a:rPr lang="tr-TR" sz="1400" b="0" cap="none" spc="0">
                          <a:ln>
                            <a:noFill/>
                          </a:ln>
                          <a:solidFill>
                            <a:schemeClr val="bg1"/>
                          </a:solidFill>
                          <a:effectLst/>
                        </a:rPr>
                        <a:t>Precision </a:t>
                      </a:r>
                      <a:endParaRPr lang="en-GB" sz="1400" b="0" cap="none" spc="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13235" marR="55630" marT="87104" marB="87104" anchor="ctr"/>
                </a:tc>
                <a:extLst>
                  <a:ext uri="{0D108BD9-81ED-4DB2-BD59-A6C34878D82A}">
                    <a16:rowId xmlns:a16="http://schemas.microsoft.com/office/drawing/2014/main" val="3167669054"/>
                  </a:ext>
                </a:extLst>
              </a:tr>
              <a:tr h="438681">
                <a:tc>
                  <a:txBody>
                    <a:bodyPr/>
                    <a:lstStyle/>
                    <a:p>
                      <a:pPr algn="just">
                        <a:lnSpc>
                          <a:spcPct val="115000"/>
                        </a:lnSpc>
                        <a:spcBef>
                          <a:spcPts val="500"/>
                        </a:spcBef>
                        <a:spcAft>
                          <a:spcPts val="1000"/>
                        </a:spcAft>
                      </a:pPr>
                      <a:r>
                        <a:rPr lang="tr-TR" sz="1400" b="1" cap="none" spc="0">
                          <a:ln>
                            <a:noFill/>
                          </a:ln>
                          <a:solidFill>
                            <a:schemeClr val="bg1"/>
                          </a:solidFill>
                          <a:effectLst/>
                        </a:rPr>
                        <a:t>RF_Smote</a:t>
                      </a:r>
                      <a:endParaRPr lang="en-GB" sz="1400" b="1" cap="none" spc="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13235" marR="55630" marT="87104" marB="87104" anchor="ctr"/>
                </a:tc>
                <a:tc>
                  <a:txBody>
                    <a:bodyPr/>
                    <a:lstStyle/>
                    <a:p>
                      <a:pPr algn="just">
                        <a:lnSpc>
                          <a:spcPct val="115000"/>
                        </a:lnSpc>
                        <a:spcBef>
                          <a:spcPts val="500"/>
                        </a:spcBef>
                        <a:spcAft>
                          <a:spcPts val="1000"/>
                        </a:spcAft>
                      </a:pPr>
                      <a:r>
                        <a:rPr lang="tr-TR" sz="1400" cap="none" spc="0" dirty="0">
                          <a:ln>
                            <a:noFill/>
                          </a:ln>
                          <a:solidFill>
                            <a:schemeClr val="tx1"/>
                          </a:solidFill>
                          <a:effectLst/>
                        </a:rPr>
                        <a:t>0.989503</a:t>
                      </a:r>
                      <a:endParaRPr lang="en-GB" sz="1400" cap="none" spc="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13235" marR="55630" marT="87104" marB="87104" anchor="ctr"/>
                </a:tc>
                <a:tc>
                  <a:txBody>
                    <a:bodyPr/>
                    <a:lstStyle/>
                    <a:p>
                      <a:pPr algn="just">
                        <a:lnSpc>
                          <a:spcPct val="115000"/>
                        </a:lnSpc>
                        <a:spcBef>
                          <a:spcPts val="500"/>
                        </a:spcBef>
                        <a:spcAft>
                          <a:spcPts val="1000"/>
                        </a:spcAft>
                      </a:pPr>
                      <a:r>
                        <a:rPr lang="tr-TR" sz="1400" cap="none" spc="0">
                          <a:ln>
                            <a:noFill/>
                          </a:ln>
                          <a:solidFill>
                            <a:schemeClr val="tx1"/>
                          </a:solidFill>
                          <a:effectLst/>
                        </a:rPr>
                        <a:t>0.985663</a:t>
                      </a:r>
                      <a:endParaRPr lang="en-GB" sz="1400" cap="none" spc="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13235" marR="55630" marT="87104" marB="87104" anchor="ctr"/>
                </a:tc>
                <a:tc>
                  <a:txBody>
                    <a:bodyPr/>
                    <a:lstStyle/>
                    <a:p>
                      <a:pPr algn="just">
                        <a:lnSpc>
                          <a:spcPct val="115000"/>
                        </a:lnSpc>
                        <a:spcBef>
                          <a:spcPts val="500"/>
                        </a:spcBef>
                        <a:spcAft>
                          <a:spcPts val="1000"/>
                        </a:spcAft>
                      </a:pPr>
                      <a:r>
                        <a:rPr lang="tr-TR" sz="1400" cap="none" spc="0">
                          <a:ln>
                            <a:noFill/>
                          </a:ln>
                          <a:solidFill>
                            <a:schemeClr val="tx1"/>
                          </a:solidFill>
                          <a:effectLst/>
                        </a:rPr>
                        <a:t>0.989463</a:t>
                      </a:r>
                      <a:endParaRPr lang="en-GB" sz="1400" cap="none" spc="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13235" marR="55630" marT="87104" marB="87104" anchor="ctr"/>
                </a:tc>
                <a:tc>
                  <a:txBody>
                    <a:bodyPr/>
                    <a:lstStyle/>
                    <a:p>
                      <a:pPr algn="just">
                        <a:lnSpc>
                          <a:spcPct val="115000"/>
                        </a:lnSpc>
                        <a:spcBef>
                          <a:spcPts val="500"/>
                        </a:spcBef>
                        <a:spcAft>
                          <a:spcPts val="1000"/>
                        </a:spcAft>
                      </a:pPr>
                      <a:r>
                        <a:rPr lang="tr-TR" sz="1400" cap="none" spc="0">
                          <a:ln>
                            <a:noFill/>
                          </a:ln>
                          <a:solidFill>
                            <a:schemeClr val="tx1"/>
                          </a:solidFill>
                          <a:effectLst/>
                        </a:rPr>
                        <a:t>0.993292</a:t>
                      </a:r>
                      <a:endParaRPr lang="en-GB" sz="1400" cap="none" spc="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13235" marR="55630" marT="87104" marB="87104" anchor="ctr"/>
                </a:tc>
                <a:extLst>
                  <a:ext uri="{0D108BD9-81ED-4DB2-BD59-A6C34878D82A}">
                    <a16:rowId xmlns:a16="http://schemas.microsoft.com/office/drawing/2014/main" val="3284959499"/>
                  </a:ext>
                </a:extLst>
              </a:tr>
              <a:tr h="438681">
                <a:tc>
                  <a:txBody>
                    <a:bodyPr/>
                    <a:lstStyle/>
                    <a:p>
                      <a:pPr algn="just">
                        <a:lnSpc>
                          <a:spcPct val="115000"/>
                        </a:lnSpc>
                        <a:spcBef>
                          <a:spcPts val="500"/>
                        </a:spcBef>
                        <a:spcAft>
                          <a:spcPts val="1000"/>
                        </a:spcAft>
                      </a:pPr>
                      <a:r>
                        <a:rPr lang="tr-TR" sz="1400" b="1" cap="none" spc="0">
                          <a:ln>
                            <a:noFill/>
                          </a:ln>
                          <a:solidFill>
                            <a:schemeClr val="bg1"/>
                          </a:solidFill>
                          <a:effectLst/>
                        </a:rPr>
                        <a:t>DT_Smote</a:t>
                      </a:r>
                      <a:endParaRPr lang="en-GB" sz="1400" b="1" cap="none" spc="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13235" marR="55630" marT="87104" marB="87104" anchor="ctr"/>
                </a:tc>
                <a:tc>
                  <a:txBody>
                    <a:bodyPr/>
                    <a:lstStyle/>
                    <a:p>
                      <a:pPr algn="just">
                        <a:lnSpc>
                          <a:spcPct val="115000"/>
                        </a:lnSpc>
                        <a:spcBef>
                          <a:spcPts val="500"/>
                        </a:spcBef>
                        <a:spcAft>
                          <a:spcPts val="1000"/>
                        </a:spcAft>
                      </a:pPr>
                      <a:r>
                        <a:rPr lang="tr-TR" sz="1400" cap="none" spc="0">
                          <a:ln>
                            <a:noFill/>
                          </a:ln>
                          <a:solidFill>
                            <a:schemeClr val="tx1"/>
                          </a:solidFill>
                          <a:effectLst/>
                        </a:rPr>
                        <a:t>0.988479</a:t>
                      </a:r>
                      <a:endParaRPr lang="en-GB" sz="1400" cap="none" spc="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13235" marR="55630" marT="87104" marB="87104" anchor="ctr"/>
                </a:tc>
                <a:tc>
                  <a:txBody>
                    <a:bodyPr/>
                    <a:lstStyle/>
                    <a:p>
                      <a:pPr algn="just">
                        <a:lnSpc>
                          <a:spcPct val="115000"/>
                        </a:lnSpc>
                        <a:spcBef>
                          <a:spcPts val="500"/>
                        </a:spcBef>
                        <a:spcAft>
                          <a:spcPts val="1000"/>
                        </a:spcAft>
                      </a:pPr>
                      <a:r>
                        <a:rPr lang="tr-TR" sz="1400" cap="none" spc="0">
                          <a:ln>
                            <a:noFill/>
                          </a:ln>
                          <a:solidFill>
                            <a:schemeClr val="tx1"/>
                          </a:solidFill>
                          <a:effectLst/>
                        </a:rPr>
                        <a:t>0.985151</a:t>
                      </a:r>
                      <a:endParaRPr lang="en-GB" sz="1400" cap="none" spc="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13235" marR="55630" marT="87104" marB="87104" anchor="ctr"/>
                </a:tc>
                <a:tc>
                  <a:txBody>
                    <a:bodyPr/>
                    <a:lstStyle/>
                    <a:p>
                      <a:pPr algn="just">
                        <a:lnSpc>
                          <a:spcPct val="115000"/>
                        </a:lnSpc>
                        <a:spcBef>
                          <a:spcPts val="500"/>
                        </a:spcBef>
                        <a:spcAft>
                          <a:spcPts val="1000"/>
                        </a:spcAft>
                      </a:pPr>
                      <a:r>
                        <a:rPr lang="tr-TR" sz="1400" cap="none" spc="0">
                          <a:ln>
                            <a:noFill/>
                          </a:ln>
                          <a:solidFill>
                            <a:schemeClr val="tx1"/>
                          </a:solidFill>
                          <a:effectLst/>
                        </a:rPr>
                        <a:t>0.988441</a:t>
                      </a:r>
                      <a:endParaRPr lang="en-GB" sz="1400" cap="none" spc="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13235" marR="55630" marT="87104" marB="87104" anchor="ctr"/>
                </a:tc>
                <a:tc>
                  <a:txBody>
                    <a:bodyPr/>
                    <a:lstStyle/>
                    <a:p>
                      <a:pPr algn="just">
                        <a:lnSpc>
                          <a:spcPct val="115000"/>
                        </a:lnSpc>
                        <a:spcBef>
                          <a:spcPts val="500"/>
                        </a:spcBef>
                        <a:spcAft>
                          <a:spcPts val="1000"/>
                        </a:spcAft>
                      </a:pPr>
                      <a:r>
                        <a:rPr lang="tr-TR" sz="1400" cap="none" spc="0" dirty="0">
                          <a:ln>
                            <a:noFill/>
                          </a:ln>
                          <a:solidFill>
                            <a:schemeClr val="tx1"/>
                          </a:solidFill>
                          <a:effectLst/>
                        </a:rPr>
                        <a:t>0.991753</a:t>
                      </a:r>
                      <a:endParaRPr lang="en-GB" sz="1400" cap="none" spc="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13235" marR="55630" marT="87104" marB="87104" anchor="ctr"/>
                </a:tc>
                <a:extLst>
                  <a:ext uri="{0D108BD9-81ED-4DB2-BD59-A6C34878D82A}">
                    <a16:rowId xmlns:a16="http://schemas.microsoft.com/office/drawing/2014/main" val="2914378949"/>
                  </a:ext>
                </a:extLst>
              </a:tr>
            </a:tbl>
          </a:graphicData>
        </a:graphic>
      </p:graphicFrame>
      <p:sp>
        <p:nvSpPr>
          <p:cNvPr id="5" name="TextBox 4">
            <a:extLst>
              <a:ext uri="{FF2B5EF4-FFF2-40B4-BE49-F238E27FC236}">
                <a16:creationId xmlns:a16="http://schemas.microsoft.com/office/drawing/2014/main" id="{C9CA14E5-D1F2-3B00-BA35-00AFD8411111}"/>
              </a:ext>
            </a:extLst>
          </p:cNvPr>
          <p:cNvSpPr txBox="1"/>
          <p:nvPr/>
        </p:nvSpPr>
        <p:spPr>
          <a:xfrm>
            <a:off x="8432876" y="2185062"/>
            <a:ext cx="1422249" cy="369332"/>
          </a:xfrm>
          <a:prstGeom prst="rect">
            <a:avLst/>
          </a:prstGeom>
          <a:noFill/>
        </p:spPr>
        <p:txBody>
          <a:bodyPr wrap="none" rtlCol="0">
            <a:spAutoFit/>
          </a:bodyPr>
          <a:lstStyle/>
          <a:p>
            <a:r>
              <a:rPr lang="en-US" sz="1800" b="1" i="0" kern="1200" dirty="0">
                <a:solidFill>
                  <a:schemeClr val="tx1"/>
                </a:solidFill>
                <a:effectLst/>
                <a:latin typeface="+mj-lt"/>
                <a:ea typeface="+mj-ea"/>
                <a:cs typeface="+mj-cs"/>
              </a:rPr>
              <a:t>Decision Tree</a:t>
            </a:r>
            <a:endParaRPr lang="en-TR" dirty="0"/>
          </a:p>
        </p:txBody>
      </p:sp>
      <p:sp>
        <p:nvSpPr>
          <p:cNvPr id="6" name="TextBox 5">
            <a:extLst>
              <a:ext uri="{FF2B5EF4-FFF2-40B4-BE49-F238E27FC236}">
                <a16:creationId xmlns:a16="http://schemas.microsoft.com/office/drawing/2014/main" id="{358414A9-E8D7-46B3-0790-F42E93D2B89C}"/>
              </a:ext>
            </a:extLst>
          </p:cNvPr>
          <p:cNvSpPr txBox="1"/>
          <p:nvPr/>
        </p:nvSpPr>
        <p:spPr>
          <a:xfrm>
            <a:off x="2240574" y="2185062"/>
            <a:ext cx="1604222" cy="369332"/>
          </a:xfrm>
          <a:prstGeom prst="rect">
            <a:avLst/>
          </a:prstGeom>
          <a:noFill/>
        </p:spPr>
        <p:txBody>
          <a:bodyPr wrap="none" rtlCol="0">
            <a:spAutoFit/>
          </a:bodyPr>
          <a:lstStyle/>
          <a:p>
            <a:r>
              <a:rPr lang="en-TR" dirty="0"/>
              <a:t>Random Forest</a:t>
            </a:r>
          </a:p>
        </p:txBody>
      </p:sp>
    </p:spTree>
    <p:extLst>
      <p:ext uri="{BB962C8B-B14F-4D97-AF65-F5344CB8AC3E}">
        <p14:creationId xmlns:p14="http://schemas.microsoft.com/office/powerpoint/2010/main" val="2954904154"/>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1692</TotalTime>
  <Words>657</Words>
  <Application>Microsoft Macintosh PowerPoint</Application>
  <PresentationFormat>Widescreen</PresentationFormat>
  <Paragraphs>163</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Times New Roman</vt:lpstr>
      <vt:lpstr>Office Theme</vt:lpstr>
      <vt:lpstr>Credit Card Fraud Detection via  Machine Learning Techniques</vt:lpstr>
      <vt:lpstr>Research Objectives and Approach</vt:lpstr>
      <vt:lpstr>Credit Card Fraud  Credit card fraud is an involved word for fraud committed utilizing a payment card, such as a debit card or credit card. The aim can be to get  goods or to make payment to another account that is commanded by a criminal.  Credit Card Fraud Detection  Detection of credit card fraud is the procedure of identifying purchase attempts which are fraudulent and rejecting them rather than processing the operation.</vt:lpstr>
      <vt:lpstr>Exploratory Data Analysis</vt:lpstr>
      <vt:lpstr>Decision Trees (DT)</vt:lpstr>
      <vt:lpstr>Random Forest (RF) </vt:lpstr>
      <vt:lpstr>Original DataSET (No Smote) </vt:lpstr>
      <vt:lpstr>Threshold Optimization Approach</vt:lpstr>
      <vt:lpstr>SMOTE Optimization Approach  </vt:lpstr>
      <vt:lpstr>General Evaluation</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via  Machine Learning Techniques</dc:title>
  <dc:creator>Yunus Makas</dc:creator>
  <cp:lastModifiedBy>K00265934: Vahdet Sufyan Taskin: Vahdet Sufyan Taskin</cp:lastModifiedBy>
  <cp:revision>36</cp:revision>
  <dcterms:created xsi:type="dcterms:W3CDTF">2022-09-03T16:02:59Z</dcterms:created>
  <dcterms:modified xsi:type="dcterms:W3CDTF">2022-09-10T15:15:53Z</dcterms:modified>
</cp:coreProperties>
</file>