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25" r:id="rId2"/>
    <p:sldId id="264" r:id="rId3"/>
    <p:sldId id="265" r:id="rId4"/>
    <p:sldId id="266" r:id="rId5"/>
    <p:sldId id="267" r:id="rId6"/>
    <p:sldId id="268" r:id="rId7"/>
    <p:sldId id="297" r:id="rId8"/>
    <p:sldId id="269" r:id="rId9"/>
    <p:sldId id="270" r:id="rId10"/>
    <p:sldId id="300" r:id="rId11"/>
    <p:sldId id="271" r:id="rId12"/>
    <p:sldId id="301" r:id="rId13"/>
    <p:sldId id="273" r:id="rId14"/>
    <p:sldId id="272" r:id="rId15"/>
    <p:sldId id="302" r:id="rId16"/>
    <p:sldId id="298" r:id="rId17"/>
    <p:sldId id="304" r:id="rId18"/>
    <p:sldId id="299" r:id="rId19"/>
    <p:sldId id="323" r:id="rId20"/>
    <p:sldId id="312" r:id="rId21"/>
    <p:sldId id="324" r:id="rId22"/>
    <p:sldId id="274" r:id="rId23"/>
    <p:sldId id="275" r:id="rId24"/>
    <p:sldId id="276" r:id="rId25"/>
    <p:sldId id="277" r:id="rId26"/>
    <p:sldId id="278" r:id="rId27"/>
    <p:sldId id="311" r:id="rId28"/>
    <p:sldId id="313" r:id="rId29"/>
    <p:sldId id="294" r:id="rId30"/>
    <p:sldId id="279" r:id="rId31"/>
    <p:sldId id="280" r:id="rId32"/>
    <p:sldId id="310" r:id="rId33"/>
    <p:sldId id="305" r:id="rId34"/>
    <p:sldId id="281" r:id="rId35"/>
    <p:sldId id="282" r:id="rId36"/>
    <p:sldId id="333" r:id="rId37"/>
    <p:sldId id="334" r:id="rId38"/>
    <p:sldId id="283" r:id="rId39"/>
    <p:sldId id="332" r:id="rId40"/>
    <p:sldId id="335" r:id="rId41"/>
    <p:sldId id="314" r:id="rId42"/>
    <p:sldId id="336" r:id="rId43"/>
    <p:sldId id="315" r:id="rId44"/>
    <p:sldId id="339" r:id="rId45"/>
    <p:sldId id="316" r:id="rId46"/>
    <p:sldId id="321" r:id="rId47"/>
    <p:sldId id="322" r:id="rId48"/>
    <p:sldId id="331" r:id="rId49"/>
    <p:sldId id="340" r:id="rId50"/>
    <p:sldId id="326" r:id="rId51"/>
    <p:sldId id="327" r:id="rId52"/>
    <p:sldId id="328" r:id="rId53"/>
    <p:sldId id="337" r:id="rId54"/>
    <p:sldId id="338" r:id="rId55"/>
    <p:sldId id="329" r:id="rId56"/>
    <p:sldId id="330" r:id="rId57"/>
    <p:sldId id="342" r:id="rId58"/>
    <p:sldId id="343" r:id="rId59"/>
    <p:sldId id="344" r:id="rId60"/>
    <p:sldId id="345" r:id="rId61"/>
    <p:sldId id="341" r:id="rId62"/>
    <p:sldId id="346" r:id="rId63"/>
    <p:sldId id="347" r:id="rId64"/>
    <p:sldId id="348" r:id="rId65"/>
    <p:sldId id="349" r:id="rId66"/>
    <p:sldId id="35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979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C9C1-2B85-488E-829A-79CA88E470E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E984B-83D9-49A3-8B0C-BD95CEB38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E984B-83D9-49A3-8B0C-BD95CEB38E6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5C8D-A618-4B3F-A9B6-2CD47FE0E607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7222-E4A9-4F3A-8D47-564568F38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895600"/>
            <a:ext cx="709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Basics of Capital Budgeting Techniques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6236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Problem</a:t>
            </a:r>
            <a:r>
              <a:rPr lang="en-US" sz="3600" b="1" dirty="0" smtClean="0"/>
              <a:t> (</a:t>
            </a:r>
            <a:r>
              <a:rPr lang="en-US" sz="3600" b="1" dirty="0" smtClean="0">
                <a:solidFill>
                  <a:srgbClr val="FF0000"/>
                </a:solidFill>
              </a:rPr>
              <a:t>Uniform Annual Cash flow</a:t>
            </a:r>
            <a:r>
              <a:rPr lang="en-US" sz="3600" b="1" dirty="0" smtClean="0"/>
              <a:t>)</a:t>
            </a:r>
            <a:endParaRPr lang="en-US" sz="3600" b="1" u="sng" dirty="0" smtClean="0"/>
          </a:p>
          <a:p>
            <a:endParaRPr lang="en-US" b="1" u="sng" dirty="0" smtClean="0"/>
          </a:p>
          <a:p>
            <a:r>
              <a:rPr lang="en-US" sz="2800" b="1" dirty="0" smtClean="0"/>
              <a:t>The cost of a project is Rs. 50,000 and  the annual </a:t>
            </a:r>
          </a:p>
          <a:p>
            <a:r>
              <a:rPr lang="en-US" sz="2800" b="1" dirty="0" smtClean="0"/>
              <a:t>cash for the next 4 years are Rs. 25,000. What is </a:t>
            </a:r>
          </a:p>
          <a:p>
            <a:r>
              <a:rPr lang="en-US" sz="2800" b="1" dirty="0" smtClean="0"/>
              <a:t>the payback period for the project?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Cash flows Uneven </a:t>
            </a:r>
          </a:p>
          <a:p>
            <a:endParaRPr lang="en-US" b="1" u="sng" dirty="0" smtClean="0"/>
          </a:p>
          <a:p>
            <a:r>
              <a:rPr lang="en-US" b="1" dirty="0" smtClean="0"/>
              <a:t>The cost of a project is Rs.50,000. The cash  inflows for next five years is given</a:t>
            </a:r>
          </a:p>
          <a:p>
            <a:r>
              <a:rPr lang="en-US" b="1" dirty="0" smtClean="0"/>
              <a:t>Below. Determine the payback period</a:t>
            </a:r>
          </a:p>
          <a:p>
            <a:r>
              <a:rPr lang="en-US" sz="2800" b="1" u="sng" dirty="0" smtClean="0"/>
              <a:t>Year  </a:t>
            </a:r>
            <a:r>
              <a:rPr lang="en-US" sz="2800" b="1" dirty="0" smtClean="0"/>
              <a:t>                       </a:t>
            </a:r>
            <a:r>
              <a:rPr lang="en-US" sz="2800" b="1" u="sng" dirty="0" smtClean="0"/>
              <a:t>Cash inflow (Rs)</a:t>
            </a:r>
          </a:p>
          <a:p>
            <a:endParaRPr lang="en-US" sz="2800" b="1" dirty="0"/>
          </a:p>
          <a:p>
            <a:r>
              <a:rPr lang="en-US" sz="2800" b="1" dirty="0" smtClean="0"/>
              <a:t>    1                               24,000</a:t>
            </a:r>
          </a:p>
          <a:p>
            <a:r>
              <a:rPr lang="en-US" sz="2800" b="1" dirty="0" smtClean="0"/>
              <a:t>    2                               26,000</a:t>
            </a:r>
          </a:p>
          <a:p>
            <a:r>
              <a:rPr lang="en-US" sz="2800" b="1" dirty="0" smtClean="0"/>
              <a:t>    3                               20,000</a:t>
            </a:r>
          </a:p>
          <a:p>
            <a:r>
              <a:rPr lang="en-US" sz="2800" b="1" dirty="0" smtClean="0"/>
              <a:t>    4                               17,000</a:t>
            </a:r>
          </a:p>
          <a:p>
            <a:r>
              <a:rPr lang="en-US" sz="2800" b="1" dirty="0" smtClean="0"/>
              <a:t>    5                               16,000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662033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 smtClean="0"/>
              <a:t>Cashflows</a:t>
            </a:r>
            <a:r>
              <a:rPr lang="en-US" sz="2800" b="1" u="sng" dirty="0" smtClean="0"/>
              <a:t> Uneven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Year  </a:t>
            </a:r>
            <a:r>
              <a:rPr lang="en-US" b="1" dirty="0" smtClean="0"/>
              <a:t>                       </a:t>
            </a:r>
            <a:r>
              <a:rPr lang="en-US" b="1" u="sng" dirty="0" smtClean="0"/>
              <a:t>Cash inflow (Rs)</a:t>
            </a:r>
            <a:r>
              <a:rPr lang="en-US" b="1" dirty="0" smtClean="0"/>
              <a:t>            </a:t>
            </a:r>
            <a:r>
              <a:rPr lang="en-US" b="1" u="sng" dirty="0" smtClean="0"/>
              <a:t>Cumulative </a:t>
            </a:r>
            <a:r>
              <a:rPr lang="en-US" b="1" u="sng" dirty="0" err="1" smtClean="0"/>
              <a:t>Cashflow</a:t>
            </a:r>
            <a:r>
              <a:rPr lang="en-US" b="1" u="sng" dirty="0" smtClean="0"/>
              <a:t>(Rs.)</a:t>
            </a:r>
          </a:p>
          <a:p>
            <a:endParaRPr lang="en-US" b="1" dirty="0" smtClean="0"/>
          </a:p>
          <a:p>
            <a:r>
              <a:rPr lang="en-US" b="1" dirty="0" smtClean="0"/>
              <a:t>    1                               24,000                                         </a:t>
            </a:r>
          </a:p>
          <a:p>
            <a:endParaRPr lang="en-US" b="1" dirty="0" smtClean="0"/>
          </a:p>
          <a:p>
            <a:r>
              <a:rPr lang="en-US" b="1" dirty="0" smtClean="0"/>
              <a:t>    2                               26,000                                         </a:t>
            </a:r>
          </a:p>
          <a:p>
            <a:endParaRPr lang="en-US" b="1" dirty="0" smtClean="0"/>
          </a:p>
          <a:p>
            <a:r>
              <a:rPr lang="en-US" b="1" dirty="0" smtClean="0"/>
              <a:t>    3                               20,000                                         </a:t>
            </a:r>
          </a:p>
          <a:p>
            <a:endParaRPr lang="en-US" b="1" dirty="0" smtClean="0"/>
          </a:p>
          <a:p>
            <a:r>
              <a:rPr lang="en-US" b="1" dirty="0" smtClean="0"/>
              <a:t>    4                               17,000                                          </a:t>
            </a:r>
          </a:p>
          <a:p>
            <a:endParaRPr lang="en-US" b="1" dirty="0" smtClean="0"/>
          </a:p>
          <a:p>
            <a:r>
              <a:rPr lang="en-US" b="1" dirty="0" smtClean="0"/>
              <a:t>    5                               16,000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84950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/>
              <a:t>Cashflows</a:t>
            </a:r>
            <a:r>
              <a:rPr lang="en-US" sz="3600" b="1" u="sng" dirty="0" smtClean="0"/>
              <a:t> Uneven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Year  </a:t>
            </a:r>
            <a:r>
              <a:rPr lang="en-US" sz="2400" b="1" dirty="0" smtClean="0"/>
              <a:t>                       </a:t>
            </a:r>
            <a:r>
              <a:rPr lang="en-US" sz="2400" b="1" u="sng" dirty="0" smtClean="0"/>
              <a:t>Cash inflow (Rs)</a:t>
            </a:r>
            <a:r>
              <a:rPr lang="en-US" sz="2400" b="1" dirty="0" smtClean="0"/>
              <a:t>                   </a:t>
            </a:r>
            <a:r>
              <a:rPr lang="en-US" sz="2400" b="1" u="sng" dirty="0" smtClean="0"/>
              <a:t>Cumulative </a:t>
            </a:r>
            <a:r>
              <a:rPr lang="en-US" sz="2400" b="1" u="sng" dirty="0" err="1" smtClean="0"/>
              <a:t>Cashflow</a:t>
            </a:r>
            <a:endParaRPr lang="en-US" sz="2400" b="1" u="sng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   1                               24,000                                         24,000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2                               26,000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50,000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3                               20,000                                         70,000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4                               17,000                                          87,000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5                               16,000                                       1,03,000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533400"/>
            <a:ext cx="703160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Cash Inflows with a difference in size &amp; timing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000" b="1" dirty="0" smtClean="0"/>
              <a:t>Two projects costing Rs.20,000 each, have the following cash </a:t>
            </a:r>
          </a:p>
          <a:p>
            <a:r>
              <a:rPr lang="en-US" sz="2000" b="1" dirty="0" smtClean="0"/>
              <a:t>Inflows. Which one do you choose and why?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u="sng" dirty="0" smtClean="0"/>
              <a:t>Year </a:t>
            </a:r>
            <a:r>
              <a:rPr lang="en-US" sz="2000" b="1" dirty="0" smtClean="0"/>
              <a:t>                          </a:t>
            </a:r>
            <a:r>
              <a:rPr lang="en-US" sz="2000" b="1" u="sng" dirty="0" smtClean="0"/>
              <a:t>Project A</a:t>
            </a:r>
            <a:r>
              <a:rPr lang="en-US" sz="2000" b="1" dirty="0" smtClean="0"/>
              <a:t>                                 </a:t>
            </a:r>
            <a:r>
              <a:rPr lang="en-US" sz="2000" b="1" u="sng" dirty="0" smtClean="0"/>
              <a:t>Project B</a:t>
            </a:r>
          </a:p>
          <a:p>
            <a:endParaRPr lang="en-US" sz="2000" b="1" u="sng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1                                 8,000                                      12,000</a:t>
            </a:r>
          </a:p>
          <a:p>
            <a:endParaRPr lang="en-US" sz="2000" b="1" dirty="0"/>
          </a:p>
          <a:p>
            <a:r>
              <a:rPr lang="en-US" sz="2000" b="1" dirty="0" smtClean="0"/>
              <a:t>   2                               12,000                                        8,000</a:t>
            </a:r>
          </a:p>
          <a:p>
            <a:endParaRPr lang="en-US" sz="2000" b="1" dirty="0"/>
          </a:p>
          <a:p>
            <a:r>
              <a:rPr lang="en-US" sz="2000" b="1" dirty="0" smtClean="0"/>
              <a:t>   3                               10,000                                      12,000</a:t>
            </a:r>
          </a:p>
          <a:p>
            <a:endParaRPr lang="en-US" sz="2000" b="1" dirty="0"/>
          </a:p>
          <a:p>
            <a:r>
              <a:rPr lang="en-US" sz="2000" b="1" dirty="0" smtClean="0"/>
              <a:t>   4                                 9,000                                         7,000</a:t>
            </a:r>
          </a:p>
          <a:p>
            <a:endParaRPr lang="en-US" sz="2000" b="1" dirty="0"/>
          </a:p>
          <a:p>
            <a:r>
              <a:rPr lang="en-US" sz="2000" b="1" dirty="0" smtClean="0"/>
              <a:t>   Total                                                            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71416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Year </a:t>
            </a:r>
            <a:r>
              <a:rPr lang="en-US" b="1" dirty="0" smtClean="0"/>
              <a:t>                   </a:t>
            </a:r>
            <a:r>
              <a:rPr lang="en-US" b="1" u="sng" dirty="0" smtClean="0"/>
              <a:t>Project A</a:t>
            </a:r>
            <a:r>
              <a:rPr lang="en-US" b="1" dirty="0" smtClean="0"/>
              <a:t>     </a:t>
            </a:r>
            <a:r>
              <a:rPr lang="en-US" b="1" u="sng" dirty="0" smtClean="0"/>
              <a:t>Cumulative(A) </a:t>
            </a:r>
            <a:r>
              <a:rPr lang="en-US" b="1" dirty="0" smtClean="0"/>
              <a:t>  </a:t>
            </a:r>
            <a:r>
              <a:rPr lang="en-US" b="1" u="sng" dirty="0" smtClean="0"/>
              <a:t>Project B</a:t>
            </a:r>
            <a:r>
              <a:rPr lang="en-US" b="1" dirty="0" smtClean="0"/>
              <a:t>          </a:t>
            </a:r>
            <a:r>
              <a:rPr lang="en-US" b="1" u="sng" dirty="0" smtClean="0"/>
              <a:t>Cumulative(B)</a:t>
            </a:r>
          </a:p>
          <a:p>
            <a:endParaRPr lang="en-US" b="1" u="sng" dirty="0" smtClean="0"/>
          </a:p>
          <a:p>
            <a:r>
              <a:rPr lang="en-US" b="1" dirty="0" smtClean="0"/>
              <a:t>   1                            8,000              8,000               12,000                 12,000</a:t>
            </a:r>
          </a:p>
          <a:p>
            <a:endParaRPr lang="en-US" b="1" dirty="0" smtClean="0"/>
          </a:p>
          <a:p>
            <a:r>
              <a:rPr lang="en-US" b="1" dirty="0" smtClean="0"/>
              <a:t>   2                           12,000             20,000              8,000                   20,000</a:t>
            </a:r>
          </a:p>
          <a:p>
            <a:endParaRPr lang="en-US" b="1" dirty="0" smtClean="0"/>
          </a:p>
          <a:p>
            <a:r>
              <a:rPr lang="en-US" b="1" dirty="0" smtClean="0"/>
              <a:t>   3                           10,000             30,000             12,000                  32,000</a:t>
            </a:r>
          </a:p>
          <a:p>
            <a:endParaRPr lang="en-US" b="1" dirty="0" smtClean="0"/>
          </a:p>
          <a:p>
            <a:r>
              <a:rPr lang="en-US" b="1" dirty="0" smtClean="0"/>
              <a:t>   4                             9,000              39,000               7,000                 39,000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0"/>
            <a:ext cx="779245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Accounting Rate of Return (ARR) Method</a:t>
            </a:r>
          </a:p>
          <a:p>
            <a:endParaRPr lang="en-US" sz="2800" b="1" u="sng" dirty="0" smtClean="0"/>
          </a:p>
          <a:p>
            <a:r>
              <a:rPr lang="en-US" sz="2000" b="1" dirty="0" smtClean="0"/>
              <a:t>Accounting rate of return refers to the ratio of annual profits after taxes</a:t>
            </a:r>
          </a:p>
          <a:p>
            <a:r>
              <a:rPr lang="en-US" sz="2000" b="1" dirty="0" smtClean="0"/>
              <a:t>to the average investment. </a:t>
            </a:r>
            <a:r>
              <a:rPr lang="en-US" sz="2000" b="1" dirty="0" smtClean="0">
                <a:solidFill>
                  <a:srgbClr val="FF0000"/>
                </a:solidFill>
              </a:rPr>
              <a:t>The average investment is equal to half of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 original investment</a:t>
            </a:r>
            <a:r>
              <a:rPr lang="en-US" sz="2000" b="1" dirty="0" smtClean="0"/>
              <a:t>. </a:t>
            </a:r>
          </a:p>
          <a:p>
            <a:r>
              <a:rPr lang="en-US" sz="2000" b="1" dirty="0" smtClean="0"/>
              <a:t>Accounting rate of return is also called average rate of return.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         Average annual profit after taxes</a:t>
            </a:r>
          </a:p>
          <a:p>
            <a:r>
              <a:rPr lang="en-US" sz="2000" b="1" dirty="0" smtClean="0"/>
              <a:t>                            ARR =      --------------------------------------------</a:t>
            </a:r>
          </a:p>
          <a:p>
            <a:r>
              <a:rPr lang="en-US" sz="2000" b="1" dirty="0" smtClean="0"/>
              <a:t>                                                     Average investment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83781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ARR is usually expressed in terms of percentage. The higher the</a:t>
            </a:r>
          </a:p>
          <a:p>
            <a:r>
              <a:rPr lang="en-US" sz="2400" b="1" dirty="0" smtClean="0"/>
              <a:t>percentage, better the profitability. Hence projects with higher</a:t>
            </a:r>
          </a:p>
          <a:p>
            <a:r>
              <a:rPr lang="en-US" sz="2400" b="1" dirty="0" smtClean="0"/>
              <a:t>ARR are shortlisted for implementation.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 ARR formula can be changed as per needs of the appraisal. </a:t>
            </a:r>
          </a:p>
          <a:p>
            <a:r>
              <a:rPr lang="en-US" sz="2400" b="1" dirty="0" smtClean="0"/>
              <a:t>Average profits can be considered before or after depreciation, </a:t>
            </a:r>
          </a:p>
          <a:p>
            <a:r>
              <a:rPr lang="en-US" sz="2400" b="1" dirty="0" smtClean="0"/>
              <a:t>interest or taxes. Sometimes, ARR is determined considering the</a:t>
            </a:r>
          </a:p>
          <a:p>
            <a:r>
              <a:rPr lang="en-US" sz="2400" b="1" dirty="0" smtClean="0"/>
              <a:t>Original cost of the project as the denominator.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66609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Problem</a:t>
            </a:r>
          </a:p>
          <a:p>
            <a:endParaRPr lang="en-US" b="1" u="sng" dirty="0" smtClean="0"/>
          </a:p>
          <a:p>
            <a:r>
              <a:rPr lang="en-US" b="1" dirty="0" smtClean="0"/>
              <a:t>A firm is considering three projects with an initial investment of </a:t>
            </a:r>
          </a:p>
          <a:p>
            <a:r>
              <a:rPr lang="en-US" b="1" dirty="0" smtClean="0"/>
              <a:t>Rs.40,000 and a life of 4 years. Given below is the estimated income</a:t>
            </a:r>
          </a:p>
          <a:p>
            <a:r>
              <a:rPr lang="en-US" b="1" dirty="0" smtClean="0"/>
              <a:t>after taxes. Determine the accounting rate of return on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Average capital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Original capital employed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Project  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Project  II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Project  III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11,750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13,500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12,250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11,750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143000"/>
            <a:ext cx="57244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12,500</a:t>
            </a:r>
          </a:p>
          <a:p>
            <a:r>
              <a:rPr lang="en-US" dirty="0" smtClean="0"/>
              <a:t> ARR=   ---------    =   62.5%</a:t>
            </a:r>
          </a:p>
          <a:p>
            <a:r>
              <a:rPr lang="en-US" dirty="0" smtClean="0"/>
              <a:t>            20,000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12,500</a:t>
            </a:r>
          </a:p>
          <a:p>
            <a:r>
              <a:rPr lang="en-US" dirty="0" smtClean="0"/>
              <a:t>ARR = -----------  =  31.25%</a:t>
            </a:r>
          </a:p>
          <a:p>
            <a:r>
              <a:rPr lang="en-US" dirty="0" smtClean="0"/>
              <a:t>            40,000</a:t>
            </a:r>
          </a:p>
          <a:p>
            <a:endParaRPr lang="en-US" dirty="0" smtClean="0"/>
          </a:p>
          <a:p>
            <a:r>
              <a:rPr lang="en-US" dirty="0" smtClean="0"/>
              <a:t>ARR gives equal priority to all the projects though timing of</a:t>
            </a:r>
          </a:p>
          <a:p>
            <a:r>
              <a:rPr lang="en-US" dirty="0" smtClean="0"/>
              <a:t>Cash flow is different.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743200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CAPITAL BUDGETING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0"/>
            <a:ext cx="57100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PROBLEM-2: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ABC ltd. Is proposing to take up a project which will need an investment of</a:t>
            </a:r>
          </a:p>
          <a:p>
            <a:r>
              <a:rPr lang="en-US" sz="1400" b="1" dirty="0" smtClean="0"/>
              <a:t>Rs.40,000. The net income before depreciation and tax is estimated as</a:t>
            </a:r>
          </a:p>
          <a:p>
            <a:r>
              <a:rPr lang="en-US" sz="1400" b="1" dirty="0" smtClean="0"/>
              <a:t>follows:</a:t>
            </a:r>
          </a:p>
          <a:p>
            <a:endParaRPr lang="en-US" sz="1400" dirty="0" smtClean="0"/>
          </a:p>
          <a:p>
            <a:r>
              <a:rPr lang="en-US" sz="1400" b="1" u="sng" dirty="0" smtClean="0"/>
              <a:t>YEAR</a:t>
            </a:r>
            <a:r>
              <a:rPr lang="en-US" sz="1400" b="1" dirty="0" smtClean="0"/>
              <a:t>                        </a:t>
            </a:r>
            <a:r>
              <a:rPr lang="en-US" sz="1400" b="1" u="sng" dirty="0" smtClean="0"/>
              <a:t>Income(Rs.)</a:t>
            </a:r>
          </a:p>
          <a:p>
            <a:endParaRPr lang="en-US" sz="1400" b="1" u="sng" dirty="0" smtClean="0"/>
          </a:p>
          <a:p>
            <a:r>
              <a:rPr lang="en-US" sz="1400" b="1" dirty="0" smtClean="0"/>
              <a:t>     1                            10,000</a:t>
            </a:r>
          </a:p>
          <a:p>
            <a:r>
              <a:rPr lang="en-US" sz="1400" b="1" dirty="0" smtClean="0"/>
              <a:t>     2                            12,000</a:t>
            </a:r>
          </a:p>
          <a:p>
            <a:r>
              <a:rPr lang="en-US" sz="1400" b="1" dirty="0" smtClean="0"/>
              <a:t>     3                            14,000</a:t>
            </a:r>
          </a:p>
          <a:p>
            <a:r>
              <a:rPr lang="en-US" sz="1400" b="1" dirty="0" smtClean="0"/>
              <a:t>     4                            16,000</a:t>
            </a:r>
          </a:p>
          <a:p>
            <a:r>
              <a:rPr lang="en-US" sz="1400" b="1" dirty="0" smtClean="0"/>
              <a:t>     5                            20,000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Depreciation is to be charged according to the straight Line method. Tax</a:t>
            </a:r>
          </a:p>
          <a:p>
            <a:r>
              <a:rPr lang="en-US" sz="1400" b="1" dirty="0" smtClean="0"/>
              <a:t>rate is 50%.</a:t>
            </a:r>
          </a:p>
          <a:p>
            <a:r>
              <a:rPr lang="en-US" sz="1400" b="1" dirty="0" smtClean="0"/>
              <a:t>Calculate the Accounting Rate of Return on a) Average Capital and </a:t>
            </a:r>
          </a:p>
          <a:p>
            <a:r>
              <a:rPr lang="en-US" sz="1400" b="1" dirty="0" smtClean="0"/>
              <a:t>b) Original Capital employed.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5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Taxable </a:t>
                      </a:r>
                    </a:p>
                    <a:p>
                      <a:r>
                        <a:rPr lang="en-US" dirty="0" err="1" smtClean="0"/>
                        <a:t>Incom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C.F after</a:t>
                      </a:r>
                    </a:p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C.F</a:t>
                      </a:r>
                    </a:p>
                    <a:p>
                      <a:r>
                        <a:rPr lang="en-US" dirty="0" smtClean="0"/>
                        <a:t>Inflow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724400"/>
            <a:ext cx="5775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9,400                                               9,400</a:t>
            </a:r>
          </a:p>
          <a:p>
            <a:r>
              <a:rPr lang="en-US" dirty="0" smtClean="0"/>
              <a:t>ARR  = ------------    =  47%,          ARR  = ---------------  =   23.5%</a:t>
            </a:r>
          </a:p>
          <a:p>
            <a:r>
              <a:rPr lang="en-US" dirty="0" smtClean="0"/>
              <a:t>               20,000                                              40,000</a:t>
            </a:r>
          </a:p>
          <a:p>
            <a:r>
              <a:rPr lang="en-US" dirty="0" smtClean="0"/>
              <a:t>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14400"/>
            <a:ext cx="868763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Discounted cash flow methods</a:t>
            </a:r>
          </a:p>
          <a:p>
            <a:endParaRPr lang="en-US" dirty="0" smtClean="0"/>
          </a:p>
          <a:p>
            <a:r>
              <a:rPr lang="en-US" sz="2800" b="1" dirty="0" smtClean="0"/>
              <a:t># Improved methods over traditional techniques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# These methods consider the time value of money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# They consider the whole earnings of the project and</a:t>
            </a:r>
          </a:p>
          <a:p>
            <a:r>
              <a:rPr lang="en-US" sz="2800" b="1" dirty="0" smtClean="0"/>
              <a:t>    cost of the project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# Also called as modern methods of investment appraisal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837479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What is discounted cash flows?</a:t>
            </a:r>
          </a:p>
          <a:p>
            <a:endParaRPr lang="en-US" dirty="0" smtClean="0"/>
          </a:p>
          <a:p>
            <a:r>
              <a:rPr lang="en-US" sz="2800" b="1" dirty="0" smtClean="0"/>
              <a:t>Discounted cash flows are the future cash inflows</a:t>
            </a:r>
          </a:p>
          <a:p>
            <a:r>
              <a:rPr lang="en-US" sz="2800" b="1" dirty="0" smtClean="0"/>
              <a:t> reduced to their present value based on</a:t>
            </a:r>
          </a:p>
          <a:p>
            <a:r>
              <a:rPr lang="en-US" sz="2800" b="1" dirty="0" smtClean="0"/>
              <a:t> a discounting factor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b="1" u="sng" dirty="0" smtClean="0">
                <a:solidFill>
                  <a:srgbClr val="002060"/>
                </a:solidFill>
              </a:rPr>
              <a:t>Net Present Value</a:t>
            </a:r>
          </a:p>
          <a:p>
            <a:endParaRPr lang="en-US" dirty="0" smtClean="0"/>
          </a:p>
          <a:p>
            <a:r>
              <a:rPr lang="en-US" sz="2800" b="1" dirty="0" smtClean="0"/>
              <a:t>Net Present Value refers to the excess of present value</a:t>
            </a:r>
          </a:p>
          <a:p>
            <a:r>
              <a:rPr lang="en-US" sz="2800" b="1" dirty="0" smtClean="0"/>
              <a:t>of future cash flows over and above the cost of original</a:t>
            </a:r>
          </a:p>
          <a:p>
            <a:r>
              <a:rPr lang="en-US" sz="2800" b="1" dirty="0" smtClean="0"/>
              <a:t>investment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219200"/>
            <a:ext cx="734816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NPV = </a:t>
            </a:r>
            <a:r>
              <a:rPr lang="en-US" sz="3600" b="1" dirty="0" err="1" smtClean="0">
                <a:solidFill>
                  <a:srgbClr val="FF0000"/>
                </a:solidFill>
              </a:rPr>
              <a:t>PVfcat</a:t>
            </a:r>
            <a:r>
              <a:rPr lang="en-US" sz="3600" b="1" dirty="0" smtClean="0">
                <a:solidFill>
                  <a:srgbClr val="FF0000"/>
                </a:solidFill>
              </a:rPr>
              <a:t>  -  PV(inv.)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Where:</a:t>
            </a:r>
          </a:p>
          <a:p>
            <a:r>
              <a:rPr lang="en-US" sz="2800" b="1" dirty="0" err="1" smtClean="0"/>
              <a:t>Pvfcat</a:t>
            </a:r>
            <a:r>
              <a:rPr lang="en-US" sz="2800" b="1" dirty="0" smtClean="0"/>
              <a:t> = the present value of future cash inflows</a:t>
            </a:r>
          </a:p>
          <a:p>
            <a:r>
              <a:rPr lang="en-US" sz="2800" b="1" dirty="0" smtClean="0"/>
              <a:t>               after taxes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PV(inv) = Value of original investment or capital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3128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How NPV is calculated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From PV factor table, identify the PV factor of Re.1 for</a:t>
            </a:r>
          </a:p>
          <a:p>
            <a:pPr marL="342900" indent="-342900"/>
            <a:r>
              <a:rPr lang="en-US" sz="2400" b="1" dirty="0" smtClean="0"/>
              <a:t>       the given discount rate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2.   Multiply the cash in flows with corresponding PV factor to  </a:t>
            </a:r>
          </a:p>
          <a:p>
            <a:pPr marL="342900" indent="-342900"/>
            <a:r>
              <a:rPr lang="en-US" sz="2400" b="1" dirty="0" smtClean="0"/>
              <a:t>       get present value of cash inflows. Add them up.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 3.   Multiply the cash out flows with corresponding PV factor to  </a:t>
            </a:r>
          </a:p>
          <a:p>
            <a:pPr marL="342900" indent="-342900"/>
            <a:r>
              <a:rPr lang="en-US" sz="2400" b="1" dirty="0" smtClean="0"/>
              <a:t>       the present value of cash out flows. Add them up.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4.    Use the formula to find out NPV.</a:t>
            </a:r>
          </a:p>
          <a:p>
            <a:pPr marL="457200" indent="-4572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5.  If NPV is positive, it means project is profitable.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05000"/>
            <a:ext cx="83137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CASE: Even Cash inflows</a:t>
            </a:r>
          </a:p>
          <a:p>
            <a:endParaRPr lang="en-US" dirty="0" smtClean="0"/>
          </a:p>
          <a:p>
            <a:r>
              <a:rPr lang="en-US" sz="2400" b="1" dirty="0" smtClean="0"/>
              <a:t>Given that a project costing Rs.40,000 has annual cash inflows</a:t>
            </a:r>
          </a:p>
          <a:p>
            <a:r>
              <a:rPr lang="en-US" sz="2400" b="1" dirty="0" smtClean="0"/>
              <a:t>Of Rs.20,000 after taxes for a period of 6 years. What is the NPV</a:t>
            </a:r>
          </a:p>
          <a:p>
            <a:r>
              <a:rPr lang="en-US" sz="2400" b="1" dirty="0" smtClean="0"/>
              <a:t> if the firm expects 15% per year?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95400"/>
            <a:ext cx="654217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Solution:</a:t>
            </a:r>
          </a:p>
          <a:p>
            <a:endParaRPr lang="en-US" dirty="0" smtClean="0"/>
          </a:p>
          <a:p>
            <a:r>
              <a:rPr lang="en-US" sz="2400" b="1" u="sng" dirty="0" smtClean="0"/>
              <a:t>Year</a:t>
            </a:r>
            <a:r>
              <a:rPr lang="en-US" sz="2400" dirty="0" smtClean="0"/>
              <a:t>	</a:t>
            </a:r>
            <a:r>
              <a:rPr lang="en-US" sz="2400" b="1" u="sng" dirty="0" smtClean="0"/>
              <a:t>Cash Inflow</a:t>
            </a:r>
            <a:r>
              <a:rPr lang="en-US" sz="2400" dirty="0" smtClean="0"/>
              <a:t>	</a:t>
            </a:r>
            <a:r>
              <a:rPr lang="en-US" sz="2400" b="1" u="sng" dirty="0" smtClean="0"/>
              <a:t>PV Factor</a:t>
            </a:r>
            <a:r>
              <a:rPr lang="en-US" sz="2400" dirty="0" smtClean="0"/>
              <a:t>	</a:t>
            </a:r>
            <a:r>
              <a:rPr lang="en-US" sz="2400" b="1" u="sng" dirty="0" err="1" smtClean="0"/>
              <a:t>Pvfcat</a:t>
            </a:r>
            <a:endParaRPr lang="en-US" sz="2400" b="1" u="sng" dirty="0" smtClean="0"/>
          </a:p>
          <a:p>
            <a:r>
              <a:rPr lang="en-US" b="1" dirty="0" smtClean="0"/>
              <a:t>                             a		        b                           c= </a:t>
            </a:r>
            <a:r>
              <a:rPr lang="en-US" b="1" dirty="0" err="1" smtClean="0"/>
              <a:t>axb</a:t>
            </a:r>
            <a:endParaRPr lang="en-US" b="1" dirty="0" smtClean="0"/>
          </a:p>
          <a:p>
            <a:r>
              <a:rPr lang="en-US" sz="2400" b="1" dirty="0" smtClean="0"/>
              <a:t> 1   	     20,000	   0.870            17,400</a:t>
            </a:r>
          </a:p>
          <a:p>
            <a:r>
              <a:rPr lang="en-US" sz="2400" b="1" dirty="0" smtClean="0"/>
              <a:t> 2	     20,000            0.756            15,120</a:t>
            </a:r>
          </a:p>
          <a:p>
            <a:r>
              <a:rPr lang="en-US" sz="2400" b="1" dirty="0" smtClean="0"/>
              <a:t> 3               20,000	   0.658            13,160</a:t>
            </a:r>
          </a:p>
          <a:p>
            <a:r>
              <a:rPr lang="en-US" sz="2400" b="1" dirty="0" smtClean="0"/>
              <a:t> 4               20,000            0.572             11,400</a:t>
            </a:r>
          </a:p>
          <a:p>
            <a:r>
              <a:rPr lang="en-US" sz="2400" b="1" dirty="0" smtClean="0"/>
              <a:t> 5	     20,000            0.497               9,940            </a:t>
            </a:r>
          </a:p>
          <a:p>
            <a:r>
              <a:rPr lang="en-US" sz="2400" b="1" dirty="0" smtClean="0"/>
              <a:t> 6	     20,000            0.432               8,640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0" y="5029200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743200"/>
            <a:ext cx="507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PV(annuity) factor @ 15% for 6 years is 3.784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676400"/>
            <a:ext cx="73134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Solution: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PV of cash in flow  =  20,000 X 3.784 = Rs.75,600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NPV = 75,600 – 40,000 = Rs.35,600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580986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CB decision is  long term planning for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election and also financing the investment proposals</a:t>
            </a:r>
          </a:p>
          <a:p>
            <a:endParaRPr lang="en-US" dirty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WHY Capital Budgeting:</a:t>
            </a:r>
          </a:p>
          <a:p>
            <a:endParaRPr lang="en-US" dirty="0"/>
          </a:p>
          <a:p>
            <a:r>
              <a:rPr lang="en-US" sz="2400" b="1" dirty="0" smtClean="0"/>
              <a:t>To reduce costs or increase revenues for profit maximizing</a:t>
            </a:r>
          </a:p>
          <a:p>
            <a:endParaRPr lang="en-US" sz="2400" b="1" dirty="0"/>
          </a:p>
          <a:p>
            <a:r>
              <a:rPr lang="en-US" sz="3600" b="1" u="sng" dirty="0" smtClean="0">
                <a:solidFill>
                  <a:srgbClr val="FF0000"/>
                </a:solidFill>
              </a:rPr>
              <a:t>Types of CB decisions:</a:t>
            </a:r>
          </a:p>
          <a:p>
            <a:r>
              <a:rPr lang="en-US" sz="2400" b="1" dirty="0" smtClean="0"/>
              <a:t># Replacements</a:t>
            </a:r>
          </a:p>
          <a:p>
            <a:r>
              <a:rPr lang="en-US" sz="2400" b="1" dirty="0" smtClean="0"/>
              <a:t># Expansion</a:t>
            </a:r>
          </a:p>
          <a:p>
            <a:r>
              <a:rPr lang="en-US" sz="2400" b="1" dirty="0" smtClean="0"/>
              <a:t># Diversification</a:t>
            </a:r>
          </a:p>
          <a:p>
            <a:r>
              <a:rPr lang="en-US" sz="2400" b="1" dirty="0" smtClean="0"/>
              <a:t># R&amp;D</a:t>
            </a:r>
          </a:p>
          <a:p>
            <a:r>
              <a:rPr lang="en-US" sz="2400" b="1" dirty="0" smtClean="0"/>
              <a:t># Starting a new business / project</a:t>
            </a:r>
          </a:p>
          <a:p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33" y="1447800"/>
            <a:ext cx="876906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CASE: Uneven cash Inflows</a:t>
            </a:r>
          </a:p>
          <a:p>
            <a:endParaRPr lang="en-US" dirty="0" smtClean="0"/>
          </a:p>
          <a:p>
            <a:r>
              <a:rPr lang="en-US" sz="2000" b="1" dirty="0" smtClean="0"/>
              <a:t>A firm has many projects. It wants to earn at least 6% per year</a:t>
            </a:r>
          </a:p>
          <a:p>
            <a:r>
              <a:rPr lang="en-US" sz="2000" b="1" dirty="0" smtClean="0"/>
              <a:t>On this project with the following cash flows. Do you recommend.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Year end              1           2               3               4                 5               6              7            </a:t>
            </a:r>
          </a:p>
          <a:p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Cash inflow         </a:t>
            </a:r>
            <a:r>
              <a:rPr lang="en-US" sz="2000" b="1" smtClean="0"/>
              <a:t>0           0      </a:t>
            </a:r>
            <a:r>
              <a:rPr lang="en-US" sz="2000" b="1" dirty="0" smtClean="0"/>
              <a:t>30,000       40,000       40,000       40,000     50,000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Cash outflow  1,00,000  20,000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49724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Year </a:t>
            </a:r>
            <a:r>
              <a:rPr lang="en-US" sz="2400" dirty="0" smtClean="0"/>
              <a:t>                                 </a:t>
            </a:r>
            <a:r>
              <a:rPr lang="en-US" sz="2400" b="1" u="sng" dirty="0" smtClean="0"/>
              <a:t>PV factor @6%</a:t>
            </a:r>
          </a:p>
          <a:p>
            <a:endParaRPr lang="en-US" sz="2400" b="1" u="sng" dirty="0" smtClean="0"/>
          </a:p>
          <a:p>
            <a:r>
              <a:rPr lang="en-US" sz="2400" b="1" dirty="0" smtClean="0"/>
              <a:t>   0                                           1.000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1                                            0.943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2                                            0.890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3                                            0.839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4                                            0.792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5                                            0.747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6                                            0. 705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8200"/>
            <a:ext cx="78021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Year</a:t>
            </a:r>
            <a:r>
              <a:rPr lang="en-US" dirty="0" smtClean="0"/>
              <a:t>      </a:t>
            </a:r>
            <a:r>
              <a:rPr lang="en-US" b="1" u="sng" dirty="0" smtClean="0"/>
              <a:t>Cash flow</a:t>
            </a:r>
            <a:r>
              <a:rPr lang="en-US" b="1" dirty="0" smtClean="0"/>
              <a:t>                   </a:t>
            </a:r>
            <a:r>
              <a:rPr lang="en-US" b="1" u="sng" dirty="0" err="1" smtClean="0"/>
              <a:t>pv</a:t>
            </a:r>
            <a:r>
              <a:rPr lang="en-US" b="1" u="sng" dirty="0" smtClean="0"/>
              <a:t> factor(6%)</a:t>
            </a:r>
            <a:r>
              <a:rPr lang="en-US" b="1" dirty="0" smtClean="0"/>
              <a:t>               </a:t>
            </a:r>
            <a:r>
              <a:rPr lang="en-US" b="1" u="sng" dirty="0" smtClean="0"/>
              <a:t>Present Value of future cash</a:t>
            </a:r>
          </a:p>
          <a:p>
            <a:r>
              <a:rPr lang="en-US" b="1" dirty="0" smtClean="0"/>
              <a:t>    a                b                                     c                                         ( </a:t>
            </a:r>
            <a:r>
              <a:rPr lang="en-US" b="1" dirty="0" err="1" smtClean="0"/>
              <a:t>bxc</a:t>
            </a:r>
            <a:r>
              <a:rPr lang="en-US" b="1" dirty="0" smtClean="0"/>
              <a:t> )</a:t>
            </a:r>
          </a:p>
          <a:p>
            <a:endParaRPr lang="en-US" b="1" dirty="0" smtClean="0"/>
          </a:p>
          <a:p>
            <a:r>
              <a:rPr lang="en-US" b="1" dirty="0" smtClean="0"/>
              <a:t>   0       (1,00,000) </a:t>
            </a:r>
          </a:p>
          <a:p>
            <a:r>
              <a:rPr lang="en-US" b="1" dirty="0" smtClean="0"/>
              <a:t>   1          (20,000)                                                                </a:t>
            </a:r>
          </a:p>
          <a:p>
            <a:r>
              <a:rPr lang="en-US" b="1" dirty="0" smtClean="0"/>
              <a:t>------------------------------------------------------------------------------------------------------------</a:t>
            </a:r>
          </a:p>
          <a:p>
            <a:r>
              <a:rPr lang="en-US" b="1" dirty="0" smtClean="0"/>
              <a:t>   2             30,000                                                                   </a:t>
            </a:r>
          </a:p>
          <a:p>
            <a:r>
              <a:rPr lang="en-US" b="1" dirty="0" smtClean="0"/>
              <a:t>   3             40,000                                                                                  </a:t>
            </a:r>
          </a:p>
          <a:p>
            <a:r>
              <a:rPr lang="en-US" b="1" dirty="0" smtClean="0"/>
              <a:t>   4             40,000                                                                   </a:t>
            </a:r>
          </a:p>
          <a:p>
            <a:r>
              <a:rPr lang="en-US" b="1" dirty="0" smtClean="0"/>
              <a:t>   5             40,000                                                                   </a:t>
            </a:r>
          </a:p>
          <a:p>
            <a:r>
              <a:rPr lang="en-US" b="1" dirty="0" smtClean="0"/>
              <a:t>   6             50,000                                                                   </a:t>
            </a:r>
          </a:p>
          <a:p>
            <a:r>
              <a:rPr lang="en-US" b="1" dirty="0" smtClean="0"/>
              <a:t>                                                                                                      --------------------</a:t>
            </a:r>
          </a:p>
          <a:p>
            <a:r>
              <a:rPr lang="en-US" b="1" dirty="0" smtClean="0"/>
              <a:t>                                                          Total Present value               </a:t>
            </a:r>
          </a:p>
          <a:p>
            <a:r>
              <a:rPr lang="en-US" b="1" dirty="0" smtClean="0"/>
              <a:t>                                                              of cash inflow               --------------------  </a:t>
            </a:r>
          </a:p>
          <a:p>
            <a:r>
              <a:rPr lang="en-US" b="1" dirty="0" smtClean="0"/>
              <a:t>                                                         Present Value of                   </a:t>
            </a:r>
          </a:p>
          <a:p>
            <a:r>
              <a:rPr lang="en-US" b="1" dirty="0" smtClean="0"/>
              <a:t>                                                             investment           </a:t>
            </a:r>
          </a:p>
          <a:p>
            <a:r>
              <a:rPr lang="en-US" b="1" dirty="0" smtClean="0"/>
              <a:t>        NPV of the project  =  </a:t>
            </a:r>
          </a:p>
          <a:p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  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80213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Year</a:t>
            </a:r>
            <a:r>
              <a:rPr lang="en-US" dirty="0" smtClean="0"/>
              <a:t>      </a:t>
            </a:r>
            <a:r>
              <a:rPr lang="en-US" b="1" u="sng" dirty="0" smtClean="0"/>
              <a:t>Cash flow</a:t>
            </a:r>
            <a:r>
              <a:rPr lang="en-US" b="1" dirty="0" smtClean="0"/>
              <a:t>                   </a:t>
            </a:r>
            <a:r>
              <a:rPr lang="en-US" b="1" u="sng" dirty="0" err="1" smtClean="0"/>
              <a:t>pv</a:t>
            </a:r>
            <a:r>
              <a:rPr lang="en-US" b="1" u="sng" dirty="0" smtClean="0"/>
              <a:t> factor(6%)</a:t>
            </a:r>
            <a:r>
              <a:rPr lang="en-US" b="1" dirty="0" smtClean="0"/>
              <a:t>               </a:t>
            </a:r>
            <a:r>
              <a:rPr lang="en-US" b="1" u="sng" dirty="0" smtClean="0"/>
              <a:t>Present Value of future cash</a:t>
            </a:r>
          </a:p>
          <a:p>
            <a:r>
              <a:rPr lang="en-US" b="1" dirty="0" smtClean="0"/>
              <a:t>    a                b                                     c                                         ( </a:t>
            </a:r>
            <a:r>
              <a:rPr lang="en-US" b="1" dirty="0" err="1" smtClean="0"/>
              <a:t>bxc</a:t>
            </a:r>
            <a:r>
              <a:rPr lang="en-US" b="1" dirty="0" smtClean="0"/>
              <a:t> )</a:t>
            </a:r>
          </a:p>
          <a:p>
            <a:endParaRPr lang="en-US" b="1" dirty="0" smtClean="0"/>
          </a:p>
          <a:p>
            <a:r>
              <a:rPr lang="en-US" b="1" dirty="0" smtClean="0"/>
              <a:t>   0       (1,00,000)                           1.000                                    (1,00,000)</a:t>
            </a:r>
          </a:p>
          <a:p>
            <a:r>
              <a:rPr lang="en-US" b="1" dirty="0" smtClean="0"/>
              <a:t>   1          (20,000)                            0.943                                      (18,860)</a:t>
            </a:r>
          </a:p>
          <a:p>
            <a:r>
              <a:rPr lang="en-US" b="1" dirty="0" smtClean="0"/>
              <a:t>------------------------------------------------------------------------------------------------------------</a:t>
            </a:r>
          </a:p>
          <a:p>
            <a:r>
              <a:rPr lang="en-US" b="1" dirty="0" smtClean="0"/>
              <a:t>   2             30,000                             0.890                                       26,700</a:t>
            </a:r>
          </a:p>
          <a:p>
            <a:r>
              <a:rPr lang="en-US" b="1" dirty="0" smtClean="0"/>
              <a:t>   3             40,000                             0.839                                       33,560               </a:t>
            </a:r>
          </a:p>
          <a:p>
            <a:r>
              <a:rPr lang="en-US" b="1" dirty="0" smtClean="0"/>
              <a:t>   4             40,000                             0.792                                       31,680</a:t>
            </a:r>
          </a:p>
          <a:p>
            <a:r>
              <a:rPr lang="en-US" b="1" dirty="0" smtClean="0"/>
              <a:t>   5             40,000                             0.747                                       29,880</a:t>
            </a:r>
          </a:p>
          <a:p>
            <a:r>
              <a:rPr lang="en-US" b="1" dirty="0" smtClean="0"/>
              <a:t>   6             50,000                             0.705                                       35,250</a:t>
            </a:r>
          </a:p>
          <a:p>
            <a:r>
              <a:rPr lang="en-US" b="1" dirty="0" smtClean="0"/>
              <a:t>                                                                                                      --------------------</a:t>
            </a:r>
          </a:p>
          <a:p>
            <a:r>
              <a:rPr lang="en-US" b="1" dirty="0" smtClean="0"/>
              <a:t>                                                          Total Present value             1,57,070  </a:t>
            </a:r>
          </a:p>
          <a:p>
            <a:r>
              <a:rPr lang="en-US" b="1" dirty="0" smtClean="0"/>
              <a:t>                                                              of cash inflow               --------------------  </a:t>
            </a:r>
          </a:p>
          <a:p>
            <a:r>
              <a:rPr lang="en-US" b="1" dirty="0" smtClean="0"/>
              <a:t>                                                         Present Value of                   1,18,860</a:t>
            </a:r>
          </a:p>
          <a:p>
            <a:r>
              <a:rPr lang="en-US" b="1" dirty="0" smtClean="0"/>
              <a:t>                                                             investment           </a:t>
            </a:r>
          </a:p>
          <a:p>
            <a:r>
              <a:rPr lang="en-US" b="1" dirty="0" smtClean="0"/>
              <a:t>        NPV of the project  =  1,57,070 – 1,18,860 = Rs.38,210</a:t>
            </a:r>
          </a:p>
          <a:p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As NPV of the project is positive, the same is recommended.              </a:t>
            </a:r>
          </a:p>
          <a:p>
            <a:endParaRPr lang="en-US" b="1" dirty="0" smtClean="0"/>
          </a:p>
          <a:p>
            <a:r>
              <a:rPr lang="en-US" b="1" dirty="0" smtClean="0"/>
              <a:t>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687303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management of a company is considering the purchase</a:t>
            </a:r>
          </a:p>
          <a:p>
            <a:r>
              <a:rPr lang="en-US" sz="2000" b="1" dirty="0" smtClean="0"/>
              <a:t>of a new M/C “X” or “Y” each costing Rs.2,50,000 and having</a:t>
            </a:r>
          </a:p>
          <a:p>
            <a:r>
              <a:rPr lang="en-US" sz="2000" b="1" dirty="0" smtClean="0"/>
              <a:t>a life period of 5 years. Cash flows after tax are expected to be</a:t>
            </a:r>
          </a:p>
          <a:p>
            <a:r>
              <a:rPr lang="en-US" sz="2000" b="1" dirty="0" smtClean="0"/>
              <a:t>as follows:</a:t>
            </a:r>
          </a:p>
          <a:p>
            <a:endParaRPr lang="en-US" sz="2000" b="1" dirty="0" smtClean="0"/>
          </a:p>
          <a:p>
            <a:r>
              <a:rPr lang="en-US" sz="2000" b="1" u="sng" dirty="0" smtClean="0"/>
              <a:t>Year</a:t>
            </a:r>
            <a:r>
              <a:rPr lang="en-US" sz="2000" b="1" dirty="0" smtClean="0"/>
              <a:t>		</a:t>
            </a:r>
            <a:r>
              <a:rPr lang="en-US" sz="2000" b="1" u="sng" dirty="0" smtClean="0"/>
              <a:t>Machine X</a:t>
            </a:r>
            <a:r>
              <a:rPr lang="en-US" sz="2000" b="1" dirty="0" smtClean="0"/>
              <a:t>		     </a:t>
            </a:r>
            <a:r>
              <a:rPr lang="en-US" sz="2000" b="1" u="sng" dirty="0" smtClean="0"/>
              <a:t>Machine Y</a:t>
            </a:r>
          </a:p>
          <a:p>
            <a:endParaRPr lang="en-US" sz="2000" b="1" u="sng" dirty="0" smtClean="0"/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   75,000	                         30,000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1,00,000                                        80,000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1,25,000                                     1,10,000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   75,000                                      1,75,000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   50,000                                      1,25,000</a:t>
            </a:r>
          </a:p>
          <a:p>
            <a:pPr marL="342900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A discount rate of 10% to be used. You are requested to advise </a:t>
            </a:r>
          </a:p>
          <a:p>
            <a:pPr marL="342900" indent="-342900"/>
            <a:r>
              <a:rPr lang="en-US" sz="2000" b="1" dirty="0" smtClean="0"/>
              <a:t>as to which M/C would be more profitable under: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Pay back period method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Net Present Value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838200"/>
            <a:ext cx="51279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Year </a:t>
            </a:r>
            <a:r>
              <a:rPr lang="en-US" sz="2400" dirty="0" smtClean="0"/>
              <a:t>                                 </a:t>
            </a:r>
            <a:r>
              <a:rPr lang="en-US" sz="2400" b="1" u="sng" dirty="0" smtClean="0"/>
              <a:t>PV factor @10%</a:t>
            </a:r>
          </a:p>
          <a:p>
            <a:endParaRPr lang="en-US" sz="2400" b="1" u="sng" dirty="0" smtClean="0"/>
          </a:p>
          <a:p>
            <a:r>
              <a:rPr lang="en-US" sz="2400" b="1" dirty="0" smtClean="0"/>
              <a:t>   0                                           1.000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1                                            0.909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2                                            0.826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3                                            0.751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4                                            0.683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5                                            0.621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6                                            0. 564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1" y="144780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Solution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Year	CF(X)	</a:t>
            </a:r>
            <a:r>
              <a:rPr lang="en-US" b="1" dirty="0" err="1" smtClean="0"/>
              <a:t>Cumul</a:t>
            </a:r>
            <a:r>
              <a:rPr lang="en-US" b="1" dirty="0" smtClean="0"/>
              <a:t>. CF(X)	CF(Y)		</a:t>
            </a:r>
            <a:r>
              <a:rPr lang="en-US" b="1" dirty="0" err="1" smtClean="0"/>
              <a:t>CumulCF</a:t>
            </a:r>
            <a:r>
              <a:rPr lang="en-US" b="1" dirty="0" smtClean="0"/>
              <a:t>(Y)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75,000	75,000 		30,000		30,000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1,00,000	1,75,000		80,000		1,10,000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1,25,000	3,00,000		1,10,000		2,20,000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75,000	3,,75,000		1,75,000		3,95,000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50,000	4,25,000		1,25,000		5,20,000</a:t>
            </a:r>
            <a:r>
              <a:rPr lang="en-US" dirty="0" smtClean="0"/>
              <a:t>	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PBP for X is approx. 2years, 18days</a:t>
            </a:r>
          </a:p>
          <a:p>
            <a:pPr marL="342900" indent="-342900"/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PBP for Y is approx. 3Years , 5 Days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0"/>
            <a:ext cx="68707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Year	CF(X) 	PV factor      </a:t>
            </a:r>
            <a:r>
              <a:rPr lang="en-US" b="1" dirty="0" err="1" smtClean="0"/>
              <a:t>Pvcfat</a:t>
            </a:r>
            <a:r>
              <a:rPr lang="en-US" b="1" dirty="0" smtClean="0"/>
              <a:t>		CF(Y)	</a:t>
            </a:r>
            <a:r>
              <a:rPr lang="en-US" b="1" dirty="0" err="1" smtClean="0"/>
              <a:t>Pvfact</a:t>
            </a:r>
            <a:endParaRPr lang="en-US" b="1" dirty="0" smtClean="0"/>
          </a:p>
          <a:p>
            <a:endParaRPr lang="en-US" b="1" dirty="0" smtClean="0"/>
          </a:p>
          <a:p>
            <a:pPr marL="342900" indent="-342900">
              <a:buAutoNum type="arabicPlain"/>
            </a:pPr>
            <a:r>
              <a:rPr lang="en-US" b="1" dirty="0" smtClean="0"/>
              <a:t>75,000	0.909	  66,175		30,000	22,270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1,00,000	0.826	82,600		80,000	66,080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1,25,000	0.751	93,875		1,10,000	82,610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75,000	0.683	51,225		1,75,000	1,19,525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50,000	0.621	31,050		1,25,000	77,625</a:t>
            </a:r>
          </a:p>
          <a:p>
            <a:pPr marL="342900" indent="-342900">
              <a:buAutoNum type="arabicPlain"/>
            </a:pPr>
            <a:endParaRPr lang="en-US" b="1" dirty="0" smtClean="0"/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NPV (X) = 3,25,925 – 2,50,000 = 74,925</a:t>
            </a:r>
          </a:p>
          <a:p>
            <a:pPr marL="342900" indent="-342900"/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NPV(Y) = 3,68,110 – 2,50,000  = 1,18,110</a:t>
            </a:r>
          </a:p>
          <a:p>
            <a:pPr marL="342900" indent="-342900"/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Both the projects are profitable. However, project B is more profitable.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143000"/>
            <a:ext cx="66936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From the following information, you are required to calculate</a:t>
            </a:r>
          </a:p>
          <a:p>
            <a:r>
              <a:rPr lang="en-US" sz="2000" b="1" dirty="0" smtClean="0"/>
              <a:t>and advise which project proposal should be chosen under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1.Pay back period method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2. Net Present value method</a:t>
            </a:r>
          </a:p>
          <a:p>
            <a:r>
              <a:rPr lang="en-US" sz="2000" b="1" dirty="0" smtClean="0"/>
              <a:t>The initial investment of both the projects Rs.50,000</a:t>
            </a:r>
          </a:p>
          <a:p>
            <a:endParaRPr lang="en-US" sz="2000" b="1" dirty="0" smtClean="0"/>
          </a:p>
          <a:p>
            <a:r>
              <a:rPr lang="en-US" sz="2000" b="1" u="sng" dirty="0" smtClean="0"/>
              <a:t>Year  </a:t>
            </a:r>
            <a:r>
              <a:rPr lang="en-US" sz="2000" b="1" dirty="0" smtClean="0"/>
              <a:t>                       </a:t>
            </a:r>
            <a:r>
              <a:rPr lang="en-US" sz="2000" b="1" u="sng" dirty="0" smtClean="0"/>
              <a:t>Project A</a:t>
            </a:r>
            <a:r>
              <a:rPr lang="en-US" sz="2000" b="1" dirty="0" smtClean="0"/>
              <a:t>                              </a:t>
            </a:r>
            <a:r>
              <a:rPr lang="en-US" sz="2000" b="1" u="sng" dirty="0" smtClean="0"/>
              <a:t>Project B</a:t>
            </a:r>
          </a:p>
          <a:p>
            <a:endParaRPr lang="en-US" sz="2000" b="1" dirty="0" smtClean="0"/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15,000                                    10,000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10,000                                    12,000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12,000                                    18,000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       0                                       22,000</a:t>
            </a:r>
          </a:p>
          <a:p>
            <a:pPr marL="342900" indent="-342900">
              <a:buAutoNum type="arabicPlain"/>
            </a:pPr>
            <a:r>
              <a:rPr lang="en-US" sz="2000" b="1" dirty="0" smtClean="0"/>
              <a:t>                          16,000                                    10,000</a:t>
            </a:r>
          </a:p>
          <a:p>
            <a:pPr marL="342900" indent="-342900"/>
            <a:r>
              <a:rPr lang="en-US" sz="2000" b="1" dirty="0" smtClean="0"/>
              <a:t>The cost of capital of the company is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95400"/>
            <a:ext cx="605005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PBP</a:t>
            </a:r>
          </a:p>
          <a:p>
            <a:r>
              <a:rPr lang="en-US" b="1" u="sng" dirty="0" smtClean="0"/>
              <a:t>Year </a:t>
            </a:r>
            <a:r>
              <a:rPr lang="en-US" b="1" dirty="0" smtClean="0"/>
              <a:t>	</a:t>
            </a:r>
            <a:r>
              <a:rPr lang="en-US" b="1" u="sng" dirty="0" smtClean="0"/>
              <a:t>CF(A)</a:t>
            </a:r>
            <a:r>
              <a:rPr lang="en-US" b="1" dirty="0" smtClean="0"/>
              <a:t> 	  </a:t>
            </a:r>
            <a:r>
              <a:rPr lang="en-US" b="1" u="sng" dirty="0" smtClean="0"/>
              <a:t>CUM. CF(A)</a:t>
            </a:r>
            <a:r>
              <a:rPr lang="en-US" b="1" dirty="0" smtClean="0"/>
              <a:t>	</a:t>
            </a:r>
            <a:r>
              <a:rPr lang="en-US" b="1" u="sng" dirty="0" smtClean="0"/>
              <a:t>CF(B)</a:t>
            </a:r>
            <a:r>
              <a:rPr lang="en-US" b="1" dirty="0" smtClean="0"/>
              <a:t>	</a:t>
            </a:r>
            <a:r>
              <a:rPr lang="en-US" b="1" u="sng" dirty="0" smtClean="0"/>
              <a:t>   CUM. CF(B)</a:t>
            </a:r>
          </a:p>
          <a:p>
            <a:endParaRPr lang="en-US" b="1" dirty="0" smtClean="0"/>
          </a:p>
          <a:p>
            <a:pPr marL="342900" indent="-342900">
              <a:buAutoNum type="arabicPlain"/>
            </a:pPr>
            <a:r>
              <a:rPr lang="en-US" b="1" dirty="0" smtClean="0"/>
              <a:t>15,000	  15,000		10,000	   10,000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10,000	  25,000 		12,000	   22,000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12,000	  37,000		18,000	   40,000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       0		  37,000		22,000	   62,000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16,000	  53,000		10,000	   72,000</a:t>
            </a:r>
          </a:p>
          <a:p>
            <a:pPr marL="342900" indent="-342900">
              <a:buAutoNum type="arabicPlain"/>
            </a:pPr>
            <a:endParaRPr lang="en-US" b="1" dirty="0" smtClean="0"/>
          </a:p>
          <a:p>
            <a:pPr marL="342900" indent="-342900"/>
            <a:r>
              <a:rPr lang="en-US" b="1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PBP for Project A is approx. 5 Years</a:t>
            </a:r>
          </a:p>
          <a:p>
            <a:pPr marL="342900" indent="-342900"/>
            <a:r>
              <a:rPr lang="en-US" sz="2400" b="1" dirty="0" smtClean="0">
                <a:solidFill>
                  <a:srgbClr val="FF0000"/>
                </a:solidFill>
              </a:rPr>
              <a:t>   PBP for Project B is approx.3½ Years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As per PBP Project B is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819400"/>
            <a:ext cx="8342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Estimation of Cash Inflows &amp; Outflows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1752600"/>
            <a:ext cx="7086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NPV Method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u="sng" dirty="0" smtClean="0"/>
              <a:t>Year</a:t>
            </a:r>
            <a:r>
              <a:rPr lang="en-US" b="1" dirty="0" smtClean="0"/>
              <a:t>	</a:t>
            </a:r>
            <a:r>
              <a:rPr lang="en-US" b="1" u="sng" dirty="0" smtClean="0"/>
              <a:t>CF(A)</a:t>
            </a:r>
            <a:r>
              <a:rPr lang="en-US" b="1" dirty="0" smtClean="0"/>
              <a:t>	</a:t>
            </a:r>
            <a:r>
              <a:rPr lang="en-US" b="1" u="sng" dirty="0" smtClean="0"/>
              <a:t>PV factor</a:t>
            </a:r>
            <a:r>
              <a:rPr lang="en-US" b="1" dirty="0" smtClean="0"/>
              <a:t>      </a:t>
            </a:r>
            <a:r>
              <a:rPr lang="en-US" b="1" u="sng" dirty="0" err="1" smtClean="0"/>
              <a:t>Pvfact</a:t>
            </a:r>
            <a:r>
              <a:rPr lang="en-US" b="1" u="sng" dirty="0" smtClean="0"/>
              <a:t>(A)</a:t>
            </a:r>
            <a:r>
              <a:rPr lang="en-US" b="1" dirty="0" smtClean="0"/>
              <a:t>	</a:t>
            </a:r>
            <a:r>
              <a:rPr lang="en-US" b="1" u="sng" dirty="0" smtClean="0"/>
              <a:t>CF(B)</a:t>
            </a:r>
            <a:r>
              <a:rPr lang="en-US" b="1" dirty="0" smtClean="0"/>
              <a:t>	    </a:t>
            </a:r>
            <a:r>
              <a:rPr lang="en-US" b="1" u="sng" dirty="0" err="1" smtClean="0"/>
              <a:t>Pvfact</a:t>
            </a:r>
            <a:r>
              <a:rPr lang="en-US" b="1" u="sng" dirty="0" smtClean="0"/>
              <a:t>(B)</a:t>
            </a:r>
          </a:p>
          <a:p>
            <a:endParaRPr lang="en-US" b="1" dirty="0" smtClean="0"/>
          </a:p>
          <a:p>
            <a:pPr marL="342900" indent="-342900">
              <a:buAutoNum type="arabicPlain"/>
            </a:pPr>
            <a:r>
              <a:rPr lang="en-US" b="1" dirty="0" smtClean="0"/>
              <a:t>          15,000	0.909	      13,625	10,000	       9090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          10,000	0.826	        8,260	12,000	       9,912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          12,000	0.751	        9,012                 18,000	      13,518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                0          0.683                   0		22,000	      15,026</a:t>
            </a:r>
          </a:p>
          <a:p>
            <a:pPr marL="342900" indent="-342900">
              <a:buAutoNum type="arabicPlain"/>
            </a:pPr>
            <a:r>
              <a:rPr lang="en-US" b="1" dirty="0" smtClean="0"/>
              <a:t>         16,000	0.621	         9,936	10,000             6,210  </a:t>
            </a:r>
          </a:p>
          <a:p>
            <a:pPr marL="342900" indent="-342900">
              <a:buAutoNum type="arabicPlain"/>
            </a:pPr>
            <a:endParaRPr lang="en-US" b="1" dirty="0" smtClean="0"/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NPV of Project A = 40,843 – 50,000 =  - 9157</a:t>
            </a:r>
          </a:p>
          <a:p>
            <a:pPr marL="342900" indent="-342900"/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NPV of Project B = 53,756 – 50,000 =  3,756   </a:t>
            </a:r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Project B is selected as it profitable.       </a:t>
            </a:r>
            <a:r>
              <a:rPr lang="en-US" b="1" dirty="0" smtClean="0"/>
              <a:t>	           	       	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699614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RENT – OR – BUY – DECISION</a:t>
            </a:r>
          </a:p>
          <a:p>
            <a:endParaRPr lang="en-US" b="1" u="sng" dirty="0" smtClean="0"/>
          </a:p>
          <a:p>
            <a:r>
              <a:rPr lang="en-US" sz="2000" b="1" dirty="0" smtClean="0"/>
              <a:t>A firm has to make a choice between buying a property or</a:t>
            </a:r>
          </a:p>
          <a:p>
            <a:r>
              <a:rPr lang="en-US" sz="2000" b="1" dirty="0" smtClean="0"/>
              <a:t> renting it. The firm can either pay Rs. 1,00,000 and acquire the </a:t>
            </a:r>
          </a:p>
          <a:p>
            <a:r>
              <a:rPr lang="en-US" sz="2000" b="1" dirty="0" smtClean="0"/>
              <a:t>property  </a:t>
            </a:r>
            <a:r>
              <a:rPr lang="en-US" sz="2000" b="1" dirty="0" err="1" smtClean="0"/>
              <a:t>permanently.Or</a:t>
            </a:r>
            <a:r>
              <a:rPr lang="en-US" sz="2000" b="1" dirty="0" smtClean="0"/>
              <a:t> it can rent it for Rs.10,000 per annum </a:t>
            </a:r>
          </a:p>
          <a:p>
            <a:r>
              <a:rPr lang="en-US" sz="2000" b="1" dirty="0" smtClean="0"/>
              <a:t>for 25 years. Should the firm rent or buy the property.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Use a 15% discount rate for your calculations.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752600"/>
            <a:ext cx="4904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Solution</a:t>
            </a:r>
            <a:r>
              <a:rPr lang="en-US" sz="2400" b="1" dirty="0" smtClean="0"/>
              <a:t>: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PV factor @ 15% for 25 years is 6.464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PV of rent = 10,000 x 6.464 = 64,640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PV of purchase  : 1,00,000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600200"/>
            <a:ext cx="63425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CHOOSING BETEEN A LONGER OR SHORTER LIFE MACHINE</a:t>
            </a:r>
          </a:p>
          <a:p>
            <a:endParaRPr lang="en-US" b="1" u="sng" dirty="0" smtClean="0"/>
          </a:p>
          <a:p>
            <a:r>
              <a:rPr lang="en-US" sz="1600" b="1" dirty="0" smtClean="0"/>
              <a:t>A firm is contemplating which of the two types of machines – machine</a:t>
            </a:r>
          </a:p>
          <a:p>
            <a:r>
              <a:rPr lang="en-US" sz="1600" b="1" dirty="0" smtClean="0"/>
              <a:t>A or machine B, to buy. In case of both the machines, the net cash flow</a:t>
            </a:r>
          </a:p>
          <a:p>
            <a:r>
              <a:rPr lang="en-US" sz="1600" b="1" dirty="0" smtClean="0"/>
              <a:t>Is the same: Rs.3,000 per year for six years. Machine A life is three years</a:t>
            </a:r>
          </a:p>
          <a:p>
            <a:r>
              <a:rPr lang="en-US" sz="1600" b="1" dirty="0" smtClean="0"/>
              <a:t>And costs Rs.5000. Machine B lasts for six years but costs twice as much.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The firm wants to know whether to buy the longer or the shorter life </a:t>
            </a:r>
          </a:p>
          <a:p>
            <a:r>
              <a:rPr lang="en-US" sz="1600" b="1" dirty="0" smtClean="0"/>
              <a:t>Machine.</a:t>
            </a:r>
          </a:p>
          <a:p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Use a 10% discount rate for calculations.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41487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PV </a:t>
            </a:r>
            <a:r>
              <a:rPr lang="en-US" sz="2400" b="1" dirty="0" err="1" smtClean="0"/>
              <a:t>fcat</a:t>
            </a:r>
            <a:r>
              <a:rPr lang="en-US" sz="2400" b="1" dirty="0" smtClean="0"/>
              <a:t> = 3000 X 4.355 = 13,065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PV (Inv) = 5000+ 5000x 0.751</a:t>
            </a:r>
          </a:p>
          <a:p>
            <a:r>
              <a:rPr lang="en-US" sz="2400" b="1" dirty="0" smtClean="0"/>
              <a:t>               = 5000 + 3755 = 8,755</a:t>
            </a:r>
          </a:p>
          <a:p>
            <a:r>
              <a:rPr lang="en-US" sz="2400" b="1" dirty="0" smtClean="0"/>
              <a:t>NPV(A) = 13,065 -8755 = 4310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Pvfcat</a:t>
            </a:r>
            <a:r>
              <a:rPr lang="en-US" sz="2400" b="1" dirty="0" smtClean="0"/>
              <a:t>= 13,065</a:t>
            </a:r>
          </a:p>
          <a:p>
            <a:r>
              <a:rPr lang="en-US" sz="2400" b="1" dirty="0" smtClean="0"/>
              <a:t>PV(Inv) = 10,000</a:t>
            </a:r>
          </a:p>
          <a:p>
            <a:r>
              <a:rPr lang="en-US" sz="2400" b="1" dirty="0" smtClean="0"/>
              <a:t>NPV(B) 3,065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752600"/>
            <a:ext cx="502830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PROFITABILITY INDEX</a:t>
            </a:r>
          </a:p>
          <a:p>
            <a:endParaRPr lang="en-US" sz="4000" b="1" dirty="0" smtClean="0"/>
          </a:p>
          <a:p>
            <a:r>
              <a:rPr lang="en-US" sz="3200" b="1" dirty="0" smtClean="0"/>
              <a:t>                PV of cash In flows</a:t>
            </a:r>
          </a:p>
          <a:p>
            <a:r>
              <a:rPr lang="en-US" sz="3200" b="1" dirty="0" smtClean="0"/>
              <a:t> PI =      ----------------------------</a:t>
            </a:r>
          </a:p>
          <a:p>
            <a:r>
              <a:rPr lang="en-US" sz="3200" b="1" dirty="0" smtClean="0"/>
              <a:t>              PV of Cash Out flows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80811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company is manufacturing a consumer product, the demand for which </a:t>
            </a:r>
            <a:r>
              <a:rPr lang="en-US" b="1" dirty="0" smtClean="0"/>
              <a:t>at</a:t>
            </a:r>
          </a:p>
          <a:p>
            <a:r>
              <a:rPr lang="en-US" b="1" dirty="0" smtClean="0"/>
              <a:t> </a:t>
            </a:r>
            <a:r>
              <a:rPr lang="en-US" b="1" dirty="0"/>
              <a:t>current price is in excess of its ability </a:t>
            </a:r>
            <a:r>
              <a:rPr lang="en-US" b="1" dirty="0" smtClean="0"/>
              <a:t>to produce</a:t>
            </a:r>
            <a:r>
              <a:rPr lang="en-US" b="1" dirty="0"/>
              <a:t>. The capacity of a </a:t>
            </a:r>
            <a:r>
              <a:rPr lang="en-US" b="1" dirty="0" smtClean="0"/>
              <a:t>particular</a:t>
            </a:r>
          </a:p>
          <a:p>
            <a:r>
              <a:rPr lang="en-US" b="1" dirty="0" smtClean="0"/>
              <a:t> </a:t>
            </a:r>
            <a:r>
              <a:rPr lang="en-US" b="1" dirty="0"/>
              <a:t>machine, now due for replacement, is the limiting factor on production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The possibilities </a:t>
            </a:r>
            <a:r>
              <a:rPr lang="en-US" b="1" dirty="0"/>
              <a:t>exist either of acquiring a similar machine (Project X) or </a:t>
            </a:r>
            <a:endParaRPr lang="en-US" b="1" dirty="0" smtClean="0"/>
          </a:p>
          <a:p>
            <a:r>
              <a:rPr lang="en-US" b="1" dirty="0" smtClean="0"/>
              <a:t>of </a:t>
            </a:r>
            <a:r>
              <a:rPr lang="en-US" b="1" dirty="0"/>
              <a:t>purchasing a more expensive machine </a:t>
            </a:r>
            <a:r>
              <a:rPr lang="en-US" b="1" dirty="0" smtClean="0"/>
              <a:t>with greater </a:t>
            </a:r>
            <a:r>
              <a:rPr lang="en-US" b="1" dirty="0"/>
              <a:t>capacity (Project Y).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cash flows under each alternative have been estimated and given below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The company’s </a:t>
            </a:r>
            <a:r>
              <a:rPr lang="en-US" b="1" dirty="0"/>
              <a:t>opportunity cost of capital is 10%, after tax. In deciding </a:t>
            </a:r>
            <a:r>
              <a:rPr lang="en-US" b="1" dirty="0" smtClean="0"/>
              <a:t>between</a:t>
            </a:r>
          </a:p>
          <a:p>
            <a:r>
              <a:rPr lang="en-US" b="1" dirty="0" smtClean="0"/>
              <a:t> </a:t>
            </a:r>
            <a:r>
              <a:rPr lang="en-US" b="1" dirty="0"/>
              <a:t>the two alternatives the </a:t>
            </a:r>
            <a:r>
              <a:rPr lang="en-US" b="1" dirty="0" smtClean="0"/>
              <a:t>Managing Director </a:t>
            </a:r>
            <a:r>
              <a:rPr lang="en-US" b="1" dirty="0"/>
              <a:t>favors the ‘pay back method’.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Chief Accountant, however, thinks that a more specific method </a:t>
            </a:r>
            <a:r>
              <a:rPr lang="en-US" b="1" dirty="0" smtClean="0"/>
              <a:t>should be used</a:t>
            </a:r>
          </a:p>
          <a:p>
            <a:r>
              <a:rPr lang="en-US" b="1" dirty="0" smtClean="0"/>
              <a:t> </a:t>
            </a:r>
            <a:r>
              <a:rPr lang="en-US" b="1" dirty="0"/>
              <a:t>and he has calculated for each </a:t>
            </a:r>
            <a:r>
              <a:rPr lang="en-US" b="1" dirty="0" smtClean="0"/>
              <a:t>project.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 smtClean="0"/>
              <a:t>1)The </a:t>
            </a:r>
            <a:r>
              <a:rPr lang="en-US" b="1" dirty="0"/>
              <a:t>Net Present </a:t>
            </a:r>
            <a:r>
              <a:rPr lang="en-US" b="1" dirty="0" smtClean="0"/>
              <a:t>Value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 smtClean="0"/>
              <a:t>2)The </a:t>
            </a:r>
            <a:r>
              <a:rPr lang="en-US" b="1" dirty="0"/>
              <a:t>Profitability </a:t>
            </a:r>
            <a:r>
              <a:rPr lang="en-US" b="1" dirty="0" smtClean="0"/>
              <a:t>Index</a:t>
            </a:r>
            <a:endParaRPr lang="en-US" b="1" dirty="0"/>
          </a:p>
          <a:p>
            <a:r>
              <a:rPr lang="en-US" b="1" dirty="0"/>
              <a:t> </a:t>
            </a:r>
          </a:p>
          <a:p>
            <a:r>
              <a:rPr lang="en-US" b="1" dirty="0" smtClean="0"/>
              <a:t>Having </a:t>
            </a:r>
            <a:r>
              <a:rPr lang="en-US" b="1" dirty="0"/>
              <a:t>made these calculations, however, he </a:t>
            </a:r>
            <a:r>
              <a:rPr lang="en-US" b="1" dirty="0" smtClean="0"/>
              <a:t>finds</a:t>
            </a:r>
          </a:p>
          <a:p>
            <a:r>
              <a:rPr lang="en-US" b="1" dirty="0" smtClean="0"/>
              <a:t> </a:t>
            </a:r>
            <a:r>
              <a:rPr lang="en-US" b="1" dirty="0"/>
              <a:t>himself still uncertain about which project </a:t>
            </a:r>
            <a:r>
              <a:rPr lang="en-US" b="1" dirty="0" smtClean="0"/>
              <a:t>to be </a:t>
            </a:r>
            <a:r>
              <a:rPr lang="en-US" b="1" dirty="0"/>
              <a:t>recommended</a:t>
            </a:r>
            <a:r>
              <a:rPr lang="en-US" b="1" dirty="0" smtClean="0"/>
              <a:t>. You </a:t>
            </a:r>
            <a:r>
              <a:rPr lang="en-US" b="1" dirty="0"/>
              <a:t>are required </a:t>
            </a:r>
            <a:endParaRPr lang="en-US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make these calculations </a:t>
            </a:r>
            <a:r>
              <a:rPr lang="en-US" b="1" dirty="0" smtClean="0"/>
              <a:t>and give your advice.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smtClean="0"/>
              <a:t>relevant cash flows</a:t>
            </a:r>
            <a:r>
              <a:rPr lang="en-US" b="1" dirty="0"/>
              <a:t> are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b="1" u="sng" dirty="0"/>
              <a:t>Year </a:t>
            </a:r>
            <a:r>
              <a:rPr lang="en-US" sz="3200" b="1" dirty="0"/>
              <a:t>           </a:t>
            </a:r>
            <a:r>
              <a:rPr lang="en-US" sz="3200" b="1" dirty="0" smtClean="0"/>
              <a:t>           </a:t>
            </a:r>
            <a:r>
              <a:rPr lang="en-US" sz="3200" b="1" u="sng" dirty="0" smtClean="0"/>
              <a:t>M/C. </a:t>
            </a:r>
            <a:r>
              <a:rPr lang="en-US" sz="3200" b="1" u="sng" dirty="0"/>
              <a:t>X(Rs)</a:t>
            </a:r>
            <a:r>
              <a:rPr lang="en-US" sz="3200" b="1" dirty="0"/>
              <a:t>         </a:t>
            </a:r>
            <a:r>
              <a:rPr lang="en-US" sz="3200" b="1" u="sng" dirty="0" smtClean="0"/>
              <a:t>M/C.Y(Rs)</a:t>
            </a:r>
            <a:endParaRPr lang="en-US" sz="3200" u="sng" dirty="0" smtClean="0"/>
          </a:p>
          <a:p>
            <a:endParaRPr lang="en-US" sz="3200" dirty="0" smtClean="0"/>
          </a:p>
          <a:p>
            <a:r>
              <a:rPr lang="en-US" sz="3200" b="1" dirty="0" smtClean="0"/>
              <a:t> 0	                       - 27,000             -40,000                 </a:t>
            </a:r>
          </a:p>
          <a:p>
            <a:r>
              <a:rPr lang="en-US" sz="3200" b="1" dirty="0" smtClean="0"/>
              <a:t> 1	                                 0                 10,000</a:t>
            </a:r>
          </a:p>
          <a:p>
            <a:r>
              <a:rPr lang="en-US" sz="3200" b="1" dirty="0" smtClean="0"/>
              <a:t> 2                                   5,000              14,000	                             </a:t>
            </a:r>
          </a:p>
          <a:p>
            <a:r>
              <a:rPr lang="en-US" sz="3200" b="1" dirty="0" smtClean="0"/>
              <a:t> 3                                 22,000  	   16,000                     </a:t>
            </a:r>
          </a:p>
          <a:p>
            <a:r>
              <a:rPr lang="en-US" sz="3200" b="1" dirty="0" smtClean="0"/>
              <a:t> 4	                           14,000             17,000	              </a:t>
            </a:r>
            <a:endParaRPr lang="en-US" sz="3200" b="1" dirty="0"/>
          </a:p>
          <a:p>
            <a:r>
              <a:rPr lang="en-US" sz="3200" b="1" dirty="0" smtClean="0"/>
              <a:t> 5                                  </a:t>
            </a:r>
            <a:r>
              <a:rPr lang="en-US" sz="3200" b="1" dirty="0"/>
              <a:t>14,000	  </a:t>
            </a:r>
            <a:r>
              <a:rPr lang="en-US" sz="3200" b="1" dirty="0" smtClean="0"/>
              <a:t>           15,000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676400"/>
            <a:ext cx="62856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NPV Method</a:t>
            </a:r>
            <a:r>
              <a:rPr lang="en-US" b="1" dirty="0" smtClean="0"/>
              <a:t>:</a:t>
            </a:r>
          </a:p>
          <a:p>
            <a:r>
              <a:rPr lang="en-US" b="1" u="sng" dirty="0" smtClean="0"/>
              <a:t>Year</a:t>
            </a:r>
            <a:r>
              <a:rPr lang="en-US" b="1" dirty="0" smtClean="0"/>
              <a:t>	   </a:t>
            </a:r>
            <a:r>
              <a:rPr lang="en-US" b="1" u="sng" dirty="0" smtClean="0"/>
              <a:t>CF(X)</a:t>
            </a:r>
            <a:r>
              <a:rPr lang="en-US" b="1" dirty="0" smtClean="0"/>
              <a:t>	      </a:t>
            </a:r>
            <a:r>
              <a:rPr lang="en-US" b="1" u="sng" dirty="0" smtClean="0"/>
              <a:t>CF(Y)</a:t>
            </a:r>
            <a:r>
              <a:rPr lang="en-US" b="1" dirty="0" smtClean="0"/>
              <a:t>	    </a:t>
            </a:r>
            <a:r>
              <a:rPr lang="en-US" b="1" u="sng" dirty="0" smtClean="0"/>
              <a:t>PV –F</a:t>
            </a:r>
            <a:r>
              <a:rPr lang="en-US" b="1" dirty="0" smtClean="0"/>
              <a:t>	      </a:t>
            </a:r>
            <a:r>
              <a:rPr lang="en-US" b="1" u="sng" dirty="0" err="1" smtClean="0"/>
              <a:t>PVfcat</a:t>
            </a:r>
            <a:r>
              <a:rPr lang="en-US" b="1" u="sng" dirty="0" smtClean="0"/>
              <a:t>(X)  </a:t>
            </a:r>
            <a:r>
              <a:rPr lang="en-US" b="1" dirty="0" smtClean="0"/>
              <a:t> </a:t>
            </a:r>
            <a:r>
              <a:rPr lang="en-US" b="1" u="sng" dirty="0" err="1" smtClean="0"/>
              <a:t>PVfcat</a:t>
            </a:r>
            <a:r>
              <a:rPr lang="en-US" b="1" u="sng" dirty="0" smtClean="0"/>
              <a:t>(Y)</a:t>
            </a:r>
          </a:p>
          <a:p>
            <a:endParaRPr lang="en-US" b="1" dirty="0" smtClean="0"/>
          </a:p>
          <a:p>
            <a:r>
              <a:rPr lang="en-US" b="1" dirty="0" smtClean="0"/>
              <a:t>    0	(-)27,000 	   (-) 40,000       1        (-) 27,000     (-) 40,000</a:t>
            </a:r>
          </a:p>
          <a:p>
            <a:r>
              <a:rPr lang="en-US" b="1" dirty="0" smtClean="0"/>
              <a:t>    1                      0            10,000    .909                 -                9090</a:t>
            </a:r>
          </a:p>
          <a:p>
            <a:r>
              <a:rPr lang="en-US" b="1" dirty="0" smtClean="0"/>
              <a:t>    2                  5,000        14,000    .826              4,130        11,564   </a:t>
            </a:r>
          </a:p>
          <a:p>
            <a:r>
              <a:rPr lang="en-US" b="1" dirty="0" smtClean="0"/>
              <a:t>    3                22,000        16,000    .751            16,522        12,016 </a:t>
            </a:r>
          </a:p>
          <a:p>
            <a:r>
              <a:rPr lang="en-US" b="1" dirty="0" smtClean="0"/>
              <a:t>    4                14,000        17,000    .683              9,562         11,611</a:t>
            </a:r>
          </a:p>
          <a:p>
            <a:r>
              <a:rPr lang="en-US" b="1" dirty="0" smtClean="0"/>
              <a:t>    5                14,000        15,000     .621             8,694           9,315</a:t>
            </a:r>
          </a:p>
          <a:p>
            <a:r>
              <a:rPr lang="en-US" b="1" dirty="0" smtClean="0"/>
              <a:t>                                                                              ------------    -------------</a:t>
            </a:r>
          </a:p>
          <a:p>
            <a:r>
              <a:rPr lang="en-US" b="1" dirty="0" smtClean="0"/>
              <a:t>                                                                                38,908        53,596</a:t>
            </a:r>
          </a:p>
          <a:p>
            <a:r>
              <a:rPr lang="en-US" b="1" dirty="0" smtClean="0"/>
              <a:t>                                                                              ------------    -------------</a:t>
            </a:r>
          </a:p>
          <a:p>
            <a:r>
              <a:rPr lang="en-US" b="1" dirty="0" smtClean="0"/>
              <a:t>                      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143000"/>
            <a:ext cx="4636013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NPV of Project (X) =  38,908 – 27,000 = 11,908</a:t>
            </a:r>
          </a:p>
          <a:p>
            <a:endParaRPr lang="en-US" b="1" dirty="0" smtClean="0"/>
          </a:p>
          <a:p>
            <a:r>
              <a:rPr lang="en-US" b="1" dirty="0" smtClean="0"/>
              <a:t>NPV of Project (Y) =  53,596  - 40,000 = 13,596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As per NPV Project Y is more profitable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b="1" u="sng" dirty="0" smtClean="0"/>
              <a:t>PI method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PI of Project X = 38,908 / 27000 = 1.44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PI of Project Y = 53,596 / 40,000 = 1.34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As per PI Project X is to be recommended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14600"/>
            <a:ext cx="8648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Year   Cash    </a:t>
            </a:r>
            <a:r>
              <a:rPr lang="en-US" b="1" dirty="0" err="1" smtClean="0"/>
              <a:t>Cash</a:t>
            </a:r>
            <a:r>
              <a:rPr lang="en-US" b="1" dirty="0" smtClean="0"/>
              <a:t>    </a:t>
            </a:r>
            <a:r>
              <a:rPr lang="en-US" b="1" dirty="0" err="1" smtClean="0"/>
              <a:t>Cash</a:t>
            </a:r>
            <a:r>
              <a:rPr lang="en-US" b="1" dirty="0" smtClean="0"/>
              <a:t> flow        </a:t>
            </a:r>
            <a:r>
              <a:rPr lang="en-US" b="1" dirty="0" err="1" smtClean="0"/>
              <a:t>Deprn</a:t>
            </a:r>
            <a:r>
              <a:rPr lang="en-US" b="1" dirty="0" smtClean="0"/>
              <a:t>.          Taxable   Tax        Cash flow     Cash flow</a:t>
            </a:r>
          </a:p>
          <a:p>
            <a:r>
              <a:rPr lang="en-US" b="1" dirty="0" smtClean="0"/>
              <a:t>                       Exp.     before tax                             Income                   after tax         inflow</a:t>
            </a:r>
          </a:p>
          <a:p>
            <a:r>
              <a:rPr lang="en-US" b="1" dirty="0" smtClean="0"/>
              <a:t>-----    ------    ------     --------------        --------           ---------     -----     ---------------      ------------</a:t>
            </a:r>
          </a:p>
          <a:p>
            <a:r>
              <a:rPr lang="en-US" b="1" dirty="0"/>
              <a:t> </a:t>
            </a:r>
            <a:r>
              <a:rPr lang="en-US" b="1" dirty="0" smtClean="0"/>
              <a:t> a         b          c          d= b - c                  e            f = d – e     g            h= f – g         I = (h + e)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71600"/>
            <a:ext cx="644945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Internal rate of Return (IRR)</a:t>
            </a:r>
          </a:p>
          <a:p>
            <a:endParaRPr lang="en-US" dirty="0" smtClean="0"/>
          </a:p>
          <a:p>
            <a:r>
              <a:rPr lang="en-US" b="1" dirty="0" smtClean="0"/>
              <a:t># Capital Budgeting – function of management. This function uses</a:t>
            </a:r>
          </a:p>
          <a:p>
            <a:r>
              <a:rPr lang="en-US" b="1" dirty="0" smtClean="0"/>
              <a:t>   various techniques to assist in decision making. </a:t>
            </a:r>
          </a:p>
          <a:p>
            <a:endParaRPr lang="en-US" b="1" dirty="0" smtClean="0"/>
          </a:p>
          <a:p>
            <a:r>
              <a:rPr lang="en-US" b="1" dirty="0" smtClean="0"/>
              <a:t># IRR is one such technique of Capital Budgeting</a:t>
            </a:r>
          </a:p>
          <a:p>
            <a:endParaRPr lang="en-US" b="1" dirty="0" smtClean="0"/>
          </a:p>
          <a:p>
            <a:r>
              <a:rPr lang="en-US" b="1" dirty="0" smtClean="0"/>
              <a:t># It is the rate of return at which the net present value (NPV) of a</a:t>
            </a:r>
          </a:p>
          <a:p>
            <a:r>
              <a:rPr lang="en-US" b="1" dirty="0" smtClean="0"/>
              <a:t>   project becomes zero.</a:t>
            </a:r>
          </a:p>
          <a:p>
            <a:endParaRPr lang="en-US" b="1" dirty="0" smtClean="0"/>
          </a:p>
          <a:p>
            <a:r>
              <a:rPr lang="en-US" b="1" dirty="0" smtClean="0"/>
              <a:t># It is called internal because it does not take any external factors</a:t>
            </a:r>
          </a:p>
          <a:p>
            <a:r>
              <a:rPr lang="en-US" b="1" dirty="0" smtClean="0"/>
              <a:t>   like inflation etc. into consideration.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47800"/>
            <a:ext cx="6099811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 IRR is a discounting cash flow technique</a:t>
            </a:r>
          </a:p>
          <a:p>
            <a:endParaRPr lang="en-US" b="1" dirty="0" smtClean="0"/>
          </a:p>
          <a:p>
            <a:r>
              <a:rPr lang="en-US" b="1" dirty="0" smtClean="0"/>
              <a:t># IRR gives the rate of return earned by a project / investment</a:t>
            </a:r>
          </a:p>
          <a:p>
            <a:endParaRPr lang="en-US" b="1" dirty="0" smtClean="0"/>
          </a:p>
          <a:p>
            <a:r>
              <a:rPr lang="en-US" b="1" dirty="0" smtClean="0"/>
              <a:t># IRR is the discounting rate where the total initial cash outlay</a:t>
            </a:r>
          </a:p>
          <a:p>
            <a:r>
              <a:rPr lang="en-US" b="1" dirty="0" smtClean="0"/>
              <a:t>   and discounted cash inflows are equal to zero, </a:t>
            </a:r>
            <a:r>
              <a:rPr lang="en-US" b="1" dirty="0" err="1" smtClean="0"/>
              <a:t>i.e</a:t>
            </a:r>
            <a:r>
              <a:rPr lang="en-US" b="1" dirty="0" smtClean="0"/>
              <a:t> it is the</a:t>
            </a:r>
          </a:p>
          <a:p>
            <a:r>
              <a:rPr lang="en-US" b="1" dirty="0" smtClean="0"/>
              <a:t>   discounting rate at which the NPV of the project is equal to </a:t>
            </a:r>
          </a:p>
          <a:p>
            <a:r>
              <a:rPr lang="en-US" b="1" dirty="0" smtClean="0"/>
              <a:t>   zero.</a:t>
            </a:r>
          </a:p>
          <a:p>
            <a:endParaRPr lang="en-US" dirty="0" smtClean="0"/>
          </a:p>
          <a:p>
            <a:r>
              <a:rPr lang="en-US" sz="3200" b="1" u="sng" dirty="0" smtClean="0"/>
              <a:t>How is IRR computed:</a:t>
            </a:r>
          </a:p>
          <a:p>
            <a:endParaRPr lang="en-US" dirty="0" smtClean="0"/>
          </a:p>
          <a:p>
            <a:r>
              <a:rPr lang="en-US" b="1" dirty="0" smtClean="0"/>
              <a:t># For calculating IRR, one uses the same formula as NPV</a:t>
            </a:r>
          </a:p>
          <a:p>
            <a:endParaRPr lang="en-US" b="1" dirty="0" smtClean="0"/>
          </a:p>
          <a:p>
            <a:r>
              <a:rPr lang="en-US" b="1" dirty="0" smtClean="0"/>
              <a:t># To derive IRR, one has to rely on trial &amp; error method.</a:t>
            </a:r>
          </a:p>
          <a:p>
            <a:endParaRPr lang="en-US" b="1" dirty="0" smtClean="0"/>
          </a:p>
          <a:p>
            <a:r>
              <a:rPr lang="en-US" b="1" dirty="0" smtClean="0"/>
              <a:t># There are no analytical methods available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71600"/>
            <a:ext cx="62787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Formula</a:t>
            </a:r>
          </a:p>
          <a:p>
            <a:endParaRPr lang="en-US" dirty="0" smtClean="0"/>
          </a:p>
          <a:p>
            <a:r>
              <a:rPr lang="en-US" dirty="0" smtClean="0"/>
              <a:t>NPV =  PV of future cash flow after tax – PV of investment</a:t>
            </a:r>
          </a:p>
          <a:p>
            <a:endParaRPr lang="en-US" dirty="0" smtClean="0"/>
          </a:p>
          <a:p>
            <a:r>
              <a:rPr lang="en-US" dirty="0" smtClean="0"/>
              <a:t># The ‘r’ at which NPV becomes zero, is the IRR.</a:t>
            </a:r>
          </a:p>
          <a:p>
            <a:endParaRPr lang="en-US" dirty="0" smtClean="0"/>
          </a:p>
          <a:p>
            <a:r>
              <a:rPr lang="en-US" sz="2400" b="1" u="sng" dirty="0" smtClean="0"/>
              <a:t>Use of IRR in Capital Budgeting</a:t>
            </a:r>
          </a:p>
          <a:p>
            <a:endParaRPr lang="en-US" dirty="0" smtClean="0"/>
          </a:p>
          <a:p>
            <a:r>
              <a:rPr lang="en-US" dirty="0" smtClean="0"/>
              <a:t># If the same costs apply for different projects, then the one with</a:t>
            </a:r>
          </a:p>
          <a:p>
            <a:r>
              <a:rPr lang="en-US" dirty="0" smtClean="0"/>
              <a:t>   highest IRR is selected.</a:t>
            </a:r>
          </a:p>
          <a:p>
            <a:endParaRPr lang="en-US" dirty="0" smtClean="0"/>
          </a:p>
          <a:p>
            <a:r>
              <a:rPr lang="en-US" dirty="0" smtClean="0"/>
              <a:t>#  If one has to choose between multiple projects, wherein cost</a:t>
            </a:r>
          </a:p>
          <a:p>
            <a:r>
              <a:rPr lang="en-US" dirty="0" smtClean="0"/>
              <a:t>    of investment remains same, then IRR will be used to rank the</a:t>
            </a:r>
          </a:p>
          <a:p>
            <a:r>
              <a:rPr lang="en-US" dirty="0" smtClean="0"/>
              <a:t>    projects and select the most profitable.</a:t>
            </a:r>
          </a:p>
          <a:p>
            <a:endParaRPr lang="en-US" dirty="0" smtClean="0"/>
          </a:p>
          <a:p>
            <a:r>
              <a:rPr lang="en-US" dirty="0" smtClean="0"/>
              <a:t># IRR higher than the cost of capital is selected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0"/>
            <a:ext cx="76813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IRR and Even Cash Flows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When cash flows are even, it is relatively easy to compute IRR based </a:t>
            </a:r>
          </a:p>
          <a:p>
            <a:r>
              <a:rPr lang="en-US" sz="2000" b="1" dirty="0" smtClean="0"/>
              <a:t>On a factor located from the cumulative present value table.</a:t>
            </a:r>
          </a:p>
          <a:p>
            <a:endParaRPr lang="en-US" b="1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Example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b="1" dirty="0" smtClean="0"/>
          </a:p>
          <a:p>
            <a:r>
              <a:rPr lang="en-US" sz="2000" b="1" dirty="0" smtClean="0"/>
              <a:t>A project costs </a:t>
            </a:r>
            <a:r>
              <a:rPr lang="en-US" sz="2000" b="1" dirty="0" err="1" smtClean="0"/>
              <a:t>rs</a:t>
            </a:r>
            <a:r>
              <a:rPr lang="en-US" sz="2000" b="1" dirty="0" smtClean="0"/>
              <a:t>. 1,44,000. The cash inflows are  likely to be Rs.45,000</a:t>
            </a:r>
          </a:p>
          <a:p>
            <a:r>
              <a:rPr lang="en-US" sz="2000" b="1" dirty="0" smtClean="0"/>
              <a:t>For a period of 5 years. Calculate IRR for the project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76400"/>
            <a:ext cx="72795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SOLUTION: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sz="2400" b="1" dirty="0" smtClean="0">
                <a:solidFill>
                  <a:srgbClr val="FF0000"/>
                </a:solidFill>
              </a:rPr>
              <a:t>           </a:t>
            </a:r>
            <a:r>
              <a:rPr lang="en-US" sz="2400" b="1" dirty="0" smtClean="0"/>
              <a:t>                Project Cost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 </a:t>
            </a:r>
            <a:r>
              <a:rPr lang="en-US" sz="2400" b="1" dirty="0" smtClean="0"/>
              <a:t>Factor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        </a:t>
            </a:r>
            <a:r>
              <a:rPr lang="en-US" sz="2400" b="1" dirty="0" smtClean="0"/>
              <a:t>--------------------------------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sz="2400" b="1" dirty="0" smtClean="0"/>
              <a:t>Annual cash inflows    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                  =           1,44,000</a:t>
            </a:r>
          </a:p>
          <a:p>
            <a:r>
              <a:rPr lang="en-US" sz="2400" b="1" dirty="0" smtClean="0"/>
              <a:t>                                  ---------------------</a:t>
            </a:r>
          </a:p>
          <a:p>
            <a:r>
              <a:rPr lang="en-US" sz="2400" b="1" dirty="0" smtClean="0"/>
              <a:t>                                         45,000</a:t>
            </a:r>
          </a:p>
          <a:p>
            <a:r>
              <a:rPr lang="en-US" sz="2400" b="1" dirty="0" smtClean="0"/>
              <a:t>                           =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3.2</a:t>
            </a:r>
            <a:r>
              <a:rPr lang="en-US" sz="2400" b="1" dirty="0" smtClean="0"/>
              <a:t>                                                     </a:t>
            </a:r>
            <a:endParaRPr lang="en-US" sz="24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066800"/>
            <a:ext cx="691093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Example;</a:t>
            </a:r>
          </a:p>
          <a:p>
            <a:endParaRPr lang="en-US" b="1" dirty="0" smtClean="0"/>
          </a:p>
          <a:p>
            <a:r>
              <a:rPr lang="en-US" b="1" dirty="0" smtClean="0"/>
              <a:t>A company has an option to replace its machinery. The cost and return</a:t>
            </a:r>
          </a:p>
          <a:p>
            <a:r>
              <a:rPr lang="en-US" b="1" dirty="0" smtClean="0"/>
              <a:t>are given below:</a:t>
            </a:r>
          </a:p>
          <a:p>
            <a:endParaRPr lang="en-US" b="1" dirty="0" smtClean="0"/>
          </a:p>
          <a:p>
            <a:r>
              <a:rPr lang="en-US" b="1" dirty="0" smtClean="0"/>
              <a:t>Initial investment = Rs. 5,00,000</a:t>
            </a:r>
          </a:p>
          <a:p>
            <a:endParaRPr lang="en-US" b="1" dirty="0" smtClean="0"/>
          </a:p>
          <a:p>
            <a:r>
              <a:rPr lang="en-US" b="1" dirty="0" smtClean="0"/>
              <a:t>Annual cash flow  =  Rs.2,00,000</a:t>
            </a:r>
          </a:p>
          <a:p>
            <a:endParaRPr lang="en-US" b="1" dirty="0" smtClean="0"/>
          </a:p>
          <a:p>
            <a:r>
              <a:rPr lang="en-US" b="1" dirty="0" smtClean="0"/>
              <a:t>Replacement Value ( scrap value of the old M/C) = RS. 45,270</a:t>
            </a:r>
          </a:p>
          <a:p>
            <a:endParaRPr lang="en-US" b="1" dirty="0" smtClean="0"/>
          </a:p>
          <a:p>
            <a:r>
              <a:rPr lang="en-US" b="1" dirty="0" smtClean="0"/>
              <a:t>Life of asset = 3 years</a:t>
            </a:r>
          </a:p>
          <a:p>
            <a:endParaRPr lang="en-US" b="1" dirty="0" smtClean="0"/>
          </a:p>
          <a:p>
            <a:r>
              <a:rPr lang="en-US" b="1" dirty="0" smtClean="0"/>
              <a:t>Find out the IRR for the proposed inves</a:t>
            </a:r>
            <a:r>
              <a:rPr lang="en-US" dirty="0" smtClean="0"/>
              <a:t>tment.</a:t>
            </a:r>
          </a:p>
          <a:p>
            <a:endParaRPr lang="en-US" dirty="0" smtClean="0"/>
          </a:p>
          <a:p>
            <a:r>
              <a:rPr lang="en-US" b="1" dirty="0" smtClean="0"/>
              <a:t>The cost of the capital is 10%</a:t>
            </a:r>
            <a:endParaRPr 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639771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Solution: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PV of investment = Initial investment x PV factor</a:t>
            </a:r>
          </a:p>
          <a:p>
            <a:r>
              <a:rPr lang="en-US" b="1" dirty="0" smtClean="0"/>
              <a:t>                                   5,00,0000 x 1 = 5,00,000</a:t>
            </a:r>
          </a:p>
          <a:p>
            <a:endParaRPr lang="en-US" b="1" dirty="0" smtClean="0"/>
          </a:p>
          <a:p>
            <a:r>
              <a:rPr lang="en-US" b="1" dirty="0" smtClean="0"/>
              <a:t>PV of </a:t>
            </a:r>
            <a:r>
              <a:rPr lang="en-US" b="1" dirty="0" err="1" smtClean="0"/>
              <a:t>Fcat</a:t>
            </a:r>
            <a:r>
              <a:rPr lang="en-US" b="1" dirty="0" smtClean="0"/>
              <a:t> =  Annual cash flow x PV factor(13%)</a:t>
            </a:r>
          </a:p>
          <a:p>
            <a:r>
              <a:rPr lang="en-US" b="1" dirty="0" smtClean="0"/>
              <a:t>                       2,00,0000 x 2.361 = 4,72,200</a:t>
            </a:r>
          </a:p>
          <a:p>
            <a:endParaRPr lang="en-US" b="1" dirty="0" smtClean="0"/>
          </a:p>
          <a:p>
            <a:r>
              <a:rPr lang="en-US" b="1" dirty="0" smtClean="0"/>
              <a:t>PV  of replacement = 45270 x 0.613 = 27,750</a:t>
            </a:r>
          </a:p>
          <a:p>
            <a:endParaRPr lang="en-US" b="1" dirty="0" smtClean="0"/>
          </a:p>
          <a:p>
            <a:r>
              <a:rPr lang="en-US" b="1" dirty="0" smtClean="0"/>
              <a:t>Net PV of </a:t>
            </a:r>
            <a:r>
              <a:rPr lang="en-US" b="1" dirty="0" err="1" smtClean="0"/>
              <a:t>fcat</a:t>
            </a:r>
            <a:r>
              <a:rPr lang="en-US" b="1" dirty="0" smtClean="0"/>
              <a:t> = 4,72,200 + 27,750 = 4,99,950   </a:t>
            </a:r>
          </a:p>
          <a:p>
            <a:r>
              <a:rPr lang="en-US" b="1" dirty="0" smtClean="0"/>
              <a:t>                             </a:t>
            </a:r>
            <a:r>
              <a:rPr lang="en-US" b="1" dirty="0" err="1" smtClean="0"/>
              <a:t>aprrox</a:t>
            </a:r>
            <a:r>
              <a:rPr lang="en-US" b="1" dirty="0" smtClean="0"/>
              <a:t>. 5,00,000</a:t>
            </a:r>
          </a:p>
          <a:p>
            <a:endParaRPr lang="en-US" b="1" dirty="0" smtClean="0"/>
          </a:p>
          <a:p>
            <a:r>
              <a:rPr lang="en-US" b="1" dirty="0" smtClean="0"/>
              <a:t>IRR = 5,00,000 – 5,00,000 = 0</a:t>
            </a:r>
          </a:p>
          <a:p>
            <a:endParaRPr lang="en-US" b="1" dirty="0" smtClean="0"/>
          </a:p>
          <a:p>
            <a:r>
              <a:rPr lang="en-US" b="1" dirty="0" smtClean="0"/>
              <a:t>Hence IRR is 13%</a:t>
            </a:r>
          </a:p>
          <a:p>
            <a:endParaRPr lang="en-US" b="1" dirty="0" smtClean="0"/>
          </a:p>
          <a:p>
            <a:r>
              <a:rPr lang="en-US" b="1" dirty="0" smtClean="0"/>
              <a:t>The cost of the capital is 10%. As IRR is higher than cost of capital</a:t>
            </a:r>
          </a:p>
          <a:p>
            <a:r>
              <a:rPr lang="en-US" b="1" dirty="0" smtClean="0"/>
              <a:t>The project can be selected.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89953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 smtClean="0"/>
              <a:t>IRR and Uneven Cash Flow</a:t>
            </a:r>
          </a:p>
          <a:p>
            <a:endParaRPr lang="en-US" sz="2800" b="1" dirty="0" smtClean="0"/>
          </a:p>
          <a:p>
            <a:r>
              <a:rPr lang="en-US" b="1" dirty="0" smtClean="0"/>
              <a:t>In most of the cases where the cash flows are uneven</a:t>
            </a:r>
          </a:p>
          <a:p>
            <a:r>
              <a:rPr lang="en-US" b="1" dirty="0" smtClean="0"/>
              <a:t>computation of IRR is more by trial and error with</a:t>
            </a:r>
          </a:p>
          <a:p>
            <a:r>
              <a:rPr lang="en-US" b="1" dirty="0" smtClean="0"/>
              <a:t>respect to the discount factor. If the discount factor</a:t>
            </a:r>
          </a:p>
          <a:p>
            <a:r>
              <a:rPr lang="en-US" b="1" dirty="0" smtClean="0"/>
              <a:t>does not help to arrive at present value of cash</a:t>
            </a:r>
          </a:p>
          <a:p>
            <a:r>
              <a:rPr lang="en-US" b="1" dirty="0" smtClean="0"/>
              <a:t>inflows closer to the capital outlay, try with another</a:t>
            </a:r>
          </a:p>
          <a:p>
            <a:r>
              <a:rPr lang="en-US" b="1" dirty="0" smtClean="0"/>
              <a:t>discount factor.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768184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Example:</a:t>
            </a:r>
          </a:p>
          <a:p>
            <a:endParaRPr lang="en-US" sz="3600" b="1" dirty="0" smtClean="0"/>
          </a:p>
          <a:p>
            <a:r>
              <a:rPr lang="en-US" sz="2800" b="1" dirty="0" smtClean="0"/>
              <a:t>It is estimated that an investment in a new project</a:t>
            </a:r>
          </a:p>
          <a:p>
            <a:r>
              <a:rPr lang="en-US" sz="2800" b="1" dirty="0" smtClean="0"/>
              <a:t>Will yield the following cash flow:</a:t>
            </a:r>
          </a:p>
          <a:p>
            <a:endParaRPr lang="en-US" sz="2800" b="1" dirty="0" smtClean="0"/>
          </a:p>
          <a:p>
            <a:endParaRPr lang="en-US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895601"/>
          <a:ext cx="7696200" cy="262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1019175"/>
                <a:gridCol w="904875"/>
                <a:gridCol w="962025"/>
                <a:gridCol w="962025"/>
                <a:gridCol w="962025"/>
                <a:gridCol w="962025"/>
                <a:gridCol w="962025"/>
              </a:tblGrid>
              <a:tr h="47719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Year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</a:t>
                      </a:r>
                      <a:endParaRPr lang="en-US" sz="1800" b="1" dirty="0"/>
                    </a:p>
                  </a:txBody>
                  <a:tcPr/>
                </a:tc>
              </a:tr>
              <a:tr h="9543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Cash in flow (Rs)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50,000</a:t>
                      </a:r>
                      <a:endParaRPr lang="en-US" sz="1800" b="1" dirty="0"/>
                    </a:p>
                  </a:txBody>
                  <a:tcPr/>
                </a:tc>
              </a:tr>
              <a:tr h="38705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Cash out flow (Rs)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1,20,000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20,000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334000"/>
            <a:ext cx="8870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firm wishes to earn at least 12 percent on this project.</a:t>
            </a:r>
          </a:p>
          <a:p>
            <a:r>
              <a:rPr lang="en-US" sz="2800" b="1" dirty="0" smtClean="0"/>
              <a:t> Suggest if the project can be taken up or not.</a:t>
            </a:r>
            <a:endParaRPr lang="en-US" sz="28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33600"/>
            <a:ext cx="43983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Solution:</a:t>
            </a:r>
          </a:p>
          <a:p>
            <a:r>
              <a:rPr lang="en-US" sz="2400" b="1" dirty="0" smtClean="0"/>
              <a:t>Let us try with a PV factor of 6%. 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19200"/>
            <a:ext cx="917571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Problem:</a:t>
            </a:r>
          </a:p>
          <a:p>
            <a:endParaRPr lang="en-US" sz="2000" dirty="0"/>
          </a:p>
          <a:p>
            <a:r>
              <a:rPr lang="en-US" sz="3200" b="1" dirty="0" smtClean="0"/>
              <a:t>Suppose an asset costing Rs.25000 has 5 years of </a:t>
            </a:r>
          </a:p>
          <a:p>
            <a:r>
              <a:rPr lang="en-US" sz="3200" b="1" dirty="0" smtClean="0"/>
              <a:t>life and is Expected to yield Rs.20,000, Rs.30,000,</a:t>
            </a:r>
          </a:p>
          <a:p>
            <a:r>
              <a:rPr lang="en-US" sz="3200" b="1" dirty="0" smtClean="0"/>
              <a:t>Rs.35,000, Rs.30,000 &amp; Rs.25,000. Operating cash</a:t>
            </a:r>
          </a:p>
          <a:p>
            <a:r>
              <a:rPr lang="en-US" sz="3200" b="1" dirty="0" smtClean="0"/>
              <a:t>expenses are 40% of estimated revenues  each year. </a:t>
            </a:r>
          </a:p>
          <a:p>
            <a:r>
              <a:rPr lang="en-US" sz="3200" b="1" dirty="0" smtClean="0"/>
              <a:t>The asset is subject to 20% depreciation. Tax 30%. </a:t>
            </a:r>
          </a:p>
          <a:p>
            <a:r>
              <a:rPr lang="en-US" sz="3200" b="1" dirty="0" smtClean="0"/>
              <a:t>Estimate Cash inflows for 1 to 5 years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71600"/>
          <a:ext cx="48260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CIF (Rs)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PV factor 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PV of CIF at 6% (Rs)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(1,20,000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(1,20,000)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(20,00)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(18,860)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26,700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33,560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31,680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29,880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35,250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/>
                        <a:t>PVcfat</a:t>
                      </a:r>
                      <a:r>
                        <a:rPr lang="en-US" b="1" dirty="0" smtClean="0"/>
                        <a:t>= 154070                     PV</a:t>
                      </a:r>
                      <a:r>
                        <a:rPr lang="en-US" b="1" baseline="0" dirty="0" smtClean="0"/>
                        <a:t> (Inv) = 138860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NPV </a:t>
                      </a:r>
                      <a:r>
                        <a:rPr lang="en-US" b="1" dirty="0" smtClean="0"/>
                        <a:t>of the  project: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</a:t>
                      </a:r>
                      <a:endParaRPr lang="en-US" b="1" dirty="0" smtClean="0"/>
                    </a:p>
                    <a:p>
                      <a:endParaRPr lang="en-US" b="1" smtClean="0"/>
                    </a:p>
                    <a:p>
                      <a:r>
                        <a:rPr lang="en-US" b="1" smtClean="0"/>
                        <a:t>15,210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We observe that the NPV is not close to zero, </a:t>
            </a:r>
          </a:p>
          <a:p>
            <a:r>
              <a:rPr lang="en-US" b="1" dirty="0" smtClean="0"/>
              <a:t>we will further increase the PV factor to say, 8%</a:t>
            </a:r>
          </a:p>
          <a:p>
            <a:r>
              <a:rPr lang="en-US" b="1" dirty="0" smtClean="0"/>
              <a:t>and see the result.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422400"/>
          <a:ext cx="482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PV factor</a:t>
                      </a:r>
                    </a:p>
                    <a:p>
                      <a:r>
                        <a:rPr lang="en-US" b="1" dirty="0" smtClean="0"/>
                        <a:t>8%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PV of</a:t>
                      </a:r>
                    </a:p>
                    <a:p>
                      <a:r>
                        <a:rPr lang="en-US" b="1" dirty="0" smtClean="0"/>
                        <a:t> CIF at 8%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(1,20,000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(1,20,000)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(20,00)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(18,520)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30,000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25,710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31,760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29,400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40,000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0.681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27,240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50,000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31,500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NPV of the  project 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7,090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We observe that the NPV of the project at 8%</a:t>
            </a:r>
          </a:p>
          <a:p>
            <a:r>
              <a:rPr lang="en-US" b="1" dirty="0" smtClean="0"/>
              <a:t>is still positive value. To reduce the same further,</a:t>
            </a:r>
          </a:p>
          <a:p>
            <a:r>
              <a:rPr lang="en-US" b="1" dirty="0" smtClean="0"/>
              <a:t>Let us try 10% this time and see the results.</a:t>
            </a:r>
            <a:endParaRPr 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0574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Cash</a:t>
                      </a:r>
                      <a:r>
                        <a:rPr lang="en-US" sz="2400" b="1" baseline="0" dirty="0" smtClean="0"/>
                        <a:t> in flow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!0% PV factor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PV of cash</a:t>
                      </a:r>
                    </a:p>
                    <a:p>
                      <a:r>
                        <a:rPr lang="en-US" sz="2400" b="1" dirty="0" smtClean="0"/>
                        <a:t>flow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(1,20,000)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(1,20,000)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(20,000)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(18,180)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24,780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30,040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27,320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24,840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28,200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NPV</a:t>
                      </a:r>
                      <a:r>
                        <a:rPr lang="en-US" sz="2400" baseline="0" dirty="0" smtClean="0"/>
                        <a:t> of the Project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(3,000)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The  calculations show that the IRR is between</a:t>
            </a:r>
          </a:p>
          <a:p>
            <a:r>
              <a:rPr lang="en-US" b="1" dirty="0" smtClean="0"/>
              <a:t>8 percent and 10 percent.</a:t>
            </a:r>
          </a:p>
          <a:p>
            <a:endParaRPr lang="en-US" b="1" dirty="0" smtClean="0"/>
          </a:p>
          <a:p>
            <a:r>
              <a:rPr lang="en-US" b="1" dirty="0" smtClean="0"/>
              <a:t>As this is lower than the desired IRR of 12 percent,</a:t>
            </a:r>
          </a:p>
          <a:p>
            <a:r>
              <a:rPr lang="en-US" b="1" dirty="0" smtClean="0"/>
              <a:t>The project / proposal cannot  be recommended.</a:t>
            </a:r>
            <a:endParaRPr lang="en-US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The value of ‘r’ ( interest rate ) can be found out</a:t>
            </a:r>
          </a:p>
          <a:p>
            <a:r>
              <a:rPr lang="en-US" b="1" dirty="0" smtClean="0"/>
              <a:t>by trial and error. The approach is to select any </a:t>
            </a:r>
          </a:p>
          <a:p>
            <a:r>
              <a:rPr lang="en-US" b="1" dirty="0" smtClean="0"/>
              <a:t>discount rate to compute the PV of cash inflows /</a:t>
            </a:r>
          </a:p>
          <a:p>
            <a:r>
              <a:rPr lang="en-US" b="1" dirty="0" smtClean="0"/>
              <a:t>outflows.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the calculated PV of the expected cash inflows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is lower than the PV of cash out flows, a lower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rate should be tried.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On the other hand, a higher value should be tried if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the PV of inflows is higher than the PV of outflows</a:t>
            </a:r>
            <a:r>
              <a:rPr lang="en-US" b="1" dirty="0" smtClean="0"/>
              <a:t>. 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73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</a:t>
            </a:r>
            <a:r>
              <a:rPr lang="en-US" b="1" u="sng" dirty="0" smtClean="0"/>
              <a:t>a</a:t>
            </a:r>
            <a:r>
              <a:rPr lang="en-US" b="1" dirty="0" smtClean="0"/>
              <a:t>         </a:t>
            </a:r>
            <a:r>
              <a:rPr lang="en-US" b="1" u="sng" dirty="0" smtClean="0"/>
              <a:t>b</a:t>
            </a:r>
            <a:r>
              <a:rPr lang="en-US" b="1" dirty="0" smtClean="0"/>
              <a:t>               </a:t>
            </a:r>
            <a:r>
              <a:rPr lang="en-US" b="1" u="sng" dirty="0" smtClean="0"/>
              <a:t>c</a:t>
            </a:r>
            <a:r>
              <a:rPr lang="en-US" b="1" dirty="0" smtClean="0"/>
              <a:t>             </a:t>
            </a:r>
            <a:r>
              <a:rPr lang="en-US" b="1" u="sng" dirty="0" smtClean="0"/>
              <a:t>d</a:t>
            </a:r>
            <a:r>
              <a:rPr lang="en-US" b="1" dirty="0" smtClean="0"/>
              <a:t>                </a:t>
            </a:r>
            <a:r>
              <a:rPr lang="en-US" b="1" u="sng" dirty="0" smtClean="0"/>
              <a:t>e</a:t>
            </a:r>
            <a:r>
              <a:rPr lang="en-US" b="1" dirty="0" smtClean="0"/>
              <a:t>               </a:t>
            </a:r>
            <a:r>
              <a:rPr lang="en-US" b="1" u="sng" dirty="0" smtClean="0"/>
              <a:t>f</a:t>
            </a:r>
            <a:r>
              <a:rPr lang="en-US" b="1" dirty="0" smtClean="0"/>
              <a:t>             </a:t>
            </a:r>
            <a:r>
              <a:rPr lang="en-US" b="1" u="sng" dirty="0" smtClean="0"/>
              <a:t>g</a:t>
            </a:r>
            <a:r>
              <a:rPr lang="en-US" b="1" dirty="0" smtClean="0"/>
              <a:t>              </a:t>
            </a:r>
            <a:r>
              <a:rPr lang="en-US" b="1" u="sng" dirty="0" smtClean="0"/>
              <a:t>h</a:t>
            </a:r>
            <a:r>
              <a:rPr lang="en-US" b="1" dirty="0" smtClean="0"/>
              <a:t>             </a:t>
            </a:r>
            <a:r>
              <a:rPr lang="en-US" b="1" u="sng" dirty="0" err="1" smtClean="0"/>
              <a:t>i</a:t>
            </a:r>
            <a:r>
              <a:rPr lang="en-US" b="1" dirty="0" smtClean="0"/>
              <a:t>         </a:t>
            </a:r>
            <a:endParaRPr lang="en-US" b="1" u="sng" dirty="0" smtClean="0"/>
          </a:p>
          <a:p>
            <a:r>
              <a:rPr lang="en-US" b="1" dirty="0" smtClean="0"/>
              <a:t>    1     20,000      8,000     12,000      5,000      7,000     2,100     4,900      9,900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438400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2    30,000      12,000   18,000      5,000      13,000    3,900   9,100     14,100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14400"/>
            <a:ext cx="596509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Methods of capital Budgeting</a:t>
            </a:r>
          </a:p>
          <a:p>
            <a:endParaRPr lang="en-US" dirty="0"/>
          </a:p>
          <a:p>
            <a:r>
              <a:rPr lang="en-US" sz="3200" dirty="0" smtClean="0"/>
              <a:t>1.</a:t>
            </a:r>
            <a:r>
              <a:rPr lang="en-US" sz="3200" b="1" u="sng" dirty="0" smtClean="0"/>
              <a:t>Tradional methods:</a:t>
            </a:r>
          </a:p>
          <a:p>
            <a:endParaRPr lang="en-US" b="1" u="sng" dirty="0"/>
          </a:p>
          <a:p>
            <a:pPr marL="342900" indent="-342900">
              <a:buAutoNum type="alphaLcPeriod"/>
            </a:pPr>
            <a:r>
              <a:rPr lang="en-US" sz="2400" b="1" dirty="0" smtClean="0"/>
              <a:t>Payback period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Accounting rate of return (ARR)</a:t>
            </a:r>
          </a:p>
          <a:p>
            <a:pPr marL="342900" indent="-342900">
              <a:buAutoNum type="alphaLcPeriod"/>
            </a:pPr>
            <a:endParaRPr lang="en-US" b="1" dirty="0"/>
          </a:p>
          <a:p>
            <a:pPr marL="342900" indent="-342900">
              <a:buAutoNum type="alphaLcPeriod"/>
            </a:pPr>
            <a:endParaRPr lang="en-US" b="1" dirty="0" smtClean="0"/>
          </a:p>
          <a:p>
            <a:pPr marL="342900" indent="-342900"/>
            <a:r>
              <a:rPr lang="en-US" sz="3200" b="1" dirty="0" smtClean="0"/>
              <a:t>2. </a:t>
            </a:r>
            <a:r>
              <a:rPr lang="en-US" sz="3200" b="1" u="sng" dirty="0" smtClean="0"/>
              <a:t>Discounted Cash flow methods:</a:t>
            </a:r>
          </a:p>
          <a:p>
            <a:pPr marL="342900" indent="-342900"/>
            <a:endParaRPr lang="en-US" b="1" u="sng" dirty="0"/>
          </a:p>
          <a:p>
            <a:pPr marL="342900" indent="-342900">
              <a:buAutoNum type="alphaLcPeriod"/>
            </a:pPr>
            <a:r>
              <a:rPr lang="en-US" sz="2400" b="1" dirty="0" smtClean="0"/>
              <a:t>Internal rate of return (IRR) method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Net present value (NPV) method</a:t>
            </a:r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981200"/>
            <a:ext cx="61127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 cost of project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Payback Period =     ------------------------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Annual Cash Flow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2960</Words>
  <Application>Microsoft Office PowerPoint</Application>
  <PresentationFormat>On-screen Show (4:3)</PresentationFormat>
  <Paragraphs>834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SDMIN</cp:lastModifiedBy>
  <cp:revision>185</cp:revision>
  <dcterms:created xsi:type="dcterms:W3CDTF">2013-09-15T13:11:38Z</dcterms:created>
  <dcterms:modified xsi:type="dcterms:W3CDTF">2023-01-01T14:24:48Z</dcterms:modified>
</cp:coreProperties>
</file>