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305" r:id="rId3"/>
    <p:sldId id="258" r:id="rId4"/>
    <p:sldId id="259" r:id="rId5"/>
    <p:sldId id="260" r:id="rId6"/>
    <p:sldId id="304" r:id="rId7"/>
    <p:sldId id="261" r:id="rId8"/>
    <p:sldId id="263" r:id="rId9"/>
    <p:sldId id="306" r:id="rId10"/>
    <p:sldId id="307" r:id="rId11"/>
    <p:sldId id="308" r:id="rId12"/>
    <p:sldId id="309" r:id="rId13"/>
    <p:sldId id="310" r:id="rId14"/>
    <p:sldId id="311" r:id="rId15"/>
    <p:sldId id="312" r:id="rId16"/>
    <p:sldId id="291" r:id="rId17"/>
    <p:sldId id="262" r:id="rId18"/>
    <p:sldId id="264" r:id="rId19"/>
    <p:sldId id="292" r:id="rId20"/>
    <p:sldId id="293" r:id="rId21"/>
    <p:sldId id="294" r:id="rId22"/>
    <p:sldId id="300" r:id="rId23"/>
    <p:sldId id="295" r:id="rId24"/>
    <p:sldId id="296" r:id="rId25"/>
    <p:sldId id="297" r:id="rId26"/>
    <p:sldId id="299" r:id="rId27"/>
    <p:sldId id="298" r:id="rId28"/>
    <p:sldId id="265" r:id="rId29"/>
    <p:sldId id="301" r:id="rId30"/>
    <p:sldId id="302" r:id="rId31"/>
    <p:sldId id="303" r:id="rId32"/>
    <p:sldId id="266" r:id="rId33"/>
    <p:sldId id="267" r:id="rId34"/>
    <p:sldId id="268" r:id="rId35"/>
    <p:sldId id="269" r:id="rId36"/>
    <p:sldId id="270" r:id="rId37"/>
    <p:sldId id="271" r:id="rId38"/>
    <p:sldId id="272" r:id="rId39"/>
    <p:sldId id="273" r:id="rId40"/>
    <p:sldId id="274" r:id="rId41"/>
    <p:sldId id="275" r:id="rId42"/>
    <p:sldId id="276" r:id="rId43"/>
    <p:sldId id="277" r:id="rId44"/>
    <p:sldId id="278" r:id="rId45"/>
    <p:sldId id="279" r:id="rId46"/>
    <p:sldId id="280" r:id="rId47"/>
    <p:sldId id="281" r:id="rId48"/>
    <p:sldId id="282" r:id="rId49"/>
    <p:sldId id="289" r:id="rId50"/>
    <p:sldId id="283" r:id="rId51"/>
    <p:sldId id="284" r:id="rId52"/>
    <p:sldId id="285" r:id="rId53"/>
    <p:sldId id="286" r:id="rId54"/>
    <p:sldId id="287" r:id="rId55"/>
    <p:sldId id="288" r:id="rId56"/>
    <p:sldId id="290"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50" d="100"/>
          <a:sy n="50" d="100"/>
        </p:scale>
        <p:origin x="-1267" y="-6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EE90BE2-A9AC-4798-B63F-BFF6DAB363E6}" type="datetimeFigureOut">
              <a:rPr lang="en-US" smtClean="0"/>
              <a:pPr/>
              <a:t>6/23/2022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0840062-43B8-4211-85C8-0ACE51C54A2C}"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E90BE2-A9AC-4798-B63F-BFF6DAB363E6}" type="datetimeFigureOut">
              <a:rPr lang="en-US" smtClean="0"/>
              <a:pPr/>
              <a:t>6/23/2022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0840062-43B8-4211-85C8-0ACE51C54A2C}"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E90BE2-A9AC-4798-B63F-BFF6DAB363E6}" type="datetimeFigureOut">
              <a:rPr lang="en-US" smtClean="0"/>
              <a:pPr/>
              <a:t>6/23/2022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0840062-43B8-4211-85C8-0ACE51C54A2C}"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E90BE2-A9AC-4798-B63F-BFF6DAB363E6}" type="datetimeFigureOut">
              <a:rPr lang="en-US" smtClean="0"/>
              <a:pPr/>
              <a:t>6/23/2022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0840062-43B8-4211-85C8-0ACE51C54A2C}"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E90BE2-A9AC-4798-B63F-BFF6DAB363E6}" type="datetimeFigureOut">
              <a:rPr lang="en-US" smtClean="0"/>
              <a:pPr/>
              <a:t>6/23/2022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0840062-43B8-4211-85C8-0ACE51C54A2C}"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EE90BE2-A9AC-4798-B63F-BFF6DAB363E6}" type="datetimeFigureOut">
              <a:rPr lang="en-US" smtClean="0"/>
              <a:pPr/>
              <a:t>6/23/2022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0840062-43B8-4211-85C8-0ACE51C54A2C}"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EE90BE2-A9AC-4798-B63F-BFF6DAB363E6}" type="datetimeFigureOut">
              <a:rPr lang="en-US" smtClean="0"/>
              <a:pPr/>
              <a:t>6/23/2022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0840062-43B8-4211-85C8-0ACE51C54A2C}"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EE90BE2-A9AC-4798-B63F-BFF6DAB363E6}" type="datetimeFigureOut">
              <a:rPr lang="en-US" smtClean="0"/>
              <a:pPr/>
              <a:t>6/23/2022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0840062-43B8-4211-85C8-0ACE51C54A2C}"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E90BE2-A9AC-4798-B63F-BFF6DAB363E6}" type="datetimeFigureOut">
              <a:rPr lang="en-US" smtClean="0"/>
              <a:pPr/>
              <a:t>6/23/2022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0840062-43B8-4211-85C8-0ACE51C54A2C}"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E90BE2-A9AC-4798-B63F-BFF6DAB363E6}" type="datetimeFigureOut">
              <a:rPr lang="en-US" smtClean="0"/>
              <a:pPr/>
              <a:t>6/23/2022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0840062-43B8-4211-85C8-0ACE51C54A2C}"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E90BE2-A9AC-4798-B63F-BFF6DAB363E6}" type="datetimeFigureOut">
              <a:rPr lang="en-US" smtClean="0"/>
              <a:pPr/>
              <a:t>6/23/2022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0840062-43B8-4211-85C8-0ACE51C54A2C}"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E90BE2-A9AC-4798-B63F-BFF6DAB363E6}" type="datetimeFigureOut">
              <a:rPr lang="en-US" smtClean="0"/>
              <a:pPr/>
              <a:t>6/23/2022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840062-43B8-4211-85C8-0ACE51C54A2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s://efinancemanagement.com/investment-decisions/financial-advisor"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s://efinancemanagement.com/sources-of-finance/credit-risk"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efinancemanagement.com/financial-management/types-of-investment-banks"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3048000"/>
            <a:ext cx="7449283" cy="584775"/>
          </a:xfrm>
          <a:prstGeom prst="rect">
            <a:avLst/>
          </a:prstGeom>
          <a:noFill/>
        </p:spPr>
        <p:txBody>
          <a:bodyPr wrap="none" rtlCol="0">
            <a:spAutoFit/>
          </a:bodyPr>
          <a:lstStyle/>
          <a:p>
            <a:r>
              <a:rPr lang="en-US" sz="3200" b="1" dirty="0" smtClean="0">
                <a:latin typeface="Times New Roman" pitchFamily="18" charset="0"/>
                <a:cs typeface="Times New Roman" pitchFamily="18" charset="0"/>
              </a:rPr>
              <a:t>FINANCIAL SYSTEMS and MARKETS</a:t>
            </a:r>
            <a:endParaRPr lang="en-US" sz="3200" b="1"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762000"/>
            <a:ext cx="7772400" cy="4708981"/>
          </a:xfrm>
          <a:prstGeom prst="rect">
            <a:avLst/>
          </a:prstGeom>
        </p:spPr>
        <p:txBody>
          <a:bodyPr wrap="square">
            <a:spAutoFit/>
          </a:bodyPr>
          <a:lstStyle/>
          <a:p>
            <a:r>
              <a:rPr lang="en-US" sz="2400" b="1" dirty="0" smtClean="0"/>
              <a:t>One can also say that the </a:t>
            </a:r>
            <a:r>
              <a:rPr lang="en-US" sz="2400" b="1" dirty="0" smtClean="0"/>
              <a:t>primary objective </a:t>
            </a:r>
            <a:r>
              <a:rPr lang="en-US" sz="2400" b="1" dirty="0" smtClean="0"/>
              <a:t>of the financial intermediaries is to channel savings into investments. These intermediaries charge a fee for their services</a:t>
            </a:r>
            <a:r>
              <a:rPr lang="en-US" sz="2400" b="1" dirty="0" smtClean="0"/>
              <a:t>.</a:t>
            </a:r>
          </a:p>
          <a:p>
            <a:endParaRPr lang="en-US" sz="2400" b="1" dirty="0" smtClean="0"/>
          </a:p>
          <a:p>
            <a:r>
              <a:rPr lang="en-US" sz="2400" b="1" u="sng" dirty="0" smtClean="0"/>
              <a:t>Examples of Financial </a:t>
            </a:r>
            <a:r>
              <a:rPr lang="en-US" sz="2400" b="1" u="sng" dirty="0" smtClean="0"/>
              <a:t>Intermediaries</a:t>
            </a:r>
          </a:p>
          <a:p>
            <a:endParaRPr lang="en-US" sz="2400" b="1" dirty="0" smtClean="0"/>
          </a:p>
          <a:p>
            <a:r>
              <a:rPr lang="en-US" sz="3600" b="1" dirty="0" smtClean="0"/>
              <a:t>Banks</a:t>
            </a:r>
            <a:endParaRPr lang="en-US" sz="3600" b="1" dirty="0" smtClean="0"/>
          </a:p>
          <a:p>
            <a:endParaRPr lang="en-US" sz="2400" b="1" dirty="0" smtClean="0"/>
          </a:p>
          <a:p>
            <a:r>
              <a:rPr lang="en-US" sz="2400" b="1" dirty="0" smtClean="0"/>
              <a:t>These intermediaries are licensed to accept deposits, give loans, and offer many other financial services to the public. They play a major role in the economic stability of a country and thus, face heavy regulations.</a:t>
            </a:r>
            <a:endParaRPr lang="en-US" sz="24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762000"/>
            <a:ext cx="7467600" cy="5847755"/>
          </a:xfrm>
          <a:prstGeom prst="rect">
            <a:avLst/>
          </a:prstGeom>
        </p:spPr>
        <p:txBody>
          <a:bodyPr wrap="square">
            <a:spAutoFit/>
          </a:bodyPr>
          <a:lstStyle/>
          <a:p>
            <a:pPr algn="ctr"/>
            <a:r>
              <a:rPr lang="en-US" sz="3200" b="1" u="sng" dirty="0" smtClean="0"/>
              <a:t>Mutual </a:t>
            </a:r>
            <a:r>
              <a:rPr lang="en-US" sz="3200" b="1" u="sng" dirty="0" smtClean="0"/>
              <a:t>Funds</a:t>
            </a:r>
            <a:endParaRPr lang="en-US" sz="2400" b="1" dirty="0" smtClean="0"/>
          </a:p>
          <a:p>
            <a:r>
              <a:rPr lang="en-US" sz="2400" b="1" dirty="0" smtClean="0"/>
              <a:t>Mutual funds help pool savings of individual investors into financial markets. A fund manager oversees a mutual fund and allocates the funds to different investment products</a:t>
            </a:r>
            <a:r>
              <a:rPr lang="en-US" dirty="0" smtClean="0"/>
              <a:t>.</a:t>
            </a:r>
            <a:endParaRPr lang="en-US" dirty="0" smtClean="0"/>
          </a:p>
          <a:p>
            <a:pPr algn="ctr"/>
            <a:r>
              <a:rPr lang="en-US" sz="3600" b="1" u="sng" dirty="0" smtClean="0"/>
              <a:t>Financial </a:t>
            </a:r>
            <a:r>
              <a:rPr lang="en-US" sz="3600" b="1" u="sng" dirty="0" smtClean="0"/>
              <a:t>Advisors</a:t>
            </a:r>
            <a:endParaRPr lang="en-US" sz="3600" b="1" u="sng" dirty="0" smtClean="0"/>
          </a:p>
          <a:p>
            <a:endParaRPr lang="en-US" sz="2400" b="1" dirty="0" smtClean="0"/>
          </a:p>
          <a:p>
            <a:r>
              <a:rPr lang="en-US" sz="2400" b="1" dirty="0" smtClean="0"/>
              <a:t>Such </a:t>
            </a:r>
            <a:r>
              <a:rPr lang="en-US" sz="2400" b="1" dirty="0" smtClean="0"/>
              <a:t>intermediaries may or may not offer a financial product but advise investors to help them achieve their financial objectives. These </a:t>
            </a:r>
            <a:r>
              <a:rPr lang="en-US" sz="2400" b="1" u="sng" dirty="0" smtClean="0">
                <a:hlinkClick r:id="rId2"/>
              </a:rPr>
              <a:t>financial advisors</a:t>
            </a:r>
            <a:r>
              <a:rPr lang="en-US" sz="2400" b="1" dirty="0" smtClean="0"/>
              <a:t> usually undergo special training</a:t>
            </a:r>
            <a:r>
              <a:rPr lang="en-US" sz="2400" b="1" dirty="0" smtClean="0"/>
              <a:t>.</a:t>
            </a:r>
          </a:p>
          <a:p>
            <a:endParaRPr lang="en-US" sz="2400" b="1" dirty="0" smtClean="0"/>
          </a:p>
          <a:p>
            <a:r>
              <a:rPr lang="en-US" sz="2400" b="1" dirty="0" smtClean="0"/>
              <a:t>Other financial intermediaries are pension funds, insurance companies, investment banks, etc.</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0"/>
            <a:ext cx="8229600" cy="6586418"/>
          </a:xfrm>
          <a:prstGeom prst="rect">
            <a:avLst/>
          </a:prstGeom>
        </p:spPr>
        <p:txBody>
          <a:bodyPr wrap="square">
            <a:spAutoFit/>
          </a:bodyPr>
          <a:lstStyle/>
          <a:p>
            <a:pPr algn="ctr"/>
            <a:r>
              <a:rPr lang="en-US" sz="3600" b="1" u="sng" dirty="0" smtClean="0"/>
              <a:t>Functions of Financial </a:t>
            </a:r>
            <a:r>
              <a:rPr lang="en-US" sz="3600" b="1" u="sng" dirty="0" smtClean="0"/>
              <a:t>Intermediaries</a:t>
            </a:r>
          </a:p>
          <a:p>
            <a:endParaRPr lang="en-US" dirty="0" smtClean="0"/>
          </a:p>
          <a:p>
            <a:r>
              <a:rPr lang="en-US" sz="2800" b="1" dirty="0" smtClean="0">
                <a:solidFill>
                  <a:srgbClr val="FF0000"/>
                </a:solidFill>
              </a:rPr>
              <a:t>A financial intermediary performs the following functions</a:t>
            </a:r>
            <a:r>
              <a:rPr lang="en-US" sz="2800" b="1" dirty="0" smtClean="0">
                <a:solidFill>
                  <a:srgbClr val="FF0000"/>
                </a:solidFill>
              </a:rPr>
              <a:t>:</a:t>
            </a:r>
          </a:p>
          <a:p>
            <a:endParaRPr lang="en-US" sz="2400" b="1" dirty="0" smtClean="0"/>
          </a:p>
          <a:p>
            <a:r>
              <a:rPr lang="en-US" sz="2400" b="1" dirty="0" smtClean="0"/>
              <a:t>As said before, the biggest function of these intermediaries is to convert savings into investments</a:t>
            </a:r>
            <a:r>
              <a:rPr lang="en-US" sz="2400" b="1" dirty="0" smtClean="0"/>
              <a:t>.</a:t>
            </a:r>
          </a:p>
          <a:p>
            <a:endParaRPr lang="en-US" sz="2400" b="1" dirty="0" smtClean="0"/>
          </a:p>
          <a:p>
            <a:r>
              <a:rPr lang="en-US" sz="2400" b="1" dirty="0" smtClean="0"/>
              <a:t>Intermediaries like commercial banks provide storage facilities for cash and other liquid assets, like precious metals</a:t>
            </a:r>
            <a:r>
              <a:rPr lang="en-US" sz="2400" b="1" dirty="0" smtClean="0"/>
              <a:t>.</a:t>
            </a:r>
          </a:p>
          <a:p>
            <a:endParaRPr lang="en-US" sz="2400" b="1" dirty="0" smtClean="0"/>
          </a:p>
          <a:p>
            <a:r>
              <a:rPr lang="en-US" sz="2400" b="1" dirty="0" smtClean="0"/>
              <a:t>Giving short and long-term loans is a primary function of the financial intermediaries. These intermediaries accept deposits from the entities with surplus cash and then loan them to entities in need of funds. Intermediaries give the loan at interest, part of which is given to the depositors, while the balance is retained as profits</a:t>
            </a:r>
            <a:r>
              <a:rPr lang="en-US" sz="2400" b="1" dirty="0" smtClean="0"/>
              <a:t>.</a:t>
            </a:r>
            <a:endParaRPr lang="en-US" sz="2400" b="1"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304800"/>
            <a:ext cx="7467600" cy="3539430"/>
          </a:xfrm>
          <a:prstGeom prst="rect">
            <a:avLst/>
          </a:prstGeom>
        </p:spPr>
        <p:txBody>
          <a:bodyPr wrap="square">
            <a:spAutoFit/>
          </a:bodyPr>
          <a:lstStyle/>
          <a:p>
            <a:endParaRPr lang="en-US" sz="2800" b="1" dirty="0" smtClean="0"/>
          </a:p>
          <a:p>
            <a:endParaRPr lang="en-US" sz="2800" b="1" dirty="0" smtClean="0"/>
          </a:p>
          <a:p>
            <a:r>
              <a:rPr lang="en-US" sz="2800" b="1" dirty="0" smtClean="0"/>
              <a:t>Another </a:t>
            </a:r>
            <a:r>
              <a:rPr lang="en-US" sz="2800" b="1" dirty="0" smtClean="0"/>
              <a:t>major function of these intermediaries is to assist clients in growing their money via investment. Intermediaries like mutual funds and investment banks use their experience to offer investment products to help their clients maximize returns and reduce risks.</a:t>
            </a:r>
            <a:endParaRPr lang="en-US" sz="2800" b="1"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609600"/>
            <a:ext cx="8077200" cy="5386090"/>
          </a:xfrm>
          <a:prstGeom prst="rect">
            <a:avLst/>
          </a:prstGeom>
        </p:spPr>
        <p:txBody>
          <a:bodyPr wrap="square">
            <a:spAutoFit/>
          </a:bodyPr>
          <a:lstStyle/>
          <a:p>
            <a:pPr algn="ctr"/>
            <a:r>
              <a:rPr lang="en-US" sz="3200" b="1" u="sng" dirty="0" smtClean="0"/>
              <a:t>Advantages of Financial </a:t>
            </a:r>
            <a:r>
              <a:rPr lang="en-US" sz="3200" b="1" u="sng" dirty="0" smtClean="0"/>
              <a:t>Intermediaries</a:t>
            </a:r>
          </a:p>
          <a:p>
            <a:pPr algn="ctr"/>
            <a:endParaRPr lang="en-US" sz="3200" b="1" u="sng" dirty="0" smtClean="0"/>
          </a:p>
          <a:p>
            <a:r>
              <a:rPr lang="en-US" sz="2800" b="1" dirty="0" smtClean="0"/>
              <a:t>They help in lowering the risk of an individual with surplus cash by spreading the </a:t>
            </a:r>
            <a:r>
              <a:rPr lang="en-US" sz="2800" b="1" dirty="0" smtClean="0">
                <a:hlinkClick r:id="rId2"/>
              </a:rPr>
              <a:t>risk</a:t>
            </a:r>
            <a:r>
              <a:rPr lang="en-US" sz="2800" b="1" dirty="0" smtClean="0"/>
              <a:t> via lending to several people</a:t>
            </a:r>
            <a:r>
              <a:rPr lang="en-US" sz="2800" b="1" dirty="0" smtClean="0"/>
              <a:t>.</a:t>
            </a:r>
          </a:p>
          <a:p>
            <a:endParaRPr lang="en-US" sz="2800" b="1" dirty="0" smtClean="0"/>
          </a:p>
          <a:p>
            <a:r>
              <a:rPr lang="en-US" sz="2800" b="1" dirty="0" smtClean="0"/>
              <a:t> </a:t>
            </a:r>
            <a:r>
              <a:rPr lang="en-US" sz="2800" b="1" dirty="0" smtClean="0"/>
              <a:t>Also, they thoroughly screen the borrower, thus, lowering the default risk</a:t>
            </a:r>
            <a:r>
              <a:rPr lang="en-US" sz="2800" b="1" dirty="0" smtClean="0"/>
              <a:t>.</a:t>
            </a:r>
          </a:p>
          <a:p>
            <a:endParaRPr lang="en-US" sz="2800" b="1" dirty="0" smtClean="0"/>
          </a:p>
          <a:p>
            <a:r>
              <a:rPr lang="en-US" sz="2800" b="1" dirty="0" smtClean="0"/>
              <a:t>They help in saving time and cost. Since these intermediaries deal with a large number of customers, they enjoy economies of scale</a:t>
            </a:r>
            <a:r>
              <a:rPr lang="en-US" sz="2800" b="1" dirty="0" smtClean="0"/>
              <a:t>.</a:t>
            </a:r>
            <a:endParaRPr lang="en-US" sz="2800" b="1"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143000"/>
            <a:ext cx="8382000" cy="4832092"/>
          </a:xfrm>
          <a:prstGeom prst="rect">
            <a:avLst/>
          </a:prstGeom>
        </p:spPr>
        <p:txBody>
          <a:bodyPr wrap="square">
            <a:spAutoFit/>
          </a:bodyPr>
          <a:lstStyle/>
          <a:p>
            <a:r>
              <a:rPr lang="en-US" sz="2800" b="1" dirty="0" smtClean="0"/>
              <a:t>Since they offer a large number of services, it helps them customize services for their client</a:t>
            </a:r>
            <a:r>
              <a:rPr lang="en-US" sz="2800" b="1" dirty="0" smtClean="0"/>
              <a:t>.</a:t>
            </a:r>
          </a:p>
          <a:p>
            <a:endParaRPr lang="en-US" sz="2800" b="1" dirty="0" smtClean="0"/>
          </a:p>
          <a:p>
            <a:r>
              <a:rPr lang="en-US" sz="2800" b="1" dirty="0" smtClean="0"/>
              <a:t> </a:t>
            </a:r>
            <a:r>
              <a:rPr lang="en-US" sz="2800" b="1" dirty="0" smtClean="0"/>
              <a:t>For instance, banks can customize the loans for small and long-term borrowers or as per their specific needs. </a:t>
            </a:r>
            <a:endParaRPr lang="en-US" sz="2800" b="1" dirty="0" smtClean="0"/>
          </a:p>
          <a:p>
            <a:endParaRPr lang="en-US" sz="2800" b="1" dirty="0" smtClean="0"/>
          </a:p>
          <a:p>
            <a:r>
              <a:rPr lang="en-US" sz="2800" b="1" dirty="0" smtClean="0"/>
              <a:t>Similarly</a:t>
            </a:r>
            <a:r>
              <a:rPr lang="en-US" sz="2800" b="1" dirty="0" smtClean="0"/>
              <a:t>, insurance companies customize plans for all age groups</a:t>
            </a:r>
            <a:r>
              <a:rPr lang="en-US" sz="2800" b="1" dirty="0" smtClean="0"/>
              <a:t>.</a:t>
            </a:r>
          </a:p>
          <a:p>
            <a:endParaRPr lang="en-US" sz="2800" b="1" dirty="0" smtClean="0"/>
          </a:p>
          <a:p>
            <a:r>
              <a:rPr lang="en-US" sz="2800" b="1" dirty="0" smtClean="0"/>
              <a:t>They accumulate and process information, thus lowering the problem of asymmetric information.</a:t>
            </a:r>
            <a:endParaRPr lang="en-US" sz="2800"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457200"/>
            <a:ext cx="7910627" cy="5755422"/>
          </a:xfrm>
          <a:prstGeom prst="rect">
            <a:avLst/>
          </a:prstGeom>
          <a:noFill/>
        </p:spPr>
        <p:txBody>
          <a:bodyPr wrap="none" rtlCol="0">
            <a:spAutoFit/>
          </a:bodyPr>
          <a:lstStyle/>
          <a:p>
            <a:pPr algn="ctr"/>
            <a:r>
              <a:rPr lang="en-US" sz="2800" b="1" u="sng" dirty="0" smtClean="0">
                <a:solidFill>
                  <a:srgbClr val="FF0000"/>
                </a:solidFill>
              </a:rPr>
              <a:t>Financial Markets</a:t>
            </a:r>
          </a:p>
          <a:p>
            <a:endParaRPr lang="en-US" sz="2000" b="1" dirty="0" smtClean="0"/>
          </a:p>
          <a:p>
            <a:r>
              <a:rPr lang="en-US" sz="2000" b="1" dirty="0" smtClean="0"/>
              <a:t>A country to grow economically requires a well developed financial</a:t>
            </a:r>
          </a:p>
          <a:p>
            <a:r>
              <a:rPr lang="en-US" sz="2000" b="1" dirty="0" smtClean="0"/>
              <a:t>market for access to resources and wider participation in the benefits</a:t>
            </a:r>
          </a:p>
          <a:p>
            <a:r>
              <a:rPr lang="en-US" sz="2000" b="1" dirty="0" smtClean="0"/>
              <a:t>of growth.</a:t>
            </a:r>
          </a:p>
          <a:p>
            <a:endParaRPr lang="en-US" sz="2000" b="1" dirty="0" smtClean="0"/>
          </a:p>
          <a:p>
            <a:r>
              <a:rPr lang="en-US" sz="2000" b="1" dirty="0" smtClean="0"/>
              <a:t>The function of the financial markets is to ensure the economic activity </a:t>
            </a:r>
          </a:p>
          <a:p>
            <a:r>
              <a:rPr lang="en-US" sz="2000" b="1" dirty="0" smtClean="0"/>
              <a:t>is enabled by providing access to funds, to those that need it for</a:t>
            </a:r>
          </a:p>
          <a:p>
            <a:r>
              <a:rPr lang="en-US" sz="2000" b="1" dirty="0" smtClean="0"/>
              <a:t> consumption or productive activity.</a:t>
            </a:r>
          </a:p>
          <a:p>
            <a:endParaRPr lang="en-US" sz="2000" b="1" dirty="0" smtClean="0"/>
          </a:p>
          <a:p>
            <a:endParaRPr lang="en-US" sz="2000" b="1" dirty="0" smtClean="0"/>
          </a:p>
          <a:p>
            <a:r>
              <a:rPr lang="en-US" sz="2000" b="1" dirty="0" smtClean="0"/>
              <a:t>Two broad types of markets are there:</a:t>
            </a:r>
          </a:p>
          <a:p>
            <a:endParaRPr lang="en-US" sz="2000" b="1" dirty="0" smtClean="0"/>
          </a:p>
          <a:p>
            <a:pPr>
              <a:buFont typeface="Arial" charset="0"/>
              <a:buChar char="•"/>
            </a:pPr>
            <a:r>
              <a:rPr lang="en-US" sz="2000" b="1" dirty="0" smtClean="0"/>
              <a:t>Money Market – deals with short term lending and borrowing of funds</a:t>
            </a:r>
          </a:p>
          <a:p>
            <a:pPr>
              <a:buFont typeface="Arial" charset="0"/>
              <a:buChar char="•"/>
            </a:pPr>
            <a:endParaRPr lang="en-US" sz="2000" b="1" dirty="0" smtClean="0"/>
          </a:p>
          <a:p>
            <a:pPr>
              <a:buFont typeface="Arial" charset="0"/>
              <a:buChar char="•"/>
            </a:pPr>
            <a:r>
              <a:rPr lang="en-US" sz="2000" b="1" dirty="0" smtClean="0"/>
              <a:t>Securities or Capital Markets --- deals with longer term transfer of funds</a:t>
            </a:r>
          </a:p>
          <a:p>
            <a:r>
              <a:rPr lang="en-US" sz="2000" b="1" dirty="0" smtClean="0"/>
              <a:t>                                                             using debt and equity instruments.</a:t>
            </a:r>
          </a:p>
          <a:p>
            <a:r>
              <a:rPr lang="en-US" sz="2000" b="1" dirty="0" smtClean="0"/>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71600" y="990600"/>
            <a:ext cx="7343677" cy="3693319"/>
          </a:xfrm>
          <a:prstGeom prst="rect">
            <a:avLst/>
          </a:prstGeom>
          <a:noFill/>
        </p:spPr>
        <p:txBody>
          <a:bodyPr wrap="none" rtlCol="0">
            <a:spAutoFit/>
          </a:bodyPr>
          <a:lstStyle/>
          <a:p>
            <a:r>
              <a:rPr lang="en-US" sz="4000" b="1" u="sng" dirty="0" smtClean="0">
                <a:solidFill>
                  <a:srgbClr val="FF0000"/>
                </a:solidFill>
              </a:rPr>
              <a:t>2. FINANCIAL MARKETS:</a:t>
            </a:r>
          </a:p>
          <a:p>
            <a:endParaRPr lang="en-US" dirty="0"/>
          </a:p>
          <a:p>
            <a:r>
              <a:rPr lang="en-US" sz="2800" dirty="0" smtClean="0">
                <a:latin typeface="Times New Roman" pitchFamily="18" charset="0"/>
                <a:cs typeface="Times New Roman" pitchFamily="18" charset="0"/>
              </a:rPr>
              <a:t>In the financial markets, again there are two types</a:t>
            </a:r>
          </a:p>
          <a:p>
            <a:endParaRPr lang="en-US" sz="2800" dirty="0">
              <a:latin typeface="Times New Roman" pitchFamily="18" charset="0"/>
              <a:cs typeface="Times New Roman" pitchFamily="18" charset="0"/>
            </a:endParaRPr>
          </a:p>
          <a:p>
            <a:pPr marL="342900" indent="-342900">
              <a:buAutoNum type="alphaLcPeriod"/>
            </a:pPr>
            <a:r>
              <a:rPr lang="en-US" sz="2800" dirty="0" smtClean="0">
                <a:latin typeface="Times New Roman" pitchFamily="18" charset="0"/>
                <a:cs typeface="Times New Roman" pitchFamily="18" charset="0"/>
              </a:rPr>
              <a:t>Money Markets</a:t>
            </a:r>
          </a:p>
          <a:p>
            <a:pPr marL="342900" indent="-342900">
              <a:buAutoNum type="alphaLcPeriod"/>
            </a:pPr>
            <a:endParaRPr lang="en-US" sz="2800" dirty="0">
              <a:latin typeface="Times New Roman" pitchFamily="18" charset="0"/>
              <a:cs typeface="Times New Roman" pitchFamily="18" charset="0"/>
            </a:endParaRPr>
          </a:p>
          <a:p>
            <a:pPr marL="342900" indent="-342900">
              <a:buAutoNum type="alphaLcPeriod"/>
            </a:pPr>
            <a:r>
              <a:rPr lang="en-US" sz="2800" dirty="0" smtClean="0">
                <a:latin typeface="Times New Roman" pitchFamily="18" charset="0"/>
                <a:cs typeface="Times New Roman" pitchFamily="18" charset="0"/>
              </a:rPr>
              <a:t>Capital markets</a:t>
            </a:r>
          </a:p>
          <a:p>
            <a:endParaRPr lang="en-US" dirty="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609600"/>
            <a:ext cx="7010400" cy="5632311"/>
          </a:xfrm>
          <a:prstGeom prst="rect">
            <a:avLst/>
          </a:prstGeom>
          <a:noFill/>
        </p:spPr>
        <p:txBody>
          <a:bodyPr wrap="square" rtlCol="0">
            <a:spAutoFit/>
          </a:bodyPr>
          <a:lstStyle/>
          <a:p>
            <a:r>
              <a:rPr lang="en-US" sz="2400" dirty="0" smtClean="0">
                <a:solidFill>
                  <a:srgbClr val="FF0000"/>
                </a:solidFill>
                <a:latin typeface="Times New Roman" pitchFamily="18" charset="0"/>
                <a:cs typeface="Times New Roman" pitchFamily="18" charset="0"/>
              </a:rPr>
              <a:t>In money markets, we have three types :</a:t>
            </a:r>
          </a:p>
          <a:p>
            <a:endParaRPr lang="en-US" sz="2400" dirty="0"/>
          </a:p>
          <a:p>
            <a:pPr marL="342900" indent="-342900">
              <a:buAutoNum type="alphaLcPeriod"/>
            </a:pPr>
            <a:r>
              <a:rPr lang="en-US" sz="2400" dirty="0" smtClean="0">
                <a:latin typeface="Times New Roman" pitchFamily="18" charset="0"/>
                <a:cs typeface="Times New Roman" pitchFamily="18" charset="0"/>
              </a:rPr>
              <a:t>Call Money Markets</a:t>
            </a:r>
          </a:p>
          <a:p>
            <a:pPr marL="342900" indent="-342900">
              <a:buAutoNum type="alphaLcPeriod"/>
            </a:pPr>
            <a:endParaRPr lang="en-US" sz="2400" dirty="0">
              <a:latin typeface="Times New Roman" pitchFamily="18" charset="0"/>
              <a:cs typeface="Times New Roman" pitchFamily="18" charset="0"/>
            </a:endParaRPr>
          </a:p>
          <a:p>
            <a:pPr marL="342900" indent="-342900">
              <a:buAutoNum type="alphaLcPeriod"/>
            </a:pPr>
            <a:r>
              <a:rPr lang="en-US" sz="2400" dirty="0" smtClean="0">
                <a:latin typeface="Times New Roman" pitchFamily="18" charset="0"/>
                <a:cs typeface="Times New Roman" pitchFamily="18" charset="0"/>
              </a:rPr>
              <a:t>Treasury Bills</a:t>
            </a:r>
          </a:p>
          <a:p>
            <a:pPr marL="342900" indent="-342900">
              <a:buAutoNum type="alphaLcPeriod"/>
            </a:pPr>
            <a:endParaRPr lang="en-US" sz="2400" dirty="0">
              <a:latin typeface="Times New Roman" pitchFamily="18" charset="0"/>
              <a:cs typeface="Times New Roman" pitchFamily="18" charset="0"/>
            </a:endParaRPr>
          </a:p>
          <a:p>
            <a:pPr marL="342900" indent="-342900">
              <a:buAutoNum type="alphaLcPeriod"/>
            </a:pPr>
            <a:r>
              <a:rPr lang="en-US" sz="2400" dirty="0" smtClean="0">
                <a:latin typeface="Times New Roman" pitchFamily="18" charset="0"/>
                <a:cs typeface="Times New Roman" pitchFamily="18" charset="0"/>
              </a:rPr>
              <a:t>Commercial Bills</a:t>
            </a:r>
          </a:p>
          <a:p>
            <a:pPr marL="342900" indent="-342900">
              <a:buAutoNum type="alphaLcPeriod"/>
            </a:pPr>
            <a:endParaRPr lang="en-US" sz="2400" dirty="0"/>
          </a:p>
          <a:p>
            <a:pPr marL="342900" indent="-342900"/>
            <a:r>
              <a:rPr lang="en-US" sz="2400" dirty="0" smtClean="0">
                <a:solidFill>
                  <a:srgbClr val="FF0000"/>
                </a:solidFill>
                <a:latin typeface="Times New Roman" pitchFamily="18" charset="0"/>
                <a:cs typeface="Times New Roman" pitchFamily="18" charset="0"/>
              </a:rPr>
              <a:t>In the Capital markets, again we have three types:</a:t>
            </a:r>
          </a:p>
          <a:p>
            <a:pPr marL="342900" indent="-342900"/>
            <a:endParaRPr lang="en-US" sz="2400" dirty="0"/>
          </a:p>
          <a:p>
            <a:pPr marL="342900" indent="-342900">
              <a:buAutoNum type="alphaLcPeriod"/>
            </a:pPr>
            <a:r>
              <a:rPr lang="en-US" sz="2400" dirty="0" smtClean="0"/>
              <a:t>Primary Markets</a:t>
            </a:r>
          </a:p>
          <a:p>
            <a:pPr marL="342900" indent="-342900">
              <a:buAutoNum type="alphaLcPeriod"/>
            </a:pPr>
            <a:endParaRPr lang="en-US" sz="2400" dirty="0"/>
          </a:p>
          <a:p>
            <a:pPr marL="342900" indent="-342900">
              <a:buAutoNum type="alphaLcPeriod"/>
            </a:pPr>
            <a:r>
              <a:rPr lang="en-US" sz="2400" dirty="0" smtClean="0"/>
              <a:t>Secondary Markets</a:t>
            </a:r>
          </a:p>
          <a:p>
            <a:pPr marL="342900" indent="-342900">
              <a:buAutoNum type="alphaLcPeriod"/>
            </a:pPr>
            <a:endParaRPr lang="en-US" sz="2400" dirty="0"/>
          </a:p>
          <a:p>
            <a:pPr marL="342900" indent="-342900">
              <a:buAutoNum type="alphaLcPeriod"/>
            </a:pPr>
            <a:r>
              <a:rPr lang="en-US" sz="2400" dirty="0" smtClean="0"/>
              <a:t>Derivative Markets</a:t>
            </a:r>
            <a:endParaRPr lang="en-US"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381000"/>
            <a:ext cx="7238328" cy="6247864"/>
          </a:xfrm>
          <a:prstGeom prst="rect">
            <a:avLst/>
          </a:prstGeom>
          <a:noFill/>
        </p:spPr>
        <p:txBody>
          <a:bodyPr wrap="none" rtlCol="0">
            <a:spAutoFit/>
          </a:bodyPr>
          <a:lstStyle/>
          <a:p>
            <a:pPr algn="ctr"/>
            <a:r>
              <a:rPr lang="en-US" sz="2800" b="1" u="sng" dirty="0" smtClean="0">
                <a:solidFill>
                  <a:srgbClr val="FF0000"/>
                </a:solidFill>
              </a:rPr>
              <a:t>Call Money Market</a:t>
            </a:r>
          </a:p>
          <a:p>
            <a:endParaRPr lang="en-US" sz="2000" b="1" u="sng" dirty="0" smtClean="0"/>
          </a:p>
          <a:p>
            <a:pPr>
              <a:buFont typeface="Arial" charset="0"/>
              <a:buChar char="•"/>
            </a:pPr>
            <a:r>
              <a:rPr lang="en-US" sz="2400" b="1" dirty="0" smtClean="0"/>
              <a:t>Call money – Short term finance repayable on demand</a:t>
            </a:r>
          </a:p>
          <a:p>
            <a:pPr>
              <a:buFont typeface="Arial" charset="0"/>
              <a:buChar char="•"/>
            </a:pPr>
            <a:endParaRPr lang="en-US" sz="2400" b="1" dirty="0" smtClean="0"/>
          </a:p>
          <a:p>
            <a:pPr>
              <a:buFont typeface="Arial" charset="0"/>
              <a:buChar char="•"/>
            </a:pPr>
            <a:r>
              <a:rPr lang="en-US" sz="2400" b="1" dirty="0" smtClean="0"/>
              <a:t>Maturity period – one to 14 days </a:t>
            </a:r>
          </a:p>
          <a:p>
            <a:pPr>
              <a:buFont typeface="Arial" charset="0"/>
              <a:buChar char="•"/>
            </a:pPr>
            <a:endParaRPr lang="en-US" sz="2400" b="1" dirty="0" smtClean="0"/>
          </a:p>
          <a:p>
            <a:pPr>
              <a:buFont typeface="Arial" charset="0"/>
              <a:buChar char="•"/>
            </a:pPr>
            <a:r>
              <a:rPr lang="en-US" sz="2400" b="1" dirty="0" smtClean="0"/>
              <a:t>It is used for inter bank  transactions</a:t>
            </a:r>
          </a:p>
          <a:p>
            <a:pPr>
              <a:buFont typeface="Arial" charset="0"/>
              <a:buChar char="•"/>
            </a:pPr>
            <a:endParaRPr lang="en-US" sz="2400" b="1" dirty="0" smtClean="0"/>
          </a:p>
          <a:p>
            <a:pPr>
              <a:buFont typeface="Arial" charset="0"/>
              <a:buChar char="•"/>
            </a:pPr>
            <a:r>
              <a:rPr lang="en-US" sz="2400" b="1" dirty="0" smtClean="0"/>
              <a:t>Money lent for one day is called “ Call Money”</a:t>
            </a:r>
          </a:p>
          <a:p>
            <a:pPr>
              <a:buFont typeface="Arial" charset="0"/>
              <a:buChar char="•"/>
            </a:pPr>
            <a:endParaRPr lang="en-US" sz="2400" b="1" dirty="0" smtClean="0"/>
          </a:p>
          <a:p>
            <a:pPr>
              <a:buFont typeface="Arial" charset="0"/>
              <a:buChar char="•"/>
            </a:pPr>
            <a:r>
              <a:rPr lang="en-US" sz="2400" b="1" dirty="0" smtClean="0"/>
              <a:t>If it exceeds one day, it is called “notice money”</a:t>
            </a:r>
          </a:p>
          <a:p>
            <a:pPr>
              <a:buFont typeface="Arial" charset="0"/>
              <a:buChar char="•"/>
            </a:pPr>
            <a:endParaRPr lang="en-US" sz="2400" b="1" dirty="0" smtClean="0"/>
          </a:p>
          <a:p>
            <a:pPr>
              <a:buFont typeface="Arial" charset="0"/>
              <a:buChar char="•"/>
            </a:pPr>
            <a:r>
              <a:rPr lang="en-US" sz="2400" b="1" dirty="0" smtClean="0"/>
              <a:t>Interest rates on call money are highly volatile</a:t>
            </a:r>
          </a:p>
          <a:p>
            <a:pPr>
              <a:buFont typeface="Arial" charset="0"/>
              <a:buChar char="•"/>
            </a:pPr>
            <a:endParaRPr lang="en-US" sz="2400" b="1" dirty="0" smtClean="0"/>
          </a:p>
          <a:p>
            <a:pPr>
              <a:buFont typeface="Arial" charset="0"/>
              <a:buChar char="•"/>
            </a:pPr>
            <a:r>
              <a:rPr lang="en-US" sz="2400" b="1" dirty="0" smtClean="0"/>
              <a:t>Banks play a dominant role. Lend among themselves.</a:t>
            </a:r>
          </a:p>
          <a:p>
            <a:pPr>
              <a:buFont typeface="Arial" charset="0"/>
              <a:buChar char="•"/>
            </a:pPr>
            <a:endParaRPr lang="en-US" sz="2000" b="1" dirty="0" smtClean="0"/>
          </a:p>
          <a:p>
            <a:pPr>
              <a:buFont typeface="Arial" charset="0"/>
              <a:buChar char="•"/>
            </a:pPr>
            <a:endParaRPr lang="en-US" sz="20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1371600"/>
            <a:ext cx="7116756" cy="2031325"/>
          </a:xfrm>
          <a:prstGeom prst="rect">
            <a:avLst/>
          </a:prstGeom>
          <a:noFill/>
        </p:spPr>
        <p:txBody>
          <a:bodyPr wrap="none" rtlCol="0">
            <a:spAutoFit/>
          </a:bodyPr>
          <a:lstStyle/>
          <a:p>
            <a:r>
              <a:rPr lang="en-US" dirty="0" smtClean="0"/>
              <a:t>Intro to Financial System</a:t>
            </a:r>
          </a:p>
          <a:p>
            <a:endParaRPr lang="en-US" dirty="0" smtClean="0"/>
          </a:p>
          <a:p>
            <a:pPr>
              <a:buFont typeface="Arial" charset="0"/>
              <a:buChar char="•"/>
            </a:pPr>
            <a:r>
              <a:rPr lang="en-US" dirty="0" smtClean="0"/>
              <a:t>A financial system of any country refers to a system that provides smooth</a:t>
            </a:r>
          </a:p>
          <a:p>
            <a:r>
              <a:rPr lang="en-US" dirty="0" smtClean="0"/>
              <a:t>  and efficient relationship between borrowers and the lenders.</a:t>
            </a:r>
          </a:p>
          <a:p>
            <a:endParaRPr lang="en-US" dirty="0" smtClean="0"/>
          </a:p>
          <a:p>
            <a:r>
              <a:rPr lang="en-US" dirty="0" smtClean="0"/>
              <a:t>* It plays a vital role in the economic development of a country.</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762000"/>
            <a:ext cx="6943952" cy="5755422"/>
          </a:xfrm>
          <a:prstGeom prst="rect">
            <a:avLst/>
          </a:prstGeom>
          <a:noFill/>
        </p:spPr>
        <p:txBody>
          <a:bodyPr wrap="none" rtlCol="0">
            <a:spAutoFit/>
          </a:bodyPr>
          <a:lstStyle/>
          <a:p>
            <a:pPr algn="ctr"/>
            <a:r>
              <a:rPr lang="en-US" sz="2800" b="1" u="sng" dirty="0" smtClean="0">
                <a:solidFill>
                  <a:srgbClr val="FF0000"/>
                </a:solidFill>
              </a:rPr>
              <a:t>Treasury Bills ( T Bills)</a:t>
            </a:r>
          </a:p>
          <a:p>
            <a:endParaRPr lang="en-US" sz="2800" b="1" u="sng" dirty="0" smtClean="0"/>
          </a:p>
          <a:p>
            <a:pPr>
              <a:buFont typeface="Arial" charset="0"/>
              <a:buChar char="•"/>
            </a:pPr>
            <a:r>
              <a:rPr lang="en-US" sz="2400" b="1" dirty="0" smtClean="0"/>
              <a:t>Are money market instruments issued by GOI,</a:t>
            </a:r>
          </a:p>
          <a:p>
            <a:r>
              <a:rPr lang="en-US" sz="2400" b="1" dirty="0" smtClean="0"/>
              <a:t> as promissory note with guaranteed repayment at a </a:t>
            </a:r>
          </a:p>
          <a:p>
            <a:r>
              <a:rPr lang="en-US" sz="2400" b="1" dirty="0" smtClean="0"/>
              <a:t> later date.</a:t>
            </a:r>
          </a:p>
          <a:p>
            <a:endParaRPr lang="en-US" sz="2400" b="1" dirty="0" smtClean="0"/>
          </a:p>
          <a:p>
            <a:pPr>
              <a:buFont typeface="Arial" charset="0"/>
              <a:buChar char="•"/>
            </a:pPr>
            <a:r>
              <a:rPr lang="en-US" sz="2400" b="1" dirty="0" smtClean="0"/>
              <a:t>Funds collected thru such tools are used to meet</a:t>
            </a:r>
          </a:p>
          <a:p>
            <a:r>
              <a:rPr lang="en-US" sz="2400" b="1" dirty="0" smtClean="0"/>
              <a:t>  short term needs of the Govt.</a:t>
            </a:r>
          </a:p>
          <a:p>
            <a:endParaRPr lang="en-US" sz="2400" b="1" dirty="0" smtClean="0"/>
          </a:p>
          <a:p>
            <a:pPr>
              <a:buFont typeface="Arial" charset="0"/>
              <a:buChar char="•"/>
            </a:pPr>
            <a:r>
              <a:rPr lang="en-US" sz="2400" b="1" dirty="0" smtClean="0"/>
              <a:t>Issued only by the central govt.</a:t>
            </a:r>
          </a:p>
          <a:p>
            <a:pPr>
              <a:buFont typeface="Arial" charset="0"/>
              <a:buChar char="•"/>
            </a:pPr>
            <a:endParaRPr lang="en-US" sz="2400" b="1" dirty="0" smtClean="0"/>
          </a:p>
          <a:p>
            <a:pPr>
              <a:buFont typeface="Arial" charset="0"/>
              <a:buChar char="•"/>
            </a:pPr>
            <a:r>
              <a:rPr lang="en-US" sz="2400" b="1" dirty="0" smtClean="0"/>
              <a:t>Interest is determined by the market forces</a:t>
            </a:r>
          </a:p>
          <a:p>
            <a:pPr>
              <a:buFont typeface="Arial" charset="0"/>
              <a:buChar char="•"/>
            </a:pPr>
            <a:endParaRPr lang="en-US" sz="2400" b="1" dirty="0" smtClean="0"/>
          </a:p>
          <a:p>
            <a:pPr>
              <a:buFont typeface="Arial" charset="0"/>
              <a:buChar char="•"/>
            </a:pPr>
            <a:r>
              <a:rPr lang="en-US" sz="2400" b="1" dirty="0" smtClean="0"/>
              <a:t>Maturity Period – Max. – 364 days</a:t>
            </a:r>
          </a:p>
          <a:p>
            <a:r>
              <a:rPr lang="en-US" sz="2400" b="1" dirty="0" smtClean="0"/>
              <a:t>                                                 91 days, 182 1nd 364 days </a:t>
            </a:r>
            <a:endParaRPr lang="en-US" sz="2400"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609600"/>
            <a:ext cx="7490127" cy="5386090"/>
          </a:xfrm>
          <a:prstGeom prst="rect">
            <a:avLst/>
          </a:prstGeom>
          <a:noFill/>
        </p:spPr>
        <p:txBody>
          <a:bodyPr wrap="none" rtlCol="0">
            <a:spAutoFit/>
          </a:bodyPr>
          <a:lstStyle/>
          <a:p>
            <a:pPr algn="ctr"/>
            <a:r>
              <a:rPr lang="en-US" sz="2800" b="1" u="sng" dirty="0" smtClean="0">
                <a:solidFill>
                  <a:srgbClr val="FF0000"/>
                </a:solidFill>
              </a:rPr>
              <a:t>Commercial Bills</a:t>
            </a:r>
          </a:p>
          <a:p>
            <a:endParaRPr lang="en-US" sz="2800" b="1" u="sng" dirty="0" smtClean="0">
              <a:solidFill>
                <a:srgbClr val="FF0000"/>
              </a:solidFill>
            </a:endParaRPr>
          </a:p>
          <a:p>
            <a:pPr>
              <a:buFont typeface="Arial" charset="0"/>
              <a:buChar char="•"/>
            </a:pPr>
            <a:r>
              <a:rPr lang="en-US" sz="2400" b="1" dirty="0" smtClean="0"/>
              <a:t>Are unsecured , short term debit issued by a corporation</a:t>
            </a:r>
          </a:p>
          <a:p>
            <a:pPr>
              <a:buFont typeface="Arial" charset="0"/>
              <a:buChar char="•"/>
            </a:pPr>
            <a:endParaRPr lang="en-US" sz="2400" b="1" dirty="0" smtClean="0"/>
          </a:p>
          <a:p>
            <a:pPr>
              <a:buFont typeface="Arial" charset="0"/>
              <a:buChar char="•"/>
            </a:pPr>
            <a:r>
              <a:rPr lang="en-US" sz="2400" b="1" dirty="0" smtClean="0"/>
              <a:t>The Investor purchases notes at less than the face value</a:t>
            </a:r>
          </a:p>
          <a:p>
            <a:r>
              <a:rPr lang="en-US" sz="2400" b="1" dirty="0" smtClean="0"/>
              <a:t>  and receives face value at maturity.</a:t>
            </a:r>
          </a:p>
          <a:p>
            <a:endParaRPr lang="en-US" sz="2400" b="1" dirty="0" smtClean="0"/>
          </a:p>
          <a:p>
            <a:pPr>
              <a:buFont typeface="Arial" charset="0"/>
              <a:buChar char="•"/>
            </a:pPr>
            <a:r>
              <a:rPr lang="en-US" sz="2400" b="1" dirty="0" smtClean="0"/>
              <a:t>Maturity – less than 270 days</a:t>
            </a:r>
          </a:p>
          <a:p>
            <a:r>
              <a:rPr lang="en-US" sz="2400" b="1" dirty="0" smtClean="0"/>
              <a:t>                       In practice --- 5 to 45 days</a:t>
            </a:r>
          </a:p>
          <a:p>
            <a:endParaRPr lang="en-US" sz="2400" b="1" dirty="0" smtClean="0"/>
          </a:p>
          <a:p>
            <a:pPr>
              <a:buFont typeface="Arial" charset="0"/>
              <a:buChar char="•"/>
            </a:pPr>
            <a:r>
              <a:rPr lang="en-US" sz="2400" b="1" dirty="0" smtClean="0"/>
              <a:t>Cannot be used for creating Fixed Assets</a:t>
            </a:r>
          </a:p>
          <a:p>
            <a:pPr>
              <a:buFont typeface="Arial" charset="0"/>
              <a:buChar char="•"/>
            </a:pPr>
            <a:endParaRPr lang="en-US" sz="2400" b="1" dirty="0" smtClean="0"/>
          </a:p>
          <a:p>
            <a:pPr>
              <a:buFont typeface="Arial" charset="0"/>
              <a:buChar char="•"/>
            </a:pPr>
            <a:r>
              <a:rPr lang="en-US" sz="2400" b="1" dirty="0" smtClean="0"/>
              <a:t>Commercial Banks play a leading role.</a:t>
            </a:r>
          </a:p>
          <a:p>
            <a:r>
              <a:rPr lang="en-US" sz="2400" b="1" dirty="0" smtClean="0"/>
              <a:t> </a:t>
            </a:r>
            <a:endParaRPr lang="en-US" sz="2400"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9600" y="1143000"/>
            <a:ext cx="7521611" cy="5262979"/>
          </a:xfrm>
          <a:prstGeom prst="rect">
            <a:avLst/>
          </a:prstGeom>
          <a:noFill/>
        </p:spPr>
        <p:txBody>
          <a:bodyPr wrap="none" rtlCol="0">
            <a:spAutoFit/>
          </a:bodyPr>
          <a:lstStyle/>
          <a:p>
            <a:r>
              <a:rPr lang="en-US" sz="2400" b="1" dirty="0" smtClean="0"/>
              <a:t>*Commercial Paper is issued by large institutions</a:t>
            </a:r>
          </a:p>
          <a:p>
            <a:endParaRPr lang="en-US" sz="2400" b="1" dirty="0" smtClean="0"/>
          </a:p>
          <a:p>
            <a:pPr>
              <a:buFont typeface="Arial" charset="0"/>
              <a:buChar char="•"/>
            </a:pPr>
            <a:r>
              <a:rPr lang="en-US" sz="2400" b="1" dirty="0" smtClean="0"/>
              <a:t>The denomination of CP is high</a:t>
            </a:r>
          </a:p>
          <a:p>
            <a:pPr>
              <a:buFont typeface="Arial" charset="0"/>
              <a:buChar char="•"/>
            </a:pPr>
            <a:endParaRPr lang="en-US" sz="2400" b="1" dirty="0" smtClean="0"/>
          </a:p>
          <a:p>
            <a:pPr>
              <a:buFont typeface="Arial" charset="0"/>
              <a:buChar char="•"/>
            </a:pPr>
            <a:r>
              <a:rPr lang="en-US" sz="2400" b="1" dirty="0" smtClean="0"/>
              <a:t>Companies who issue CPs have excellent credit rating</a:t>
            </a:r>
          </a:p>
          <a:p>
            <a:pPr>
              <a:buFont typeface="Arial" charset="0"/>
              <a:buChar char="•"/>
            </a:pPr>
            <a:endParaRPr lang="en-US" sz="2400" b="1" dirty="0" smtClean="0"/>
          </a:p>
          <a:p>
            <a:pPr>
              <a:buFont typeface="Arial" charset="0"/>
              <a:buChar char="•"/>
            </a:pPr>
            <a:r>
              <a:rPr lang="en-US" sz="2400" b="1" dirty="0" smtClean="0"/>
              <a:t>Introduced in our Country in the year 1990</a:t>
            </a:r>
          </a:p>
          <a:p>
            <a:pPr>
              <a:buFont typeface="Arial" charset="0"/>
              <a:buChar char="•"/>
            </a:pPr>
            <a:endParaRPr lang="en-US" sz="2400" b="1" dirty="0" smtClean="0"/>
          </a:p>
          <a:p>
            <a:pPr>
              <a:buFont typeface="Arial" charset="0"/>
              <a:buChar char="•"/>
            </a:pPr>
            <a:r>
              <a:rPr lang="en-US" sz="2400" b="1" dirty="0" smtClean="0"/>
              <a:t>CPs can be issued by large corporations, Primary dealers,</a:t>
            </a:r>
          </a:p>
          <a:p>
            <a:pPr>
              <a:buFont typeface="Arial" charset="0"/>
              <a:buChar char="•"/>
            </a:pPr>
            <a:r>
              <a:rPr lang="en-US" sz="2400" b="1" dirty="0" smtClean="0"/>
              <a:t>All India financial institutions</a:t>
            </a:r>
          </a:p>
          <a:p>
            <a:pPr>
              <a:buFont typeface="Arial" charset="0"/>
              <a:buChar char="•"/>
            </a:pPr>
            <a:endParaRPr lang="en-US" sz="2400" b="1" dirty="0" smtClean="0"/>
          </a:p>
          <a:p>
            <a:pPr>
              <a:buFont typeface="Arial" charset="0"/>
              <a:buChar char="•"/>
            </a:pPr>
            <a:r>
              <a:rPr lang="en-US" sz="2400" b="1" dirty="0" smtClean="0"/>
              <a:t>Minimum value – 5 </a:t>
            </a:r>
            <a:r>
              <a:rPr lang="en-US" sz="2400" b="1" dirty="0" err="1" smtClean="0"/>
              <a:t>lakhs</a:t>
            </a:r>
            <a:r>
              <a:rPr lang="en-US" sz="2400" b="1" dirty="0" smtClean="0"/>
              <a:t> or in multiples of thereof.</a:t>
            </a:r>
          </a:p>
          <a:p>
            <a:pPr>
              <a:buFont typeface="Arial" charset="0"/>
              <a:buChar char="•"/>
            </a:pPr>
            <a:endParaRPr lang="en-US" sz="2400" b="1" dirty="0" smtClean="0"/>
          </a:p>
          <a:p>
            <a:pPr>
              <a:buFont typeface="Arial" charset="0"/>
              <a:buChar char="•"/>
            </a:pPr>
            <a:endParaRPr lang="en-US" sz="2400" b="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609600"/>
            <a:ext cx="7444154" cy="5016758"/>
          </a:xfrm>
          <a:prstGeom prst="rect">
            <a:avLst/>
          </a:prstGeom>
          <a:noFill/>
        </p:spPr>
        <p:txBody>
          <a:bodyPr wrap="none" rtlCol="0">
            <a:spAutoFit/>
          </a:bodyPr>
          <a:lstStyle/>
          <a:p>
            <a:pPr algn="ctr"/>
            <a:r>
              <a:rPr lang="en-US" sz="2800" b="1" u="sng" dirty="0" smtClean="0">
                <a:solidFill>
                  <a:srgbClr val="FF0000"/>
                </a:solidFill>
              </a:rPr>
              <a:t>Primary Markets</a:t>
            </a:r>
          </a:p>
          <a:p>
            <a:endParaRPr lang="en-US" sz="2800" b="1" u="sng" dirty="0" smtClean="0"/>
          </a:p>
          <a:p>
            <a:pPr>
              <a:buFont typeface="Arial" charset="0"/>
              <a:buChar char="•"/>
            </a:pPr>
            <a:r>
              <a:rPr lang="en-US" sz="2400" b="1" dirty="0" smtClean="0"/>
              <a:t>Primary market is where securities are created. It is</a:t>
            </a:r>
          </a:p>
          <a:p>
            <a:r>
              <a:rPr lang="en-US" sz="2400" b="1" dirty="0" smtClean="0"/>
              <a:t>  in this market that a firm sells it’s new stocks and</a:t>
            </a:r>
          </a:p>
          <a:p>
            <a:r>
              <a:rPr lang="en-US" sz="2400" b="1" dirty="0" smtClean="0"/>
              <a:t>  bonds to the public for the first time. IPO is an example.</a:t>
            </a:r>
          </a:p>
          <a:p>
            <a:r>
              <a:rPr lang="en-US" sz="2400" b="1" dirty="0" smtClean="0"/>
              <a:t>  Securities are purchased directly from an issuer.</a:t>
            </a:r>
          </a:p>
          <a:p>
            <a:endParaRPr lang="en-US" sz="2400" b="1" dirty="0" smtClean="0"/>
          </a:p>
          <a:p>
            <a:pPr>
              <a:buFont typeface="Arial" charset="0"/>
              <a:buChar char="•"/>
            </a:pPr>
            <a:r>
              <a:rPr lang="en-US" sz="2400" b="1" dirty="0" smtClean="0"/>
              <a:t>Rights offering (issues) permits cos. To raise additional</a:t>
            </a:r>
          </a:p>
          <a:p>
            <a:r>
              <a:rPr lang="en-US" sz="2400" b="1" dirty="0" smtClean="0"/>
              <a:t>  equity thru the primary market after already having</a:t>
            </a:r>
          </a:p>
          <a:p>
            <a:r>
              <a:rPr lang="en-US" sz="2400" b="1" dirty="0" smtClean="0"/>
              <a:t>  securities enter the secondary market.</a:t>
            </a:r>
          </a:p>
          <a:p>
            <a:endParaRPr lang="en-US" sz="2400" b="1" dirty="0" smtClean="0"/>
          </a:p>
          <a:p>
            <a:pPr>
              <a:buFont typeface="Arial" charset="0"/>
              <a:buChar char="•"/>
            </a:pPr>
            <a:r>
              <a:rPr lang="en-US" sz="2400" b="1" dirty="0" smtClean="0"/>
              <a:t>Other types of primary market offerings for stocks</a:t>
            </a:r>
          </a:p>
          <a:p>
            <a:r>
              <a:rPr lang="en-US" sz="2400" b="1" dirty="0" smtClean="0"/>
              <a:t>  include private placement and preferential allotment.</a:t>
            </a:r>
            <a:endParaRPr lang="en-US" sz="2400" b="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143000"/>
            <a:ext cx="7553606" cy="2431435"/>
          </a:xfrm>
          <a:prstGeom prst="rect">
            <a:avLst/>
          </a:prstGeom>
          <a:noFill/>
        </p:spPr>
        <p:txBody>
          <a:bodyPr wrap="none" rtlCol="0">
            <a:spAutoFit/>
          </a:bodyPr>
          <a:lstStyle/>
          <a:p>
            <a:pPr algn="ctr"/>
            <a:r>
              <a:rPr lang="en-US" sz="2800" b="1" u="sng" dirty="0" smtClean="0">
                <a:solidFill>
                  <a:srgbClr val="FF0000"/>
                </a:solidFill>
              </a:rPr>
              <a:t>Secondary Markets</a:t>
            </a:r>
          </a:p>
          <a:p>
            <a:endParaRPr lang="en-US" sz="2800" b="1" u="sng" dirty="0" smtClean="0"/>
          </a:p>
          <a:p>
            <a:pPr>
              <a:buFont typeface="Arial" charset="0"/>
              <a:buChar char="•"/>
            </a:pPr>
            <a:r>
              <a:rPr lang="en-US" sz="2400" b="1" dirty="0" smtClean="0"/>
              <a:t>Stock market / stock Exchange</a:t>
            </a:r>
          </a:p>
          <a:p>
            <a:pPr>
              <a:buFont typeface="Arial" charset="0"/>
              <a:buChar char="•"/>
            </a:pPr>
            <a:endParaRPr lang="en-US" sz="2400" b="1" dirty="0" smtClean="0"/>
          </a:p>
          <a:p>
            <a:pPr>
              <a:buFont typeface="Arial" charset="0"/>
              <a:buChar char="•"/>
            </a:pPr>
            <a:r>
              <a:rPr lang="en-US" sz="2400" b="1" dirty="0" smtClean="0"/>
              <a:t>In the secondary market investors trade previously</a:t>
            </a:r>
          </a:p>
          <a:p>
            <a:r>
              <a:rPr lang="en-US" sz="2400" b="1" dirty="0" smtClean="0"/>
              <a:t>  issued securities without issuing companies involvement</a:t>
            </a:r>
            <a:endParaRPr lang="en-US" sz="2400" b="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990600"/>
            <a:ext cx="7345409" cy="5016758"/>
          </a:xfrm>
          <a:prstGeom prst="rect">
            <a:avLst/>
          </a:prstGeom>
          <a:noFill/>
        </p:spPr>
        <p:txBody>
          <a:bodyPr wrap="none" rtlCol="0">
            <a:spAutoFit/>
          </a:bodyPr>
          <a:lstStyle/>
          <a:p>
            <a:pPr algn="ctr"/>
            <a:r>
              <a:rPr lang="en-US" sz="2800" b="1" u="sng" dirty="0" smtClean="0">
                <a:solidFill>
                  <a:srgbClr val="FF0000"/>
                </a:solidFill>
              </a:rPr>
              <a:t>FINANCIAL INSTRUMENTS</a:t>
            </a:r>
          </a:p>
          <a:p>
            <a:endParaRPr lang="en-US" sz="2800" b="1" u="sng" dirty="0" smtClean="0"/>
          </a:p>
          <a:p>
            <a:r>
              <a:rPr lang="en-US" sz="2400" b="1" dirty="0" smtClean="0"/>
              <a:t>A financial instrument is a monetary contract between</a:t>
            </a:r>
          </a:p>
          <a:p>
            <a:r>
              <a:rPr lang="en-US" sz="2400" b="1" dirty="0" smtClean="0"/>
              <a:t>parties.</a:t>
            </a:r>
          </a:p>
          <a:p>
            <a:endParaRPr lang="en-US" sz="2400" b="1" dirty="0" smtClean="0"/>
          </a:p>
          <a:p>
            <a:r>
              <a:rPr lang="en-US" sz="2400" b="1" dirty="0" smtClean="0"/>
              <a:t>They can be created, traded, or modified or settled.</a:t>
            </a:r>
          </a:p>
          <a:p>
            <a:endParaRPr lang="en-US" sz="2400" b="1" dirty="0" smtClean="0"/>
          </a:p>
          <a:p>
            <a:r>
              <a:rPr lang="en-US" sz="2400" b="1" dirty="0" smtClean="0"/>
              <a:t>A financial instrument is the evidence of ownership</a:t>
            </a:r>
          </a:p>
          <a:p>
            <a:r>
              <a:rPr lang="en-US" sz="2400" b="1" dirty="0" smtClean="0"/>
              <a:t>or part of something, as in stocks and shares.</a:t>
            </a:r>
          </a:p>
          <a:p>
            <a:endParaRPr lang="en-US" sz="2400" b="1" dirty="0" smtClean="0"/>
          </a:p>
          <a:p>
            <a:r>
              <a:rPr lang="en-US" sz="2400" b="1" dirty="0" smtClean="0"/>
              <a:t>Bonds are contractual rights to receive cash.</a:t>
            </a:r>
          </a:p>
          <a:p>
            <a:endParaRPr lang="en-US" sz="2400" b="1" dirty="0" smtClean="0"/>
          </a:p>
          <a:p>
            <a:r>
              <a:rPr lang="en-US" sz="2400" b="1" dirty="0" smtClean="0"/>
              <a:t> </a:t>
            </a:r>
            <a:endParaRPr lang="en-US" sz="2400" b="1"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1143000"/>
            <a:ext cx="7617535" cy="3046988"/>
          </a:xfrm>
          <a:prstGeom prst="rect">
            <a:avLst/>
          </a:prstGeom>
          <a:noFill/>
        </p:spPr>
        <p:txBody>
          <a:bodyPr wrap="none" rtlCol="0">
            <a:spAutoFit/>
          </a:bodyPr>
          <a:lstStyle/>
          <a:p>
            <a:r>
              <a:rPr lang="en-US" sz="2400" b="1" dirty="0" smtClean="0"/>
              <a:t>Each financial instrument serves a different purpose and</a:t>
            </a:r>
          </a:p>
          <a:p>
            <a:r>
              <a:rPr lang="en-US" sz="2400" b="1" dirty="0" smtClean="0"/>
              <a:t>meets a specific need of the investor.</a:t>
            </a:r>
          </a:p>
          <a:p>
            <a:endParaRPr lang="en-US" sz="2400" b="1" dirty="0" smtClean="0"/>
          </a:p>
          <a:p>
            <a:r>
              <a:rPr lang="en-US" sz="2400" b="1" dirty="0" smtClean="0"/>
              <a:t>For instance, investors who prefer safety over returns,</a:t>
            </a:r>
          </a:p>
          <a:p>
            <a:r>
              <a:rPr lang="en-US" sz="2400" b="1" dirty="0" smtClean="0"/>
              <a:t>can park their funds in bonds.</a:t>
            </a:r>
          </a:p>
          <a:p>
            <a:endParaRPr lang="en-US" sz="2400" b="1" dirty="0" smtClean="0"/>
          </a:p>
          <a:p>
            <a:r>
              <a:rPr lang="en-US" sz="2400" b="1" dirty="0" smtClean="0"/>
              <a:t>Bonds are less risky and safer, but they offer lower returns</a:t>
            </a:r>
          </a:p>
          <a:p>
            <a:r>
              <a:rPr lang="en-US" sz="2400" b="1" dirty="0" smtClean="0"/>
              <a:t>than what one would expect from equities. </a:t>
            </a:r>
            <a:endParaRPr lang="en-US" sz="2400" b="1"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1143000"/>
            <a:ext cx="7732310" cy="4154984"/>
          </a:xfrm>
          <a:prstGeom prst="rect">
            <a:avLst/>
          </a:prstGeom>
          <a:noFill/>
        </p:spPr>
        <p:txBody>
          <a:bodyPr wrap="none" rtlCol="0">
            <a:spAutoFit/>
          </a:bodyPr>
          <a:lstStyle/>
          <a:p>
            <a:r>
              <a:rPr lang="en-US" sz="2400" b="1" dirty="0" smtClean="0"/>
              <a:t>Financial instruments may be categorized by ‘asset class’</a:t>
            </a:r>
          </a:p>
          <a:p>
            <a:r>
              <a:rPr lang="en-US" sz="2400" b="1" dirty="0" smtClean="0"/>
              <a:t>depending on whether they are equity based or debt</a:t>
            </a:r>
          </a:p>
          <a:p>
            <a:r>
              <a:rPr lang="en-US" sz="2400" b="1" dirty="0" smtClean="0"/>
              <a:t>based( Loan).</a:t>
            </a:r>
          </a:p>
          <a:p>
            <a:endParaRPr lang="en-US" sz="2400" b="1" dirty="0" smtClean="0"/>
          </a:p>
          <a:p>
            <a:r>
              <a:rPr lang="en-US" sz="2400" b="1" dirty="0" smtClean="0"/>
              <a:t>The first one represents  ownership, while the second</a:t>
            </a:r>
          </a:p>
          <a:p>
            <a:r>
              <a:rPr lang="en-US" sz="2400" b="1" dirty="0" smtClean="0"/>
              <a:t>represents a loan by the investor to the owner.</a:t>
            </a:r>
          </a:p>
          <a:p>
            <a:endParaRPr lang="en-US" sz="2400" b="1" dirty="0" smtClean="0"/>
          </a:p>
          <a:p>
            <a:r>
              <a:rPr lang="en-US" sz="2400" b="1" dirty="0" smtClean="0"/>
              <a:t>If the instrument is debt type, it can be further categorized </a:t>
            </a:r>
          </a:p>
          <a:p>
            <a:r>
              <a:rPr lang="en-US" sz="2400" b="1" dirty="0" smtClean="0"/>
              <a:t>into </a:t>
            </a:r>
          </a:p>
          <a:p>
            <a:r>
              <a:rPr lang="en-US" sz="2400" b="1" dirty="0" smtClean="0"/>
              <a:t>                        Short  Term</a:t>
            </a:r>
          </a:p>
          <a:p>
            <a:r>
              <a:rPr lang="en-US" sz="2400" b="1" dirty="0" smtClean="0"/>
              <a:t>                        Long  Term </a:t>
            </a:r>
            <a:endParaRPr lang="en-US" sz="2400" b="1"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457200"/>
            <a:ext cx="7620000" cy="6093976"/>
          </a:xfrm>
          <a:prstGeom prst="rect">
            <a:avLst/>
          </a:prstGeom>
          <a:noFill/>
        </p:spPr>
        <p:txBody>
          <a:bodyPr wrap="square" rtlCol="0">
            <a:spAutoFit/>
          </a:bodyPr>
          <a:lstStyle/>
          <a:p>
            <a:r>
              <a:rPr lang="en-US" sz="3600" b="1" dirty="0" smtClean="0">
                <a:solidFill>
                  <a:srgbClr val="FF0000"/>
                </a:solidFill>
                <a:latin typeface="Times New Roman" pitchFamily="18" charset="0"/>
                <a:cs typeface="Times New Roman" pitchFamily="18" charset="0"/>
              </a:rPr>
              <a:t>3. FINANCIAL INSTRUMENTS</a:t>
            </a:r>
          </a:p>
          <a:p>
            <a:endParaRPr lang="en-US" dirty="0"/>
          </a:p>
          <a:p>
            <a:r>
              <a:rPr lang="en-US" sz="2400" b="1" dirty="0" smtClean="0">
                <a:latin typeface="Times New Roman" pitchFamily="18" charset="0"/>
                <a:cs typeface="Times New Roman" pitchFamily="18" charset="0"/>
              </a:rPr>
              <a:t>Here again , we have two types:</a:t>
            </a:r>
          </a:p>
          <a:p>
            <a:endParaRPr lang="en-US" sz="2400" b="1" dirty="0">
              <a:latin typeface="Times New Roman" pitchFamily="18" charset="0"/>
              <a:cs typeface="Times New Roman" pitchFamily="18" charset="0"/>
            </a:endParaRPr>
          </a:p>
          <a:p>
            <a:pPr marL="342900" indent="-342900">
              <a:buAutoNum type="arabicPeriod"/>
            </a:pPr>
            <a:r>
              <a:rPr lang="en-US" sz="2400" b="1" dirty="0" smtClean="0">
                <a:latin typeface="Times New Roman" pitchFamily="18" charset="0"/>
                <a:cs typeface="Times New Roman" pitchFamily="18" charset="0"/>
              </a:rPr>
              <a:t>Term based instruments</a:t>
            </a:r>
          </a:p>
          <a:p>
            <a:pPr marL="342900" indent="-342900">
              <a:buAutoNum type="arabicPeriod"/>
            </a:pPr>
            <a:endParaRPr lang="en-US" sz="2400" b="1" dirty="0">
              <a:latin typeface="Times New Roman" pitchFamily="18" charset="0"/>
              <a:cs typeface="Times New Roman" pitchFamily="18" charset="0"/>
            </a:endParaRPr>
          </a:p>
          <a:p>
            <a:pPr marL="342900" indent="-342900">
              <a:buAutoNum type="arabicPeriod"/>
            </a:pPr>
            <a:r>
              <a:rPr lang="en-US" sz="2400" b="1" dirty="0" smtClean="0">
                <a:latin typeface="Times New Roman" pitchFamily="18" charset="0"/>
                <a:cs typeface="Times New Roman" pitchFamily="18" charset="0"/>
              </a:rPr>
              <a:t>Type based instruments</a:t>
            </a:r>
          </a:p>
          <a:p>
            <a:pPr marL="342900" indent="-342900"/>
            <a:endParaRPr lang="en-US" dirty="0" smtClean="0"/>
          </a:p>
          <a:p>
            <a:pPr marL="342900" indent="-342900"/>
            <a:endParaRPr lang="en-US" dirty="0"/>
          </a:p>
          <a:p>
            <a:pPr marL="342900" indent="-342900"/>
            <a:r>
              <a:rPr lang="en-US" b="1" dirty="0" smtClean="0">
                <a:latin typeface="Times New Roman" pitchFamily="18" charset="0"/>
                <a:cs typeface="Times New Roman" pitchFamily="18" charset="0"/>
              </a:rPr>
              <a:t>Term based instruments                                        Type based instruments</a:t>
            </a:r>
          </a:p>
          <a:p>
            <a:pPr marL="342900" indent="-342900"/>
            <a:endParaRPr lang="en-US" dirty="0"/>
          </a:p>
          <a:p>
            <a:pPr marL="342900" indent="-342900"/>
            <a:endParaRPr lang="en-US" dirty="0" smtClean="0"/>
          </a:p>
          <a:p>
            <a:pPr marL="342900" indent="-342900"/>
            <a:endParaRPr lang="en-US" dirty="0" smtClean="0"/>
          </a:p>
          <a:p>
            <a:pPr marL="342900" indent="-342900"/>
            <a:endParaRPr lang="en-US" dirty="0"/>
          </a:p>
          <a:p>
            <a:pPr marL="342900" indent="-342900"/>
            <a:r>
              <a:rPr lang="en-US" b="1" dirty="0" smtClean="0">
                <a:latin typeface="Times New Roman" pitchFamily="18" charset="0"/>
                <a:cs typeface="Times New Roman" pitchFamily="18" charset="0"/>
              </a:rPr>
              <a:t>              Short Term                                                          Primary Securities</a:t>
            </a:r>
          </a:p>
          <a:p>
            <a:pPr marL="342900" indent="-342900"/>
            <a:r>
              <a:rPr lang="en-US" b="1" dirty="0" smtClean="0">
                <a:latin typeface="Times New Roman" pitchFamily="18" charset="0"/>
                <a:cs typeface="Times New Roman" pitchFamily="18" charset="0"/>
              </a:rPr>
              <a:t>                                                                                         Secondary securities</a:t>
            </a:r>
          </a:p>
          <a:p>
            <a:pPr marL="342900" indent="-342900"/>
            <a:r>
              <a:rPr lang="en-US" b="1" dirty="0" smtClean="0">
                <a:latin typeface="Times New Roman" pitchFamily="18" charset="0"/>
                <a:cs typeface="Times New Roman" pitchFamily="18" charset="0"/>
              </a:rPr>
              <a:t>             Long Term                                                          Innovative Securities</a:t>
            </a:r>
          </a:p>
          <a:p>
            <a:pPr marL="342900" indent="-342900"/>
            <a:r>
              <a:rPr lang="en-US" dirty="0" smtClean="0"/>
              <a:t>                                  </a:t>
            </a:r>
          </a:p>
          <a:p>
            <a:pPr marL="342900" indent="-342900"/>
            <a:endParaRPr lang="en-US" dirty="0"/>
          </a:p>
        </p:txBody>
      </p:sp>
      <p:sp>
        <p:nvSpPr>
          <p:cNvPr id="3" name="Down Arrow 2"/>
          <p:cNvSpPr/>
          <p:nvPr/>
        </p:nvSpPr>
        <p:spPr>
          <a:xfrm>
            <a:off x="2133600" y="3962400"/>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own Arrow 3"/>
          <p:cNvSpPr/>
          <p:nvPr/>
        </p:nvSpPr>
        <p:spPr>
          <a:xfrm>
            <a:off x="6705600" y="3962400"/>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838200"/>
            <a:ext cx="7720511" cy="3170099"/>
          </a:xfrm>
          <a:prstGeom prst="rect">
            <a:avLst/>
          </a:prstGeom>
          <a:noFill/>
        </p:spPr>
        <p:txBody>
          <a:bodyPr wrap="none" rtlCol="0">
            <a:spAutoFit/>
          </a:bodyPr>
          <a:lstStyle/>
          <a:p>
            <a:r>
              <a:rPr lang="en-US" sz="2800" b="1" u="sng" dirty="0" smtClean="0">
                <a:solidFill>
                  <a:srgbClr val="FF0000"/>
                </a:solidFill>
              </a:rPr>
              <a:t>Primary Securities</a:t>
            </a:r>
          </a:p>
          <a:p>
            <a:endParaRPr lang="en-US" sz="2800" b="1" u="sng" dirty="0" smtClean="0">
              <a:solidFill>
                <a:srgbClr val="FF0000"/>
              </a:solidFill>
            </a:endParaRPr>
          </a:p>
          <a:p>
            <a:r>
              <a:rPr lang="en-US" sz="2400" b="1" dirty="0" smtClean="0"/>
              <a:t>A primary security is a share of the stock of a Company</a:t>
            </a:r>
          </a:p>
          <a:p>
            <a:r>
              <a:rPr lang="en-US" sz="2400" b="1" dirty="0" smtClean="0"/>
              <a:t>That is issued and sold directly by the company in an </a:t>
            </a:r>
          </a:p>
          <a:p>
            <a:r>
              <a:rPr lang="en-US" sz="2400" b="1" dirty="0" smtClean="0"/>
              <a:t>Initial Public Offering.</a:t>
            </a:r>
          </a:p>
          <a:p>
            <a:endParaRPr lang="en-US" sz="2400" b="1" dirty="0" smtClean="0"/>
          </a:p>
          <a:p>
            <a:r>
              <a:rPr lang="en-US" sz="2400" b="1" dirty="0" smtClean="0"/>
              <a:t>Such securities often are subject to transfer restrictions</a:t>
            </a:r>
          </a:p>
          <a:p>
            <a:r>
              <a:rPr lang="en-US" sz="2400" b="1" dirty="0" smtClean="0"/>
              <a:t>That prevent them from being sold as secondary securities.</a:t>
            </a:r>
            <a:endParaRPr lang="en-US" sz="24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38200" y="838200"/>
            <a:ext cx="7696200" cy="4647426"/>
          </a:xfrm>
          <a:prstGeom prst="rect">
            <a:avLst/>
          </a:prstGeom>
        </p:spPr>
        <p:txBody>
          <a:bodyPr wrap="square">
            <a:spAutoFit/>
          </a:bodyPr>
          <a:lstStyle/>
          <a:p>
            <a:r>
              <a:rPr lang="en-US" sz="3200" b="1" u="sng" dirty="0" smtClean="0">
                <a:solidFill>
                  <a:srgbClr val="FF0000"/>
                </a:solidFill>
                <a:latin typeface="Times New Roman" pitchFamily="18" charset="0"/>
                <a:cs typeface="Times New Roman" pitchFamily="18" charset="0"/>
              </a:rPr>
              <a:t>What is a Financial System </a:t>
            </a:r>
          </a:p>
          <a:p>
            <a:endParaRPr lang="en-US" sz="2400" b="1" dirty="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A </a:t>
            </a:r>
            <a:r>
              <a:rPr lang="en-US" sz="2400" b="1" dirty="0">
                <a:latin typeface="Times New Roman" pitchFamily="18" charset="0"/>
                <a:cs typeface="Times New Roman" pitchFamily="18" charset="0"/>
              </a:rPr>
              <a:t>Financial System of any country refers to a system that </a:t>
            </a:r>
            <a:r>
              <a:rPr lang="en-US" sz="2400" b="1" dirty="0" smtClean="0">
                <a:latin typeface="Times New Roman" pitchFamily="18" charset="0"/>
                <a:cs typeface="Times New Roman" pitchFamily="18" charset="0"/>
              </a:rPr>
              <a:t>provides smooth </a:t>
            </a:r>
            <a:r>
              <a:rPr lang="en-US" sz="2400" b="1" dirty="0">
                <a:latin typeface="Times New Roman" pitchFamily="18" charset="0"/>
                <a:cs typeface="Times New Roman" pitchFamily="18" charset="0"/>
              </a:rPr>
              <a:t>and efficient relationship between the borrowers and the lenders</a:t>
            </a:r>
            <a:r>
              <a:rPr lang="en-US" sz="2400" b="1" dirty="0" smtClean="0">
                <a:latin typeface="Times New Roman" pitchFamily="18" charset="0"/>
                <a:cs typeface="Times New Roman" pitchFamily="18" charset="0"/>
              </a:rPr>
              <a:t>.</a:t>
            </a:r>
          </a:p>
          <a:p>
            <a:endParaRPr lang="en-US" sz="2400" b="1" dirty="0">
              <a:latin typeface="Times New Roman" pitchFamily="18" charset="0"/>
              <a:cs typeface="Times New Roman" pitchFamily="18" charset="0"/>
            </a:endParaRPr>
          </a:p>
          <a:p>
            <a:r>
              <a:rPr lang="en-US" sz="2400" b="1" dirty="0">
                <a:latin typeface="Times New Roman" pitchFamily="18" charset="0"/>
                <a:cs typeface="Times New Roman" pitchFamily="18" charset="0"/>
              </a:rPr>
              <a:t>This system aims at establishing effective medium for generating funds </a:t>
            </a:r>
            <a:r>
              <a:rPr lang="en-US" sz="2400" b="1" dirty="0" smtClean="0">
                <a:latin typeface="Times New Roman" pitchFamily="18" charset="0"/>
                <a:cs typeface="Times New Roman" pitchFamily="18" charset="0"/>
              </a:rPr>
              <a:t>from various sources.</a:t>
            </a:r>
          </a:p>
          <a:p>
            <a:endParaRPr lang="en-US" sz="2400" b="1"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 </a:t>
            </a:r>
            <a:r>
              <a:rPr lang="en-US" sz="2400" b="1" i="1" dirty="0">
                <a:solidFill>
                  <a:srgbClr val="FF0000"/>
                </a:solidFill>
                <a:latin typeface="Times New Roman" pitchFamily="18" charset="0"/>
                <a:cs typeface="Times New Roman" pitchFamily="18" charset="0"/>
              </a:rPr>
              <a:t>A financial system may be defined as a set of institutions</a:t>
            </a:r>
            <a:r>
              <a:rPr lang="en-US" sz="2400" b="1" i="1" dirty="0" smtClean="0">
                <a:solidFill>
                  <a:srgbClr val="FF0000"/>
                </a:solidFill>
                <a:latin typeface="Times New Roman" pitchFamily="18" charset="0"/>
                <a:cs typeface="Times New Roman" pitchFamily="18" charset="0"/>
              </a:rPr>
              <a:t>, instruments </a:t>
            </a:r>
            <a:r>
              <a:rPr lang="en-US" sz="2400" b="1" i="1" dirty="0">
                <a:solidFill>
                  <a:srgbClr val="FF0000"/>
                </a:solidFill>
                <a:latin typeface="Times New Roman" pitchFamily="18" charset="0"/>
                <a:cs typeface="Times New Roman" pitchFamily="18" charset="0"/>
              </a:rPr>
              <a:t>and markets which fosters savings and channels them to </a:t>
            </a:r>
            <a:r>
              <a:rPr lang="en-US" sz="2400" b="1" i="1" dirty="0" smtClean="0">
                <a:solidFill>
                  <a:srgbClr val="FF0000"/>
                </a:solidFill>
                <a:latin typeface="Times New Roman" pitchFamily="18" charset="0"/>
                <a:cs typeface="Times New Roman" pitchFamily="18" charset="0"/>
              </a:rPr>
              <a:t>their most </a:t>
            </a:r>
            <a:r>
              <a:rPr lang="en-US" sz="2400" b="1" i="1" dirty="0">
                <a:solidFill>
                  <a:srgbClr val="FF0000"/>
                </a:solidFill>
                <a:latin typeface="Times New Roman" pitchFamily="18" charset="0"/>
                <a:cs typeface="Times New Roman" pitchFamily="18" charset="0"/>
              </a:rPr>
              <a:t>efficient </a:t>
            </a:r>
            <a:r>
              <a:rPr lang="en-US" sz="2400" b="1" i="1" dirty="0" smtClean="0">
                <a:solidFill>
                  <a:srgbClr val="FF0000"/>
                </a:solidFill>
                <a:latin typeface="Times New Roman" pitchFamily="18" charset="0"/>
                <a:cs typeface="Times New Roman" pitchFamily="18" charset="0"/>
              </a:rPr>
              <a:t>use. </a:t>
            </a:r>
            <a:endParaRPr lang="en-US" sz="2400" b="1" dirty="0">
              <a:solidFill>
                <a:srgbClr val="FF0000"/>
              </a:solidFill>
              <a:latin typeface="Times New Roman"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1066800"/>
            <a:ext cx="7279109" cy="3170099"/>
          </a:xfrm>
          <a:prstGeom prst="rect">
            <a:avLst/>
          </a:prstGeom>
          <a:noFill/>
        </p:spPr>
        <p:txBody>
          <a:bodyPr wrap="none" rtlCol="0">
            <a:spAutoFit/>
          </a:bodyPr>
          <a:lstStyle/>
          <a:p>
            <a:r>
              <a:rPr lang="en-US" sz="2800" b="1" u="sng" dirty="0" smtClean="0">
                <a:solidFill>
                  <a:srgbClr val="FF0000"/>
                </a:solidFill>
              </a:rPr>
              <a:t>Secondary Securities</a:t>
            </a:r>
          </a:p>
          <a:p>
            <a:endParaRPr lang="en-US" sz="2800" b="1" u="sng" dirty="0" smtClean="0">
              <a:solidFill>
                <a:srgbClr val="FF0000"/>
              </a:solidFill>
            </a:endParaRPr>
          </a:p>
          <a:p>
            <a:r>
              <a:rPr lang="en-US" sz="2400" b="1" dirty="0" smtClean="0"/>
              <a:t>A secondary security </a:t>
            </a:r>
            <a:r>
              <a:rPr lang="en-US" sz="2400" b="1" dirty="0" err="1" smtClean="0"/>
              <a:t>ia</a:t>
            </a:r>
            <a:r>
              <a:rPr lang="en-US" sz="2400" b="1" dirty="0" smtClean="0"/>
              <a:t> a share of stock that has been </a:t>
            </a:r>
          </a:p>
          <a:p>
            <a:r>
              <a:rPr lang="en-US" sz="2400" b="1" dirty="0" smtClean="0"/>
              <a:t>Purchased by an investor (either directly form issuing</a:t>
            </a:r>
          </a:p>
          <a:p>
            <a:r>
              <a:rPr lang="en-US" sz="2400" b="1" dirty="0" smtClean="0"/>
              <a:t>Company or from another investor) and sold to another</a:t>
            </a:r>
          </a:p>
          <a:p>
            <a:r>
              <a:rPr lang="en-US" sz="2400" b="1" dirty="0" smtClean="0"/>
              <a:t> investor.</a:t>
            </a:r>
          </a:p>
          <a:p>
            <a:r>
              <a:rPr lang="en-US" sz="2400" b="1" dirty="0" smtClean="0"/>
              <a:t>Ex: Equity, Preference share capital, Debt, and various</a:t>
            </a:r>
          </a:p>
          <a:p>
            <a:r>
              <a:rPr lang="en-US" sz="2400" b="1" dirty="0" smtClean="0"/>
              <a:t>other combinations.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1143000"/>
            <a:ext cx="7402026" cy="5232202"/>
          </a:xfrm>
          <a:prstGeom prst="rect">
            <a:avLst/>
          </a:prstGeom>
          <a:noFill/>
        </p:spPr>
        <p:txBody>
          <a:bodyPr wrap="none" rtlCol="0">
            <a:spAutoFit/>
          </a:bodyPr>
          <a:lstStyle/>
          <a:p>
            <a:r>
              <a:rPr lang="en-US" sz="2800" b="1" u="sng" dirty="0" smtClean="0">
                <a:solidFill>
                  <a:srgbClr val="FF0000"/>
                </a:solidFill>
              </a:rPr>
              <a:t>Innovative Securities</a:t>
            </a:r>
          </a:p>
          <a:p>
            <a:endParaRPr lang="en-US" b="1" dirty="0" smtClean="0"/>
          </a:p>
          <a:p>
            <a:r>
              <a:rPr lang="en-US" b="1" dirty="0" smtClean="0"/>
              <a:t>Financial innovation is the act of creating new financial instruments as</a:t>
            </a:r>
          </a:p>
          <a:p>
            <a:r>
              <a:rPr lang="en-US" b="1" dirty="0" smtClean="0"/>
              <a:t>Well as new financial technologies, institutions and markets.</a:t>
            </a:r>
          </a:p>
          <a:p>
            <a:endParaRPr lang="en-US" b="1" dirty="0" smtClean="0"/>
          </a:p>
          <a:p>
            <a:r>
              <a:rPr lang="en-US" b="1" dirty="0" smtClean="0"/>
              <a:t>There are 3 categories of innovations:</a:t>
            </a:r>
          </a:p>
          <a:p>
            <a:r>
              <a:rPr lang="en-US" b="1" dirty="0" smtClean="0"/>
              <a:t>      * Institutional </a:t>
            </a:r>
          </a:p>
          <a:p>
            <a:r>
              <a:rPr lang="en-US" b="1" dirty="0" smtClean="0"/>
              <a:t>      * Product</a:t>
            </a:r>
          </a:p>
          <a:p>
            <a:r>
              <a:rPr lang="en-US" b="1" dirty="0" smtClean="0"/>
              <a:t>      * Process</a:t>
            </a:r>
          </a:p>
          <a:p>
            <a:r>
              <a:rPr lang="en-US" b="1" dirty="0" smtClean="0"/>
              <a:t>Institutional innovations relate to the creation of new type of financial</a:t>
            </a:r>
          </a:p>
          <a:p>
            <a:r>
              <a:rPr lang="en-US" b="1" dirty="0" smtClean="0"/>
              <a:t>Firms such as specialist Credit Card firms like Capital One, Electronic Trading</a:t>
            </a:r>
          </a:p>
          <a:p>
            <a:r>
              <a:rPr lang="en-US" b="1" dirty="0" smtClean="0"/>
              <a:t>Platforms.</a:t>
            </a:r>
          </a:p>
          <a:p>
            <a:r>
              <a:rPr lang="en-US" b="1" dirty="0" smtClean="0"/>
              <a:t>Product innovations relate to new products such as derivatives, Foreign </a:t>
            </a:r>
          </a:p>
          <a:p>
            <a:r>
              <a:rPr lang="en-US" b="1" dirty="0" smtClean="0"/>
              <a:t>Currency Mortgages.</a:t>
            </a:r>
          </a:p>
          <a:p>
            <a:endParaRPr lang="en-US" b="1" dirty="0" smtClean="0"/>
          </a:p>
          <a:p>
            <a:r>
              <a:rPr lang="en-US" b="1" dirty="0" smtClean="0"/>
              <a:t>Process innovations relate to new ways of doing financial business, like</a:t>
            </a:r>
          </a:p>
          <a:p>
            <a:r>
              <a:rPr lang="en-US" b="1" dirty="0" smtClean="0"/>
              <a:t>Online Banking, Telephone Banking -------</a:t>
            </a:r>
          </a:p>
          <a:p>
            <a:endParaRPr lang="en-US" b="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838200"/>
            <a:ext cx="7620000" cy="6124754"/>
          </a:xfrm>
          <a:prstGeom prst="rect">
            <a:avLst/>
          </a:prstGeom>
          <a:noFill/>
        </p:spPr>
        <p:txBody>
          <a:bodyPr wrap="square" rtlCol="0">
            <a:spAutoFit/>
          </a:bodyPr>
          <a:lstStyle/>
          <a:p>
            <a:r>
              <a:rPr lang="en-US" sz="3600" dirty="0" smtClean="0">
                <a:solidFill>
                  <a:srgbClr val="FF0000"/>
                </a:solidFill>
                <a:latin typeface="Times New Roman" pitchFamily="18" charset="0"/>
                <a:cs typeface="Times New Roman" pitchFamily="18" charset="0"/>
              </a:rPr>
              <a:t>4. FINANCIAL SERVICES</a:t>
            </a:r>
          </a:p>
          <a:p>
            <a:endParaRPr lang="en-US" dirty="0"/>
          </a:p>
          <a:p>
            <a:r>
              <a:rPr lang="en-US" sz="2400" b="1" dirty="0" smtClean="0">
                <a:latin typeface="Times New Roman" pitchFamily="18" charset="0"/>
                <a:cs typeface="Times New Roman" pitchFamily="18" charset="0"/>
              </a:rPr>
              <a:t>Two types of services are available </a:t>
            </a:r>
          </a:p>
          <a:p>
            <a:endParaRPr lang="en-US" sz="2400" b="1" dirty="0">
              <a:latin typeface="Times New Roman" pitchFamily="18" charset="0"/>
              <a:cs typeface="Times New Roman" pitchFamily="18" charset="0"/>
            </a:endParaRPr>
          </a:p>
          <a:p>
            <a:pPr marL="342900" indent="-342900">
              <a:buAutoNum type="arabicPeriod"/>
            </a:pPr>
            <a:r>
              <a:rPr lang="en-US" sz="2400" b="1" dirty="0" smtClean="0">
                <a:latin typeface="Times New Roman" pitchFamily="18" charset="0"/>
                <a:cs typeface="Times New Roman" pitchFamily="18" charset="0"/>
              </a:rPr>
              <a:t>Fund Based services</a:t>
            </a:r>
          </a:p>
          <a:p>
            <a:pPr marL="342900" indent="-342900">
              <a:buAutoNum type="arabicPeriod"/>
            </a:pPr>
            <a:endParaRPr lang="en-US" sz="2400" b="1" dirty="0">
              <a:latin typeface="Times New Roman" pitchFamily="18" charset="0"/>
              <a:cs typeface="Times New Roman" pitchFamily="18" charset="0"/>
            </a:endParaRPr>
          </a:p>
          <a:p>
            <a:pPr marL="342900" indent="-342900">
              <a:buAutoNum type="arabicPeriod"/>
            </a:pPr>
            <a:r>
              <a:rPr lang="en-US" sz="2400" b="1" dirty="0" smtClean="0">
                <a:latin typeface="Times New Roman" pitchFamily="18" charset="0"/>
                <a:cs typeface="Times New Roman" pitchFamily="18" charset="0"/>
              </a:rPr>
              <a:t>Fee Based services</a:t>
            </a:r>
          </a:p>
          <a:p>
            <a:pPr marL="342900" indent="-342900">
              <a:buAutoNum type="arabicPeriod"/>
            </a:pPr>
            <a:endParaRPr lang="en-US" dirty="0"/>
          </a:p>
          <a:p>
            <a:pPr marL="342900" indent="-342900"/>
            <a:endParaRPr lang="en-US" dirty="0" smtClean="0"/>
          </a:p>
          <a:p>
            <a:pPr marL="342900" indent="-342900"/>
            <a:r>
              <a:rPr lang="en-US" sz="2000" b="1" dirty="0" smtClean="0">
                <a:latin typeface="Times New Roman" pitchFamily="18" charset="0"/>
                <a:cs typeface="Times New Roman" pitchFamily="18" charset="0"/>
              </a:rPr>
              <a:t>  Fund Based services                                           Fee Based services</a:t>
            </a:r>
          </a:p>
          <a:p>
            <a:pPr marL="342900" indent="-342900"/>
            <a:endParaRPr lang="en-US" dirty="0"/>
          </a:p>
          <a:p>
            <a:pPr marL="342900" indent="-342900"/>
            <a:endParaRPr lang="en-US" dirty="0" smtClean="0"/>
          </a:p>
          <a:p>
            <a:pPr marL="342900" indent="-342900"/>
            <a:endParaRPr lang="en-US" dirty="0"/>
          </a:p>
          <a:p>
            <a:pPr marL="342900" indent="-342900"/>
            <a:endParaRPr lang="en-US" dirty="0" smtClean="0"/>
          </a:p>
          <a:p>
            <a:pPr marL="342900" indent="-342900"/>
            <a:r>
              <a:rPr lang="en-US" b="1" dirty="0">
                <a:latin typeface="Times New Roman" pitchFamily="18" charset="0"/>
                <a:cs typeface="Times New Roman" pitchFamily="18" charset="0"/>
              </a:rPr>
              <a:t> </a:t>
            </a:r>
            <a:r>
              <a:rPr lang="en-US" b="1" dirty="0" smtClean="0">
                <a:latin typeface="Times New Roman" pitchFamily="18" charset="0"/>
                <a:cs typeface="Times New Roman" pitchFamily="18" charset="0"/>
              </a:rPr>
              <a:t>                Leasing                                                                Merchant Banking</a:t>
            </a:r>
          </a:p>
          <a:p>
            <a:pPr marL="342900" indent="-342900"/>
            <a:r>
              <a:rPr lang="en-US" b="1" dirty="0" smtClean="0">
                <a:latin typeface="Times New Roman" pitchFamily="18" charset="0"/>
                <a:cs typeface="Times New Roman" pitchFamily="18" charset="0"/>
              </a:rPr>
              <a:t>           Hire Purchase                                                                Credit Rating</a:t>
            </a:r>
          </a:p>
          <a:p>
            <a:pPr marL="342900" indent="-342900"/>
            <a:r>
              <a:rPr lang="en-US" b="1" dirty="0" smtClean="0">
                <a:latin typeface="Times New Roman" pitchFamily="18" charset="0"/>
                <a:cs typeface="Times New Roman" pitchFamily="18" charset="0"/>
              </a:rPr>
              <a:t>               Factoring                                                                          Mergers</a:t>
            </a:r>
          </a:p>
          <a:p>
            <a:pPr marL="342900" indent="-342900"/>
            <a:r>
              <a:rPr lang="en-US" b="1" dirty="0" smtClean="0">
                <a:latin typeface="Times New Roman" pitchFamily="18" charset="0"/>
                <a:cs typeface="Times New Roman" pitchFamily="18" charset="0"/>
              </a:rPr>
              <a:t>                                              </a:t>
            </a:r>
          </a:p>
          <a:p>
            <a:pPr marL="342900" indent="-342900"/>
            <a:endParaRPr lang="en-US" dirty="0"/>
          </a:p>
        </p:txBody>
      </p:sp>
      <p:sp>
        <p:nvSpPr>
          <p:cNvPr id="3" name="Down Arrow 2"/>
          <p:cNvSpPr/>
          <p:nvPr/>
        </p:nvSpPr>
        <p:spPr>
          <a:xfrm>
            <a:off x="1981200" y="4495800"/>
            <a:ext cx="484632" cy="978408"/>
          </a:xfrm>
          <a:prstGeom prst="downArrow">
            <a:avLst>
              <a:gd name="adj1" fmla="val 50000"/>
              <a:gd name="adj2" fmla="val 848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own Arrow 3"/>
          <p:cNvSpPr/>
          <p:nvPr/>
        </p:nvSpPr>
        <p:spPr>
          <a:xfrm>
            <a:off x="6934200" y="4419600"/>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762000"/>
            <a:ext cx="8572155" cy="4216539"/>
          </a:xfrm>
          <a:prstGeom prst="rect">
            <a:avLst/>
          </a:prstGeom>
          <a:noFill/>
        </p:spPr>
        <p:txBody>
          <a:bodyPr wrap="none" rtlCol="0">
            <a:spAutoFit/>
          </a:bodyPr>
          <a:lstStyle/>
          <a:p>
            <a:r>
              <a:rPr lang="en-US" sz="4000" b="1" dirty="0" smtClean="0"/>
              <a:t>Fund based Services:</a:t>
            </a:r>
          </a:p>
          <a:p>
            <a:endParaRPr lang="en-US" sz="4000" b="1" dirty="0" smtClean="0"/>
          </a:p>
          <a:p>
            <a:pPr marL="514350" indent="-514350">
              <a:buAutoNum type="arabicPeriod"/>
            </a:pPr>
            <a:r>
              <a:rPr lang="en-US" sz="3600" b="1" dirty="0" smtClean="0"/>
              <a:t>Leasing</a:t>
            </a:r>
          </a:p>
          <a:p>
            <a:pPr marL="514350" indent="-514350"/>
            <a:endParaRPr lang="en-US" sz="2800" b="1" dirty="0" smtClean="0"/>
          </a:p>
          <a:p>
            <a:pPr marL="514350" indent="-514350"/>
            <a:r>
              <a:rPr lang="en-US" sz="3200" b="1" dirty="0" smtClean="0"/>
              <a:t>Lease is a legal agreement that allows one to use </a:t>
            </a:r>
          </a:p>
          <a:p>
            <a:pPr marL="514350" indent="-514350"/>
            <a:r>
              <a:rPr lang="en-US" sz="3200" b="1" dirty="0" smtClean="0"/>
              <a:t>a building, a piece of equipment, or some land</a:t>
            </a:r>
          </a:p>
          <a:p>
            <a:pPr marL="514350" indent="-514350"/>
            <a:r>
              <a:rPr lang="en-US" sz="3200" b="1" dirty="0" smtClean="0"/>
              <a:t>for a period of time in return for a rent</a:t>
            </a:r>
          </a:p>
          <a:p>
            <a:pPr marL="514350" indent="-514350"/>
            <a:endParaRPr lang="en-US" sz="2800" b="1"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1295400"/>
            <a:ext cx="8117030" cy="3970318"/>
          </a:xfrm>
          <a:prstGeom prst="rect">
            <a:avLst/>
          </a:prstGeom>
          <a:noFill/>
        </p:spPr>
        <p:txBody>
          <a:bodyPr wrap="none" rtlCol="0">
            <a:spAutoFit/>
          </a:bodyPr>
          <a:lstStyle/>
          <a:p>
            <a:r>
              <a:rPr lang="en-US" sz="2800" b="1" dirty="0" smtClean="0"/>
              <a:t>1.Single Net leases:  Rent + property tax</a:t>
            </a:r>
          </a:p>
          <a:p>
            <a:endParaRPr lang="en-US" sz="2800" b="1" dirty="0" smtClean="0"/>
          </a:p>
          <a:p>
            <a:r>
              <a:rPr lang="en-US" sz="2800" b="1" dirty="0" smtClean="0"/>
              <a:t>2. Double Net leases: Rent + Property Tax + Insurance</a:t>
            </a:r>
          </a:p>
          <a:p>
            <a:endParaRPr lang="en-US" sz="2800" b="1" dirty="0" smtClean="0"/>
          </a:p>
          <a:p>
            <a:r>
              <a:rPr lang="en-US" sz="2800" b="1" dirty="0" smtClean="0"/>
              <a:t>3. Triple Net leases: Rent + Property Tax + Insurance</a:t>
            </a:r>
          </a:p>
          <a:p>
            <a:r>
              <a:rPr lang="en-US" sz="2800" b="1" dirty="0" smtClean="0"/>
              <a:t>                                    + Maintenance Cost</a:t>
            </a:r>
          </a:p>
          <a:p>
            <a:endParaRPr lang="en-US" sz="2800" b="1" dirty="0" smtClean="0"/>
          </a:p>
          <a:p>
            <a:r>
              <a:rPr lang="en-US" sz="2800" b="1" dirty="0" smtClean="0"/>
              <a:t>4. Gross Leases : Only Rent. Owner responsible for </a:t>
            </a:r>
          </a:p>
          <a:p>
            <a:r>
              <a:rPr lang="en-US" sz="2800" b="1" dirty="0" smtClean="0"/>
              <a:t>                               other costs </a:t>
            </a:r>
            <a:endParaRPr lang="en-US" sz="2800" b="1"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990600"/>
            <a:ext cx="8302337" cy="3354765"/>
          </a:xfrm>
          <a:prstGeom prst="rect">
            <a:avLst/>
          </a:prstGeom>
          <a:noFill/>
        </p:spPr>
        <p:txBody>
          <a:bodyPr wrap="none" rtlCol="0">
            <a:spAutoFit/>
          </a:bodyPr>
          <a:lstStyle/>
          <a:p>
            <a:r>
              <a:rPr lang="en-US" sz="3600" b="1" dirty="0" smtClean="0"/>
              <a:t>2. Hire Purchase:</a:t>
            </a:r>
          </a:p>
          <a:p>
            <a:endParaRPr lang="en-US" sz="3600" b="1" dirty="0" smtClean="0"/>
          </a:p>
          <a:p>
            <a:r>
              <a:rPr lang="en-US" sz="2800" b="1" dirty="0" smtClean="0"/>
              <a:t>Hire Purchase system refers to the system, wherein</a:t>
            </a:r>
          </a:p>
          <a:p>
            <a:r>
              <a:rPr lang="en-US" sz="2800" b="1" dirty="0" smtClean="0"/>
              <a:t>the seller of the goods delivers the goods to the </a:t>
            </a:r>
          </a:p>
          <a:p>
            <a:r>
              <a:rPr lang="en-US" sz="2800" b="1" dirty="0" smtClean="0"/>
              <a:t>buyer without transferring the ownership of goods.</a:t>
            </a:r>
          </a:p>
          <a:p>
            <a:r>
              <a:rPr lang="en-US" sz="2800" b="1" dirty="0" smtClean="0"/>
              <a:t>if the buyer pays all the installments, the ownership of</a:t>
            </a:r>
          </a:p>
          <a:p>
            <a:r>
              <a:rPr lang="en-US" sz="2800" b="1" dirty="0" smtClean="0"/>
              <a:t>the goods will be transferred.</a:t>
            </a:r>
            <a:endParaRPr lang="en-US" sz="2800" b="1"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990600"/>
            <a:ext cx="7575985" cy="4585871"/>
          </a:xfrm>
          <a:prstGeom prst="rect">
            <a:avLst/>
          </a:prstGeom>
          <a:noFill/>
        </p:spPr>
        <p:txBody>
          <a:bodyPr wrap="none" rtlCol="0">
            <a:spAutoFit/>
          </a:bodyPr>
          <a:lstStyle/>
          <a:p>
            <a:r>
              <a:rPr lang="en-US" sz="4000" b="1" dirty="0" smtClean="0"/>
              <a:t>3. Factoring:</a:t>
            </a:r>
          </a:p>
          <a:p>
            <a:endParaRPr lang="en-US" sz="2800" b="1" dirty="0" smtClean="0"/>
          </a:p>
          <a:p>
            <a:r>
              <a:rPr lang="en-US" sz="2800" b="1" dirty="0" smtClean="0"/>
              <a:t>Factoring (finance) is a financial transaction and</a:t>
            </a:r>
          </a:p>
          <a:p>
            <a:r>
              <a:rPr lang="en-US" sz="2800" b="1" dirty="0" smtClean="0"/>
              <a:t>a type of debtor finance, in which a business sells</a:t>
            </a:r>
          </a:p>
          <a:p>
            <a:r>
              <a:rPr lang="en-US" sz="2800" b="1" dirty="0" smtClean="0"/>
              <a:t> it’s accounts receivables to a third party </a:t>
            </a:r>
          </a:p>
          <a:p>
            <a:r>
              <a:rPr lang="en-US" sz="2800" b="1" dirty="0" smtClean="0"/>
              <a:t>(called a factor) at a discount.</a:t>
            </a:r>
          </a:p>
          <a:p>
            <a:endParaRPr lang="en-US" sz="2800" b="1" dirty="0" smtClean="0"/>
          </a:p>
          <a:p>
            <a:r>
              <a:rPr lang="en-US" sz="2800" b="1" dirty="0" smtClean="0"/>
              <a:t>A business will sometimes factor it’s receivable</a:t>
            </a:r>
          </a:p>
          <a:p>
            <a:r>
              <a:rPr lang="en-US" sz="2800" b="1" dirty="0" smtClean="0"/>
              <a:t>Assets to meet it’s present and immediate cash</a:t>
            </a:r>
          </a:p>
          <a:p>
            <a:r>
              <a:rPr lang="en-US" sz="2800" b="1" dirty="0" smtClean="0"/>
              <a:t>needs</a:t>
            </a:r>
            <a:endParaRPr lang="en-US" sz="2800" b="1"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533400"/>
            <a:ext cx="8209299" cy="6863417"/>
          </a:xfrm>
          <a:prstGeom prst="rect">
            <a:avLst/>
          </a:prstGeom>
          <a:noFill/>
        </p:spPr>
        <p:txBody>
          <a:bodyPr wrap="none" rtlCol="0">
            <a:spAutoFit/>
          </a:bodyPr>
          <a:lstStyle/>
          <a:p>
            <a:pPr algn="ctr"/>
            <a:r>
              <a:rPr lang="en-US" sz="4000" b="1" u="sng" dirty="0" smtClean="0"/>
              <a:t>FEE BASED SERVICES:</a:t>
            </a:r>
            <a:endParaRPr lang="en-US" sz="2400" b="1" u="sng" dirty="0" smtClean="0"/>
          </a:p>
          <a:p>
            <a:r>
              <a:rPr lang="en-US" sz="2800" b="1" u="sng" dirty="0" smtClean="0"/>
              <a:t>Merchant Banking:</a:t>
            </a:r>
          </a:p>
          <a:p>
            <a:endParaRPr lang="en-US" sz="2800" b="1" u="sng" dirty="0" smtClean="0"/>
          </a:p>
          <a:p>
            <a:r>
              <a:rPr lang="en-US" sz="2800" b="1" dirty="0" smtClean="0"/>
              <a:t>A merchant bank is a company that conducts</a:t>
            </a:r>
          </a:p>
          <a:p>
            <a:r>
              <a:rPr lang="en-US" sz="2800" b="1" dirty="0" smtClean="0"/>
              <a:t>Underwriting, loan services, financial advising and</a:t>
            </a:r>
          </a:p>
          <a:p>
            <a:r>
              <a:rPr lang="en-US" sz="2800" b="1" dirty="0" smtClean="0"/>
              <a:t>Fund raising services for large corporations and</a:t>
            </a:r>
          </a:p>
          <a:p>
            <a:r>
              <a:rPr lang="en-US" sz="2800" b="1" dirty="0" smtClean="0"/>
              <a:t>High net worth individuals.</a:t>
            </a:r>
          </a:p>
          <a:p>
            <a:r>
              <a:rPr lang="en-US" sz="2800" b="1" dirty="0" smtClean="0"/>
              <a:t>Unlike retail and commercial banks, merchant banks</a:t>
            </a:r>
          </a:p>
          <a:p>
            <a:r>
              <a:rPr lang="en-US" sz="2800" b="1" dirty="0" smtClean="0"/>
              <a:t>do not provide services to general public. They do not</a:t>
            </a:r>
          </a:p>
          <a:p>
            <a:r>
              <a:rPr lang="en-US" sz="2800" b="1" dirty="0" smtClean="0"/>
              <a:t>provide regular banking services like accounts, and</a:t>
            </a:r>
          </a:p>
          <a:p>
            <a:r>
              <a:rPr lang="en-US" sz="2800" b="1" dirty="0" smtClean="0"/>
              <a:t>do not take deposits. These banks are experts in </a:t>
            </a:r>
          </a:p>
          <a:p>
            <a:r>
              <a:rPr lang="en-US" sz="2800" b="1" dirty="0" smtClean="0"/>
              <a:t>International trade, which makes them specialists in</a:t>
            </a:r>
          </a:p>
          <a:p>
            <a:r>
              <a:rPr lang="en-US" sz="2800" b="1" dirty="0" smtClean="0"/>
              <a:t>in dealing with multinational corporations.   </a:t>
            </a:r>
          </a:p>
          <a:p>
            <a:endParaRPr lang="en-US" sz="2800" b="1" dirty="0" smtClean="0"/>
          </a:p>
          <a:p>
            <a:endParaRPr lang="en-US" dirty="0" smtClean="0"/>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914400"/>
            <a:ext cx="7538730" cy="4124206"/>
          </a:xfrm>
          <a:prstGeom prst="rect">
            <a:avLst/>
          </a:prstGeom>
          <a:noFill/>
        </p:spPr>
        <p:txBody>
          <a:bodyPr wrap="none" rtlCol="0">
            <a:spAutoFit/>
          </a:bodyPr>
          <a:lstStyle/>
          <a:p>
            <a:r>
              <a:rPr lang="en-US" sz="4000" b="1" u="sng" dirty="0" smtClean="0"/>
              <a:t>Credit Rating:</a:t>
            </a:r>
          </a:p>
          <a:p>
            <a:endParaRPr lang="en-US" dirty="0" smtClean="0"/>
          </a:p>
          <a:p>
            <a:r>
              <a:rPr lang="en-US" sz="2800" b="1" dirty="0" smtClean="0"/>
              <a:t>A credit rating is a quantified assessment of the</a:t>
            </a:r>
          </a:p>
          <a:p>
            <a:r>
              <a:rPr lang="en-US" sz="2800" b="1" dirty="0" smtClean="0"/>
              <a:t> credit worthiness of a borrower in general terms</a:t>
            </a:r>
          </a:p>
          <a:p>
            <a:r>
              <a:rPr lang="en-US" sz="2800" b="1" dirty="0" smtClean="0"/>
              <a:t> or with respect to a particular Debt or financial</a:t>
            </a:r>
          </a:p>
          <a:p>
            <a:r>
              <a:rPr lang="en-US" sz="2800" b="1" dirty="0" smtClean="0"/>
              <a:t> obligation. A credit rating can be assigned to</a:t>
            </a:r>
          </a:p>
          <a:p>
            <a:r>
              <a:rPr lang="en-US" sz="2800" b="1" dirty="0" smtClean="0"/>
              <a:t>any entity that seeks to borrow money – an </a:t>
            </a:r>
          </a:p>
          <a:p>
            <a:r>
              <a:rPr lang="en-US" sz="2800" b="1" dirty="0" smtClean="0"/>
              <a:t>individual, corporation ,State Govt. ---</a:t>
            </a:r>
          </a:p>
          <a:p>
            <a:endParaRPr lang="en-US" dirty="0" smtClean="0"/>
          </a:p>
          <a:p>
            <a:r>
              <a:rPr lang="en-US" dirty="0" smtClean="0"/>
              <a:t> </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1066800"/>
            <a:ext cx="7813934" cy="4832092"/>
          </a:xfrm>
          <a:prstGeom prst="rect">
            <a:avLst/>
          </a:prstGeom>
          <a:noFill/>
        </p:spPr>
        <p:txBody>
          <a:bodyPr wrap="none" rtlCol="0">
            <a:spAutoFit/>
          </a:bodyPr>
          <a:lstStyle/>
          <a:p>
            <a:r>
              <a:rPr lang="en-US" sz="2800" b="1" dirty="0" smtClean="0"/>
              <a:t>Credit risks are calculated based on  the borrowers’</a:t>
            </a:r>
          </a:p>
          <a:p>
            <a:r>
              <a:rPr lang="en-US" sz="2800" b="1" dirty="0" smtClean="0"/>
              <a:t> overall ability to repay a loan according to it’s</a:t>
            </a:r>
          </a:p>
          <a:p>
            <a:r>
              <a:rPr lang="en-US" sz="2800" b="1" dirty="0" smtClean="0"/>
              <a:t> original terms. </a:t>
            </a:r>
          </a:p>
          <a:p>
            <a:endParaRPr lang="en-US" sz="2800" b="1" dirty="0" smtClean="0"/>
          </a:p>
          <a:p>
            <a:r>
              <a:rPr lang="en-US" sz="2800" b="1" dirty="0" smtClean="0"/>
              <a:t>To  assess credit risk on a consumer loan,</a:t>
            </a:r>
          </a:p>
          <a:p>
            <a:r>
              <a:rPr lang="en-US" sz="2800" b="1" dirty="0" smtClean="0"/>
              <a:t> lenders look at the five Cs: </a:t>
            </a:r>
          </a:p>
          <a:p>
            <a:r>
              <a:rPr lang="en-US" sz="2800" b="1" dirty="0" smtClean="0"/>
              <a:t>Credit history</a:t>
            </a:r>
          </a:p>
          <a:p>
            <a:r>
              <a:rPr lang="en-US" sz="2800" b="1" dirty="0" smtClean="0"/>
              <a:t>Capacity to repay</a:t>
            </a:r>
          </a:p>
          <a:p>
            <a:r>
              <a:rPr lang="en-US" sz="2800" b="1" dirty="0" smtClean="0"/>
              <a:t>Capital</a:t>
            </a:r>
          </a:p>
          <a:p>
            <a:r>
              <a:rPr lang="en-US" sz="2800" b="1" dirty="0" smtClean="0"/>
              <a:t>The loan conditions  and</a:t>
            </a:r>
          </a:p>
          <a:p>
            <a:r>
              <a:rPr lang="en-US" sz="2800" b="1" dirty="0" smtClean="0"/>
              <a:t>Associated collaterals</a:t>
            </a:r>
            <a:endParaRPr lang="en-US" sz="28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838200"/>
            <a:ext cx="7543800" cy="4524315"/>
          </a:xfrm>
          <a:prstGeom prst="rect">
            <a:avLst/>
          </a:prstGeom>
        </p:spPr>
        <p:txBody>
          <a:bodyPr wrap="square">
            <a:spAutoFit/>
          </a:bodyPr>
          <a:lstStyle/>
          <a:p>
            <a:r>
              <a:rPr lang="en-US" sz="2400" b="1" u="sng" dirty="0" smtClean="0">
                <a:solidFill>
                  <a:srgbClr val="FF0000"/>
                </a:solidFill>
                <a:latin typeface="Times New Roman" pitchFamily="18" charset="0"/>
                <a:cs typeface="Times New Roman" pitchFamily="18" charset="0"/>
              </a:rPr>
              <a:t>Functions of a Financial Systems:</a:t>
            </a:r>
          </a:p>
          <a:p>
            <a:endParaRPr lang="en-US" sz="2400" b="1" dirty="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The </a:t>
            </a:r>
            <a:r>
              <a:rPr lang="en-US" sz="2400" b="1" dirty="0">
                <a:latin typeface="Times New Roman" pitchFamily="18" charset="0"/>
                <a:cs typeface="Times New Roman" pitchFamily="18" charset="0"/>
              </a:rPr>
              <a:t>main function of a</a:t>
            </a:r>
            <a:r>
              <a:rPr lang="en-US" sz="2400" b="1" dirty="0" smtClean="0">
                <a:latin typeface="Times New Roman" pitchFamily="18" charset="0"/>
                <a:cs typeface="Times New Roman" pitchFamily="18" charset="0"/>
              </a:rPr>
              <a:t> </a:t>
            </a:r>
            <a:r>
              <a:rPr lang="en-US" sz="2400" b="1" dirty="0">
                <a:latin typeface="Times New Roman" pitchFamily="18" charset="0"/>
                <a:cs typeface="Times New Roman" pitchFamily="18" charset="0"/>
              </a:rPr>
              <a:t>financial system is to </a:t>
            </a:r>
            <a:r>
              <a:rPr lang="en-US" sz="2400" b="1" dirty="0" smtClean="0">
                <a:latin typeface="Times New Roman" pitchFamily="18" charset="0"/>
                <a:cs typeface="Times New Roman" pitchFamily="18" charset="0"/>
              </a:rPr>
              <a:t>assemble wide </a:t>
            </a:r>
            <a:r>
              <a:rPr lang="en-US" sz="2400" b="1" dirty="0">
                <a:latin typeface="Times New Roman" pitchFamily="18" charset="0"/>
                <a:cs typeface="Times New Roman" pitchFamily="18" charset="0"/>
              </a:rPr>
              <a:t>spread savings from household individuals and industrial firms. Also, </a:t>
            </a:r>
            <a:r>
              <a:rPr lang="en-US" sz="2400" b="1" dirty="0" smtClean="0">
                <a:latin typeface="Times New Roman" pitchFamily="18" charset="0"/>
                <a:cs typeface="Times New Roman" pitchFamily="18" charset="0"/>
              </a:rPr>
              <a:t>it helps </a:t>
            </a:r>
            <a:r>
              <a:rPr lang="en-US" sz="2400" b="1" dirty="0">
                <a:latin typeface="Times New Roman" pitchFamily="18" charset="0"/>
                <a:cs typeface="Times New Roman" pitchFamily="18" charset="0"/>
              </a:rPr>
              <a:t>to gather other productive investments in a country</a:t>
            </a:r>
            <a:r>
              <a:rPr lang="en-US" sz="2400" b="1" dirty="0" smtClean="0">
                <a:latin typeface="Times New Roman" pitchFamily="18" charset="0"/>
                <a:cs typeface="Times New Roman" pitchFamily="18" charset="0"/>
              </a:rPr>
              <a:t>.</a:t>
            </a:r>
          </a:p>
          <a:p>
            <a:endParaRPr lang="en-US" sz="2400" b="1"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 </a:t>
            </a:r>
            <a:r>
              <a:rPr lang="en-US" sz="2400" b="1" dirty="0">
                <a:latin typeface="Times New Roman" pitchFamily="18" charset="0"/>
                <a:cs typeface="Times New Roman" pitchFamily="18" charset="0"/>
              </a:rPr>
              <a:t>This system </a:t>
            </a:r>
            <a:r>
              <a:rPr lang="en-US" sz="2400" b="1" dirty="0" smtClean="0">
                <a:latin typeface="Times New Roman" pitchFamily="18" charset="0"/>
                <a:cs typeface="Times New Roman" pitchFamily="18" charset="0"/>
              </a:rPr>
              <a:t>helps in </a:t>
            </a:r>
            <a:r>
              <a:rPr lang="en-US" sz="2400" b="1" dirty="0">
                <a:latin typeface="Times New Roman" pitchFamily="18" charset="0"/>
                <a:cs typeface="Times New Roman" pitchFamily="18" charset="0"/>
              </a:rPr>
              <a:t>fastening the process of capital formation</a:t>
            </a:r>
            <a:r>
              <a:rPr lang="en-US" sz="2400" b="1" dirty="0" smtClean="0">
                <a:latin typeface="Times New Roman" pitchFamily="18" charset="0"/>
                <a:cs typeface="Times New Roman" pitchFamily="18" charset="0"/>
              </a:rPr>
              <a:t>.</a:t>
            </a:r>
          </a:p>
          <a:p>
            <a:endParaRPr lang="en-US" sz="2400" b="1"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 </a:t>
            </a:r>
            <a:r>
              <a:rPr lang="en-US" sz="2400" b="1" dirty="0">
                <a:solidFill>
                  <a:srgbClr val="FF0000"/>
                </a:solidFill>
                <a:latin typeface="Times New Roman" pitchFamily="18" charset="0"/>
                <a:cs typeface="Times New Roman" pitchFamily="18" charset="0"/>
              </a:rPr>
              <a:t>This further accelerates </a:t>
            </a:r>
            <a:r>
              <a:rPr lang="en-US" sz="2400" b="1" dirty="0" smtClean="0">
                <a:solidFill>
                  <a:srgbClr val="FF0000"/>
                </a:solidFill>
                <a:latin typeface="Times New Roman" pitchFamily="18" charset="0"/>
                <a:cs typeface="Times New Roman" pitchFamily="18" charset="0"/>
              </a:rPr>
              <a:t>process of </a:t>
            </a:r>
            <a:r>
              <a:rPr lang="en-US" sz="2400" b="1" dirty="0">
                <a:solidFill>
                  <a:srgbClr val="FF0000"/>
                </a:solidFill>
                <a:latin typeface="Times New Roman" pitchFamily="18" charset="0"/>
                <a:cs typeface="Times New Roman" pitchFamily="18" charset="0"/>
              </a:rPr>
              <a:t>economic prosperity of any nation.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609600"/>
            <a:ext cx="7529177" cy="5447645"/>
          </a:xfrm>
          <a:prstGeom prst="rect">
            <a:avLst/>
          </a:prstGeom>
          <a:noFill/>
        </p:spPr>
        <p:txBody>
          <a:bodyPr wrap="none" rtlCol="0">
            <a:spAutoFit/>
          </a:bodyPr>
          <a:lstStyle/>
          <a:p>
            <a:r>
              <a:rPr lang="en-US" sz="4000" b="1" u="sng" dirty="0" smtClean="0"/>
              <a:t>Factors Considered</a:t>
            </a:r>
          </a:p>
          <a:p>
            <a:endParaRPr lang="en-US" sz="2800" b="1" dirty="0" smtClean="0"/>
          </a:p>
          <a:p>
            <a:pPr>
              <a:buFont typeface="Arial" charset="0"/>
              <a:buChar char="•"/>
            </a:pPr>
            <a:r>
              <a:rPr lang="en-US" sz="2800" b="1" dirty="0" smtClean="0"/>
              <a:t>Business Analysis</a:t>
            </a:r>
          </a:p>
          <a:p>
            <a:pPr>
              <a:buFont typeface="Arial" charset="0"/>
              <a:buChar char="•"/>
            </a:pPr>
            <a:r>
              <a:rPr lang="en-US" sz="2800" b="1" dirty="0" smtClean="0"/>
              <a:t> Market position of the company within industry</a:t>
            </a:r>
          </a:p>
          <a:p>
            <a:pPr>
              <a:buFont typeface="Arial" charset="0"/>
              <a:buChar char="•"/>
            </a:pPr>
            <a:r>
              <a:rPr lang="en-US" sz="2800" b="1" dirty="0" smtClean="0"/>
              <a:t>Operating efficiency of the company</a:t>
            </a:r>
          </a:p>
          <a:p>
            <a:pPr>
              <a:buFont typeface="Arial" charset="0"/>
              <a:buChar char="•"/>
            </a:pPr>
            <a:r>
              <a:rPr lang="en-US" sz="2800" b="1" dirty="0" smtClean="0"/>
              <a:t>Financial analysis</a:t>
            </a:r>
          </a:p>
          <a:p>
            <a:pPr>
              <a:buFont typeface="Arial" charset="0"/>
              <a:buChar char="•"/>
            </a:pPr>
            <a:r>
              <a:rPr lang="en-US" sz="2800" b="1" dirty="0" smtClean="0"/>
              <a:t>Statement of Profits</a:t>
            </a:r>
          </a:p>
          <a:p>
            <a:pPr>
              <a:buFont typeface="Arial" charset="0"/>
              <a:buChar char="•"/>
            </a:pPr>
            <a:r>
              <a:rPr lang="en-US" sz="2800" b="1" dirty="0" smtClean="0"/>
              <a:t>Cash flow</a:t>
            </a:r>
          </a:p>
          <a:p>
            <a:pPr>
              <a:buFont typeface="Arial" charset="0"/>
              <a:buChar char="•"/>
            </a:pPr>
            <a:r>
              <a:rPr lang="en-US" sz="2800" b="1" dirty="0" smtClean="0"/>
              <a:t>Track record of management</a:t>
            </a:r>
          </a:p>
          <a:p>
            <a:pPr>
              <a:buFont typeface="Arial" charset="0"/>
              <a:buChar char="•"/>
            </a:pPr>
            <a:r>
              <a:rPr lang="en-US" sz="2800" b="1" dirty="0" smtClean="0"/>
              <a:t>Capacity to overcome adverse situations</a:t>
            </a:r>
          </a:p>
          <a:p>
            <a:pPr>
              <a:buFont typeface="Arial" charset="0"/>
              <a:buChar char="•"/>
            </a:pPr>
            <a:r>
              <a:rPr lang="en-US" sz="2800" b="1" dirty="0" err="1" smtClean="0"/>
              <a:t>Labour</a:t>
            </a:r>
            <a:r>
              <a:rPr lang="en-US" sz="2800" b="1" dirty="0" smtClean="0"/>
              <a:t> turnover</a:t>
            </a:r>
          </a:p>
          <a:p>
            <a:pPr>
              <a:buFont typeface="Arial" charset="0"/>
              <a:buChar char="•"/>
            </a:pPr>
            <a:r>
              <a:rPr lang="en-US" sz="2800" b="1" dirty="0" smtClean="0"/>
              <a:t>Assets quality</a:t>
            </a:r>
            <a:endParaRPr lang="en-US" sz="2800" b="1"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2947" y="1143000"/>
            <a:ext cx="8761053" cy="5262979"/>
          </a:xfrm>
          <a:prstGeom prst="rect">
            <a:avLst/>
          </a:prstGeom>
          <a:noFill/>
        </p:spPr>
        <p:txBody>
          <a:bodyPr wrap="none" rtlCol="0">
            <a:spAutoFit/>
          </a:bodyPr>
          <a:lstStyle/>
          <a:p>
            <a:r>
              <a:rPr lang="en-US" sz="2800" b="1" dirty="0" smtClean="0"/>
              <a:t>Individuals are given numbers ( Score)</a:t>
            </a:r>
          </a:p>
          <a:p>
            <a:endParaRPr lang="en-US" sz="2800" b="1" dirty="0" smtClean="0"/>
          </a:p>
          <a:p>
            <a:r>
              <a:rPr lang="en-US" sz="2800" b="1" dirty="0" smtClean="0"/>
              <a:t>Business : Letter Grades</a:t>
            </a:r>
          </a:p>
          <a:p>
            <a:endParaRPr lang="en-US" sz="2800" b="1" dirty="0" smtClean="0"/>
          </a:p>
          <a:p>
            <a:r>
              <a:rPr lang="en-US" sz="2800" b="1" dirty="0" smtClean="0">
                <a:solidFill>
                  <a:srgbClr val="FF0000"/>
                </a:solidFill>
              </a:rPr>
              <a:t>A high credit rating (score) </a:t>
            </a:r>
            <a:r>
              <a:rPr lang="en-US" sz="2800" b="1" dirty="0" smtClean="0"/>
              <a:t>– high possibility of paying</a:t>
            </a:r>
          </a:p>
          <a:p>
            <a:r>
              <a:rPr lang="en-US" sz="2800" b="1" dirty="0" smtClean="0"/>
              <a:t>                                                       back without any issue</a:t>
            </a:r>
          </a:p>
          <a:p>
            <a:endParaRPr lang="en-US" sz="2800" b="1" dirty="0" smtClean="0"/>
          </a:p>
          <a:p>
            <a:r>
              <a:rPr lang="en-US" sz="2800" b="1" dirty="0" smtClean="0">
                <a:solidFill>
                  <a:srgbClr val="FF0000"/>
                </a:solidFill>
              </a:rPr>
              <a:t>A poor / low credit rating / score </a:t>
            </a:r>
            <a:r>
              <a:rPr lang="en-US" sz="2800" b="1" dirty="0" smtClean="0"/>
              <a:t>– Suggests that </a:t>
            </a:r>
          </a:p>
          <a:p>
            <a:r>
              <a:rPr lang="en-US" sz="2800" b="1" dirty="0" smtClean="0"/>
              <a:t>                                                             the borrower has had</a:t>
            </a:r>
          </a:p>
          <a:p>
            <a:r>
              <a:rPr lang="en-US" sz="2800" b="1" dirty="0" smtClean="0"/>
              <a:t>                                                             trouble paying back </a:t>
            </a:r>
          </a:p>
          <a:p>
            <a:r>
              <a:rPr lang="en-US" sz="2800" b="1" dirty="0" smtClean="0"/>
              <a:t>                                                   loans in the past and might</a:t>
            </a:r>
          </a:p>
          <a:p>
            <a:r>
              <a:rPr lang="en-US" sz="2800" b="1" dirty="0" smtClean="0"/>
              <a:t>                                follow the same pattern in the future.</a:t>
            </a:r>
            <a:endParaRPr lang="en-US" sz="2800" b="1"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1143000"/>
            <a:ext cx="6984733" cy="3785652"/>
          </a:xfrm>
          <a:prstGeom prst="rect">
            <a:avLst/>
          </a:prstGeom>
          <a:noFill/>
        </p:spPr>
        <p:txBody>
          <a:bodyPr wrap="none" rtlCol="0">
            <a:spAutoFit/>
          </a:bodyPr>
          <a:lstStyle/>
          <a:p>
            <a:r>
              <a:rPr lang="en-US" sz="3600" b="1" u="sng" dirty="0" smtClean="0"/>
              <a:t>MERGERS &amp; ACQUISITIONS ( M&amp;A)</a:t>
            </a:r>
          </a:p>
          <a:p>
            <a:endParaRPr lang="en-US" sz="3600" b="1" u="sng" dirty="0" smtClean="0"/>
          </a:p>
          <a:p>
            <a:r>
              <a:rPr lang="en-US" sz="2800" b="1" dirty="0" smtClean="0"/>
              <a:t>M &amp; A is the area of Corporate finances, </a:t>
            </a:r>
          </a:p>
          <a:p>
            <a:r>
              <a:rPr lang="en-US" sz="2800" b="1" dirty="0" smtClean="0"/>
              <a:t>Management and Strategy dealing with</a:t>
            </a:r>
          </a:p>
          <a:p>
            <a:r>
              <a:rPr lang="en-US" sz="2800" b="1" dirty="0" smtClean="0"/>
              <a:t>purchasing and / or joining with other </a:t>
            </a:r>
          </a:p>
          <a:p>
            <a:r>
              <a:rPr lang="en-US" sz="2800" b="1" dirty="0" smtClean="0"/>
              <a:t>Companies. In a merger, two </a:t>
            </a:r>
            <a:r>
              <a:rPr lang="en-US" sz="2800" b="1" dirty="0" err="1" smtClean="0"/>
              <a:t>organisations</a:t>
            </a:r>
            <a:r>
              <a:rPr lang="en-US" sz="2800" b="1" dirty="0" smtClean="0"/>
              <a:t> </a:t>
            </a:r>
          </a:p>
          <a:p>
            <a:r>
              <a:rPr lang="en-US" sz="2800" b="1" dirty="0" smtClean="0"/>
              <a:t>join forces to become a new business, usually</a:t>
            </a:r>
          </a:p>
          <a:p>
            <a:r>
              <a:rPr lang="en-US" sz="2800" b="1" dirty="0" smtClean="0"/>
              <a:t>with a new name.</a:t>
            </a:r>
            <a:endParaRPr lang="en-US" sz="2800" b="1"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990600"/>
            <a:ext cx="7212359" cy="4216539"/>
          </a:xfrm>
          <a:prstGeom prst="rect">
            <a:avLst/>
          </a:prstGeom>
          <a:noFill/>
        </p:spPr>
        <p:txBody>
          <a:bodyPr wrap="none" rtlCol="0">
            <a:spAutoFit/>
          </a:bodyPr>
          <a:lstStyle/>
          <a:p>
            <a:r>
              <a:rPr lang="en-US" sz="3600" b="1" u="sng" dirty="0" smtClean="0"/>
              <a:t>Why companies do M &amp; A</a:t>
            </a:r>
          </a:p>
          <a:p>
            <a:endParaRPr lang="en-US" sz="3600" b="1" u="sng" dirty="0" smtClean="0"/>
          </a:p>
          <a:p>
            <a:r>
              <a:rPr lang="en-US" sz="2800" b="1" dirty="0" smtClean="0"/>
              <a:t>M &amp; A take place for many strategic business</a:t>
            </a:r>
          </a:p>
          <a:p>
            <a:r>
              <a:rPr lang="en-US" sz="2800" b="1" dirty="0" smtClean="0"/>
              <a:t>reasons, but the most common reason for any</a:t>
            </a:r>
          </a:p>
          <a:p>
            <a:r>
              <a:rPr lang="en-US" sz="2800" b="1" dirty="0" smtClean="0"/>
              <a:t>business combination is economic at the core –</a:t>
            </a:r>
          </a:p>
          <a:p>
            <a:endParaRPr lang="en-US" sz="2800" b="1" dirty="0" smtClean="0"/>
          </a:p>
          <a:p>
            <a:pPr>
              <a:buFont typeface="Arial" charset="0"/>
              <a:buChar char="•"/>
            </a:pPr>
            <a:r>
              <a:rPr lang="en-US" sz="2800" b="1" dirty="0" smtClean="0"/>
              <a:t>Gaining a competitive advantage or larger</a:t>
            </a:r>
          </a:p>
          <a:p>
            <a:r>
              <a:rPr lang="en-US" sz="2800" b="1" dirty="0" smtClean="0"/>
              <a:t>  market share</a:t>
            </a:r>
          </a:p>
          <a:p>
            <a:r>
              <a:rPr lang="en-US" sz="2800" b="1" dirty="0" smtClean="0"/>
              <a:t>* Better distribution or marketing network</a:t>
            </a:r>
            <a:endParaRPr lang="en-US" sz="2800" b="1"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1219200"/>
            <a:ext cx="8113952" cy="4524315"/>
          </a:xfrm>
          <a:prstGeom prst="rect">
            <a:avLst/>
          </a:prstGeom>
          <a:noFill/>
        </p:spPr>
        <p:txBody>
          <a:bodyPr wrap="none" rtlCol="0">
            <a:spAutoFit/>
          </a:bodyPr>
          <a:lstStyle/>
          <a:p>
            <a:r>
              <a:rPr lang="en-US" sz="3600" b="1" u="sng" dirty="0" smtClean="0"/>
              <a:t>Difference between M &amp; A</a:t>
            </a:r>
          </a:p>
          <a:p>
            <a:endParaRPr lang="en-US" sz="2800" b="1" dirty="0" smtClean="0"/>
          </a:p>
          <a:p>
            <a:r>
              <a:rPr lang="en-US" sz="2800" b="1" dirty="0" smtClean="0"/>
              <a:t>Both terms refer to the joining of two companies,</a:t>
            </a:r>
          </a:p>
          <a:p>
            <a:r>
              <a:rPr lang="en-US" sz="2800" b="1" dirty="0" smtClean="0"/>
              <a:t>but there are key differences involved.</a:t>
            </a:r>
          </a:p>
          <a:p>
            <a:endParaRPr lang="en-US" sz="2800" b="1" dirty="0" smtClean="0"/>
          </a:p>
          <a:p>
            <a:r>
              <a:rPr lang="en-US" sz="2800" b="1" dirty="0" smtClean="0"/>
              <a:t>A merger occurs when two separate entities combine</a:t>
            </a:r>
          </a:p>
          <a:p>
            <a:r>
              <a:rPr lang="en-US" sz="2800" b="1" dirty="0" smtClean="0"/>
              <a:t>forces to create a new joint </a:t>
            </a:r>
            <a:r>
              <a:rPr lang="en-US" sz="2800" b="1" dirty="0" err="1" smtClean="0"/>
              <a:t>organisation</a:t>
            </a:r>
            <a:endParaRPr lang="en-US" sz="2800" b="1" dirty="0" smtClean="0"/>
          </a:p>
          <a:p>
            <a:endParaRPr lang="en-US" sz="2800" b="1" dirty="0" smtClean="0"/>
          </a:p>
          <a:p>
            <a:r>
              <a:rPr lang="en-US" sz="2800" b="1" dirty="0" smtClean="0"/>
              <a:t>An acquisition refers to takeover of one entity by</a:t>
            </a:r>
          </a:p>
          <a:p>
            <a:r>
              <a:rPr lang="en-US" sz="2800" b="1" dirty="0" smtClean="0"/>
              <a:t>another.</a:t>
            </a:r>
            <a:endParaRPr lang="en-US" sz="2800" b="1"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143000"/>
            <a:ext cx="8191345" cy="4524315"/>
          </a:xfrm>
          <a:prstGeom prst="rect">
            <a:avLst/>
          </a:prstGeom>
          <a:noFill/>
        </p:spPr>
        <p:txBody>
          <a:bodyPr wrap="none" rtlCol="0">
            <a:spAutoFit/>
          </a:bodyPr>
          <a:lstStyle/>
          <a:p>
            <a:r>
              <a:rPr lang="en-US" sz="2800" b="1" dirty="0" smtClean="0"/>
              <a:t>M &amp; A are generally bad for a large section of</a:t>
            </a:r>
          </a:p>
          <a:p>
            <a:r>
              <a:rPr lang="en-US" sz="2800" b="1" dirty="0" smtClean="0"/>
              <a:t> employee’s job security</a:t>
            </a:r>
            <a:r>
              <a:rPr lang="en-US" dirty="0" smtClean="0"/>
              <a:t>.</a:t>
            </a:r>
          </a:p>
          <a:p>
            <a:endParaRPr lang="en-US" dirty="0" smtClean="0"/>
          </a:p>
          <a:p>
            <a:r>
              <a:rPr lang="en-US" sz="2800" b="1" dirty="0" smtClean="0"/>
              <a:t>When two entities merge their support functions</a:t>
            </a:r>
          </a:p>
          <a:p>
            <a:r>
              <a:rPr lang="en-US" sz="2800" b="1" dirty="0" smtClean="0"/>
              <a:t>become common, there is no need to maintain</a:t>
            </a:r>
          </a:p>
          <a:p>
            <a:r>
              <a:rPr lang="en-US" sz="2800" b="1" dirty="0" smtClean="0"/>
              <a:t>separate support services like HR, Accounts, Purchase</a:t>
            </a:r>
          </a:p>
          <a:p>
            <a:r>
              <a:rPr lang="en-US" sz="2800" b="1" dirty="0" smtClean="0"/>
              <a:t>IT etc.</a:t>
            </a:r>
          </a:p>
          <a:p>
            <a:endParaRPr lang="en-US" sz="2800" b="1" dirty="0" smtClean="0"/>
          </a:p>
          <a:p>
            <a:r>
              <a:rPr lang="en-US" sz="2800" b="1" dirty="0" smtClean="0"/>
              <a:t>Cultural fit of employees in the merged entity is also</a:t>
            </a:r>
          </a:p>
          <a:p>
            <a:r>
              <a:rPr lang="en-US" sz="2800" b="1" dirty="0" smtClean="0"/>
              <a:t>major issue.</a:t>
            </a:r>
          </a:p>
          <a:p>
            <a:r>
              <a:rPr lang="en-US" dirty="0" smtClean="0"/>
              <a:t>  </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4202" y="762000"/>
            <a:ext cx="8688917" cy="4647426"/>
          </a:xfrm>
          <a:prstGeom prst="rect">
            <a:avLst/>
          </a:prstGeom>
          <a:noFill/>
        </p:spPr>
        <p:txBody>
          <a:bodyPr wrap="none" rtlCol="0">
            <a:spAutoFit/>
          </a:bodyPr>
          <a:lstStyle/>
          <a:p>
            <a:r>
              <a:rPr lang="en-US" sz="3600" b="1" u="sng" dirty="0" smtClean="0"/>
              <a:t>Top M &amp; A deals in 2017 – 18</a:t>
            </a:r>
          </a:p>
          <a:p>
            <a:endParaRPr lang="en-US" sz="3600" b="1" dirty="0" smtClean="0"/>
          </a:p>
          <a:p>
            <a:pPr marL="514350" indent="-514350">
              <a:buAutoNum type="arabicPeriod"/>
            </a:pPr>
            <a:r>
              <a:rPr lang="en-US" sz="2800" b="1" dirty="0" smtClean="0"/>
              <a:t>IDFC Bank Ltd.      Capital first Ltd.      1460 </a:t>
            </a:r>
            <a:r>
              <a:rPr lang="en-US" sz="2800" b="1" dirty="0" err="1" smtClean="0"/>
              <a:t>mn</a:t>
            </a:r>
            <a:r>
              <a:rPr lang="en-US" sz="2800" b="1" dirty="0" smtClean="0"/>
              <a:t> US $ </a:t>
            </a:r>
          </a:p>
          <a:p>
            <a:pPr marL="514350" indent="-514350">
              <a:buAutoNum type="arabicPeriod"/>
            </a:pPr>
            <a:r>
              <a:rPr lang="en-US" sz="2800" b="1" dirty="0" smtClean="0"/>
              <a:t>Tata Steel Ltd.       </a:t>
            </a:r>
            <a:r>
              <a:rPr lang="en-US" sz="2800" b="1" dirty="0" err="1" smtClean="0"/>
              <a:t>Bhushan</a:t>
            </a:r>
            <a:r>
              <a:rPr lang="en-US" sz="2800" b="1" dirty="0" smtClean="0"/>
              <a:t> Steel Ltd  5515 </a:t>
            </a:r>
            <a:r>
              <a:rPr lang="en-US" sz="2800" b="1" dirty="0" err="1" smtClean="0"/>
              <a:t>mn</a:t>
            </a:r>
            <a:r>
              <a:rPr lang="en-US" sz="2800" b="1" dirty="0" smtClean="0"/>
              <a:t> US$</a:t>
            </a:r>
          </a:p>
          <a:p>
            <a:pPr marL="514350" indent="-514350">
              <a:buAutoNum type="arabicPeriod"/>
            </a:pPr>
            <a:r>
              <a:rPr lang="en-US" sz="2800" b="1" dirty="0" smtClean="0"/>
              <a:t>HUL Ltd.               </a:t>
            </a:r>
            <a:r>
              <a:rPr lang="en-US" sz="2800" b="1" dirty="0" err="1" smtClean="0"/>
              <a:t>Glaxo</a:t>
            </a:r>
            <a:r>
              <a:rPr lang="en-US" sz="2800" b="1" dirty="0" smtClean="0"/>
              <a:t> Smith healthcare 4500 </a:t>
            </a:r>
            <a:r>
              <a:rPr lang="en-US" sz="2800" b="1" dirty="0" err="1" smtClean="0"/>
              <a:t>mn</a:t>
            </a:r>
            <a:r>
              <a:rPr lang="en-US" sz="2800" b="1" dirty="0" smtClean="0"/>
              <a:t> US$</a:t>
            </a:r>
          </a:p>
          <a:p>
            <a:pPr marL="514350" indent="-514350">
              <a:buAutoNum type="arabicPeriod"/>
            </a:pPr>
            <a:r>
              <a:rPr lang="en-US" sz="2800" b="1" dirty="0" err="1" smtClean="0"/>
              <a:t>Walmart</a:t>
            </a:r>
            <a:r>
              <a:rPr lang="en-US" sz="2800" b="1" dirty="0" smtClean="0"/>
              <a:t> INC       </a:t>
            </a:r>
            <a:r>
              <a:rPr lang="en-US" sz="2800" b="1" dirty="0" err="1" smtClean="0"/>
              <a:t>Flipkart</a:t>
            </a:r>
            <a:r>
              <a:rPr lang="en-US" sz="2800" b="1" dirty="0" smtClean="0"/>
              <a:t> on line                1600 </a:t>
            </a:r>
            <a:r>
              <a:rPr lang="en-US" sz="2800" b="1" dirty="0" err="1" smtClean="0"/>
              <a:t>mn</a:t>
            </a:r>
            <a:r>
              <a:rPr lang="en-US" sz="2800" b="1" dirty="0" smtClean="0"/>
              <a:t> US$</a:t>
            </a:r>
          </a:p>
          <a:p>
            <a:pPr marL="514350" indent="-514350"/>
            <a:endParaRPr lang="en-US" sz="2800" b="1" dirty="0" smtClean="0"/>
          </a:p>
          <a:p>
            <a:pPr marL="514350" indent="-514350"/>
            <a:r>
              <a:rPr lang="en-US" sz="2800" b="1" dirty="0" smtClean="0"/>
              <a:t>Vodafone Idea                           23 Billion $</a:t>
            </a:r>
          </a:p>
          <a:p>
            <a:pPr marL="514350" indent="-514350"/>
            <a:r>
              <a:rPr lang="en-US" sz="2800" b="1" dirty="0" err="1" smtClean="0"/>
              <a:t>Flipkart</a:t>
            </a:r>
            <a:r>
              <a:rPr lang="en-US" sz="2800" b="1" dirty="0" smtClean="0"/>
              <a:t> and </a:t>
            </a:r>
            <a:r>
              <a:rPr lang="en-US" sz="2800" b="1" dirty="0" err="1" smtClean="0"/>
              <a:t>Myntra</a:t>
            </a:r>
            <a:endParaRPr lang="en-US" sz="2800" b="1" dirty="0" smtClean="0"/>
          </a:p>
          <a:p>
            <a:pPr marL="514350" indent="-514350">
              <a:buAutoNum type="arabicPeriod"/>
            </a:pPr>
            <a:endParaRPr lang="en-US" sz="2800" b="1"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685800"/>
            <a:ext cx="6781800" cy="5509200"/>
          </a:xfrm>
          <a:prstGeom prst="rect">
            <a:avLst/>
          </a:prstGeom>
        </p:spPr>
        <p:txBody>
          <a:bodyPr wrap="square">
            <a:spAutoFit/>
          </a:bodyPr>
          <a:lstStyle/>
          <a:p>
            <a:r>
              <a:rPr lang="en-US" sz="3200" b="1" dirty="0" smtClean="0"/>
              <a:t>Financial regulation</a:t>
            </a:r>
            <a:r>
              <a:rPr lang="en-US" sz="3200" dirty="0" smtClean="0"/>
              <a:t> is a form of </a:t>
            </a:r>
            <a:r>
              <a:rPr lang="en-US" sz="3200" b="1" dirty="0" smtClean="0"/>
              <a:t>regulation</a:t>
            </a:r>
            <a:r>
              <a:rPr lang="en-US" sz="3200" dirty="0" smtClean="0"/>
              <a:t> or supervision, which subjects </a:t>
            </a:r>
            <a:r>
              <a:rPr lang="en-US" sz="3200" b="1" dirty="0" smtClean="0"/>
              <a:t>financial</a:t>
            </a:r>
          </a:p>
          <a:p>
            <a:r>
              <a:rPr lang="en-US" sz="3200" dirty="0" smtClean="0"/>
              <a:t> institutions to certain requirements, restrictions and guidelines, aiming to maintain the integrity of the </a:t>
            </a:r>
            <a:r>
              <a:rPr lang="en-US" sz="3200" b="1" dirty="0" smtClean="0"/>
              <a:t>financial</a:t>
            </a:r>
            <a:r>
              <a:rPr lang="en-US" sz="3200" dirty="0" smtClean="0"/>
              <a:t> system.</a:t>
            </a:r>
          </a:p>
          <a:p>
            <a:endParaRPr lang="en-US" sz="3200" dirty="0" smtClean="0"/>
          </a:p>
          <a:p>
            <a:r>
              <a:rPr lang="en-US" sz="3200" dirty="0" smtClean="0"/>
              <a:t> </a:t>
            </a:r>
            <a:r>
              <a:rPr lang="en-US" sz="3200" b="1" dirty="0" smtClean="0"/>
              <a:t>This may be handled by either a government or non-government organization</a:t>
            </a:r>
            <a:r>
              <a:rPr lang="en-US" sz="2800" b="1" dirty="0" smtClean="0"/>
              <a:t>.</a:t>
            </a:r>
            <a:endParaRPr lang="en-US" sz="2800" b="1"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457200"/>
            <a:ext cx="8077200" cy="6001643"/>
          </a:xfrm>
          <a:prstGeom prst="rect">
            <a:avLst/>
          </a:prstGeom>
        </p:spPr>
        <p:txBody>
          <a:bodyPr wrap="square">
            <a:spAutoFit/>
          </a:bodyPr>
          <a:lstStyle/>
          <a:p>
            <a:r>
              <a:rPr lang="en-US" sz="3200" b="1" u="sng" dirty="0" smtClean="0"/>
              <a:t>Purpose of financial regulation</a:t>
            </a:r>
          </a:p>
          <a:p>
            <a:endParaRPr lang="en-US" sz="3200" b="1" dirty="0" smtClean="0"/>
          </a:p>
          <a:p>
            <a:r>
              <a:rPr lang="en-US" sz="3200" b="1" dirty="0" smtClean="0"/>
              <a:t>Financial regulation</a:t>
            </a:r>
            <a:r>
              <a:rPr lang="en-US" sz="3200" dirty="0" smtClean="0"/>
              <a:t> is the supervision of </a:t>
            </a:r>
            <a:r>
              <a:rPr lang="en-US" sz="3200" b="1" dirty="0" smtClean="0"/>
              <a:t>financial</a:t>
            </a:r>
            <a:r>
              <a:rPr lang="en-US" sz="3200" dirty="0" smtClean="0"/>
              <a:t> markets and </a:t>
            </a:r>
            <a:r>
              <a:rPr lang="en-US" sz="3200" b="1" dirty="0" smtClean="0"/>
              <a:t>institutions</a:t>
            </a:r>
            <a:r>
              <a:rPr lang="en-US" sz="3200" dirty="0" smtClean="0"/>
              <a:t>. ...</a:t>
            </a:r>
          </a:p>
          <a:p>
            <a:r>
              <a:rPr lang="en-US" sz="3200" dirty="0" smtClean="0"/>
              <a:t> </a:t>
            </a:r>
          </a:p>
          <a:p>
            <a:r>
              <a:rPr lang="en-US" sz="3200" dirty="0" smtClean="0"/>
              <a:t>The primary </a:t>
            </a:r>
            <a:r>
              <a:rPr lang="en-US" sz="3200" b="1" dirty="0" smtClean="0"/>
              <a:t>purpose</a:t>
            </a:r>
            <a:r>
              <a:rPr lang="en-US" sz="3200" dirty="0" smtClean="0"/>
              <a:t> of a </a:t>
            </a:r>
            <a:r>
              <a:rPr lang="en-US" sz="3200" b="1" dirty="0" smtClean="0"/>
              <a:t>financial regulation</a:t>
            </a:r>
            <a:r>
              <a:rPr lang="en-US" sz="3200" dirty="0" smtClean="0"/>
              <a:t> is to maintain the integrity of the </a:t>
            </a:r>
            <a:r>
              <a:rPr lang="en-US" sz="3200" b="1" dirty="0" smtClean="0"/>
              <a:t>financial</a:t>
            </a:r>
            <a:r>
              <a:rPr lang="en-US" sz="3200" dirty="0" smtClean="0"/>
              <a:t> system. </a:t>
            </a:r>
          </a:p>
          <a:p>
            <a:endParaRPr lang="en-US" sz="3200" dirty="0" smtClean="0"/>
          </a:p>
          <a:p>
            <a:r>
              <a:rPr lang="en-US" sz="3200" b="1" dirty="0" smtClean="0"/>
              <a:t>Financial regulation</a:t>
            </a:r>
            <a:r>
              <a:rPr lang="en-US" sz="3200" dirty="0" smtClean="0"/>
              <a:t> protects investors, maintain orderly markets and promote </a:t>
            </a:r>
            <a:r>
              <a:rPr lang="en-US" sz="3200" b="1" dirty="0" smtClean="0"/>
              <a:t>financial</a:t>
            </a:r>
            <a:r>
              <a:rPr lang="en-US" sz="3200" dirty="0" smtClean="0"/>
              <a:t> stability.</a:t>
            </a:r>
            <a:endParaRPr lang="en-US" sz="32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914400"/>
            <a:ext cx="7877221" cy="6186309"/>
          </a:xfrm>
          <a:prstGeom prst="rect">
            <a:avLst/>
          </a:prstGeom>
          <a:noFill/>
        </p:spPr>
        <p:txBody>
          <a:bodyPr wrap="none" rtlCol="0">
            <a:spAutoFit/>
          </a:bodyPr>
          <a:lstStyle/>
          <a:p>
            <a:r>
              <a:rPr lang="en-US" sz="3600" b="1" dirty="0" smtClean="0"/>
              <a:t>Regulatory and Promotional Institutions</a:t>
            </a:r>
          </a:p>
          <a:p>
            <a:endParaRPr lang="en-US" sz="3600" b="1" dirty="0" smtClean="0"/>
          </a:p>
          <a:p>
            <a:r>
              <a:rPr lang="en-US" sz="3600" b="1" dirty="0" smtClean="0"/>
              <a:t>Financial institutions, Financial markets,</a:t>
            </a:r>
          </a:p>
          <a:p>
            <a:r>
              <a:rPr lang="en-US" sz="3600" b="1" dirty="0" smtClean="0"/>
              <a:t>Financial instruments and financial </a:t>
            </a:r>
          </a:p>
          <a:p>
            <a:r>
              <a:rPr lang="en-US" sz="3600" b="1" dirty="0" smtClean="0"/>
              <a:t>Services are all regulated by regulators.</a:t>
            </a:r>
          </a:p>
          <a:p>
            <a:r>
              <a:rPr lang="en-US" sz="3600" b="1" dirty="0" smtClean="0"/>
              <a:t>The objective of regulators is:</a:t>
            </a:r>
          </a:p>
          <a:p>
            <a:pPr>
              <a:buFont typeface="Arial" charset="0"/>
              <a:buChar char="•"/>
            </a:pPr>
            <a:r>
              <a:rPr lang="en-US" sz="3600" b="1" dirty="0" smtClean="0"/>
              <a:t>Ensure transparency</a:t>
            </a:r>
          </a:p>
          <a:p>
            <a:pPr>
              <a:buFont typeface="Arial" charset="0"/>
              <a:buChar char="•"/>
            </a:pPr>
            <a:r>
              <a:rPr lang="en-US" sz="3600" b="1" dirty="0" smtClean="0"/>
              <a:t>Protect interests of investors</a:t>
            </a:r>
          </a:p>
          <a:p>
            <a:pPr>
              <a:buFont typeface="Arial" charset="0"/>
              <a:buChar char="•"/>
            </a:pPr>
            <a:r>
              <a:rPr lang="en-US" sz="3600" b="1" dirty="0" smtClean="0"/>
              <a:t>Promote healthy financial markets</a:t>
            </a:r>
          </a:p>
          <a:p>
            <a:pPr>
              <a:buFont typeface="Arial" charset="0"/>
              <a:buChar char="•"/>
            </a:pPr>
            <a:r>
              <a:rPr lang="en-US" sz="3600" b="1" dirty="0" smtClean="0"/>
              <a:t>Stop frauds</a:t>
            </a:r>
          </a:p>
          <a:p>
            <a:endParaRPr lang="en-US" sz="36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914400" y="762000"/>
            <a:ext cx="7239000" cy="5755422"/>
          </a:xfrm>
          <a:prstGeom prst="rect">
            <a:avLst/>
          </a:prstGeom>
          <a:noFill/>
        </p:spPr>
        <p:txBody>
          <a:bodyPr wrap="square" rtlCol="0">
            <a:spAutoFit/>
          </a:bodyPr>
          <a:lstStyle/>
          <a:p>
            <a:r>
              <a:rPr lang="en-US" sz="2400" b="1" u="sng" dirty="0" smtClean="0">
                <a:solidFill>
                  <a:srgbClr val="FF0000"/>
                </a:solidFill>
                <a:latin typeface="Times New Roman" pitchFamily="18" charset="0"/>
                <a:cs typeface="Times New Roman" pitchFamily="18" charset="0"/>
              </a:rPr>
              <a:t>COMPONENTS OF INDIAN FINANCIAL SYSTEM</a:t>
            </a:r>
          </a:p>
          <a:p>
            <a:endParaRPr lang="en-US" dirty="0"/>
          </a:p>
          <a:p>
            <a:endParaRPr lang="en-US" dirty="0" smtClean="0"/>
          </a:p>
          <a:p>
            <a:pPr marL="342900" indent="-342900">
              <a:buAutoNum type="arabicPeriod"/>
            </a:pPr>
            <a:r>
              <a:rPr lang="en-US" sz="2800" b="1" dirty="0" smtClean="0">
                <a:latin typeface="Times New Roman" pitchFamily="18" charset="0"/>
                <a:cs typeface="Times New Roman" pitchFamily="18" charset="0"/>
              </a:rPr>
              <a:t>FINANCIAL INSTITUTIONS</a:t>
            </a:r>
          </a:p>
          <a:p>
            <a:pPr marL="342900" indent="-342900">
              <a:buAutoNum type="arabicPeriod"/>
            </a:pPr>
            <a:endParaRPr lang="en-US" sz="2800" b="1" dirty="0">
              <a:latin typeface="Times New Roman" pitchFamily="18" charset="0"/>
              <a:cs typeface="Times New Roman" pitchFamily="18" charset="0"/>
            </a:endParaRPr>
          </a:p>
          <a:p>
            <a:pPr marL="342900" indent="-342900">
              <a:buAutoNum type="arabicPeriod"/>
            </a:pPr>
            <a:r>
              <a:rPr lang="en-US" sz="2800" b="1" dirty="0" smtClean="0">
                <a:latin typeface="Times New Roman" pitchFamily="18" charset="0"/>
                <a:cs typeface="Times New Roman" pitchFamily="18" charset="0"/>
              </a:rPr>
              <a:t>FINANCIAL MARKETS</a:t>
            </a:r>
          </a:p>
          <a:p>
            <a:pPr marL="342900" indent="-342900">
              <a:buAutoNum type="arabicPeriod"/>
            </a:pPr>
            <a:endParaRPr lang="en-US" sz="2800" b="1" dirty="0">
              <a:latin typeface="Times New Roman" pitchFamily="18" charset="0"/>
              <a:cs typeface="Times New Roman" pitchFamily="18" charset="0"/>
            </a:endParaRPr>
          </a:p>
          <a:p>
            <a:pPr marL="342900" indent="-342900">
              <a:buAutoNum type="arabicPeriod"/>
            </a:pPr>
            <a:r>
              <a:rPr lang="en-US" sz="2800" b="1" dirty="0" smtClean="0">
                <a:latin typeface="Times New Roman" pitchFamily="18" charset="0"/>
                <a:cs typeface="Times New Roman" pitchFamily="18" charset="0"/>
              </a:rPr>
              <a:t>FINANCIAL INSTRUMENTS</a:t>
            </a:r>
          </a:p>
          <a:p>
            <a:pPr marL="342900" indent="-342900">
              <a:buAutoNum type="arabicPeriod"/>
            </a:pPr>
            <a:endParaRPr lang="en-US" sz="2800" b="1" dirty="0">
              <a:latin typeface="Times New Roman" pitchFamily="18" charset="0"/>
              <a:cs typeface="Times New Roman" pitchFamily="18" charset="0"/>
            </a:endParaRPr>
          </a:p>
          <a:p>
            <a:pPr marL="342900" indent="-342900">
              <a:buAutoNum type="arabicPeriod"/>
            </a:pPr>
            <a:r>
              <a:rPr lang="en-US" sz="2800" b="1" dirty="0" smtClean="0">
                <a:latin typeface="Times New Roman" pitchFamily="18" charset="0"/>
                <a:cs typeface="Times New Roman" pitchFamily="18" charset="0"/>
              </a:rPr>
              <a:t>FINANCIAL SEVICES</a:t>
            </a:r>
          </a:p>
          <a:p>
            <a:pPr marL="342900" indent="-342900">
              <a:buAutoNum type="arabicPeriod"/>
            </a:pPr>
            <a:endParaRPr lang="en-US" sz="2800" b="1" dirty="0">
              <a:latin typeface="Times New Roman" pitchFamily="18" charset="0"/>
              <a:cs typeface="Times New Roman" pitchFamily="18" charset="0"/>
            </a:endParaRPr>
          </a:p>
          <a:p>
            <a:pPr marL="342900" indent="-342900"/>
            <a:r>
              <a:rPr lang="en-US" sz="2800" dirty="0" smtClean="0">
                <a:solidFill>
                  <a:srgbClr val="FF0000"/>
                </a:solidFill>
              </a:rPr>
              <a:t>Regulation is another aspect of the financial system (RBI, SEBI, IRDA, FMC)</a:t>
            </a:r>
          </a:p>
          <a:p>
            <a:pPr marL="342900" indent="-342900"/>
            <a:endParaRPr lang="en-US" sz="2800" b="1" dirty="0">
              <a:latin typeface="Times New Roman" pitchFamily="18" charset="0"/>
              <a:cs typeface="Times New Roman"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609600"/>
            <a:ext cx="7772400" cy="5078313"/>
          </a:xfrm>
          <a:prstGeom prst="rect">
            <a:avLst/>
          </a:prstGeom>
        </p:spPr>
        <p:txBody>
          <a:bodyPr wrap="square">
            <a:spAutoFit/>
          </a:bodyPr>
          <a:lstStyle/>
          <a:p>
            <a:r>
              <a:rPr lang="en-US" sz="3600" b="1" dirty="0" smtClean="0"/>
              <a:t>RBI as an apex monetary institution:</a:t>
            </a:r>
          </a:p>
          <a:p>
            <a:endParaRPr lang="en-US" sz="3600" b="1" dirty="0" smtClean="0"/>
          </a:p>
          <a:p>
            <a:r>
              <a:rPr lang="en-US" sz="2800" b="1" dirty="0" smtClean="0"/>
              <a:t>Established in April, 1935 in Calcutta, the Reserve Bank of India (RBI) later moved to Mumbai in 1937. After its nationalization in 1949, RBI is presently owned by the Govt. of India. It has 19 regional offices, majorly in state capitals, and 9 sub-offices.</a:t>
            </a:r>
          </a:p>
          <a:p>
            <a:r>
              <a:rPr lang="en-US" sz="2800" b="1" dirty="0" smtClean="0"/>
              <a:t> </a:t>
            </a:r>
          </a:p>
          <a:p>
            <a:r>
              <a:rPr lang="en-US" sz="2800" b="1" dirty="0" smtClean="0"/>
              <a:t>It is the issuer of the Indian Rupee. RBI regulates the banking and financial system of the country by </a:t>
            </a:r>
            <a:r>
              <a:rPr lang="en-US" sz="2800" b="1" dirty="0" smtClean="0">
                <a:solidFill>
                  <a:srgbClr val="FF0000"/>
                </a:solidFill>
              </a:rPr>
              <a:t>issuing broad guidelines and instructions.</a:t>
            </a:r>
            <a:endParaRPr lang="en-US" sz="2800" b="1" dirty="0">
              <a:solidFill>
                <a:srgbClr val="FF0000"/>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685800" y="762000"/>
            <a:ext cx="8015336" cy="5232202"/>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4000" b="1" i="0" u="none" strike="noStrike" cap="none" normalizeH="0" baseline="0" dirty="0" smtClean="0">
                <a:ln>
                  <a:noFill/>
                </a:ln>
                <a:solidFill>
                  <a:srgbClr val="333333"/>
                </a:solidFill>
                <a:effectLst/>
                <a:latin typeface="Montserrat"/>
                <a:cs typeface="Arial" pitchFamily="34" charset="0"/>
              </a:rPr>
              <a:t>Role of RBI</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333333"/>
              </a:solidFill>
              <a:effectLst/>
              <a:latin typeface="Montserra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656B79"/>
                </a:solidFill>
                <a:effectLst/>
                <a:latin typeface="Montserrat"/>
                <a:cs typeface="Arial" pitchFamily="34" charset="0"/>
              </a:rPr>
              <a:t>Control money supply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dirty="0" smtClean="0">
              <a:ln>
                <a:noFill/>
              </a:ln>
              <a:solidFill>
                <a:srgbClr val="333333"/>
              </a:solidFill>
              <a:effectLst/>
              <a:latin typeface="Montserra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656B79"/>
                </a:solidFill>
                <a:effectLst/>
                <a:latin typeface="Montserrat"/>
                <a:cs typeface="Arial" pitchFamily="34" charset="0"/>
              </a:rPr>
              <a:t>Monitor key indicators like GDP and inflation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dirty="0" smtClean="0">
              <a:ln>
                <a:noFill/>
              </a:ln>
              <a:solidFill>
                <a:srgbClr val="333333"/>
              </a:solidFill>
              <a:effectLst/>
              <a:latin typeface="Montserra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656B79"/>
                </a:solidFill>
                <a:effectLst/>
                <a:latin typeface="Montserrat"/>
                <a:cs typeface="Arial" pitchFamily="34" charset="0"/>
              </a:rPr>
              <a:t>Maintain people’s confidence in the banking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656B79"/>
                </a:solidFill>
                <a:effectLst/>
                <a:latin typeface="Montserrat"/>
                <a:cs typeface="Arial" pitchFamily="34" charset="0"/>
              </a:rPr>
              <a:t> and financial system by providing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656B79"/>
                </a:solidFill>
                <a:effectLst/>
                <a:latin typeface="Montserrat"/>
                <a:cs typeface="Arial" pitchFamily="34" charset="0"/>
              </a:rPr>
              <a:t>tools such as ‘Ombudsman’</a:t>
            </a:r>
            <a:endParaRPr kumimoji="0" lang="en-US" sz="28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Arial" pitchFamily="34"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656B79"/>
                </a:solidFill>
                <a:effectLst/>
                <a:latin typeface="Montserrat"/>
                <a:cs typeface="Arial" pitchFamily="34" charset="0"/>
              </a:rPr>
              <a:t>Formulate monetary policies such as inflation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656B79"/>
                </a:solidFill>
                <a:effectLst/>
                <a:latin typeface="Montserrat"/>
                <a:cs typeface="Arial" pitchFamily="34" charset="0"/>
              </a:rPr>
              <a:t> control, bank credit and interest rate control</a:t>
            </a:r>
            <a:endParaRPr kumimoji="0" lang="en-US" sz="2800" b="1"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457200"/>
            <a:ext cx="7924800" cy="4770537"/>
          </a:xfrm>
          <a:prstGeom prst="rect">
            <a:avLst/>
          </a:prstGeom>
        </p:spPr>
        <p:txBody>
          <a:bodyPr wrap="square">
            <a:spAutoFit/>
          </a:bodyPr>
          <a:lstStyle/>
          <a:p>
            <a:r>
              <a:rPr lang="en-US" sz="3600" b="1" dirty="0" smtClean="0"/>
              <a:t>SEBI as a regulatory body for the securities market:</a:t>
            </a:r>
          </a:p>
          <a:p>
            <a:endParaRPr lang="en-US" sz="3600" b="1" dirty="0" smtClean="0"/>
          </a:p>
          <a:p>
            <a:r>
              <a:rPr lang="en-US" sz="2800" b="1" dirty="0" smtClean="0"/>
              <a:t>Securities Exchange Board of India (SEBI) was established in 1988 but got legal status in 1992 to regulate the functions of securities market to keep a check on malpractices and protect the investors. Headquartered in Mumbai, SEBI has its regional offices in New Delhi, Kolkata, Chennai and </a:t>
            </a:r>
            <a:r>
              <a:rPr lang="en-US" sz="2800" b="1" dirty="0" err="1" smtClean="0"/>
              <a:t>Ahmedabad</a:t>
            </a:r>
            <a:r>
              <a:rPr lang="en-US" sz="2800" b="1" dirty="0" smtClean="0"/>
              <a:t>.</a:t>
            </a:r>
            <a:endParaRPr lang="en-US" sz="2800" b="1"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457200"/>
            <a:ext cx="7772400" cy="5201424"/>
          </a:xfrm>
          <a:prstGeom prst="rect">
            <a:avLst/>
          </a:prstGeom>
        </p:spPr>
        <p:txBody>
          <a:bodyPr wrap="square">
            <a:spAutoFit/>
          </a:bodyPr>
          <a:lstStyle/>
          <a:p>
            <a:pPr algn="ctr"/>
            <a:r>
              <a:rPr lang="en-US" sz="4000" b="1" dirty="0" smtClean="0"/>
              <a:t>Role of SEBI</a:t>
            </a:r>
          </a:p>
          <a:p>
            <a:pPr algn="ctr"/>
            <a:endParaRPr lang="en-US" sz="4000" b="1" dirty="0" smtClean="0"/>
          </a:p>
          <a:p>
            <a:r>
              <a:rPr lang="en-US" sz="2800" b="1" dirty="0" smtClean="0"/>
              <a:t>Protect the interests of investors through proper education and guidance</a:t>
            </a:r>
          </a:p>
          <a:p>
            <a:endParaRPr lang="en-US" sz="2800" b="1" dirty="0" smtClean="0"/>
          </a:p>
          <a:p>
            <a:r>
              <a:rPr lang="en-US" sz="2800" b="1" dirty="0" smtClean="0"/>
              <a:t>Regulate and control the business on stock exchanges and other security markets</a:t>
            </a:r>
          </a:p>
          <a:p>
            <a:endParaRPr lang="en-US" sz="2800" b="1" dirty="0" smtClean="0"/>
          </a:p>
          <a:p>
            <a:r>
              <a:rPr lang="en-US" sz="2800" b="1" dirty="0" smtClean="0"/>
              <a:t>Stop fraud in capital market</a:t>
            </a:r>
          </a:p>
          <a:p>
            <a:endParaRPr lang="en-US" sz="2800" b="1" dirty="0" smtClean="0"/>
          </a:p>
          <a:p>
            <a:r>
              <a:rPr lang="en-US" sz="2800" b="1" dirty="0" smtClean="0"/>
              <a:t>Audit the performance of stock market</a:t>
            </a:r>
            <a:endParaRPr lang="en-US" sz="2800" b="1"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457200"/>
            <a:ext cx="7848600" cy="5447645"/>
          </a:xfrm>
          <a:prstGeom prst="rect">
            <a:avLst/>
          </a:prstGeom>
        </p:spPr>
        <p:txBody>
          <a:bodyPr wrap="square">
            <a:spAutoFit/>
          </a:bodyPr>
          <a:lstStyle/>
          <a:p>
            <a:r>
              <a:rPr lang="en-US" sz="3200" b="1" dirty="0" smtClean="0"/>
              <a:t>Insurance Regulatory and Development Authority of India (IRDAI)</a:t>
            </a:r>
          </a:p>
          <a:p>
            <a:endParaRPr lang="en-US" sz="3200" b="1" dirty="0" smtClean="0"/>
          </a:p>
          <a:p>
            <a:r>
              <a:rPr lang="en-US" sz="2800" b="1" dirty="0" smtClean="0"/>
              <a:t>IRDAI is an autonomous apex statutory body for regulating and developing the insurance industry in India.</a:t>
            </a:r>
          </a:p>
          <a:p>
            <a:r>
              <a:rPr lang="en-US" sz="2800" b="1" dirty="0" smtClean="0"/>
              <a:t> It was established in 1999 through an act passed by the Indian Parliament. Headquartered in Hyderabad, </a:t>
            </a:r>
            <a:r>
              <a:rPr lang="en-US" sz="2800" b="1" dirty="0" err="1" smtClean="0"/>
              <a:t>Telangana</a:t>
            </a:r>
            <a:r>
              <a:rPr lang="en-US" sz="2800" b="1" dirty="0" smtClean="0"/>
              <a:t>.</a:t>
            </a:r>
          </a:p>
          <a:p>
            <a:endParaRPr lang="en-US" sz="2800" b="1" dirty="0" smtClean="0"/>
          </a:p>
          <a:p>
            <a:r>
              <a:rPr lang="en-US" sz="2800" b="1" dirty="0" smtClean="0"/>
              <a:t> IRDA regulates and promotes insurance business in India.</a:t>
            </a:r>
            <a:endParaRPr lang="en-US" sz="2800" b="1"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304800"/>
            <a:ext cx="7848600" cy="6032421"/>
          </a:xfrm>
          <a:prstGeom prst="rect">
            <a:avLst/>
          </a:prstGeom>
        </p:spPr>
        <p:txBody>
          <a:bodyPr wrap="square">
            <a:spAutoFit/>
          </a:bodyPr>
          <a:lstStyle/>
          <a:p>
            <a:r>
              <a:rPr lang="en-US" sz="3600" b="1" dirty="0" smtClean="0"/>
              <a:t>Pension Fund Regulatory and Development Authority (PFRDA)</a:t>
            </a:r>
          </a:p>
          <a:p>
            <a:endParaRPr lang="en-US" sz="3600" b="1" dirty="0" smtClean="0"/>
          </a:p>
          <a:p>
            <a:r>
              <a:rPr lang="en-US" sz="2800" b="1" dirty="0" smtClean="0"/>
              <a:t>Established in October 2003 by the Government of India, PFRDA develops and regulates the pension sector in India. The National Pension System (NPS) was launched in January 2004 with an aim to provide retirement income to all the citizens. The objective of NPS is to set up pension reforms and inculcate the habit of saving for retirement amongst the citizens.</a:t>
            </a:r>
          </a:p>
          <a:p>
            <a:endParaRPr lang="en-US" dirty="0" smtClean="0"/>
          </a:p>
          <a:p>
            <a:r>
              <a:rPr lang="en-US" dirty="0" smtClean="0"/>
              <a:t/>
            </a:r>
            <a:br>
              <a:rPr lang="en-US" dirty="0" smtClean="0"/>
            </a:b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2133600"/>
            <a:ext cx="8235588" cy="4093428"/>
          </a:xfrm>
          <a:prstGeom prst="rect">
            <a:avLst/>
          </a:prstGeom>
          <a:noFill/>
        </p:spPr>
        <p:txBody>
          <a:bodyPr wrap="none" rtlCol="0">
            <a:spAutoFit/>
          </a:bodyPr>
          <a:lstStyle/>
          <a:p>
            <a:r>
              <a:rPr lang="en-US" sz="3200" b="1" dirty="0" smtClean="0"/>
              <a:t>*To link the savers &amp; investors.</a:t>
            </a:r>
          </a:p>
          <a:p>
            <a:r>
              <a:rPr lang="en-US" sz="3200" b="1" dirty="0" smtClean="0"/>
              <a:t>*To inspire the operators to monitor the</a:t>
            </a:r>
          </a:p>
          <a:p>
            <a:r>
              <a:rPr lang="en-US" sz="3200" b="1" dirty="0" smtClean="0"/>
              <a:t>   performance of the investment.</a:t>
            </a:r>
          </a:p>
          <a:p>
            <a:r>
              <a:rPr lang="en-US" sz="3200" b="1" dirty="0" smtClean="0"/>
              <a:t>*To achieve optimum allocation of risk bearing.</a:t>
            </a:r>
          </a:p>
          <a:p>
            <a:r>
              <a:rPr lang="en-US" sz="3200" b="1" dirty="0" smtClean="0"/>
              <a:t>*It makes available price - related information.</a:t>
            </a:r>
          </a:p>
          <a:p>
            <a:r>
              <a:rPr lang="en-US" sz="3200" b="1" dirty="0" smtClean="0"/>
              <a:t>*It helps in promoting the process of financial</a:t>
            </a:r>
          </a:p>
          <a:p>
            <a:r>
              <a:rPr lang="en-US" sz="3200" b="1" dirty="0" smtClean="0"/>
              <a:t>   deepening and broadening</a:t>
            </a:r>
          </a:p>
          <a:p>
            <a:endParaRPr lang="en-US" dirty="0" smtClean="0"/>
          </a:p>
          <a:p>
            <a:endParaRPr lang="en-US" dirty="0"/>
          </a:p>
        </p:txBody>
      </p:sp>
      <p:sp>
        <p:nvSpPr>
          <p:cNvPr id="3" name="TextBox 2"/>
          <p:cNvSpPr txBox="1"/>
          <p:nvPr/>
        </p:nvSpPr>
        <p:spPr>
          <a:xfrm>
            <a:off x="914400" y="914400"/>
            <a:ext cx="8055731" cy="1046440"/>
          </a:xfrm>
          <a:prstGeom prst="rect">
            <a:avLst/>
          </a:prstGeom>
          <a:noFill/>
        </p:spPr>
        <p:txBody>
          <a:bodyPr wrap="none" rtlCol="0">
            <a:spAutoFit/>
          </a:bodyPr>
          <a:lstStyle/>
          <a:p>
            <a:r>
              <a:rPr lang="en-US" sz="4400" b="1" u="sng" dirty="0" smtClean="0"/>
              <a:t>Functions of the Financial system </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304800" y="685800"/>
            <a:ext cx="8664486" cy="55626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685800"/>
            <a:ext cx="7386830" cy="7817525"/>
          </a:xfrm>
          <a:prstGeom prst="rect">
            <a:avLst/>
          </a:prstGeom>
          <a:noFill/>
        </p:spPr>
        <p:txBody>
          <a:bodyPr wrap="none" rtlCol="0">
            <a:spAutoFit/>
          </a:bodyPr>
          <a:lstStyle/>
          <a:p>
            <a:r>
              <a:rPr lang="en-US" sz="2800" b="1" u="sng" dirty="0" smtClean="0">
                <a:solidFill>
                  <a:srgbClr val="FF0000"/>
                </a:solidFill>
                <a:latin typeface="Times New Roman" pitchFamily="18" charset="0"/>
                <a:cs typeface="Times New Roman" pitchFamily="18" charset="0"/>
              </a:rPr>
              <a:t>1.Financial Institutions are of two major types:</a:t>
            </a:r>
          </a:p>
          <a:p>
            <a:endParaRPr lang="en-US" dirty="0"/>
          </a:p>
          <a:p>
            <a:r>
              <a:rPr lang="en-US" sz="2400" dirty="0" smtClean="0">
                <a:latin typeface="Times New Roman" pitchFamily="18" charset="0"/>
                <a:cs typeface="Times New Roman" pitchFamily="18" charset="0"/>
              </a:rPr>
              <a:t>1. Banking Institutions.</a:t>
            </a:r>
          </a:p>
          <a:p>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2. Non Banking Institutions</a:t>
            </a:r>
          </a:p>
          <a:p>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In the Banking Institutions, there are again two types:</a:t>
            </a:r>
          </a:p>
          <a:p>
            <a:endParaRPr lang="en-US" sz="2400" dirty="0">
              <a:latin typeface="Times New Roman" pitchFamily="18" charset="0"/>
              <a:cs typeface="Times New Roman" pitchFamily="18" charset="0"/>
            </a:endParaRPr>
          </a:p>
          <a:p>
            <a:pPr marL="342900" indent="-342900">
              <a:buAutoNum type="alphaLcPeriod"/>
            </a:pPr>
            <a:endParaRPr lang="en-US" sz="2400" dirty="0" smtClean="0">
              <a:latin typeface="Times New Roman" pitchFamily="18" charset="0"/>
              <a:cs typeface="Times New Roman" pitchFamily="18" charset="0"/>
            </a:endParaRPr>
          </a:p>
          <a:p>
            <a:pPr marL="342900" indent="-342900">
              <a:buAutoNum type="alphaLcPeriod"/>
            </a:pPr>
            <a:endParaRPr lang="en-US" sz="2400" dirty="0">
              <a:latin typeface="Times New Roman" pitchFamily="18" charset="0"/>
              <a:cs typeface="Times New Roman" pitchFamily="18" charset="0"/>
            </a:endParaRPr>
          </a:p>
          <a:p>
            <a:pPr marL="342900" indent="-342900">
              <a:buAutoNum type="alphaLcPeriod"/>
            </a:pPr>
            <a:r>
              <a:rPr lang="en-US" sz="2400" dirty="0" smtClean="0">
                <a:solidFill>
                  <a:srgbClr val="FF0000"/>
                </a:solidFill>
                <a:latin typeface="Times New Roman" pitchFamily="18" charset="0"/>
                <a:cs typeface="Times New Roman" pitchFamily="18" charset="0"/>
              </a:rPr>
              <a:t>Commercial Banks                      b. Cooperative Banks</a:t>
            </a:r>
            <a:endParaRPr lang="en-US" dirty="0" smtClean="0">
              <a:solidFill>
                <a:srgbClr val="FF0000"/>
              </a:solidFill>
            </a:endParaRPr>
          </a:p>
          <a:p>
            <a:pPr marL="342900" indent="-342900"/>
            <a:r>
              <a:rPr lang="en-US" sz="2400" b="1" dirty="0" smtClean="0">
                <a:latin typeface="Times New Roman" pitchFamily="18" charset="0"/>
                <a:cs typeface="Times New Roman" pitchFamily="18" charset="0"/>
              </a:rPr>
              <a:t>           Public Sector</a:t>
            </a:r>
          </a:p>
          <a:p>
            <a:pPr marL="342900" indent="-342900"/>
            <a:r>
              <a:rPr lang="en-US" sz="2400" b="1" dirty="0">
                <a:latin typeface="Times New Roman" pitchFamily="18" charset="0"/>
                <a:cs typeface="Times New Roman" pitchFamily="18" charset="0"/>
              </a:rPr>
              <a:t> </a:t>
            </a:r>
            <a:r>
              <a:rPr lang="en-US" sz="2400" b="1" dirty="0" smtClean="0">
                <a:latin typeface="Times New Roman" pitchFamily="18" charset="0"/>
                <a:cs typeface="Times New Roman" pitchFamily="18" charset="0"/>
              </a:rPr>
              <a:t>          Private Banks</a:t>
            </a:r>
          </a:p>
          <a:p>
            <a:pPr marL="342900" indent="-342900"/>
            <a:r>
              <a:rPr lang="en-US" sz="2400" b="1" dirty="0">
                <a:latin typeface="Times New Roman" pitchFamily="18" charset="0"/>
                <a:cs typeface="Times New Roman" pitchFamily="18" charset="0"/>
              </a:rPr>
              <a:t> </a:t>
            </a:r>
            <a:r>
              <a:rPr lang="en-US" sz="2400" b="1" dirty="0" smtClean="0">
                <a:latin typeface="Times New Roman" pitchFamily="18" charset="0"/>
                <a:cs typeface="Times New Roman" pitchFamily="18" charset="0"/>
              </a:rPr>
              <a:t>               RRB</a:t>
            </a:r>
          </a:p>
          <a:p>
            <a:pPr marL="342900" indent="-342900"/>
            <a:r>
              <a:rPr lang="en-US" sz="2400" b="1" dirty="0">
                <a:latin typeface="Times New Roman" pitchFamily="18" charset="0"/>
                <a:cs typeface="Times New Roman" pitchFamily="18" charset="0"/>
              </a:rPr>
              <a:t> </a:t>
            </a:r>
            <a:r>
              <a:rPr lang="en-US" sz="2400" b="1" dirty="0" smtClean="0">
                <a:latin typeface="Times New Roman" pitchFamily="18" charset="0"/>
                <a:cs typeface="Times New Roman" pitchFamily="18" charset="0"/>
              </a:rPr>
              <a:t>           Foreign Banks</a:t>
            </a:r>
            <a:endParaRPr lang="en-US" sz="2400" b="1" dirty="0">
              <a:latin typeface="Times New Roman" pitchFamily="18" charset="0"/>
              <a:cs typeface="Times New Roman" pitchFamily="18" charset="0"/>
            </a:endParaRPr>
          </a:p>
          <a:p>
            <a:pPr marL="342900" indent="-342900"/>
            <a:endParaRPr lang="en-US" dirty="0" smtClean="0"/>
          </a:p>
          <a:p>
            <a:pPr marL="342900" indent="-342900"/>
            <a:endParaRPr lang="en-US" dirty="0" smtClean="0"/>
          </a:p>
          <a:p>
            <a:pPr marL="342900" indent="-342900"/>
            <a:endParaRPr lang="en-US" dirty="0"/>
          </a:p>
          <a:p>
            <a:pPr marL="342900" indent="-342900"/>
            <a:endParaRPr lang="en-US" dirty="0" smtClean="0"/>
          </a:p>
          <a:p>
            <a:pPr marL="342900" indent="-342900"/>
            <a:endParaRPr lang="en-US" dirty="0"/>
          </a:p>
          <a:p>
            <a:pPr marL="342900" indent="-342900"/>
            <a:endParaRPr lang="en-US" dirty="0" smtClean="0"/>
          </a:p>
          <a:p>
            <a:pPr marL="342900" indent="-342900"/>
            <a:endParaRPr lang="en-US" dirty="0" smtClean="0"/>
          </a:p>
          <a:p>
            <a:pPr marL="342900" indent="-342900"/>
            <a:endParaRPr lang="en-US" dirty="0"/>
          </a:p>
        </p:txBody>
      </p:sp>
      <p:sp>
        <p:nvSpPr>
          <p:cNvPr id="5" name="Down Arrow 4"/>
          <p:cNvSpPr/>
          <p:nvPr/>
        </p:nvSpPr>
        <p:spPr>
          <a:xfrm>
            <a:off x="4114800" y="3352800"/>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1066800"/>
            <a:ext cx="8164415" cy="2462213"/>
          </a:xfrm>
          <a:prstGeom prst="rect">
            <a:avLst/>
          </a:prstGeom>
          <a:noFill/>
        </p:spPr>
        <p:txBody>
          <a:bodyPr wrap="none" rtlCol="0">
            <a:spAutoFit/>
          </a:bodyPr>
          <a:lstStyle/>
          <a:p>
            <a:r>
              <a:rPr lang="en-US" dirty="0" smtClean="0"/>
              <a:t>          </a:t>
            </a:r>
          </a:p>
          <a:p>
            <a:r>
              <a:rPr lang="en-US" sz="2400" dirty="0" smtClean="0">
                <a:latin typeface="Times New Roman" pitchFamily="18" charset="0"/>
                <a:cs typeface="Times New Roman" pitchFamily="18" charset="0"/>
              </a:rPr>
              <a:t>    In the Non Banking Institutions, again there are two types</a:t>
            </a:r>
          </a:p>
          <a:p>
            <a:endParaRPr lang="en-US" dirty="0"/>
          </a:p>
          <a:p>
            <a:endParaRPr lang="en-US" dirty="0" smtClean="0"/>
          </a:p>
          <a:p>
            <a:endParaRPr lang="en-US" dirty="0"/>
          </a:p>
          <a:p>
            <a:endParaRPr lang="en-US" dirty="0" smtClean="0"/>
          </a:p>
          <a:p>
            <a:endParaRPr lang="en-US" sz="2000" b="1" dirty="0" smtClean="0">
              <a:solidFill>
                <a:srgbClr val="FF0000"/>
              </a:solidFill>
              <a:latin typeface="Times New Roman" pitchFamily="18" charset="0"/>
              <a:cs typeface="Times New Roman" pitchFamily="18" charset="0"/>
            </a:endParaRPr>
          </a:p>
          <a:p>
            <a:r>
              <a:rPr lang="en-US" sz="2000" b="1" dirty="0" smtClean="0">
                <a:solidFill>
                  <a:srgbClr val="FF0000"/>
                </a:solidFill>
                <a:latin typeface="Times New Roman" pitchFamily="18" charset="0"/>
                <a:cs typeface="Times New Roman" pitchFamily="18" charset="0"/>
              </a:rPr>
              <a:t>a. Organized financial Institutions    b. Unorganized financial Institutions</a:t>
            </a:r>
            <a:endParaRPr lang="en-US" sz="2000" b="1" dirty="0">
              <a:solidFill>
                <a:srgbClr val="FF0000"/>
              </a:solidFill>
              <a:latin typeface="Times New Roman" pitchFamily="18" charset="0"/>
              <a:cs typeface="Times New Roman" pitchFamily="18" charset="0"/>
            </a:endParaRPr>
          </a:p>
        </p:txBody>
      </p:sp>
      <p:sp>
        <p:nvSpPr>
          <p:cNvPr id="3" name="Down Arrow 2"/>
          <p:cNvSpPr/>
          <p:nvPr/>
        </p:nvSpPr>
        <p:spPr>
          <a:xfrm>
            <a:off x="4419600" y="1828800"/>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14400" y="533400"/>
            <a:ext cx="5943600" cy="4401205"/>
          </a:xfrm>
          <a:prstGeom prst="rect">
            <a:avLst/>
          </a:prstGeom>
        </p:spPr>
        <p:txBody>
          <a:bodyPr wrap="square">
            <a:spAutoFit/>
          </a:bodyPr>
          <a:lstStyle/>
          <a:p>
            <a:pPr algn="ctr"/>
            <a:r>
              <a:rPr lang="en-US" sz="2800" b="1" u="sng" dirty="0" smtClean="0"/>
              <a:t>Financial intermediaries</a:t>
            </a:r>
          </a:p>
          <a:p>
            <a:endParaRPr lang="en-US" sz="2800" dirty="0" smtClean="0"/>
          </a:p>
          <a:p>
            <a:r>
              <a:rPr lang="en-US" sz="2800" dirty="0" smtClean="0"/>
              <a:t>A </a:t>
            </a:r>
            <a:r>
              <a:rPr lang="en-US" sz="2800" dirty="0" smtClean="0"/>
              <a:t>financial intermediary is an entity that facilitates a financial transaction between two parties. Such an intermediary or a mediator could be a firm or an institution. Some examples of financial intermediaries are banks, insurance companies, pension funds, </a:t>
            </a:r>
            <a:r>
              <a:rPr lang="en-US" sz="2800" u="sng" dirty="0" smtClean="0">
                <a:hlinkClick r:id="rId2"/>
              </a:rPr>
              <a:t>investment banks</a:t>
            </a:r>
            <a:r>
              <a:rPr lang="en-US" sz="2800" dirty="0" smtClean="0"/>
              <a:t>, and more.</a:t>
            </a:r>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1352</TotalTime>
  <Words>2859</Words>
  <Application>Microsoft Office PowerPoint</Application>
  <PresentationFormat>On-screen Show (4:3)</PresentationFormat>
  <Paragraphs>529</Paragraphs>
  <Slides>56</Slides>
  <Notes>0</Notes>
  <HiddenSlides>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SDMIN</cp:lastModifiedBy>
  <cp:revision>67</cp:revision>
  <dcterms:created xsi:type="dcterms:W3CDTF">2020-04-18T04:42:21Z</dcterms:created>
  <dcterms:modified xsi:type="dcterms:W3CDTF">2022-06-23T15:34:37Z</dcterms:modified>
</cp:coreProperties>
</file>