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58" r:id="rId3"/>
    <p:sldId id="359" r:id="rId4"/>
    <p:sldId id="342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33" r:id="rId14"/>
    <p:sldId id="343" r:id="rId15"/>
    <p:sldId id="344" r:id="rId16"/>
    <p:sldId id="308" r:id="rId17"/>
    <p:sldId id="331" r:id="rId18"/>
    <p:sldId id="349" r:id="rId19"/>
    <p:sldId id="348" r:id="rId20"/>
    <p:sldId id="347" r:id="rId21"/>
    <p:sldId id="345" r:id="rId22"/>
    <p:sldId id="346" r:id="rId23"/>
    <p:sldId id="350" r:id="rId24"/>
    <p:sldId id="351" r:id="rId25"/>
    <p:sldId id="332" r:id="rId26"/>
    <p:sldId id="336" r:id="rId27"/>
    <p:sldId id="352" r:id="rId28"/>
    <p:sldId id="353" r:id="rId29"/>
    <p:sldId id="354" r:id="rId30"/>
    <p:sldId id="335" r:id="rId31"/>
    <p:sldId id="355" r:id="rId32"/>
    <p:sldId id="356" r:id="rId33"/>
    <p:sldId id="357" r:id="rId34"/>
    <p:sldId id="309" r:id="rId35"/>
    <p:sldId id="310" r:id="rId36"/>
    <p:sldId id="337" r:id="rId37"/>
    <p:sldId id="361" r:id="rId38"/>
    <p:sldId id="360" r:id="rId39"/>
    <p:sldId id="362" r:id="rId40"/>
    <p:sldId id="378" r:id="rId41"/>
    <p:sldId id="363" r:id="rId42"/>
    <p:sldId id="365" r:id="rId43"/>
    <p:sldId id="366" r:id="rId44"/>
    <p:sldId id="367" r:id="rId45"/>
    <p:sldId id="368" r:id="rId46"/>
    <p:sldId id="369" r:id="rId47"/>
    <p:sldId id="370" r:id="rId48"/>
    <p:sldId id="311" r:id="rId49"/>
    <p:sldId id="364" r:id="rId50"/>
    <p:sldId id="338" r:id="rId51"/>
    <p:sldId id="371" r:id="rId52"/>
    <p:sldId id="372" r:id="rId53"/>
    <p:sldId id="373" r:id="rId54"/>
    <p:sldId id="374" r:id="rId55"/>
    <p:sldId id="339" r:id="rId56"/>
    <p:sldId id="340" r:id="rId57"/>
    <p:sldId id="341" r:id="rId58"/>
    <p:sldId id="376" r:id="rId59"/>
    <p:sldId id="375" r:id="rId60"/>
    <p:sldId id="377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67725" autoAdjust="0"/>
  </p:normalViewPr>
  <p:slideViewPr>
    <p:cSldViewPr>
      <p:cViewPr varScale="1">
        <p:scale>
          <a:sx n="54" d="100"/>
          <a:sy n="54" d="100"/>
        </p:scale>
        <p:origin x="-114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25D7D-C2DE-448A-B719-F45C98844E23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6B411-056C-4501-AF13-420884A43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CDDC-DBDB-44F8-9999-E14CAD66F4D5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93C13-E637-46F8-8430-217A33AD0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75C6C-0D15-4448-8B30-0630DB2095B9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ABBD7-CF08-4CF9-9653-72D45755A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2CB7F-766B-41EE-BFB1-260CA843DEB2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8074-FEF0-4202-A6F6-C8BCE05FD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A8A1-A79F-43E0-9DD1-07F4F3D5B270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2C168-7AC2-4A9A-997A-1DE1A44EA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EF61-A6BF-4293-A040-D278D289720B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1F6B7-B81E-4135-8722-F7FC4FBD6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FCFA-745E-49B8-9A37-A3BC817F8419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50DE-4007-42F1-8CB4-E63CC41F3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9CFC-619D-444D-8021-3F4093F2C175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7966-1023-4C5E-960B-B63938DC1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2C02-E565-4B21-B3BE-BEAE019313E7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7B2B9-2487-4193-9ABF-C18138153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AA9FC-50C9-41D7-B2A8-51053948EC45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A53D-DDD3-4A19-9B94-F90AC7A7A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013D-3E30-49BD-BF5A-466299CA3C22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1D8F4-0532-4FBB-A9E0-52C493964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4B22BC-4554-455C-BF77-6F357BB90E0A}" type="datetimeFigureOut">
              <a:rPr lang="en-US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DFE12B-3632-459E-8CE6-EB9357C71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895600"/>
            <a:ext cx="65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Financial Statement Analysis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8215313" cy="5016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u="sng" dirty="0"/>
              <a:t>Liquidity Ratios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800" b="1" dirty="0"/>
              <a:t>Expresses the ability of the company to meet</a:t>
            </a:r>
          </a:p>
          <a:p>
            <a:pPr>
              <a:defRPr/>
            </a:pPr>
            <a:r>
              <a:rPr lang="en-US" sz="2800" b="1" dirty="0"/>
              <a:t>short term commitments as when they become</a:t>
            </a:r>
          </a:p>
          <a:p>
            <a:pPr>
              <a:defRPr/>
            </a:pPr>
            <a:r>
              <a:rPr lang="en-US" sz="2800" b="1" dirty="0"/>
              <a:t> due.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4000" b="1" u="sng" dirty="0"/>
              <a:t>Two Classifications</a:t>
            </a:r>
          </a:p>
          <a:p>
            <a:pPr>
              <a:defRPr/>
            </a:pPr>
            <a:endParaRPr lang="en-US" dirty="0"/>
          </a:p>
          <a:p>
            <a:pPr marL="342900" indent="-342900">
              <a:buFontTx/>
              <a:buAutoNum type="arabicPeriod"/>
              <a:defRPr/>
            </a:pPr>
            <a:r>
              <a:rPr lang="en-US" sz="2800" b="1" dirty="0"/>
              <a:t>Current Ratio</a:t>
            </a:r>
          </a:p>
          <a:p>
            <a:pPr marL="342900" indent="-342900">
              <a:buFontTx/>
              <a:buAutoNum type="arabicPeriod"/>
              <a:defRPr/>
            </a:pPr>
            <a:endParaRPr lang="en-US" sz="2800" b="1" dirty="0"/>
          </a:p>
          <a:p>
            <a:pPr marL="342900" indent="-342900">
              <a:buFontTx/>
              <a:buAutoNum type="arabicPeriod"/>
              <a:defRPr/>
            </a:pPr>
            <a:r>
              <a:rPr lang="en-US" sz="2800" b="1" dirty="0"/>
              <a:t>Quick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685800" y="685800"/>
            <a:ext cx="814705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/>
              <a:t>Current Ratio</a:t>
            </a:r>
          </a:p>
          <a:p>
            <a:endParaRPr lang="en-US" b="1" u="sng"/>
          </a:p>
          <a:p>
            <a:r>
              <a:rPr lang="en-US" sz="2000" b="1"/>
              <a:t>C.R   = Current Assets / Current liabilities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C.A = Stock, Debtors, Bills receivable, Cash at hand &amp; bank,</a:t>
            </a:r>
          </a:p>
          <a:p>
            <a:r>
              <a:rPr lang="en-US" sz="2000" b="1"/>
              <a:t>          pre paid expenses etc.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C.L = Creditors, Bank overdrafts payable in a period less than</a:t>
            </a:r>
          </a:p>
          <a:p>
            <a:r>
              <a:rPr lang="en-US" sz="2000" b="1"/>
              <a:t>          one year, Bills payable, all provisions etc.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>
                <a:solidFill>
                  <a:srgbClr val="FF0000"/>
                </a:solidFill>
              </a:rPr>
              <a:t>If the ratio is 2 : 1 the company’s liquidity position is comfortable</a:t>
            </a:r>
            <a:r>
              <a:rPr lang="en-US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77819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/>
              <a:t>    </a:t>
            </a:r>
            <a:r>
              <a:rPr lang="en-US" sz="3600" b="1" u="sng"/>
              <a:t>Quick Ratio</a:t>
            </a:r>
          </a:p>
          <a:p>
            <a:endParaRPr lang="en-US" sz="2400" b="1" u="sng"/>
          </a:p>
          <a:p>
            <a:endParaRPr lang="en-US" sz="2400" b="1" u="sng"/>
          </a:p>
          <a:p>
            <a:r>
              <a:rPr lang="en-US" sz="2400" b="1"/>
              <a:t> Q.R = Quick Assets / Current Liabilities</a:t>
            </a:r>
          </a:p>
          <a:p>
            <a:endParaRPr lang="en-US" sz="2400" b="1"/>
          </a:p>
          <a:p>
            <a:r>
              <a:rPr lang="en-US" sz="2400" b="1"/>
              <a:t> Q.A = Current assets – ( Stock + Prepaid Expenses)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Quick assets are those assets that can be </a:t>
            </a:r>
          </a:p>
          <a:p>
            <a:r>
              <a:rPr lang="en-US" sz="2400" b="1"/>
              <a:t>Converted into cash very quickly.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3600" b="1">
                <a:solidFill>
                  <a:srgbClr val="FF0000"/>
                </a:solidFill>
              </a:rPr>
              <a:t>Norm is 1 : 1 </a:t>
            </a:r>
          </a:p>
          <a:p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2286000" y="457200"/>
            <a:ext cx="4132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Calibri" pitchFamily="34" charset="0"/>
              </a:rPr>
              <a:t>Balance Sheet of ABC Co. as on 31.3.2012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2362200"/>
          <a:ext cx="6477001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214438"/>
                <a:gridCol w="1781175"/>
                <a:gridCol w="890588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Preference Share 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Bldgs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Equity Share 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 &amp; M/C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Reserves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Furniture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Debentures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Bills Payable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at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P&amp;L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in 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Loan(Long Term)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Expns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Marketable Securities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769" name="TextBox 7"/>
          <p:cNvSpPr txBox="1">
            <a:spLocks noChangeArrowheads="1"/>
          </p:cNvSpPr>
          <p:nvPr/>
        </p:nvSpPr>
        <p:spPr bwMode="auto">
          <a:xfrm>
            <a:off x="4191000" y="1143000"/>
            <a:ext cx="212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 Rs in thousands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40318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Current Assets: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Stock                         = 250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Debtors                     = 125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Cash in hand             = 250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Cash in bank             = 125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Prepaid expenses       = 50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Marketable securities = 125</a:t>
            </a:r>
          </a:p>
          <a:p>
            <a:pPr marL="342900" indent="-342900"/>
            <a:r>
              <a:rPr lang="en-US" b="1" dirty="0" smtClean="0"/>
              <a:t>                                         ---------------</a:t>
            </a:r>
          </a:p>
          <a:p>
            <a:pPr marL="342900" indent="-342900"/>
            <a:r>
              <a:rPr lang="en-US" b="1" dirty="0" smtClean="0"/>
              <a:t>                                            925</a:t>
            </a:r>
          </a:p>
          <a:p>
            <a:pPr marL="342900" indent="-342900"/>
            <a:r>
              <a:rPr lang="en-US" b="1" dirty="0" smtClean="0"/>
              <a:t>                                          ---------------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Current Liabilities</a:t>
            </a:r>
          </a:p>
          <a:p>
            <a:pPr marL="342900" indent="-342900"/>
            <a:r>
              <a:rPr lang="en-US" b="1" dirty="0" smtClean="0"/>
              <a:t> 1. Creditors                      = 200</a:t>
            </a:r>
          </a:p>
          <a:p>
            <a:pPr marL="342900" indent="-342900"/>
            <a:r>
              <a:rPr lang="en-US" b="1" dirty="0" smtClean="0"/>
              <a:t> 2. Bills Payable                  = 50</a:t>
            </a:r>
          </a:p>
          <a:p>
            <a:pPr marL="342900" indent="-342900"/>
            <a:r>
              <a:rPr lang="en-US" b="1" dirty="0" smtClean="0"/>
              <a:t> 3. Outstanding expenses   = 50</a:t>
            </a:r>
          </a:p>
          <a:p>
            <a:pPr marL="342900" indent="-342900"/>
            <a:r>
              <a:rPr lang="en-US" b="1" dirty="0" smtClean="0"/>
              <a:t>                                          ------------</a:t>
            </a:r>
          </a:p>
          <a:p>
            <a:pPr marL="342900" indent="-342900"/>
            <a:r>
              <a:rPr lang="en-US" b="1" dirty="0" smtClean="0"/>
              <a:t>                                             300</a:t>
            </a:r>
          </a:p>
          <a:p>
            <a:pPr marL="342900" indent="-342900"/>
            <a:r>
              <a:rPr lang="en-US" dirty="0" smtClean="0"/>
              <a:t>                                          -------------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3000"/>
            <a:ext cx="542808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CR</a:t>
            </a:r>
          </a:p>
          <a:p>
            <a:r>
              <a:rPr lang="en-US" sz="2400" b="1" dirty="0" smtClean="0"/>
              <a:t>C.R = 925 / 300  =  3.08 : 1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 liquidity position is satisfactory</a:t>
            </a:r>
          </a:p>
          <a:p>
            <a:r>
              <a:rPr lang="en-US" sz="2400" b="1" dirty="0" smtClean="0"/>
              <a:t>                 *******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b="1" u="sng" dirty="0" smtClean="0">
                <a:solidFill>
                  <a:srgbClr val="FF0000"/>
                </a:solidFill>
              </a:rPr>
              <a:t>QR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QA = 925 – 300 = 625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QR =  625 / 300 = 2.08 : 1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Short term Liquidity is satisfactory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914400" y="838200"/>
            <a:ext cx="7321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/>
              <a:t>Activity </a:t>
            </a:r>
            <a:r>
              <a:rPr lang="en-US" sz="2400" b="1" u="sng" dirty="0" smtClean="0"/>
              <a:t>Ratios (Asset Management Ratios)</a:t>
            </a:r>
            <a:endParaRPr lang="en-US" sz="2400" b="1" u="sng" dirty="0"/>
          </a:p>
          <a:p>
            <a:endParaRPr lang="en-US" sz="2400" b="1" dirty="0"/>
          </a:p>
          <a:p>
            <a:r>
              <a:rPr lang="en-US" sz="2000" b="1" dirty="0"/>
              <a:t>Activity ratios express how active the company is in terms</a:t>
            </a:r>
          </a:p>
          <a:p>
            <a:r>
              <a:rPr lang="en-US" sz="2000" b="1" dirty="0"/>
              <a:t>Of selling it’s stocks, collecting it’s receivables and paying</a:t>
            </a:r>
          </a:p>
          <a:p>
            <a:r>
              <a:rPr lang="en-US" sz="2000" b="1" dirty="0"/>
              <a:t>It’s creditors</a:t>
            </a:r>
          </a:p>
          <a:p>
            <a:endParaRPr lang="en-US" sz="2000" b="1" dirty="0"/>
          </a:p>
          <a:p>
            <a:r>
              <a:rPr lang="en-US" sz="2400" b="1" dirty="0"/>
              <a:t>Types</a:t>
            </a:r>
          </a:p>
          <a:p>
            <a:endParaRPr lang="en-US" sz="2400" b="1" dirty="0"/>
          </a:p>
          <a:p>
            <a:r>
              <a:rPr lang="en-US" sz="2400" b="1" dirty="0"/>
              <a:t>1 Inventory turnover ratio</a:t>
            </a:r>
          </a:p>
          <a:p>
            <a:endParaRPr lang="en-US" sz="2400" b="1" dirty="0"/>
          </a:p>
          <a:p>
            <a:r>
              <a:rPr lang="en-US" sz="2400" b="1" dirty="0"/>
              <a:t>2 Debtors turnover ratio</a:t>
            </a:r>
          </a:p>
          <a:p>
            <a:endParaRPr lang="en-US" sz="2400" b="1" dirty="0"/>
          </a:p>
          <a:p>
            <a:r>
              <a:rPr lang="en-US" sz="2400" b="1" dirty="0"/>
              <a:t>3 Creditors turnover ratio</a:t>
            </a:r>
            <a:r>
              <a:rPr lang="en-US" sz="2000" b="1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914400" y="762000"/>
            <a:ext cx="79047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/>
              <a:t>Inventory Turnover Ratio </a:t>
            </a:r>
          </a:p>
          <a:p>
            <a:endParaRPr lang="en-US" b="1" u="sng" dirty="0"/>
          </a:p>
          <a:p>
            <a:r>
              <a:rPr lang="en-US" b="1" dirty="0"/>
              <a:t>It is also called stock turnover ratio. It indicates the number of times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average stock is being sold during a given accounting period.</a:t>
            </a:r>
          </a:p>
          <a:p>
            <a:endParaRPr lang="en-US" b="1" dirty="0"/>
          </a:p>
          <a:p>
            <a:r>
              <a:rPr lang="en-US" b="1" dirty="0"/>
              <a:t>The higher the ratio, the better is the performance of the firm in selling</a:t>
            </a:r>
          </a:p>
          <a:p>
            <a:r>
              <a:rPr lang="en-US" b="1" dirty="0"/>
              <a:t>It’s stock.</a:t>
            </a:r>
          </a:p>
          <a:p>
            <a:endParaRPr lang="en-US" b="1" dirty="0"/>
          </a:p>
          <a:p>
            <a:r>
              <a:rPr lang="en-US" b="1" dirty="0"/>
              <a:t>                                         Cost of goods sold</a:t>
            </a:r>
          </a:p>
          <a:p>
            <a:r>
              <a:rPr lang="en-US" b="1" dirty="0" smtClean="0"/>
              <a:t>1) Inv</a:t>
            </a:r>
            <a:r>
              <a:rPr lang="en-US" b="1" dirty="0"/>
              <a:t>. Turnover ratio =          ------------------------</a:t>
            </a:r>
          </a:p>
          <a:p>
            <a:r>
              <a:rPr lang="en-US" b="1" dirty="0"/>
              <a:t>                                              Av. Inventory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Cost of goods sold =  Sales – Gross Profit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Opening stock + Closing stock            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Av. Inventory =      ----------------------------------------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          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990600"/>
            <a:ext cx="842570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                                                                 365 days</a:t>
            </a:r>
          </a:p>
          <a:p>
            <a:r>
              <a:rPr lang="en-US" sz="2400" b="1" dirty="0" smtClean="0"/>
              <a:t> 2) Inventory holding period  =   -----------------------------------</a:t>
            </a:r>
          </a:p>
          <a:p>
            <a:r>
              <a:rPr lang="en-US" sz="2400" b="1" dirty="0" smtClean="0"/>
              <a:t>                                                          Inv. Turnover ratio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This ratio should be as low as possible.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                                         </a:t>
            </a:r>
          </a:p>
          <a:p>
            <a:r>
              <a:rPr lang="en-US" sz="2400" b="1" dirty="0" smtClean="0"/>
              <a:t>   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1752600"/>
          <a:ext cx="7010402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1158328"/>
                <a:gridCol w="2083983"/>
                <a:gridCol w="1139191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To opening stock</a:t>
                      </a:r>
                    </a:p>
                    <a:p>
                      <a:pPr algn="l"/>
                      <a:r>
                        <a:rPr lang="en-US" b="0" dirty="0" smtClean="0"/>
                        <a:t>To Purchases        2,44,000</a:t>
                      </a:r>
                    </a:p>
                    <a:p>
                      <a:pPr algn="l"/>
                      <a:r>
                        <a:rPr lang="en-US" b="0" dirty="0" smtClean="0"/>
                        <a:t>(-)</a:t>
                      </a:r>
                      <a:r>
                        <a:rPr lang="en-US" b="0" baseline="0" dirty="0" smtClean="0"/>
                        <a:t> Returns                  4,000</a:t>
                      </a:r>
                    </a:p>
                    <a:p>
                      <a:pPr algn="l"/>
                      <a:r>
                        <a:rPr lang="en-US" b="0" baseline="0" dirty="0" smtClean="0"/>
                        <a:t>To Wages </a:t>
                      </a:r>
                    </a:p>
                    <a:p>
                      <a:pPr algn="l"/>
                      <a:r>
                        <a:rPr lang="en-US" b="0" baseline="0" dirty="0" smtClean="0"/>
                        <a:t>To Mfg. expenses</a:t>
                      </a:r>
                    </a:p>
                    <a:p>
                      <a:pPr algn="l"/>
                      <a:r>
                        <a:rPr lang="en-US" b="0" baseline="0" dirty="0" smtClean="0"/>
                        <a:t>To carriage inwards</a:t>
                      </a:r>
                    </a:p>
                    <a:p>
                      <a:pPr algn="l"/>
                      <a:r>
                        <a:rPr lang="en-US" b="0" baseline="0" dirty="0" smtClean="0"/>
                        <a:t>To fuel &amp; Power</a:t>
                      </a:r>
                    </a:p>
                    <a:p>
                      <a:pPr algn="l"/>
                      <a:r>
                        <a:rPr lang="en-US" b="0" baseline="0" dirty="0" smtClean="0"/>
                        <a:t>To factory rent</a:t>
                      </a:r>
                    </a:p>
                    <a:p>
                      <a:pPr algn="l"/>
                      <a:endParaRPr lang="en-US" b="0" baseline="0" dirty="0" smtClean="0"/>
                    </a:p>
                    <a:p>
                      <a:pPr algn="l"/>
                      <a:r>
                        <a:rPr lang="en-US" b="0" baseline="0" dirty="0" smtClean="0"/>
                        <a:t>To gross profit transferred</a:t>
                      </a:r>
                    </a:p>
                    <a:p>
                      <a:pPr algn="l"/>
                      <a:r>
                        <a:rPr lang="en-US" b="0" baseline="0" dirty="0" smtClean="0"/>
                        <a:t>     to profit &amp; loss account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32,000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2,40,000</a:t>
                      </a:r>
                    </a:p>
                    <a:p>
                      <a:pPr algn="r"/>
                      <a:r>
                        <a:rPr lang="en-US" b="0" dirty="0" smtClean="0"/>
                        <a:t>1,00,000</a:t>
                      </a:r>
                    </a:p>
                    <a:p>
                      <a:pPr algn="r"/>
                      <a:r>
                        <a:rPr lang="en-US" b="0" dirty="0" smtClean="0"/>
                        <a:t>1,200</a:t>
                      </a:r>
                    </a:p>
                    <a:p>
                      <a:pPr algn="r"/>
                      <a:r>
                        <a:rPr lang="en-US" b="0" dirty="0" smtClean="0"/>
                        <a:t>1,000</a:t>
                      </a:r>
                    </a:p>
                    <a:p>
                      <a:pPr algn="r"/>
                      <a:r>
                        <a:rPr lang="en-US" b="0" dirty="0" smtClean="0"/>
                        <a:t>5,000</a:t>
                      </a:r>
                    </a:p>
                    <a:p>
                      <a:pPr algn="r"/>
                      <a:r>
                        <a:rPr lang="en-US" b="0" dirty="0" smtClean="0"/>
                        <a:t>4,800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56,000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4,40,000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By sales     4,07,200</a:t>
                      </a:r>
                    </a:p>
                    <a:p>
                      <a:r>
                        <a:rPr lang="en-US" b="0" dirty="0" smtClean="0"/>
                        <a:t>(-) Returns      7,200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By Closing stock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4,00,000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40,000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4,40,000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28800" y="1371600"/>
            <a:ext cx="40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Dr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239000" y="12954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Cr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47800" y="609600"/>
            <a:ext cx="6059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Trading Account for the year ending 31.3.2002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40" y="1066800"/>
            <a:ext cx="84607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distinction needs to be made between the two terms – </a:t>
            </a:r>
          </a:p>
          <a:p>
            <a:r>
              <a:rPr lang="en-US" sz="2400" b="1" dirty="0" smtClean="0"/>
              <a:t> ‘Analysis’ and ‘Interpretation’. The term “Analysis” </a:t>
            </a:r>
          </a:p>
          <a:p>
            <a:r>
              <a:rPr lang="en-US" sz="2400" b="1" dirty="0" smtClean="0"/>
              <a:t>means methodical classification of the data given in the </a:t>
            </a:r>
          </a:p>
          <a:p>
            <a:r>
              <a:rPr lang="en-US" sz="2400" b="1" dirty="0" smtClean="0"/>
              <a:t>financial statements. The figures given in the financial</a:t>
            </a:r>
          </a:p>
          <a:p>
            <a:r>
              <a:rPr lang="en-US" sz="2400" b="1" dirty="0" smtClean="0"/>
              <a:t> statements will not help one unless they are put in a </a:t>
            </a:r>
          </a:p>
          <a:p>
            <a:r>
              <a:rPr lang="en-US" sz="2400" b="1" dirty="0" smtClean="0"/>
              <a:t>simplified form. For example all items relating to </a:t>
            </a:r>
          </a:p>
          <a:p>
            <a:r>
              <a:rPr lang="en-US" sz="2400" b="1" dirty="0" smtClean="0"/>
              <a:t>‘ Current  Assets’ are put at one place while all items </a:t>
            </a:r>
          </a:p>
          <a:p>
            <a:r>
              <a:rPr lang="en-US" sz="2400" b="1" dirty="0" smtClean="0"/>
              <a:t>related to ’Current  Liabilities’ are put at another place. </a:t>
            </a:r>
          </a:p>
          <a:p>
            <a:r>
              <a:rPr lang="en-US" sz="2400" b="1" dirty="0" smtClean="0"/>
              <a:t>The term ‘Interpretation’ means ‘explaining</a:t>
            </a:r>
          </a:p>
          <a:p>
            <a:r>
              <a:rPr lang="en-US" sz="2400" b="1" dirty="0" smtClean="0"/>
              <a:t>the meaning and significance of the data so simplified.</a:t>
            </a:r>
          </a:p>
          <a:p>
            <a:endParaRPr lang="en-US" sz="2000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447800"/>
          <a:ext cx="7924800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990600"/>
                <a:gridCol w="3020840"/>
                <a:gridCol w="941560"/>
              </a:tblGrid>
              <a:tr h="3763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</a:tr>
              <a:tr h="4825567"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Long - Term Liabilities</a:t>
                      </a:r>
                    </a:p>
                    <a:p>
                      <a:r>
                        <a:rPr lang="en-US" sz="1600" b="0" dirty="0" smtClean="0"/>
                        <a:t>Owner’s Capital               1,96,000</a:t>
                      </a:r>
                    </a:p>
                    <a:p>
                      <a:r>
                        <a:rPr lang="en-US" sz="1600" b="0" dirty="0" smtClean="0"/>
                        <a:t>Add net profit from</a:t>
                      </a:r>
                    </a:p>
                    <a:p>
                      <a:r>
                        <a:rPr lang="en-US" sz="1600" b="0" dirty="0" smtClean="0"/>
                        <a:t>P&amp;L</a:t>
                      </a:r>
                      <a:r>
                        <a:rPr lang="en-US" sz="1600" b="0" baseline="0" dirty="0" smtClean="0"/>
                        <a:t> A/C                                38,600</a:t>
                      </a:r>
                    </a:p>
                    <a:p>
                      <a:endParaRPr lang="en-US" sz="1600" b="0" baseline="0" dirty="0" smtClean="0"/>
                    </a:p>
                    <a:p>
                      <a:endParaRPr lang="en-US" sz="1600" b="0" baseline="0" dirty="0" smtClean="0"/>
                    </a:p>
                    <a:p>
                      <a:endParaRPr lang="en-US" sz="1600" b="1" baseline="0" dirty="0" smtClean="0"/>
                    </a:p>
                    <a:p>
                      <a:r>
                        <a:rPr lang="en-US" sz="1600" b="1" u="sng" baseline="0" dirty="0" smtClean="0"/>
                        <a:t>Current Liabilities</a:t>
                      </a:r>
                    </a:p>
                    <a:p>
                      <a:r>
                        <a:rPr lang="en-US" sz="1600" b="0" u="none" baseline="0" dirty="0" smtClean="0"/>
                        <a:t>Sundry Creditors</a:t>
                      </a:r>
                    </a:p>
                    <a:p>
                      <a:r>
                        <a:rPr lang="en-US" sz="1600" b="0" u="none" baseline="0" dirty="0" smtClean="0"/>
                        <a:t>Bills Payable</a:t>
                      </a:r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r>
                        <a:rPr lang="en-US" sz="1600" b="1" u="none" baseline="0" dirty="0" smtClean="0"/>
                        <a:t>TOTAL</a:t>
                      </a:r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2,34,600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25,000</a:t>
                      </a:r>
                    </a:p>
                    <a:p>
                      <a:pPr algn="r"/>
                      <a:r>
                        <a:rPr lang="en-US" sz="1600" dirty="0" smtClean="0"/>
                        <a:t>17,000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b="1" dirty="0" smtClean="0"/>
                        <a:t>2,76,600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Fixed Assets</a:t>
                      </a:r>
                    </a:p>
                    <a:p>
                      <a:r>
                        <a:rPr lang="en-US" sz="1600" b="0" u="none" dirty="0" smtClean="0"/>
                        <a:t>Plant &amp; Machinery           </a:t>
                      </a:r>
                    </a:p>
                    <a:p>
                      <a:r>
                        <a:rPr lang="en-US" sz="1600" b="0" u="none" dirty="0" smtClean="0"/>
                        <a:t>Buildings                </a:t>
                      </a:r>
                    </a:p>
                    <a:p>
                      <a:r>
                        <a:rPr lang="en-US" sz="1600" b="0" u="none" dirty="0" smtClean="0"/>
                        <a:t>Furniture &amp; Fixtures        </a:t>
                      </a:r>
                    </a:p>
                    <a:p>
                      <a:r>
                        <a:rPr lang="en-US" sz="1600" b="0" u="none" dirty="0" smtClean="0"/>
                        <a:t>                </a:t>
                      </a:r>
                    </a:p>
                    <a:p>
                      <a:endParaRPr lang="en-US" sz="1600" b="0" u="none" dirty="0" smtClean="0"/>
                    </a:p>
                    <a:p>
                      <a:r>
                        <a:rPr lang="en-US" sz="1600" b="1" u="sng" dirty="0" smtClean="0"/>
                        <a:t>Current Assets</a:t>
                      </a:r>
                    </a:p>
                    <a:p>
                      <a:r>
                        <a:rPr lang="en-US" sz="1600" b="0" u="none" dirty="0" smtClean="0"/>
                        <a:t>Stock</a:t>
                      </a:r>
                    </a:p>
                    <a:p>
                      <a:r>
                        <a:rPr lang="en-US" sz="1600" b="0" u="none" dirty="0" smtClean="0"/>
                        <a:t>Sundry debtors                  </a:t>
                      </a:r>
                    </a:p>
                    <a:p>
                      <a:r>
                        <a:rPr lang="en-US" sz="1600" b="0" u="none" baseline="0" dirty="0" smtClean="0"/>
                        <a:t>         </a:t>
                      </a:r>
                    </a:p>
                    <a:p>
                      <a:r>
                        <a:rPr lang="en-US" sz="1600" b="0" u="none" baseline="0" dirty="0" smtClean="0"/>
                        <a:t>Bills Receivable</a:t>
                      </a:r>
                    </a:p>
                    <a:p>
                      <a:r>
                        <a:rPr lang="en-US" sz="1600" b="0" u="none" baseline="0" dirty="0" smtClean="0"/>
                        <a:t>Cash in hand</a:t>
                      </a:r>
                    </a:p>
                    <a:p>
                      <a:r>
                        <a:rPr lang="en-US" sz="1600" b="0" u="none" baseline="0" dirty="0" smtClean="0"/>
                        <a:t>Cash at bank</a:t>
                      </a:r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r>
                        <a:rPr lang="en-US" sz="1600" b="1" u="none" baseline="0" dirty="0" smtClean="0"/>
                        <a:t>TOTAL</a:t>
                      </a:r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60,000</a:t>
                      </a:r>
                    </a:p>
                    <a:p>
                      <a:pPr algn="r"/>
                      <a:r>
                        <a:rPr lang="en-US" sz="1600" dirty="0" smtClean="0"/>
                        <a:t>80,000</a:t>
                      </a:r>
                    </a:p>
                    <a:p>
                      <a:pPr algn="r"/>
                      <a:r>
                        <a:rPr lang="en-US" sz="1600" dirty="0" smtClean="0"/>
                        <a:t>11,000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40,200</a:t>
                      </a:r>
                    </a:p>
                    <a:p>
                      <a:pPr algn="r"/>
                      <a:r>
                        <a:rPr lang="en-US" sz="1600" dirty="0" smtClean="0"/>
                        <a:t>40,000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10,000</a:t>
                      </a:r>
                    </a:p>
                    <a:p>
                      <a:pPr algn="r"/>
                      <a:r>
                        <a:rPr lang="en-US" sz="1600" dirty="0" smtClean="0"/>
                        <a:t>4,800</a:t>
                      </a:r>
                    </a:p>
                    <a:p>
                      <a:pPr algn="r"/>
                      <a:r>
                        <a:rPr lang="en-US" sz="1600" dirty="0" smtClean="0"/>
                        <a:t>30,800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b="1" dirty="0" smtClean="0"/>
                        <a:t>2,76,600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381000"/>
            <a:ext cx="411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latin typeface="Calibri" pitchFamily="34" charset="0"/>
              </a:rPr>
              <a:t> Balance Sheet as on 31.3.2012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6941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</a:t>
            </a:r>
            <a:r>
              <a:rPr lang="en-US" sz="2400" b="1" u="sng" dirty="0" smtClean="0"/>
              <a:t> 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( Ref.  Problem of Unit 2)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Solution: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Cost of goods sold = 4,00.000 – 56,000 = 3,44,000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Av. Inventory =  32,000 + 40,000  = 72,000/2= 36,000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Inv. Turnover ratio =  3,44,000 / 36,000</a:t>
            </a:r>
          </a:p>
          <a:p>
            <a:r>
              <a:rPr lang="en-US" sz="2400" b="1" dirty="0" smtClean="0"/>
              <a:t>                              = 9.55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This means that during the year, the average stock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Is being sold 9.55 times.</a:t>
            </a:r>
          </a:p>
          <a:p>
            <a:r>
              <a:rPr lang="en-US" sz="2400" b="1" dirty="0" smtClean="0"/>
              <a:t>     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842570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                                                                 365 days</a:t>
            </a:r>
          </a:p>
          <a:p>
            <a:r>
              <a:rPr lang="en-US" sz="2400" b="1" dirty="0" smtClean="0"/>
              <a:t> 2) Inventory holding period  =   -----------------------------------</a:t>
            </a:r>
          </a:p>
          <a:p>
            <a:r>
              <a:rPr lang="en-US" sz="2400" b="1" dirty="0" smtClean="0"/>
              <a:t>                                                          Inv. Turnover ratio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                                          =       365/ 9.55 = 38.21</a:t>
            </a:r>
          </a:p>
          <a:p>
            <a:r>
              <a:rPr lang="en-US" sz="2400" b="1" dirty="0" smtClean="0"/>
              <a:t>                                                         or 38 days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90600"/>
            <a:ext cx="6789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:2)</a:t>
            </a:r>
          </a:p>
          <a:p>
            <a:endParaRPr lang="en-US" b="1" dirty="0" smtClean="0"/>
          </a:p>
          <a:p>
            <a:r>
              <a:rPr lang="en-US" b="1" dirty="0" smtClean="0"/>
              <a:t>A firm sold goods worth Rs.5,00,000 and it’s gross profit</a:t>
            </a:r>
          </a:p>
          <a:p>
            <a:r>
              <a:rPr lang="en-US" b="1" dirty="0" smtClean="0"/>
              <a:t>is 20% of sales. The inventory at the beginning of the</a:t>
            </a:r>
          </a:p>
          <a:p>
            <a:r>
              <a:rPr lang="en-US" b="1" dirty="0" smtClean="0"/>
              <a:t>Year was Rs.16,000 and at the end of the year was Rs.14,000</a:t>
            </a:r>
          </a:p>
          <a:p>
            <a:r>
              <a:rPr lang="en-US" b="1" dirty="0" smtClean="0"/>
              <a:t>Calculate inventory turnover ratio and inventory holding</a:t>
            </a:r>
          </a:p>
          <a:p>
            <a:r>
              <a:rPr lang="en-US" b="1" dirty="0" smtClean="0"/>
              <a:t>period.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636155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Solution : </a:t>
            </a:r>
          </a:p>
          <a:p>
            <a:endParaRPr lang="en-US" b="1" dirty="0" smtClean="0"/>
          </a:p>
          <a:p>
            <a:r>
              <a:rPr lang="en-US" b="1" dirty="0" smtClean="0"/>
              <a:t>Cost of goods sold = 5,00,000  -  1,00,000  = 4,00,000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16,000 + 14,000</a:t>
            </a:r>
          </a:p>
          <a:p>
            <a:r>
              <a:rPr lang="en-US" b="1" dirty="0" smtClean="0"/>
              <a:t>Average Inventory =      ----------------------  =  15,000</a:t>
            </a:r>
          </a:p>
          <a:p>
            <a:r>
              <a:rPr lang="en-US" b="1" dirty="0" smtClean="0"/>
              <a:t>                                                     2</a:t>
            </a:r>
          </a:p>
          <a:p>
            <a:r>
              <a:rPr lang="en-US" b="1" dirty="0" smtClean="0"/>
              <a:t>                                         </a:t>
            </a:r>
          </a:p>
          <a:p>
            <a:r>
              <a:rPr lang="en-US" b="1" dirty="0" smtClean="0"/>
              <a:t>                                               4,00,000</a:t>
            </a:r>
          </a:p>
          <a:p>
            <a:r>
              <a:rPr lang="en-US" b="1" dirty="0" smtClean="0"/>
              <a:t>Inv. Turnover ratio =        -----------------------  = 26.66 times</a:t>
            </a:r>
          </a:p>
          <a:p>
            <a:r>
              <a:rPr lang="en-US" b="1" dirty="0" smtClean="0"/>
              <a:t>                                                 15,000</a:t>
            </a:r>
          </a:p>
          <a:p>
            <a:endParaRPr lang="en-US" b="1" dirty="0" smtClean="0"/>
          </a:p>
          <a:p>
            <a:r>
              <a:rPr lang="en-US" b="1" dirty="0" smtClean="0"/>
              <a:t>This means that during the financial year, the average</a:t>
            </a:r>
          </a:p>
          <a:p>
            <a:r>
              <a:rPr lang="en-US" b="1" dirty="0" smtClean="0"/>
              <a:t>Stock is being sold 27 times.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365</a:t>
            </a:r>
          </a:p>
          <a:p>
            <a:r>
              <a:rPr lang="en-US" b="1" dirty="0" smtClean="0"/>
              <a:t>Inv. Holding period =   --------------------  =  13.69 or 14 days</a:t>
            </a:r>
          </a:p>
          <a:p>
            <a:r>
              <a:rPr lang="en-US" b="1" dirty="0" smtClean="0"/>
              <a:t>                                            26.66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457200" y="1066800"/>
            <a:ext cx="8276625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 dirty="0"/>
              <a:t>Debtor’s turnover ratio</a:t>
            </a:r>
            <a:r>
              <a:rPr lang="en-US" u="sng" dirty="0"/>
              <a:t>:</a:t>
            </a:r>
          </a:p>
          <a:p>
            <a:endParaRPr lang="en-US" u="sng" dirty="0"/>
          </a:p>
          <a:p>
            <a:r>
              <a:rPr lang="en-US" b="1" dirty="0"/>
              <a:t>This ratio reveals , the number of times the average debtors are collected </a:t>
            </a:r>
          </a:p>
          <a:p>
            <a:r>
              <a:rPr lang="en-US" b="1" dirty="0"/>
              <a:t>during a given accounting period. It shows how quickly the company is in</a:t>
            </a:r>
          </a:p>
          <a:p>
            <a:r>
              <a:rPr lang="en-US" b="1" dirty="0"/>
              <a:t>a position to collect it’s debtors.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Debtor’s Turnover ratio =  Credit sales  /  Average Debtors</a:t>
            </a:r>
          </a:p>
          <a:p>
            <a:endParaRPr lang="en-US" b="1" dirty="0"/>
          </a:p>
          <a:p>
            <a:r>
              <a:rPr lang="en-US" b="1" dirty="0"/>
              <a:t>Credit sales refer to goods sold on credit. Average debtors is the average</a:t>
            </a:r>
          </a:p>
          <a:p>
            <a:r>
              <a:rPr lang="en-US" b="1" dirty="0"/>
              <a:t> of opening and closing balances of debtors.</a:t>
            </a:r>
          </a:p>
          <a:p>
            <a:endParaRPr lang="en-US" b="1" dirty="0"/>
          </a:p>
          <a:p>
            <a:r>
              <a:rPr lang="en-US" b="1" dirty="0"/>
              <a:t>A high turnover ratio is desirable.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7034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365 days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Debt Collection Period  = ------------------------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Debtors Turnover Ratio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95400"/>
            <a:ext cx="79721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Problem:</a:t>
            </a:r>
          </a:p>
          <a:p>
            <a:endParaRPr lang="en-US" dirty="0" smtClean="0"/>
          </a:p>
          <a:p>
            <a:r>
              <a:rPr lang="en-US" sz="2000" b="1" dirty="0" smtClean="0"/>
              <a:t>A firm sales  during the year was 400,000 of which 60% were on </a:t>
            </a:r>
          </a:p>
          <a:p>
            <a:r>
              <a:rPr lang="en-US" sz="2000" b="1" dirty="0" smtClean="0"/>
              <a:t>credit basis. The balance of debtors at the beginning and end</a:t>
            </a:r>
          </a:p>
          <a:p>
            <a:r>
              <a:rPr lang="en-US" sz="2000" b="1" dirty="0" smtClean="0"/>
              <a:t>Of the year were 25,000 and 15,000. Calculate debtor’s turnover</a:t>
            </a:r>
          </a:p>
          <a:p>
            <a:r>
              <a:rPr lang="en-US" sz="2000" b="1" dirty="0" smtClean="0"/>
              <a:t>Ratio and Debt Collection period.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712098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Solution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sz="2000" b="1" dirty="0" smtClean="0"/>
              <a:t>Credit sales = 0.6 X 400,000  = 240,000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25,000 + 15,000</a:t>
            </a:r>
          </a:p>
          <a:p>
            <a:r>
              <a:rPr lang="en-US" sz="2000" b="1" dirty="0" smtClean="0"/>
              <a:t>Av. Debtors  =          --------------------------   =   20,000</a:t>
            </a:r>
          </a:p>
          <a:p>
            <a:r>
              <a:rPr lang="en-US" sz="2000" b="1" dirty="0" smtClean="0"/>
              <a:t>                                               2          </a:t>
            </a:r>
          </a:p>
          <a:p>
            <a:r>
              <a:rPr lang="en-US" sz="2000" b="1" dirty="0" smtClean="0"/>
              <a:t>                                                   2,40,000</a:t>
            </a:r>
          </a:p>
          <a:p>
            <a:r>
              <a:rPr lang="en-US" sz="2000" b="1" dirty="0" err="1" smtClean="0"/>
              <a:t>Debto’s</a:t>
            </a:r>
            <a:r>
              <a:rPr lang="en-US" sz="2000" b="1" dirty="0" smtClean="0"/>
              <a:t> Turnover ratio    =     -------------------  =  12 times</a:t>
            </a:r>
          </a:p>
          <a:p>
            <a:r>
              <a:rPr lang="en-US" sz="2000" b="1" dirty="0" smtClean="0"/>
              <a:t>                                                      20,000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The company is collecting it’s average debtor 12 times in</a:t>
            </a:r>
          </a:p>
          <a:p>
            <a:r>
              <a:rPr lang="en-US" sz="2000" b="1" dirty="0" smtClean="0"/>
              <a:t> a year.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83375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                                                   365</a:t>
            </a:r>
          </a:p>
          <a:p>
            <a:r>
              <a:rPr lang="en-US" sz="2400" b="1" dirty="0" smtClean="0"/>
              <a:t>Debt collection Period =       ------------------  = 30.41   </a:t>
            </a:r>
          </a:p>
          <a:p>
            <a:r>
              <a:rPr lang="en-US" sz="2400" b="1" dirty="0" smtClean="0"/>
              <a:t>                                                     12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On an average the company is taking around 31 days to</a:t>
            </a:r>
          </a:p>
          <a:p>
            <a:r>
              <a:rPr lang="en-US" sz="2400" b="1" dirty="0" smtClean="0"/>
              <a:t>Collect its debts.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83528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Terms ‘Analysis’ and ‘Interpretation’ are complementary</a:t>
            </a:r>
          </a:p>
          <a:p>
            <a:r>
              <a:rPr lang="en-US" sz="2400" b="1" dirty="0" smtClean="0"/>
              <a:t> to each  other. Interpretation requires Analysis, while</a:t>
            </a:r>
          </a:p>
          <a:p>
            <a:r>
              <a:rPr lang="en-US" sz="2400" b="1" dirty="0" smtClean="0"/>
              <a:t> Analysis is useless without Interpretation.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Many a times, the term ‘Analysis’ only is used to cover</a:t>
            </a:r>
          </a:p>
          <a:p>
            <a:r>
              <a:rPr lang="en-US" sz="2400" b="1" dirty="0" smtClean="0"/>
              <a:t> the meanings of both analysis and interpretation, </a:t>
            </a:r>
          </a:p>
          <a:p>
            <a:r>
              <a:rPr lang="en-US" sz="2400" b="1" dirty="0" smtClean="0"/>
              <a:t>since analysis involves interpretation.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43000"/>
            <a:ext cx="798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>
                <a:latin typeface="Times New Roman" pitchFamily="18" charset="0"/>
                <a:cs typeface="Times New Roman" pitchFamily="18" charset="0"/>
              </a:rPr>
              <a:t>Creditors Turnover Ratio</a:t>
            </a:r>
          </a:p>
          <a:p>
            <a:endParaRPr lang="en-US" dirty="0"/>
          </a:p>
          <a:p>
            <a:r>
              <a:rPr lang="en-US" b="1" dirty="0" smtClean="0"/>
              <a:t>Creditors turnover ratio reveals the number of times the average </a:t>
            </a:r>
          </a:p>
          <a:p>
            <a:r>
              <a:rPr lang="en-US" b="1" dirty="0"/>
              <a:t>c</a:t>
            </a:r>
            <a:r>
              <a:rPr lang="en-US" b="1" dirty="0" smtClean="0"/>
              <a:t>reditors are paid. It shows how promptly the company is in a position </a:t>
            </a:r>
          </a:p>
          <a:p>
            <a:r>
              <a:rPr lang="en-US" b="1" dirty="0"/>
              <a:t>t</a:t>
            </a:r>
            <a:r>
              <a:rPr lang="en-US" b="1" dirty="0" smtClean="0"/>
              <a:t>o pay it’s creditors.</a:t>
            </a:r>
          </a:p>
          <a:p>
            <a:endParaRPr lang="en-US" b="1" dirty="0"/>
          </a:p>
          <a:p>
            <a:r>
              <a:rPr lang="en-US" b="1" dirty="0" smtClean="0"/>
              <a:t>                                               Credit Purchases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Ratio              =   ----------------------------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Average creditors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365 days</a:t>
            </a:r>
          </a:p>
          <a:p>
            <a:r>
              <a:rPr lang="en-US" b="1" dirty="0" smtClean="0"/>
              <a:t>Current payment Period  =       ----------------------------------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 Creditors Turnover Ratio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8293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Problem: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Company A reported annual purchases on credit of</a:t>
            </a:r>
          </a:p>
          <a:p>
            <a:r>
              <a:rPr lang="en-US" sz="2400" b="1" dirty="0" smtClean="0"/>
              <a:t> Rs.123,555 and returns of Rs.10,000 during the year</a:t>
            </a:r>
          </a:p>
          <a:p>
            <a:r>
              <a:rPr lang="en-US" sz="2400" b="1" dirty="0" smtClean="0"/>
              <a:t> ended December 31, 2019  Accounts payable </a:t>
            </a:r>
          </a:p>
          <a:p>
            <a:r>
              <a:rPr lang="en-US" sz="2400" b="1" dirty="0" smtClean="0"/>
              <a:t>at the beginning and end of the year were Rs.12,555</a:t>
            </a:r>
          </a:p>
          <a:p>
            <a:r>
              <a:rPr lang="en-US" sz="2400" b="1" dirty="0" smtClean="0"/>
              <a:t> and Rs.25,121 respectively. The company wants to</a:t>
            </a:r>
          </a:p>
          <a:p>
            <a:r>
              <a:rPr lang="en-US" sz="2400" b="1" dirty="0" smtClean="0"/>
              <a:t> measure how many times it paid its creditors over</a:t>
            </a:r>
          </a:p>
          <a:p>
            <a:r>
              <a:rPr lang="en-US" sz="2400" b="1" dirty="0" smtClean="0"/>
              <a:t> the fiscal year.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142229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000" b="1" dirty="0" smtClean="0"/>
              <a:t>                                                     123,,555 – 10,000</a:t>
            </a:r>
          </a:p>
          <a:p>
            <a:r>
              <a:rPr lang="en-US" sz="2000" b="1" dirty="0" smtClean="0"/>
              <a:t>Payable Turnover ratio =            --------------------------------  = 6.03</a:t>
            </a:r>
          </a:p>
          <a:p>
            <a:r>
              <a:rPr lang="en-US" sz="2000" b="1" dirty="0" smtClean="0"/>
              <a:t>                                                     (12555 </a:t>
            </a:r>
            <a:r>
              <a:rPr lang="en-US" sz="2000" b="1" smtClean="0"/>
              <a:t>+ 25,121</a:t>
            </a:r>
            <a:r>
              <a:rPr lang="en-US" sz="2000" b="1" dirty="0" smtClean="0"/>
              <a:t>) / 2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Therefore, over the fiscal year, the company’s accounts payable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turned over approximately 6.03 times during the year.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Payable Turnover in Days = 365 / 6.03 = 60.53 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Therefore, over the fiscal year, the company takes approximately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60.53 days to pay its suppliers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 </a:t>
            </a:r>
          </a:p>
          <a:p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4048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 Takeaways</a:t>
            </a:r>
          </a:p>
          <a:p>
            <a:r>
              <a:rPr lang="en-US" b="1" dirty="0" smtClean="0"/>
              <a:t>The accounts payable turnover ratio is a liquidity ratio that measures how</a:t>
            </a:r>
          </a:p>
          <a:p>
            <a:r>
              <a:rPr lang="en-US" b="1" dirty="0" smtClean="0"/>
              <a:t> many times a company is able to pay its creditors over a period of time.</a:t>
            </a:r>
          </a:p>
          <a:p>
            <a:endParaRPr lang="en-US" b="1" dirty="0" smtClean="0"/>
          </a:p>
          <a:p>
            <a:r>
              <a:rPr lang="en-US" b="1" dirty="0" smtClean="0"/>
              <a:t>A high ratio may be due to suppliers demanding fast payments or the </a:t>
            </a:r>
          </a:p>
          <a:p>
            <a:r>
              <a:rPr lang="en-US" b="1" dirty="0" smtClean="0"/>
              <a:t>Company taking advantage of early payment discounts.</a:t>
            </a:r>
          </a:p>
          <a:p>
            <a:endParaRPr lang="en-US" b="1" dirty="0" smtClean="0"/>
          </a:p>
          <a:p>
            <a:r>
              <a:rPr lang="en-US" b="1" dirty="0" smtClean="0"/>
              <a:t>A low ratio may be due to favorable credit terms or a worsening financial </a:t>
            </a:r>
          </a:p>
          <a:p>
            <a:r>
              <a:rPr lang="en-US" b="1" dirty="0" smtClean="0"/>
              <a:t>condition.</a:t>
            </a:r>
          </a:p>
          <a:p>
            <a:endParaRPr lang="en-US" b="1" dirty="0" smtClean="0"/>
          </a:p>
          <a:p>
            <a:r>
              <a:rPr lang="en-US" b="1" dirty="0" smtClean="0"/>
              <a:t>Bargaining power plays a big role in the ratio.</a:t>
            </a:r>
          </a:p>
          <a:p>
            <a:endParaRPr lang="en-US" b="1" dirty="0" smtClean="0"/>
          </a:p>
          <a:p>
            <a:r>
              <a:rPr lang="en-US" b="1" dirty="0" smtClean="0"/>
              <a:t> Companies with strong bargaining power are given longer credit terms </a:t>
            </a:r>
          </a:p>
          <a:p>
            <a:r>
              <a:rPr lang="en-US" b="1" dirty="0" smtClean="0"/>
              <a:t> and hence, will report a lower accounts payable turnover ratio.</a:t>
            </a:r>
          </a:p>
          <a:p>
            <a:endParaRPr lang="en-US" b="1" dirty="0" smtClean="0"/>
          </a:p>
          <a:p>
            <a:r>
              <a:rPr lang="en-US" b="1" dirty="0" smtClean="0"/>
              <a:t> Dividing 365 by the ratio results in the accounts payable turnover in days, </a:t>
            </a:r>
          </a:p>
          <a:p>
            <a:r>
              <a:rPr lang="en-US" b="1" dirty="0" smtClean="0"/>
              <a:t>which measures the number of days that it takes a company, on average, </a:t>
            </a:r>
          </a:p>
          <a:p>
            <a:r>
              <a:rPr lang="en-US" b="1" dirty="0" smtClean="0"/>
              <a:t>to pay creditors.</a:t>
            </a:r>
          </a:p>
          <a:p>
            <a:endParaRPr lang="en-US" b="1" dirty="0" smtClean="0"/>
          </a:p>
          <a:p>
            <a:r>
              <a:rPr lang="en-US" b="1" dirty="0" smtClean="0"/>
              <a:t>A higher ratio signals creditworthiness and is sought after by creditors.</a:t>
            </a:r>
          </a:p>
          <a:p>
            <a:r>
              <a:rPr lang="en-US" b="1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1"/>
          <p:cNvSpPr txBox="1">
            <a:spLocks noChangeArrowheads="1"/>
          </p:cNvSpPr>
          <p:nvPr/>
        </p:nvSpPr>
        <p:spPr bwMode="auto">
          <a:xfrm>
            <a:off x="0" y="1295400"/>
            <a:ext cx="9264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          </a:t>
            </a:r>
            <a:r>
              <a:rPr lang="en-US" sz="3200" b="1" u="sng"/>
              <a:t>Capital Structure Ratios (leverage Ratios</a:t>
            </a:r>
            <a:r>
              <a:rPr lang="en-US" sz="3200"/>
              <a:t>)</a:t>
            </a:r>
          </a:p>
          <a:p>
            <a:endParaRPr lang="en-US" sz="3200"/>
          </a:p>
          <a:p>
            <a:endParaRPr lang="en-US"/>
          </a:p>
          <a:p>
            <a:r>
              <a:rPr lang="en-US" sz="2400" b="1"/>
              <a:t>Capital structure ratio or leverage ratio is defined as the </a:t>
            </a:r>
          </a:p>
          <a:p>
            <a:r>
              <a:rPr lang="en-US" sz="2400" b="1"/>
              <a:t>“ the financial ratio which focuses on the long term</a:t>
            </a:r>
          </a:p>
          <a:p>
            <a:r>
              <a:rPr lang="en-US" sz="2400" b="1"/>
              <a:t>Solvency of the firm”. The long term solvency of a firm</a:t>
            </a:r>
          </a:p>
          <a:p>
            <a:r>
              <a:rPr lang="en-US" sz="2400" b="1"/>
              <a:t>Is always reflected in it’s ability to meet it’s long term</a:t>
            </a:r>
          </a:p>
          <a:p>
            <a:r>
              <a:rPr lang="en-US" sz="2400" b="1"/>
              <a:t>Commitments such as interest, principal amount as when du</a:t>
            </a:r>
            <a:r>
              <a:rPr lang="en-US" b="1"/>
              <a:t>e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1"/>
          <p:cNvSpPr txBox="1">
            <a:spLocks noChangeArrowheads="1"/>
          </p:cNvSpPr>
          <p:nvPr/>
        </p:nvSpPr>
        <p:spPr bwMode="auto">
          <a:xfrm>
            <a:off x="990600" y="1676400"/>
            <a:ext cx="74580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/>
              <a:t>Types</a:t>
            </a:r>
          </a:p>
          <a:p>
            <a:endParaRPr lang="en-US"/>
          </a:p>
          <a:p>
            <a:endParaRPr lang="en-US"/>
          </a:p>
          <a:p>
            <a:r>
              <a:rPr lang="en-US" sz="2800" b="1"/>
              <a:t>1 Debt – equity ratio</a:t>
            </a:r>
          </a:p>
          <a:p>
            <a:endParaRPr lang="en-US" sz="2800" b="1"/>
          </a:p>
          <a:p>
            <a:r>
              <a:rPr lang="en-US" sz="2800" b="1"/>
              <a:t>2 Interest coverage ratio</a:t>
            </a:r>
          </a:p>
          <a:p>
            <a:endParaRPr lang="en-US" sz="2800" b="1"/>
          </a:p>
          <a:p>
            <a:r>
              <a:rPr lang="en-US" sz="2800" b="1"/>
              <a:t>3 Ratio of Proprietors funds to total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7231467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                                                             Debt</a:t>
            </a:r>
            <a:endParaRPr lang="en-US" b="1" dirty="0"/>
          </a:p>
          <a:p>
            <a:pPr marL="342900" indent="-342900">
              <a:buAutoNum type="arabicPlain"/>
            </a:pPr>
            <a:r>
              <a:rPr lang="en-US" b="1" dirty="0" smtClean="0"/>
              <a:t>Debt – Equity Ratio  =         ----------------------------------</a:t>
            </a:r>
          </a:p>
          <a:p>
            <a:pPr marL="342900" indent="-342900"/>
            <a:r>
              <a:rPr lang="en-US" b="1" dirty="0"/>
              <a:t> </a:t>
            </a:r>
            <a:r>
              <a:rPr lang="en-US" b="1" dirty="0" smtClean="0"/>
              <a:t>                                                           Equity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                                                              or</a:t>
            </a:r>
            <a:endParaRPr lang="en-US" b="1" dirty="0"/>
          </a:p>
          <a:p>
            <a:pPr marL="342900" indent="-342900"/>
            <a:r>
              <a:rPr lang="en-US" b="1" dirty="0" smtClean="0"/>
              <a:t>                                                 Outsider’s Funds</a:t>
            </a:r>
          </a:p>
          <a:p>
            <a:pPr marL="342900" indent="-342900"/>
            <a:r>
              <a:rPr lang="en-US" b="1" dirty="0"/>
              <a:t> </a:t>
            </a:r>
            <a:r>
              <a:rPr lang="en-US" b="1" dirty="0" smtClean="0"/>
              <a:t>                                             -----------------------------------------</a:t>
            </a:r>
          </a:p>
          <a:p>
            <a:pPr marL="342900" indent="-342900"/>
            <a:r>
              <a:rPr lang="en-US" b="1" dirty="0"/>
              <a:t> </a:t>
            </a:r>
            <a:r>
              <a:rPr lang="en-US" b="1" dirty="0" smtClean="0"/>
              <a:t>                                            Insider’s or shareholder’s Funds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 smtClean="0"/>
              <a:t>Outsider’s Funds = Debentures, Long Term Loans etc.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 smtClean="0"/>
              <a:t>Insider’s Funds = Preference share Capital, Equity Share Capital</a:t>
            </a:r>
          </a:p>
          <a:p>
            <a:pPr marL="342900" indent="-342900"/>
            <a:r>
              <a:rPr lang="en-US" b="1" dirty="0"/>
              <a:t> </a:t>
            </a:r>
            <a:r>
              <a:rPr lang="en-US" b="1" dirty="0" smtClean="0"/>
              <a:t>                           General Reserves, P&amp;L Account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sz="2800" b="1" dirty="0" smtClean="0">
                <a:solidFill>
                  <a:srgbClr val="FF0000"/>
                </a:solidFill>
              </a:rPr>
              <a:t>              Norm = 1 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1752600"/>
          <a:ext cx="6477001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214438"/>
                <a:gridCol w="1781175"/>
                <a:gridCol w="890588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Preference Share 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 &amp; </a:t>
                      </a:r>
                      <a:r>
                        <a:rPr lang="en-US" dirty="0" err="1" smtClean="0"/>
                        <a:t>Bldgs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Equity Share 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 &amp; M/C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Reserves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Furniture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Debentures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Bills Payable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at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P&amp;L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in 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Loan(Long Term)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Prepaid </a:t>
                      </a:r>
                      <a:r>
                        <a:rPr lang="en-US" dirty="0" err="1" smtClean="0"/>
                        <a:t>Expns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Marketable Securities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762000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alibri" pitchFamily="34" charset="0"/>
              </a:rPr>
              <a:t>Balance Sheet of ABC Co. as on 31.3.2012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990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Rs in thousands)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646" y="457200"/>
            <a:ext cx="8879354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Example:</a:t>
            </a:r>
          </a:p>
          <a:p>
            <a:endParaRPr lang="en-US" dirty="0" smtClean="0"/>
          </a:p>
          <a:p>
            <a:r>
              <a:rPr lang="en-US" sz="2000" b="1" dirty="0" smtClean="0"/>
              <a:t>Outsider’s Funds= Debentures Rs.4,00,000 + long term loan = 2,00,000</a:t>
            </a:r>
          </a:p>
          <a:p>
            <a:r>
              <a:rPr lang="en-US" sz="2000" b="1" dirty="0" smtClean="0"/>
              <a:t>                            = Rs.6,00,000         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Insider’s Funds  = 1.Preference Share capital = Rs.1,00,000</a:t>
            </a:r>
          </a:p>
          <a:p>
            <a:r>
              <a:rPr lang="en-US" sz="2000" b="1" dirty="0" smtClean="0"/>
              <a:t>                              2. Equity Share capital          = Rs.1,50,000</a:t>
            </a:r>
          </a:p>
          <a:p>
            <a:r>
              <a:rPr lang="en-US" sz="2000" b="1" dirty="0" smtClean="0"/>
              <a:t>                              3. General Reserves              = Rs.2,50,000</a:t>
            </a:r>
          </a:p>
          <a:p>
            <a:r>
              <a:rPr lang="en-US" sz="2000" b="1" dirty="0" smtClean="0"/>
              <a:t>                              4. P&amp;L Account                      = Rs.1,00,000</a:t>
            </a:r>
          </a:p>
          <a:p>
            <a:r>
              <a:rPr lang="en-US" sz="2000" b="1" dirty="0" smtClean="0"/>
              <a:t>                                                                                 -------------------</a:t>
            </a:r>
          </a:p>
          <a:p>
            <a:r>
              <a:rPr lang="en-US" sz="2000" b="1" dirty="0" smtClean="0"/>
              <a:t>                                               total                            Rs.6,00,000</a:t>
            </a:r>
          </a:p>
          <a:p>
            <a:r>
              <a:rPr lang="en-US" sz="2000" b="1" dirty="0" smtClean="0"/>
              <a:t>                                                                                ---------------------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Debt equity ratio  =    6,00,000 / 6,00,000 = 1: 1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Debt equity ratio of 1:1 means that for every Re.1.00 of debt, there</a:t>
            </a:r>
          </a:p>
          <a:p>
            <a:r>
              <a:rPr lang="en-US" sz="2000" b="1" dirty="0" smtClean="0"/>
              <a:t>Is an equity fund of Re.1.00, which meets the standard yardstick of 1:1. </a:t>
            </a:r>
          </a:p>
          <a:p>
            <a:r>
              <a:rPr lang="en-US" sz="2000" b="1" dirty="0" smtClean="0"/>
              <a:t>This is quite satisfactory.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778931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Interest Coverage Ratio:</a:t>
            </a:r>
          </a:p>
          <a:p>
            <a:endParaRPr lang="en-US" b="1" dirty="0" smtClean="0"/>
          </a:p>
          <a:p>
            <a:r>
              <a:rPr lang="en-US" b="1" dirty="0" smtClean="0"/>
              <a:t>Interest coverage ratio is calculated to judge the firm’s capacity to</a:t>
            </a:r>
          </a:p>
          <a:p>
            <a:r>
              <a:rPr lang="en-US" b="1" dirty="0" smtClean="0"/>
              <a:t>pay the interest on debt it borrows.</a:t>
            </a:r>
          </a:p>
          <a:p>
            <a:endParaRPr lang="en-US" b="1" dirty="0" smtClean="0"/>
          </a:p>
          <a:p>
            <a:r>
              <a:rPr lang="en-US" b="1" dirty="0" smtClean="0"/>
              <a:t>It is a very important ratio for financial institutions to judge the ability</a:t>
            </a:r>
          </a:p>
          <a:p>
            <a:r>
              <a:rPr lang="en-US" b="1" dirty="0" smtClean="0"/>
              <a:t>of the borrower to service the loan from the current year’s profits.</a:t>
            </a:r>
          </a:p>
          <a:p>
            <a:endParaRPr lang="en-US" b="1" dirty="0" smtClean="0"/>
          </a:p>
          <a:p>
            <a:r>
              <a:rPr lang="en-US" b="1" dirty="0" smtClean="0"/>
              <a:t>Higher the ratio number, better it is.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            Net Profit before Int. and Taxes</a:t>
            </a:r>
          </a:p>
          <a:p>
            <a:r>
              <a:rPr lang="en-US" b="1" dirty="0" smtClean="0"/>
              <a:t>Interest coverage Ratio     =              ---------------------------------------</a:t>
            </a:r>
          </a:p>
          <a:p>
            <a:r>
              <a:rPr lang="en-US" b="1" dirty="0" smtClean="0"/>
              <a:t>                                                               Fixed Interest Charges   </a:t>
            </a:r>
          </a:p>
          <a:p>
            <a:endParaRPr lang="en-US" b="1" dirty="0" smtClean="0"/>
          </a:p>
          <a:p>
            <a:r>
              <a:rPr lang="en-US" b="1" dirty="0" smtClean="0"/>
              <a:t>The more the number of times of coverage, the better is the solvency</a:t>
            </a:r>
          </a:p>
          <a:p>
            <a:r>
              <a:rPr lang="en-US" b="1" dirty="0" smtClean="0"/>
              <a:t>position of the company.     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30" y="1066800"/>
            <a:ext cx="89947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 Financial statements provide financial data</a:t>
            </a:r>
          </a:p>
          <a:p>
            <a:endParaRPr lang="en-US" b="1" dirty="0"/>
          </a:p>
          <a:p>
            <a:r>
              <a:rPr lang="en-US" b="1" dirty="0" smtClean="0"/>
              <a:t># Financial data require analysis, comparison and interpretation for</a:t>
            </a:r>
          </a:p>
          <a:p>
            <a:r>
              <a:rPr lang="en-US" b="1" dirty="0" smtClean="0"/>
              <a:t>   decision making by both external and internal users of accounting information</a:t>
            </a:r>
          </a:p>
          <a:p>
            <a:endParaRPr lang="en-US" b="1" dirty="0"/>
          </a:p>
          <a:p>
            <a:r>
              <a:rPr lang="en-US" b="1" dirty="0" smtClean="0"/>
              <a:t># This act is termed as financial statements analysis</a:t>
            </a:r>
          </a:p>
          <a:p>
            <a:endParaRPr lang="en-US" b="1" dirty="0"/>
          </a:p>
          <a:p>
            <a:r>
              <a:rPr lang="en-US" b="1" dirty="0" smtClean="0"/>
              <a:t># Financial ( Accounting) ratios are an important tool of financial statements</a:t>
            </a:r>
          </a:p>
          <a:p>
            <a:r>
              <a:rPr lang="en-US" b="1" dirty="0" smtClean="0"/>
              <a:t>   analysis.</a:t>
            </a:r>
          </a:p>
          <a:p>
            <a:endParaRPr lang="en-US" dirty="0"/>
          </a:p>
          <a:p>
            <a:r>
              <a:rPr lang="en-US" b="1" u="sng" dirty="0" smtClean="0"/>
              <a:t>Financial ratios allow for comparisons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Between companies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Between industries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Between different time periods for one company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Between a single company and it’s industry average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82936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Example: </a:t>
            </a:r>
          </a:p>
          <a:p>
            <a:endParaRPr lang="en-US" dirty="0" smtClean="0"/>
          </a:p>
          <a:p>
            <a:r>
              <a:rPr lang="en-US" b="1" dirty="0" smtClean="0"/>
              <a:t>The earnings before interest and taxes (EBIT) of a company is 5,60,000.</a:t>
            </a:r>
          </a:p>
          <a:p>
            <a:r>
              <a:rPr lang="en-US" b="1" dirty="0" smtClean="0"/>
              <a:t>It’s fixed commitments include payment of 10 percent on 7000 debentures</a:t>
            </a:r>
          </a:p>
          <a:p>
            <a:r>
              <a:rPr lang="en-US" b="1" dirty="0" smtClean="0"/>
              <a:t>Of Rs.100 each. It is subject to tax of 30% per year.</a:t>
            </a:r>
          </a:p>
          <a:p>
            <a:endParaRPr lang="en-US" b="1" dirty="0" smtClean="0"/>
          </a:p>
          <a:p>
            <a:r>
              <a:rPr lang="en-US" b="1" dirty="0" smtClean="0"/>
              <a:t>Calculate interest coverage ratio.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4433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Solution: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Net profit before int. &amp; taxes  = Rs.5,60,000</a:t>
            </a:r>
          </a:p>
          <a:p>
            <a:endParaRPr lang="en-US" b="1" dirty="0" smtClean="0"/>
          </a:p>
          <a:p>
            <a:r>
              <a:rPr lang="en-US" b="1" dirty="0" smtClean="0"/>
              <a:t>Fixed interest charges on debentures = (7000x100) x10 percent </a:t>
            </a:r>
          </a:p>
          <a:p>
            <a:r>
              <a:rPr lang="en-US" b="1" dirty="0" smtClean="0"/>
              <a:t>                                                            = Rs.70,000</a:t>
            </a:r>
          </a:p>
          <a:p>
            <a:endParaRPr lang="en-US" b="1" dirty="0" smtClean="0"/>
          </a:p>
          <a:p>
            <a:r>
              <a:rPr lang="en-US" b="1" dirty="0" smtClean="0"/>
              <a:t>Interest Coverage ratio  = 5,60,000 / 70,000  = 8 times</a:t>
            </a:r>
          </a:p>
          <a:p>
            <a:endParaRPr lang="en-US" b="1" dirty="0" smtClean="0"/>
          </a:p>
          <a:p>
            <a:r>
              <a:rPr lang="en-US" b="1" dirty="0" smtClean="0"/>
              <a:t>Interest coverage ratio of 8 times means that net profit earnings are 8 times</a:t>
            </a:r>
          </a:p>
          <a:p>
            <a:r>
              <a:rPr lang="en-US" b="1" dirty="0" smtClean="0"/>
              <a:t>To the fixed interest charges payable during the year.</a:t>
            </a:r>
          </a:p>
          <a:p>
            <a:endParaRPr lang="en-US" b="1" dirty="0" smtClean="0"/>
          </a:p>
          <a:p>
            <a:r>
              <a:rPr lang="en-US" b="1" dirty="0" smtClean="0"/>
              <a:t>Extending finances to such a company getting a net profit covering 8 times</a:t>
            </a:r>
          </a:p>
          <a:p>
            <a:r>
              <a:rPr lang="en-US" b="1" dirty="0" smtClean="0"/>
              <a:t> of it’s fixed charges is a safe bet for the lender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85" y="914400"/>
            <a:ext cx="873681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Ratio of Proprietors’ funds to Total Assets</a:t>
            </a:r>
          </a:p>
          <a:p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sz="2000" b="1" dirty="0" smtClean="0"/>
              <a:t>Ratio of Fixed Assets to Proprietor’s Funds</a:t>
            </a:r>
          </a:p>
          <a:p>
            <a:pPr marL="342900" indent="-342900"/>
            <a:endParaRPr lang="en-US" sz="2000" b="1" dirty="0" smtClean="0"/>
          </a:p>
          <a:p>
            <a:pPr marL="342900" indent="-342900">
              <a:buAutoNum type="arabicParenR" startAt="2"/>
            </a:pPr>
            <a:r>
              <a:rPr lang="en-US" sz="2000" b="1" dirty="0" smtClean="0"/>
              <a:t>Ratio of Current Assets to Proprietor’s Funds</a:t>
            </a:r>
          </a:p>
          <a:p>
            <a:pPr marL="342900" indent="-342900">
              <a:buAutoNum type="arabicParenR" startAt="2"/>
            </a:pPr>
            <a:endParaRPr lang="en-US" sz="2000" b="1" dirty="0" smtClean="0"/>
          </a:p>
          <a:p>
            <a:pPr marL="342900" indent="-342900">
              <a:buAutoNum type="arabicParenR" startAt="2"/>
            </a:pPr>
            <a:endParaRPr lang="en-US" sz="2000" b="1" dirty="0" smtClean="0"/>
          </a:p>
          <a:p>
            <a:pPr marL="342900" indent="-342900"/>
            <a:r>
              <a:rPr lang="en-US" sz="2000" b="1" dirty="0" smtClean="0"/>
              <a:t>This ratio establishes the relationship between proprietor’s funds</a:t>
            </a:r>
          </a:p>
          <a:p>
            <a:pPr marL="342900" indent="-342900"/>
            <a:r>
              <a:rPr lang="en-US" sz="2000" b="1" dirty="0" smtClean="0"/>
              <a:t>And total assets.</a:t>
            </a:r>
          </a:p>
          <a:p>
            <a:pPr marL="342900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A ratio of around 0.5:1 or 50% is considered as the minimum desirable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785522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</a:t>
            </a:r>
            <a:r>
              <a:rPr lang="en-US" sz="2000" b="1" dirty="0" smtClean="0"/>
              <a:t>Ratio of Proprietor’s Funds to Total assets   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         (Proprietors Funds/ Total assets) x100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Problem: calculate the Proprietors funds to total assets from </a:t>
            </a:r>
          </a:p>
          <a:p>
            <a:r>
              <a:rPr lang="en-US" sz="2000" b="1" dirty="0" smtClean="0"/>
              <a:t>the data  given in the previous problem.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260" y="914400"/>
            <a:ext cx="8978740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000" b="1" dirty="0" smtClean="0"/>
              <a:t>Proprietors Funds : Rs.600,000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( Preference Share Capital = 100,000 + Equity share Capital = 1,50,000</a:t>
            </a:r>
          </a:p>
          <a:p>
            <a:r>
              <a:rPr lang="en-US" sz="2000" b="1" dirty="0" smtClean="0"/>
              <a:t>  + General Reserves = 2,50,000 + P&amp;L Account = 1,00,000)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Total assets = 15,00,000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Ratio of Proprietor’s Funds to Total assets = (6,00,000 / 15,00,000) x 100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                                  = 40%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This tells that 40% of the total assets are financed by Proprietor’s funds.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 balance (60%) is financed by outsider’s funds.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7502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This ratio is further explained in a finer way by considering</a:t>
            </a:r>
          </a:p>
          <a:p>
            <a:r>
              <a:rPr lang="en-US" sz="2000" b="1" dirty="0" smtClean="0"/>
              <a:t> the volume of fixed and current assets to proprietors funds</a:t>
            </a:r>
          </a:p>
          <a:p>
            <a:r>
              <a:rPr lang="en-US" sz="2000" b="1" dirty="0" smtClean="0"/>
              <a:t> separately.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Ratio of Fixed Assets To proprietor’s funds: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This ratio explains whether the fixed assets have been bought</a:t>
            </a:r>
          </a:p>
          <a:p>
            <a:r>
              <a:rPr lang="en-US" sz="2000" b="1" dirty="0" smtClean="0"/>
              <a:t> from the proprietor’s funds or not.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It is not safe to use short term finance to buy long term assets</a:t>
            </a:r>
          </a:p>
          <a:p>
            <a:r>
              <a:rPr lang="en-US" sz="2000" b="1" dirty="0" smtClean="0"/>
              <a:t>Because when the borrowing is to be repaid, there could be a</a:t>
            </a:r>
          </a:p>
          <a:p>
            <a:r>
              <a:rPr lang="en-US" sz="2000" b="1" dirty="0" smtClean="0"/>
              <a:t>Problem, as the fixed assets can not be readily converted into</a:t>
            </a:r>
          </a:p>
          <a:p>
            <a:r>
              <a:rPr lang="en-US" sz="2000" b="1" dirty="0" smtClean="0"/>
              <a:t>Cash.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Long term sources of funds can be used for buying current assets</a:t>
            </a:r>
          </a:p>
          <a:p>
            <a:r>
              <a:rPr lang="en-US" sz="2000" b="1" dirty="0" smtClean="0"/>
              <a:t>But no short term finances should be </a:t>
            </a:r>
            <a:r>
              <a:rPr lang="en-US" sz="2000" b="1" dirty="0" err="1" smtClean="0"/>
              <a:t>utilised</a:t>
            </a:r>
            <a:r>
              <a:rPr lang="en-US" sz="2000" b="1" dirty="0" smtClean="0"/>
              <a:t> to acquire</a:t>
            </a:r>
          </a:p>
          <a:p>
            <a:r>
              <a:rPr lang="en-US" sz="2000" b="1" dirty="0" smtClean="0"/>
              <a:t> fixed assets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2" y="1219200"/>
            <a:ext cx="87318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Problem:</a:t>
            </a:r>
          </a:p>
          <a:p>
            <a:endParaRPr lang="en-US" dirty="0" smtClean="0"/>
          </a:p>
          <a:p>
            <a:r>
              <a:rPr lang="en-US" sz="2000" b="1" dirty="0" smtClean="0"/>
              <a:t>(Ref. last Problem)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Fixed assets = Rs.5,75,000</a:t>
            </a:r>
          </a:p>
          <a:p>
            <a:r>
              <a:rPr lang="en-US" sz="2000" b="1" dirty="0" smtClean="0"/>
              <a:t>Proprietor’s funds = Rs.6,00,000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Ratio of Fixed assets to Proprietor’s Funds  =  5,75,000 / 6,00,000 X100</a:t>
            </a:r>
          </a:p>
          <a:p>
            <a:r>
              <a:rPr lang="en-US" sz="2000" b="1" dirty="0" smtClean="0"/>
              <a:t>                                                                      =  95.83%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95% is very high. A large portion of Proprietor’s funds is blocked in </a:t>
            </a:r>
          </a:p>
          <a:p>
            <a:r>
              <a:rPr lang="en-US" sz="2000" b="1" dirty="0" smtClean="0"/>
              <a:t>Fixed assets. This is not acceptable.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Normally for Industrial establishments this can be 65%.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78" y="1219200"/>
            <a:ext cx="88088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Ratio of Currents Assets to Proprietor’s Funds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Problem:  (Ref. Previous Problem)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Ratio  =  9,25,000 / 6,00,000 X 100</a:t>
            </a:r>
          </a:p>
          <a:p>
            <a:r>
              <a:rPr lang="en-US" sz="2000" b="1" dirty="0" smtClean="0"/>
              <a:t>           =  154.1%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 higher ratio of current assets to Proprietor’ funds is considered to</a:t>
            </a:r>
          </a:p>
          <a:p>
            <a:r>
              <a:rPr lang="en-US" sz="2000" b="1" dirty="0" smtClean="0"/>
              <a:t>Be financial strength. It is desirable to hold adequate funds in working </a:t>
            </a:r>
          </a:p>
          <a:p>
            <a:r>
              <a:rPr lang="en-US" sz="2000" b="1" dirty="0" smtClean="0"/>
              <a:t>capital to generate profits.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7474547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u="sng" dirty="0"/>
              <a:t>Profitability Ratios</a:t>
            </a:r>
          </a:p>
          <a:p>
            <a:endParaRPr lang="en-US" dirty="0"/>
          </a:p>
          <a:p>
            <a:r>
              <a:rPr lang="en-US" sz="2800" b="1" dirty="0"/>
              <a:t>Profitability ratios throw light on how well</a:t>
            </a:r>
          </a:p>
          <a:p>
            <a:r>
              <a:rPr lang="en-US" sz="2800" b="1" dirty="0"/>
              <a:t> the company Is organizing its’ activities in</a:t>
            </a:r>
          </a:p>
          <a:p>
            <a:r>
              <a:rPr lang="en-US" sz="2800" b="1" dirty="0"/>
              <a:t> a profitable manner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>There eight (8) popular ratios. They are: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511069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Gross Profit ratio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Net Profit Ratio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Operating ratio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Return on Investment ( ROI)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Earnings per share (EPS)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Dividend yield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Price /earnings ratio ( P/E ratio)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Earning Power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609600" y="2819400"/>
            <a:ext cx="8039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/>
              <a:t>Financial Analysis thru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177239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u="sng" dirty="0" smtClean="0"/>
              <a:t>Gross Profit Ratio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  Gross Profit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GPR =  ---------------------------- X 100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     Sales</a:t>
            </a:r>
          </a:p>
          <a:p>
            <a:pPr marL="342900" indent="-342900"/>
            <a:r>
              <a:rPr lang="en-US" sz="2000" b="1" dirty="0" smtClean="0"/>
              <a:t>It is expressed in percentage. There is no norm. Higher the better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2</a:t>
            </a:r>
            <a:r>
              <a:rPr lang="en-US" sz="2400" b="1" dirty="0" smtClean="0"/>
              <a:t>. </a:t>
            </a:r>
            <a:r>
              <a:rPr lang="en-US" sz="2400" b="1" u="sng" dirty="0" smtClean="0"/>
              <a:t>Net Profit ratio</a:t>
            </a:r>
          </a:p>
          <a:p>
            <a:pPr marL="342900" indent="-342900"/>
            <a:endParaRPr lang="en-US" sz="2400" b="1" u="sng" dirty="0" smtClean="0"/>
          </a:p>
          <a:p>
            <a:pPr marL="342900" indent="-342900"/>
            <a:r>
              <a:rPr lang="en-US" sz="2000" b="1" dirty="0" smtClean="0"/>
              <a:t>                                      NP after Taxes</a:t>
            </a:r>
            <a:endParaRPr lang="en-US" sz="2000" b="1" dirty="0"/>
          </a:p>
          <a:p>
            <a:pPr marL="342900" indent="-342900"/>
            <a:r>
              <a:rPr lang="en-US" sz="2000" b="1" dirty="0" smtClean="0"/>
              <a:t>                NPR  =    ------------------------------- X 100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        Net Sales</a:t>
            </a:r>
          </a:p>
          <a:p>
            <a:pPr marL="342900" indent="-342900"/>
            <a:endParaRPr lang="en-US" sz="2000" b="1" dirty="0"/>
          </a:p>
          <a:p>
            <a:pPr marL="342900" indent="-342900"/>
            <a:r>
              <a:rPr lang="en-US" sz="2000" b="1" dirty="0"/>
              <a:t>T</a:t>
            </a:r>
            <a:r>
              <a:rPr lang="en-US" sz="2000" b="1" dirty="0" smtClean="0"/>
              <a:t>his is also expressed in percentage. There is no norm. Higher</a:t>
            </a:r>
          </a:p>
          <a:p>
            <a:pPr marL="342900" indent="-342900"/>
            <a:r>
              <a:rPr lang="en-US" sz="2000" b="1" dirty="0" smtClean="0"/>
              <a:t> the better.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52000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Net Profit Ratio:</a:t>
            </a:r>
            <a:endParaRPr lang="en-US" sz="2000" b="1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Problem: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The net sales of a company are Rs.50,000 and cost of goods</a:t>
            </a:r>
          </a:p>
          <a:p>
            <a:r>
              <a:rPr lang="en-US" sz="2000" b="1" dirty="0" smtClean="0"/>
              <a:t>Sold is Rs.20,000. The details of expenses are as follows: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Administrative expenses 			Rs.3000</a:t>
            </a:r>
          </a:p>
          <a:p>
            <a:r>
              <a:rPr lang="en-US" sz="2000" b="1" dirty="0" smtClean="0"/>
              <a:t>Selling and distribution expenses		Rs.4000</a:t>
            </a:r>
          </a:p>
          <a:p>
            <a:r>
              <a:rPr lang="en-US" sz="2000" b="1" dirty="0" smtClean="0"/>
              <a:t>Loss on sale of fixed asset			Rs.3000</a:t>
            </a:r>
          </a:p>
          <a:p>
            <a:r>
              <a:rPr lang="en-US" sz="2000" b="1" dirty="0" smtClean="0"/>
              <a:t>Interest on Investment 			Rs.2000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Taxes rate 20%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62260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Solution: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Computation of Net Profit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Sales 					50,000</a:t>
            </a:r>
          </a:p>
          <a:p>
            <a:r>
              <a:rPr lang="en-US" sz="2000" b="1" dirty="0" smtClean="0"/>
              <a:t>(-) cost of goods sold			20,000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Gross Profit						30,000</a:t>
            </a:r>
          </a:p>
          <a:p>
            <a:r>
              <a:rPr lang="en-US" sz="2000" b="1" dirty="0" smtClean="0"/>
              <a:t>(-) </a:t>
            </a:r>
            <a:r>
              <a:rPr lang="en-US" sz="2000" b="1" dirty="0" err="1" smtClean="0"/>
              <a:t>Admn</a:t>
            </a:r>
            <a:r>
              <a:rPr lang="en-US" sz="2000" b="1" dirty="0" smtClean="0"/>
              <a:t>. Expenses			3,000</a:t>
            </a:r>
          </a:p>
          <a:p>
            <a:r>
              <a:rPr lang="en-US" sz="2000" b="1" dirty="0" smtClean="0"/>
              <a:t>(-) Selling and distr. Expenses		4,000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Net Profit						23,000</a:t>
            </a:r>
          </a:p>
          <a:p>
            <a:r>
              <a:rPr lang="en-US" sz="2000" b="1" dirty="0" smtClean="0"/>
              <a:t>Add Interest on investment				  2,000</a:t>
            </a:r>
          </a:p>
          <a:p>
            <a:r>
              <a:rPr lang="en-US" sz="2000" b="1" dirty="0" smtClean="0"/>
              <a:t>Less Loss on sale of Fixed asset			  3,000</a:t>
            </a:r>
          </a:p>
          <a:p>
            <a:r>
              <a:rPr lang="en-US" sz="2000" b="1" dirty="0" smtClean="0"/>
              <a:t>                                                                                           ------------</a:t>
            </a:r>
          </a:p>
          <a:p>
            <a:r>
              <a:rPr lang="en-US" sz="2000" b="1" dirty="0" smtClean="0"/>
              <a:t>                                                                                            22,000</a:t>
            </a:r>
          </a:p>
          <a:p>
            <a:r>
              <a:rPr lang="en-US" sz="2000" b="1" dirty="0" smtClean="0"/>
              <a:t>                                                                                           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74318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Taxes @ 20%                                     			4,400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Net Profit after taxes   		 			17,600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Net Profit ratio : 		(17,600 / 50,000) X 100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                             =  35.2 %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Higher the ratio, better is the profitability and vice versa.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4175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Operating Ratio :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                =       (Operating Expenses / Net sales) X100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Operating expenses 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( Cost of goods sold + </a:t>
            </a:r>
            <a:r>
              <a:rPr lang="en-US" sz="2000" b="1" dirty="0" err="1" smtClean="0"/>
              <a:t>Admn</a:t>
            </a:r>
            <a:r>
              <a:rPr lang="en-US" sz="2000" b="1" dirty="0" smtClean="0"/>
              <a:t>. Expenses +</a:t>
            </a:r>
          </a:p>
          <a:p>
            <a:r>
              <a:rPr lang="en-US" sz="2000" b="1" dirty="0" smtClean="0"/>
              <a:t>                                 Selling and distr. Expenses)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It is always desirable to have a low operating ratio.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57811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u="sng" dirty="0" smtClean="0"/>
              <a:t>. </a:t>
            </a:r>
            <a:r>
              <a:rPr lang="en-US" sz="2400" b="1" u="sng" dirty="0" smtClean="0"/>
              <a:t>Operating ratio</a:t>
            </a:r>
          </a:p>
          <a:p>
            <a:endParaRPr lang="en-US" sz="2400" b="1" u="sng" dirty="0" smtClean="0"/>
          </a:p>
          <a:p>
            <a:r>
              <a:rPr lang="en-US" sz="2000" b="1" dirty="0" smtClean="0"/>
              <a:t>                                         Operating expenses</a:t>
            </a:r>
            <a:endParaRPr lang="en-US" sz="2000" b="1" dirty="0"/>
          </a:p>
          <a:p>
            <a:r>
              <a:rPr lang="en-US" sz="2000" b="1" dirty="0" smtClean="0"/>
              <a:t>                           OR  =    ---------------------------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Net Sales</a:t>
            </a:r>
          </a:p>
          <a:p>
            <a:r>
              <a:rPr lang="en-US" sz="2000" b="1" dirty="0" smtClean="0"/>
              <a:t>Expressed in percentage.</a:t>
            </a:r>
          </a:p>
          <a:p>
            <a:endParaRPr lang="en-US" sz="2000" b="1" dirty="0"/>
          </a:p>
          <a:p>
            <a:r>
              <a:rPr lang="en-US" sz="2000" b="1" dirty="0" smtClean="0"/>
              <a:t>Operating Expenses = Cost of goods sold + Administrative expenses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+ Selling and distribution expenses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Return on Investment (ROI)</a:t>
            </a:r>
          </a:p>
          <a:p>
            <a:endParaRPr lang="en-US" dirty="0" smtClean="0"/>
          </a:p>
          <a:p>
            <a:r>
              <a:rPr lang="en-US" sz="2000" b="1" dirty="0" smtClean="0"/>
              <a:t>                                               NP after taxes</a:t>
            </a:r>
            <a:endParaRPr lang="en-US" sz="2000" b="1" dirty="0"/>
          </a:p>
          <a:p>
            <a:r>
              <a:rPr lang="en-US" sz="2000" b="1" dirty="0" smtClean="0"/>
              <a:t>                                 ROI =   ------------------------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Total Investment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797545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2400" b="1" u="sng" dirty="0" smtClean="0"/>
              <a:t>Earnings Per Share :</a:t>
            </a:r>
          </a:p>
          <a:p>
            <a:pPr marL="342900" indent="-342900">
              <a:buAutoNum type="arabicPeriod" startAt="5"/>
            </a:pPr>
            <a:endParaRPr lang="en-US" sz="2400" b="1" u="sng" dirty="0" smtClean="0"/>
          </a:p>
          <a:p>
            <a:pPr marL="342900" indent="-342900"/>
            <a:r>
              <a:rPr lang="en-US" dirty="0" smtClean="0"/>
              <a:t>                                                        NP after taxes</a:t>
            </a:r>
            <a:endParaRPr lang="en-US" dirty="0"/>
          </a:p>
          <a:p>
            <a:pPr marL="342900" indent="-342900"/>
            <a:r>
              <a:rPr lang="en-US" sz="2000" b="1" dirty="0" smtClean="0"/>
              <a:t>                                EPS :    ----------------------------------------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Number of shares outstanding</a:t>
            </a:r>
          </a:p>
          <a:p>
            <a:pPr marL="342900" indent="-342900"/>
            <a:endParaRPr lang="en-US" sz="2000" b="1" dirty="0"/>
          </a:p>
          <a:p>
            <a:pPr marL="342900" indent="-342900"/>
            <a:r>
              <a:rPr lang="en-US" sz="2000" b="1" dirty="0" smtClean="0"/>
              <a:t>This ratio helps in assessing a company’s performance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 startAt="6"/>
            </a:pPr>
            <a:r>
              <a:rPr lang="en-US" sz="2400" b="1" u="sng" dirty="0" smtClean="0"/>
              <a:t>Dividend Yield 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                  </a:t>
            </a:r>
            <a:r>
              <a:rPr lang="en-US" sz="2000" b="1" dirty="0" smtClean="0"/>
              <a:t>Nominal or Face value of share</a:t>
            </a:r>
            <a:endParaRPr lang="en-US" sz="2000" b="1" dirty="0"/>
          </a:p>
          <a:p>
            <a:pPr marL="342900" indent="-342900"/>
            <a:r>
              <a:rPr lang="en-US" sz="2000" b="1" dirty="0" smtClean="0"/>
              <a:t>          DY = ------------------------------------------   X % dividend per year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cost or market price of share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295400"/>
            <a:ext cx="55933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sz="2400" b="1" u="sng" dirty="0" smtClean="0"/>
              <a:t>P / E ratio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/>
            <a:r>
              <a:rPr lang="en-US" dirty="0" smtClean="0"/>
              <a:t>                               </a:t>
            </a:r>
            <a:r>
              <a:rPr lang="en-US" sz="2000" b="1" dirty="0" smtClean="0"/>
              <a:t>Market Price per share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P / E = -----------------------------------------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Earnings per share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2400" b="1" dirty="0" smtClean="0"/>
              <a:t>8.</a:t>
            </a:r>
            <a:r>
              <a:rPr lang="en-US" dirty="0" smtClean="0"/>
              <a:t> </a:t>
            </a:r>
            <a:r>
              <a:rPr lang="en-US" sz="2400" b="1" u="sng" dirty="0" smtClean="0"/>
              <a:t>Earning Power </a:t>
            </a:r>
          </a:p>
          <a:p>
            <a:pPr marL="342900" indent="-342900"/>
            <a:endParaRPr lang="en-US" sz="2400" b="1" u="sng" dirty="0" smtClean="0"/>
          </a:p>
          <a:p>
            <a:pPr marL="342900" indent="-342900"/>
            <a:endParaRPr lang="en-US" sz="2400" b="1" u="sng" dirty="0" smtClean="0"/>
          </a:p>
          <a:p>
            <a:pPr marL="342900" indent="-342900"/>
            <a:r>
              <a:rPr lang="en-US" sz="2000" b="1" dirty="0" smtClean="0"/>
              <a:t>                                 Net profit after taxes</a:t>
            </a:r>
            <a:endParaRPr lang="en-US" sz="2000" b="1" dirty="0"/>
          </a:p>
          <a:p>
            <a:pPr marL="342900" indent="-342900"/>
            <a:r>
              <a:rPr lang="en-US" sz="2000" b="1" dirty="0" smtClean="0"/>
              <a:t>                      EP = --------------------------------------</a:t>
            </a:r>
          </a:p>
          <a:p>
            <a:pPr marL="342900" indent="-342900"/>
            <a:r>
              <a:rPr lang="en-US" sz="2000" b="1" dirty="0"/>
              <a:t> </a:t>
            </a:r>
            <a:r>
              <a:rPr lang="en-US" sz="2000" b="1" dirty="0" smtClean="0"/>
              <a:t>                                     Total Capital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162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 smtClean="0"/>
              <a:t>Divvidend</a:t>
            </a:r>
            <a:r>
              <a:rPr lang="en-US" sz="2000" b="1" u="sng" dirty="0" smtClean="0"/>
              <a:t> yield :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Given that the current market price of a share is Rs.300;</a:t>
            </a:r>
          </a:p>
          <a:p>
            <a:r>
              <a:rPr lang="en-US" sz="2000" b="1" dirty="0" smtClean="0"/>
              <a:t>Face value of the share is Rs.100; percentage of dividend</a:t>
            </a:r>
          </a:p>
          <a:p>
            <a:r>
              <a:rPr lang="en-US" sz="2000" b="1" dirty="0" smtClean="0"/>
              <a:t>Declared is 20%. Calculate Dividend yield.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Dividend  Yield     =   ( 100/300) X 20  =  6.66 per annum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4142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EPS</a:t>
            </a:r>
          </a:p>
          <a:p>
            <a:endParaRPr lang="en-US" sz="2000" b="1" u="sng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Problem: 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Given that the number of shares is 10,000 and the net profit</a:t>
            </a:r>
          </a:p>
          <a:p>
            <a:r>
              <a:rPr lang="en-US" sz="2000" b="1" dirty="0" smtClean="0"/>
              <a:t>After taxes is Rs.4,50,000</a:t>
            </a:r>
          </a:p>
          <a:p>
            <a:r>
              <a:rPr lang="en-US" sz="2000" b="1" dirty="0" smtClean="0"/>
              <a:t>Calculate EPS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EPS   = ( Net Profit after taxes / No. of shares outstanding)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=  4,50,000 / 10,000   =  45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Higher the EPS, the demand for shares of that company is</a:t>
            </a:r>
          </a:p>
          <a:p>
            <a:r>
              <a:rPr lang="en-US" sz="2000" b="1" dirty="0" smtClean="0"/>
              <a:t>Likely to be more.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28600" y="1371600"/>
            <a:ext cx="8701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b="1"/>
              <a:t>Ratio analysis is the process of</a:t>
            </a:r>
          </a:p>
          <a:p>
            <a:r>
              <a:rPr lang="en-US" sz="3200" b="1"/>
              <a:t> determining and interpreting numerical </a:t>
            </a:r>
          </a:p>
          <a:p>
            <a:r>
              <a:rPr lang="en-US" sz="3200" b="1"/>
              <a:t> relationships based on financial</a:t>
            </a:r>
          </a:p>
          <a:p>
            <a:r>
              <a:rPr lang="en-US" sz="3200" b="1"/>
              <a:t> statements</a:t>
            </a:r>
          </a:p>
          <a:p>
            <a:endParaRPr lang="en-US" sz="3200" b="1"/>
          </a:p>
          <a:p>
            <a:endParaRPr lang="en-US" sz="3200" b="1"/>
          </a:p>
          <a:p>
            <a:pPr>
              <a:buFont typeface="Arial" charset="0"/>
              <a:buChar char="•"/>
            </a:pPr>
            <a:r>
              <a:rPr lang="en-US" sz="3200" b="1"/>
              <a:t>Ratios helps in understanding the financial</a:t>
            </a:r>
          </a:p>
          <a:p>
            <a:r>
              <a:rPr lang="en-US" sz="3200" b="1"/>
              <a:t> position / health of the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"/>
          <p:cNvSpPr txBox="1">
            <a:spLocks noChangeArrowheads="1"/>
          </p:cNvSpPr>
          <p:nvPr/>
        </p:nvSpPr>
        <p:spPr bwMode="auto">
          <a:xfrm>
            <a:off x="685800" y="990600"/>
            <a:ext cx="7453313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u="sng" dirty="0"/>
              <a:t>Liquidity:</a:t>
            </a:r>
          </a:p>
          <a:p>
            <a:endParaRPr lang="en-US" b="1" u="sng" dirty="0"/>
          </a:p>
          <a:p>
            <a:r>
              <a:rPr lang="en-US" sz="2400" b="1" dirty="0"/>
              <a:t>Liquidity refers to how well the company</a:t>
            </a:r>
          </a:p>
          <a:p>
            <a:r>
              <a:rPr lang="en-US" sz="2400" b="1" dirty="0" smtClean="0"/>
              <a:t>is </a:t>
            </a:r>
            <a:r>
              <a:rPr lang="en-US" sz="2400" b="1" dirty="0"/>
              <a:t>in position to meet’s short – term commitments</a:t>
            </a:r>
          </a:p>
          <a:p>
            <a:r>
              <a:rPr lang="en-US" sz="2400" b="1" dirty="0"/>
              <a:t>Such as payment of salaries, taxes and so on.</a:t>
            </a:r>
          </a:p>
          <a:p>
            <a:endParaRPr lang="en-US" sz="2400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u="sng" dirty="0"/>
              <a:t>Profitability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Refers to how capably the company is conducting</a:t>
            </a:r>
          </a:p>
          <a:p>
            <a:r>
              <a:rPr lang="en-US" sz="2400" b="1" dirty="0"/>
              <a:t>It’s operations in a profitable manner or not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457200" y="1066800"/>
            <a:ext cx="84899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u="sng"/>
              <a:t>Solvency:</a:t>
            </a:r>
          </a:p>
          <a:p>
            <a:endParaRPr lang="en-US" b="1" u="sng"/>
          </a:p>
          <a:p>
            <a:r>
              <a:rPr lang="en-US" sz="3200" b="1"/>
              <a:t>Refers to the company’s position to meet</a:t>
            </a:r>
          </a:p>
          <a:p>
            <a:r>
              <a:rPr lang="en-US" sz="3200" b="1"/>
              <a:t> it’s Long – term commitments such as </a:t>
            </a:r>
          </a:p>
          <a:p>
            <a:r>
              <a:rPr lang="en-US" sz="3200" b="1"/>
              <a:t> repayment of long – term loans and </a:t>
            </a:r>
          </a:p>
          <a:p>
            <a:r>
              <a:rPr lang="en-US" sz="3200" b="1"/>
              <a:t> so on.</a:t>
            </a:r>
          </a:p>
          <a:p>
            <a:endParaRPr lang="en-US" sz="3200" b="1"/>
          </a:p>
          <a:p>
            <a:r>
              <a:rPr lang="en-US" sz="2400" b="1" u="sng"/>
              <a:t>What is a ratio:</a:t>
            </a:r>
          </a:p>
          <a:p>
            <a:endParaRPr lang="en-US" sz="2400" b="1" u="sng"/>
          </a:p>
          <a:p>
            <a:r>
              <a:rPr lang="en-US" sz="2400" b="1"/>
              <a:t>It is simply a number expressed in terms of another. It is </a:t>
            </a:r>
          </a:p>
          <a:p>
            <a:r>
              <a:rPr lang="en-US" sz="2400" b="1"/>
              <a:t>A numerical or quantative relationship between two </a:t>
            </a:r>
          </a:p>
          <a:p>
            <a:r>
              <a:rPr lang="en-US" sz="2400" b="1"/>
              <a:t>Variables , which are comparable.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762000"/>
            <a:ext cx="5746750" cy="535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u="sng" dirty="0"/>
              <a:t>Types of ratios</a:t>
            </a:r>
          </a:p>
          <a:p>
            <a:pPr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sz="4000" dirty="0"/>
              <a:t># Liquidity ratios</a:t>
            </a:r>
          </a:p>
          <a:p>
            <a:pPr marL="342900" indent="-342900">
              <a:defRPr/>
            </a:pPr>
            <a:endParaRPr lang="en-US" sz="4000" dirty="0"/>
          </a:p>
          <a:p>
            <a:pPr marL="342900" indent="-342900">
              <a:defRPr/>
            </a:pPr>
            <a:r>
              <a:rPr lang="en-US" sz="4000" dirty="0"/>
              <a:t># Activity ratios</a:t>
            </a:r>
          </a:p>
          <a:p>
            <a:pPr marL="342900" indent="-342900">
              <a:defRPr/>
            </a:pPr>
            <a:endParaRPr lang="en-US" sz="4000" dirty="0"/>
          </a:p>
          <a:p>
            <a:pPr marL="342900" indent="-342900">
              <a:defRPr/>
            </a:pPr>
            <a:r>
              <a:rPr lang="en-US" sz="4000" dirty="0"/>
              <a:t># Capital structure ratios</a:t>
            </a:r>
          </a:p>
          <a:p>
            <a:pPr marL="342900" indent="-342900">
              <a:defRPr/>
            </a:pPr>
            <a:endParaRPr lang="en-US" sz="4000" dirty="0"/>
          </a:p>
          <a:p>
            <a:pPr marL="342900" indent="-342900">
              <a:defRPr/>
            </a:pPr>
            <a:r>
              <a:rPr lang="en-US" sz="4000" dirty="0"/>
              <a:t>#Profitability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3139</Words>
  <Application>Microsoft Office PowerPoint</Application>
  <PresentationFormat>On-screen Show (4:3)</PresentationFormat>
  <Paragraphs>876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SDMIN</cp:lastModifiedBy>
  <cp:revision>306</cp:revision>
  <dcterms:created xsi:type="dcterms:W3CDTF">2013-09-22T14:53:29Z</dcterms:created>
  <dcterms:modified xsi:type="dcterms:W3CDTF">2022-06-12T11:57:55Z</dcterms:modified>
</cp:coreProperties>
</file>