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handoutMasterIdLst>
    <p:handoutMasterId r:id="rId82"/>
  </p:handoutMasterIdLst>
  <p:sldIdLst>
    <p:sldId id="257" r:id="rId2"/>
    <p:sldId id="312" r:id="rId3"/>
    <p:sldId id="313" r:id="rId4"/>
    <p:sldId id="366" r:id="rId5"/>
    <p:sldId id="314" r:id="rId6"/>
    <p:sldId id="265" r:id="rId7"/>
    <p:sldId id="375" r:id="rId8"/>
    <p:sldId id="373" r:id="rId9"/>
    <p:sldId id="258" r:id="rId10"/>
    <p:sldId id="259" r:id="rId11"/>
    <p:sldId id="260" r:id="rId12"/>
    <p:sldId id="261" r:id="rId13"/>
    <p:sldId id="283" r:id="rId14"/>
    <p:sldId id="315" r:id="rId15"/>
    <p:sldId id="374" r:id="rId16"/>
    <p:sldId id="316" r:id="rId17"/>
    <p:sldId id="263" r:id="rId18"/>
    <p:sldId id="264" r:id="rId19"/>
    <p:sldId id="284" r:id="rId20"/>
    <p:sldId id="285" r:id="rId21"/>
    <p:sldId id="286" r:id="rId22"/>
    <p:sldId id="287" r:id="rId23"/>
    <p:sldId id="288" r:id="rId24"/>
    <p:sldId id="371" r:id="rId25"/>
    <p:sldId id="317" r:id="rId26"/>
    <p:sldId id="318" r:id="rId27"/>
    <p:sldId id="319" r:id="rId28"/>
    <p:sldId id="289" r:id="rId29"/>
    <p:sldId id="320" r:id="rId30"/>
    <p:sldId id="321" r:id="rId31"/>
    <p:sldId id="322" r:id="rId32"/>
    <p:sldId id="290" r:id="rId33"/>
    <p:sldId id="266" r:id="rId34"/>
    <p:sldId id="292" r:id="rId35"/>
    <p:sldId id="295" r:id="rId36"/>
    <p:sldId id="323" r:id="rId37"/>
    <p:sldId id="267" r:id="rId38"/>
    <p:sldId id="293" r:id="rId39"/>
    <p:sldId id="269" r:id="rId40"/>
    <p:sldId id="296" r:id="rId41"/>
    <p:sldId id="297" r:id="rId42"/>
    <p:sldId id="298" r:id="rId43"/>
    <p:sldId id="299" r:id="rId44"/>
    <p:sldId id="326" r:id="rId45"/>
    <p:sldId id="340" r:id="rId46"/>
    <p:sldId id="346" r:id="rId47"/>
    <p:sldId id="347" r:id="rId48"/>
    <p:sldId id="348" r:id="rId49"/>
    <p:sldId id="349" r:id="rId50"/>
    <p:sldId id="341" r:id="rId51"/>
    <p:sldId id="342" r:id="rId52"/>
    <p:sldId id="343" r:id="rId53"/>
    <p:sldId id="344" r:id="rId54"/>
    <p:sldId id="345" r:id="rId55"/>
    <p:sldId id="268" r:id="rId56"/>
    <p:sldId id="270" r:id="rId57"/>
    <p:sldId id="271" r:id="rId58"/>
    <p:sldId id="272" r:id="rId59"/>
    <p:sldId id="325" r:id="rId60"/>
    <p:sldId id="294" r:id="rId61"/>
    <p:sldId id="350" r:id="rId62"/>
    <p:sldId id="351" r:id="rId63"/>
    <p:sldId id="334" r:id="rId64"/>
    <p:sldId id="335" r:id="rId65"/>
    <p:sldId id="336" r:id="rId66"/>
    <p:sldId id="352" r:id="rId67"/>
    <p:sldId id="337" r:id="rId68"/>
    <p:sldId id="338" r:id="rId69"/>
    <p:sldId id="339" r:id="rId70"/>
    <p:sldId id="353" r:id="rId71"/>
    <p:sldId id="355" r:id="rId72"/>
    <p:sldId id="365" r:id="rId73"/>
    <p:sldId id="356" r:id="rId74"/>
    <p:sldId id="357" r:id="rId75"/>
    <p:sldId id="358" r:id="rId76"/>
    <p:sldId id="359" r:id="rId77"/>
    <p:sldId id="361" r:id="rId78"/>
    <p:sldId id="364" r:id="rId79"/>
    <p:sldId id="362" r:id="rId80"/>
  </p:sldIdLst>
  <p:sldSz cx="9144000" cy="6858000" type="screen4x3"/>
  <p:notesSz cx="6858000" cy="971073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2652" autoAdjust="0"/>
  </p:normalViewPr>
  <p:slideViewPr>
    <p:cSldViewPr>
      <p:cViewPr>
        <p:scale>
          <a:sx n="60" d="100"/>
          <a:sy n="60" d="100"/>
        </p:scale>
        <p:origin x="-979" y="149"/>
      </p:cViewPr>
      <p:guideLst>
        <p:guide orient="horz" pos="2160"/>
        <p:guide pos="2880"/>
      </p:guideLst>
    </p:cSldViewPr>
  </p:slideViewPr>
  <p:outlineViewPr>
    <p:cViewPr>
      <p:scale>
        <a:sx n="33" d="100"/>
        <a:sy n="33" d="100"/>
      </p:scale>
      <p:origin x="0" y="237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976" y="-102"/>
      </p:cViewPr>
      <p:guideLst>
        <p:guide orient="horz" pos="3058"/>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handoutMaster" Target="handoutMasters/handout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8553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85537"/>
          </a:xfrm>
          <a:prstGeom prst="rect">
            <a:avLst/>
          </a:prstGeom>
        </p:spPr>
        <p:txBody>
          <a:bodyPr vert="horz" lIns="91440" tIns="45720" rIns="91440" bIns="45720" rtlCol="0"/>
          <a:lstStyle>
            <a:lvl1pPr algn="r">
              <a:defRPr sz="1200"/>
            </a:lvl1pPr>
          </a:lstStyle>
          <a:p>
            <a:fld id="{B04C3AA6-0E87-4D4F-87FA-1586B68D35B8}" type="datetimeFigureOut">
              <a:rPr lang="en-US" smtClean="0"/>
              <a:pPr/>
              <a:t>10/17/2022</a:t>
            </a:fld>
            <a:endParaRPr lang="en-US"/>
          </a:p>
        </p:txBody>
      </p:sp>
      <p:sp>
        <p:nvSpPr>
          <p:cNvPr id="4" name="Footer Placeholder 3"/>
          <p:cNvSpPr>
            <a:spLocks noGrp="1"/>
          </p:cNvSpPr>
          <p:nvPr>
            <p:ph type="ftr" sz="quarter" idx="2"/>
          </p:nvPr>
        </p:nvSpPr>
        <p:spPr>
          <a:xfrm>
            <a:off x="0" y="9223516"/>
            <a:ext cx="2971800" cy="48553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9223516"/>
            <a:ext cx="2971800" cy="485537"/>
          </a:xfrm>
          <a:prstGeom prst="rect">
            <a:avLst/>
          </a:prstGeom>
        </p:spPr>
        <p:txBody>
          <a:bodyPr vert="horz" lIns="91440" tIns="45720" rIns="91440" bIns="45720" rtlCol="0" anchor="b"/>
          <a:lstStyle>
            <a:lvl1pPr algn="r">
              <a:defRPr sz="1200"/>
            </a:lvl1pPr>
          </a:lstStyle>
          <a:p>
            <a:fld id="{8D852E61-9E62-416B-ABAC-BA878E3105F0}"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857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85775"/>
          </a:xfrm>
          <a:prstGeom prst="rect">
            <a:avLst/>
          </a:prstGeom>
        </p:spPr>
        <p:txBody>
          <a:bodyPr vert="horz" lIns="91440" tIns="45720" rIns="91440" bIns="45720" rtlCol="0"/>
          <a:lstStyle>
            <a:lvl1pPr algn="r">
              <a:defRPr sz="1200"/>
            </a:lvl1pPr>
          </a:lstStyle>
          <a:p>
            <a:fld id="{66078A09-76E1-44FA-B3AD-0C17DCAB8AD0}" type="datetimeFigureOut">
              <a:rPr lang="en-US" smtClean="0"/>
              <a:pPr/>
              <a:t>10/17/2022</a:t>
            </a:fld>
            <a:endParaRPr lang="en-US"/>
          </a:p>
        </p:txBody>
      </p:sp>
      <p:sp>
        <p:nvSpPr>
          <p:cNvPr id="4" name="Slide Image Placeholder 3"/>
          <p:cNvSpPr>
            <a:spLocks noGrp="1" noRot="1" noChangeAspect="1"/>
          </p:cNvSpPr>
          <p:nvPr>
            <p:ph type="sldImg" idx="2"/>
          </p:nvPr>
        </p:nvSpPr>
        <p:spPr>
          <a:xfrm>
            <a:off x="1001713" y="728663"/>
            <a:ext cx="4854575" cy="3641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613275"/>
            <a:ext cx="5486400" cy="4368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23375"/>
            <a:ext cx="2971800" cy="4857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223375"/>
            <a:ext cx="2971800" cy="485775"/>
          </a:xfrm>
          <a:prstGeom prst="rect">
            <a:avLst/>
          </a:prstGeom>
        </p:spPr>
        <p:txBody>
          <a:bodyPr vert="horz" lIns="91440" tIns="45720" rIns="91440" bIns="45720" rtlCol="0" anchor="b"/>
          <a:lstStyle>
            <a:lvl1pPr algn="r">
              <a:defRPr sz="1200"/>
            </a:lvl1pPr>
          </a:lstStyle>
          <a:p>
            <a:fld id="{764BA613-10FC-4EA6-8E22-88E8F0C1A01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D88D42DA-636E-4E67-899C-1B4D28C6F550}" type="slidenum">
              <a:rPr lang="en-AU" smtClean="0"/>
              <a:pPr/>
              <a:t>8</a:t>
            </a:fld>
            <a:endParaRPr lang="en-AU"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8C07F9C-9931-4176-8824-7F2F46183915}" type="datetimeFigureOut">
              <a:rPr lang="en-US"/>
              <a:pPr>
                <a:defRPr/>
              </a:pPr>
              <a:t>10/17/2022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83E850-7030-4CF8-9DC6-4DB68A5163B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42C8436-1497-4498-AF66-DC2446598F8B}" type="datetimeFigureOut">
              <a:rPr lang="en-US"/>
              <a:pPr>
                <a:defRPr/>
              </a:pPr>
              <a:t>10/17/2022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C4C8B2A-6345-4696-9FD4-BDE87A0BD05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350FC80-4217-4ABB-8091-6246EA7BB7F9}" type="datetimeFigureOut">
              <a:rPr lang="en-US"/>
              <a:pPr>
                <a:defRPr/>
              </a:pPr>
              <a:t>10/17/2022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58DE1AC-955E-4BE0-B544-A8D6A791F491}"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endParaRPr lang="en-US" noProof="0" smtClean="0"/>
          </a:p>
        </p:txBody>
      </p:sp>
      <p:sp>
        <p:nvSpPr>
          <p:cNvPr id="4" name="Rectangle 44"/>
          <p:cNvSpPr>
            <a:spLocks noGrp="1" noChangeArrowheads="1"/>
          </p:cNvSpPr>
          <p:nvPr>
            <p:ph type="dt" sz="half" idx="10"/>
          </p:nvPr>
        </p:nvSpPr>
        <p:spPr>
          <a:ln/>
        </p:spPr>
        <p:txBody>
          <a:bodyPr/>
          <a:lstStyle>
            <a:lvl1pPr>
              <a:defRPr/>
            </a:lvl1pPr>
          </a:lstStyle>
          <a:p>
            <a:pPr>
              <a:defRPr/>
            </a:pPr>
            <a:fld id="{DCC2E6A8-41D5-4727-8D80-02D3B9EC7D8E}" type="datetime1">
              <a:rPr lang="en-AU"/>
              <a:pPr>
                <a:defRPr/>
              </a:pPr>
              <a:t>17/10/2022</a:t>
            </a:fld>
            <a:endParaRPr lang="en-US"/>
          </a:p>
        </p:txBody>
      </p:sp>
      <p:sp>
        <p:nvSpPr>
          <p:cNvPr id="5" name="Rectangle 45"/>
          <p:cNvSpPr>
            <a:spLocks noGrp="1" noChangeArrowheads="1"/>
          </p:cNvSpPr>
          <p:nvPr>
            <p:ph type="ftr" sz="quarter" idx="11"/>
          </p:nvPr>
        </p:nvSpPr>
        <p:spPr>
          <a:ln/>
        </p:spPr>
        <p:txBody>
          <a:bodyPr/>
          <a:lstStyle>
            <a:lvl1pPr>
              <a:defRPr/>
            </a:lvl1pPr>
          </a:lstStyle>
          <a:p>
            <a:pPr>
              <a:defRPr/>
            </a:pPr>
            <a:r>
              <a:rPr lang="en-US"/>
              <a:t>Soumendra Roy NIMS</a:t>
            </a:r>
          </a:p>
        </p:txBody>
      </p:sp>
      <p:sp>
        <p:nvSpPr>
          <p:cNvPr id="6" name="Rectangle 46"/>
          <p:cNvSpPr>
            <a:spLocks noGrp="1" noChangeArrowheads="1"/>
          </p:cNvSpPr>
          <p:nvPr>
            <p:ph type="sldNum" sz="quarter" idx="12"/>
          </p:nvPr>
        </p:nvSpPr>
        <p:spPr>
          <a:ln/>
        </p:spPr>
        <p:txBody>
          <a:bodyPr/>
          <a:lstStyle>
            <a:lvl1pPr>
              <a:defRPr/>
            </a:lvl1pPr>
          </a:lstStyle>
          <a:p>
            <a:pPr>
              <a:defRPr/>
            </a:pPr>
            <a:fld id="{052B5CF2-752E-4858-BC9C-AB2D56AB723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5983170-3EE9-47ED-95BF-459A29E9B570}" type="datetimeFigureOut">
              <a:rPr lang="en-US"/>
              <a:pPr>
                <a:defRPr/>
              </a:pPr>
              <a:t>10/17/2022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E487D36-56BC-45BB-86EB-8C86FC20C4D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985B25A-2436-473C-9BA1-7806706BC1CD}" type="datetimeFigureOut">
              <a:rPr lang="en-US"/>
              <a:pPr>
                <a:defRPr/>
              </a:pPr>
              <a:t>10/17/2022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B27006C-A71F-413B-AA66-6D17A6730AF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7F2D117-993C-4B10-AE8E-3BC10C816CB7}" type="datetimeFigureOut">
              <a:rPr lang="en-US"/>
              <a:pPr>
                <a:defRPr/>
              </a:pPr>
              <a:t>10/17/2022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94D975A-F232-479D-B6C9-A12904184B8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05A0ED7E-FD26-4813-9A9A-8B9445A86279}" type="datetimeFigureOut">
              <a:rPr lang="en-US"/>
              <a:pPr>
                <a:defRPr/>
              </a:pPr>
              <a:t>10/17/2022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534BD11-29E3-4EEA-A37E-BB70F2BD443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E5338D3-182C-44DB-9C26-DC55B5D501D3}" type="datetimeFigureOut">
              <a:rPr lang="en-US"/>
              <a:pPr>
                <a:defRPr/>
              </a:pPr>
              <a:t>10/17/2022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B5E10A65-427D-4429-B153-DC2E9E7B854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2542C27-1F78-474C-B358-43CF8A8B673F}" type="datetimeFigureOut">
              <a:rPr lang="en-US"/>
              <a:pPr>
                <a:defRPr/>
              </a:pPr>
              <a:t>10/17/2022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5A64F6A-31B0-425F-80AA-8C1EAD01AA3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57ED2B1-A200-43D3-91C2-7EE0145F333B}" type="datetimeFigureOut">
              <a:rPr lang="en-US"/>
              <a:pPr>
                <a:defRPr/>
              </a:pPr>
              <a:t>10/17/2022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C8EE83D-7E59-4DBD-96CF-64615899850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741ECFC-61DA-4E89-BF3F-BFD4091ED52C}" type="datetimeFigureOut">
              <a:rPr lang="en-US"/>
              <a:pPr>
                <a:defRPr/>
              </a:pPr>
              <a:t>10/17/2022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F1EE8CE-4E2A-451F-8EA6-B237B468EEA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8DF358C-9E7E-4225-B91D-BD5AE3BC901E}" type="datetimeFigureOut">
              <a:rPr lang="en-US"/>
              <a:pPr>
                <a:defRPr/>
              </a:pPr>
              <a:t>10/17/2022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BE9B634C-20B9-4DD3-9F74-81B9AFC8F3B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1.xml"/><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10" Type="http://schemas.openxmlformats.org/officeDocument/2006/relationships/oleObject" Target="../embeddings/oleObject7.bin"/><Relationship Id="rId4" Type="http://schemas.openxmlformats.org/officeDocument/2006/relationships/oleObject" Target="../embeddings/oleObject1.bin"/><Relationship Id="rId9"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Box 1"/>
          <p:cNvSpPr txBox="1">
            <a:spLocks noChangeArrowheads="1"/>
          </p:cNvSpPr>
          <p:nvPr/>
        </p:nvSpPr>
        <p:spPr bwMode="auto">
          <a:xfrm>
            <a:off x="1143000" y="2667000"/>
            <a:ext cx="7233968" cy="923330"/>
          </a:xfrm>
          <a:prstGeom prst="rect">
            <a:avLst/>
          </a:prstGeom>
          <a:noFill/>
          <a:ln w="9525">
            <a:noFill/>
            <a:miter lim="800000"/>
            <a:headEnd/>
            <a:tailEnd/>
          </a:ln>
        </p:spPr>
        <p:txBody>
          <a:bodyPr wrap="none">
            <a:spAutoFit/>
          </a:bodyPr>
          <a:lstStyle/>
          <a:p>
            <a:r>
              <a:rPr lang="en-US" sz="5400" b="1" u="sng" dirty="0" smtClean="0">
                <a:solidFill>
                  <a:srgbClr val="C00000"/>
                </a:solidFill>
                <a:latin typeface="Calibri" pitchFamily="34" charset="0"/>
              </a:rPr>
              <a:t>BASICS OF ACCOUNTING</a:t>
            </a:r>
            <a:endParaRPr lang="en-US" sz="5400" b="1" u="sng" dirty="0">
              <a:solidFill>
                <a:srgbClr val="C00000"/>
              </a:solidFill>
              <a:latin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1"/>
          <p:cNvSpPr txBox="1">
            <a:spLocks noChangeArrowheads="1"/>
          </p:cNvSpPr>
          <p:nvPr/>
        </p:nvSpPr>
        <p:spPr bwMode="auto">
          <a:xfrm>
            <a:off x="685800" y="2133600"/>
            <a:ext cx="7480300" cy="2246313"/>
          </a:xfrm>
          <a:prstGeom prst="rect">
            <a:avLst/>
          </a:prstGeom>
          <a:noFill/>
          <a:ln w="9525">
            <a:noFill/>
            <a:miter lim="800000"/>
            <a:headEnd/>
            <a:tailEnd/>
          </a:ln>
        </p:spPr>
        <p:txBody>
          <a:bodyPr wrap="none">
            <a:spAutoFit/>
          </a:bodyPr>
          <a:lstStyle/>
          <a:p>
            <a:r>
              <a:rPr lang="en-US" sz="2800">
                <a:latin typeface="Calibri" pitchFamily="34" charset="0"/>
              </a:rPr>
              <a:t>Book Keeping may be defined as a systematic and </a:t>
            </a:r>
          </a:p>
          <a:p>
            <a:r>
              <a:rPr lang="en-US" sz="2800">
                <a:latin typeface="Calibri" pitchFamily="34" charset="0"/>
              </a:rPr>
              <a:t>regular recording of events affecting a firm with a</a:t>
            </a:r>
          </a:p>
          <a:p>
            <a:r>
              <a:rPr lang="en-US" sz="2800">
                <a:latin typeface="Calibri" pitchFamily="34" charset="0"/>
              </a:rPr>
              <a:t> view to obtaining a clear picture of the financial </a:t>
            </a:r>
          </a:p>
          <a:p>
            <a:r>
              <a:rPr lang="en-US" sz="2800">
                <a:latin typeface="Calibri" pitchFamily="34" charset="0"/>
              </a:rPr>
              <a:t>state of affairs of the firm and of it’s performance</a:t>
            </a:r>
          </a:p>
          <a:p>
            <a:r>
              <a:rPr lang="en-US" sz="2800">
                <a:latin typeface="Calibri" pitchFamily="34" charset="0"/>
              </a:rPr>
              <a:t>in monetary terms over a period of a time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1"/>
          <p:cNvSpPr txBox="1">
            <a:spLocks noChangeArrowheads="1"/>
          </p:cNvSpPr>
          <p:nvPr/>
        </p:nvSpPr>
        <p:spPr bwMode="auto">
          <a:xfrm>
            <a:off x="685800" y="1371600"/>
            <a:ext cx="8137525" cy="4800600"/>
          </a:xfrm>
          <a:prstGeom prst="rect">
            <a:avLst/>
          </a:prstGeom>
          <a:noFill/>
          <a:ln w="9525">
            <a:noFill/>
            <a:miter lim="800000"/>
            <a:headEnd/>
            <a:tailEnd/>
          </a:ln>
        </p:spPr>
        <p:txBody>
          <a:bodyPr wrap="none">
            <a:spAutoFit/>
          </a:bodyPr>
          <a:lstStyle/>
          <a:p>
            <a:r>
              <a:rPr lang="en-US" sz="2400" b="1">
                <a:latin typeface="Calibri" pitchFamily="34" charset="0"/>
              </a:rPr>
              <a:t>The objective of book keeping is to present a clear picture of</a:t>
            </a:r>
          </a:p>
          <a:p>
            <a:r>
              <a:rPr lang="en-US" sz="2400" b="1">
                <a:latin typeface="Calibri" pitchFamily="34" charset="0"/>
              </a:rPr>
              <a:t>the financial state of affairs of the firm.</a:t>
            </a:r>
          </a:p>
          <a:p>
            <a:endParaRPr lang="en-US" sz="2400" b="1">
              <a:latin typeface="Calibri" pitchFamily="34" charset="0"/>
            </a:endParaRPr>
          </a:p>
          <a:p>
            <a:r>
              <a:rPr lang="en-US" sz="2400" b="1">
                <a:latin typeface="Calibri" pitchFamily="34" charset="0"/>
              </a:rPr>
              <a:t>This picture is given by two statements:</a:t>
            </a:r>
          </a:p>
          <a:p>
            <a:endParaRPr lang="en-US" sz="2400" b="1">
              <a:latin typeface="Calibri" pitchFamily="34" charset="0"/>
            </a:endParaRPr>
          </a:p>
          <a:p>
            <a:r>
              <a:rPr lang="en-US" sz="2400" b="1">
                <a:latin typeface="Calibri" pitchFamily="34" charset="0"/>
              </a:rPr>
              <a:t>1 The first statement summarizes the income and expenses</a:t>
            </a:r>
          </a:p>
          <a:p>
            <a:r>
              <a:rPr lang="en-US" sz="2400" b="1">
                <a:latin typeface="Calibri" pitchFamily="34" charset="0"/>
              </a:rPr>
              <a:t>    showing how much profit the firm has earned in a particular</a:t>
            </a:r>
          </a:p>
          <a:p>
            <a:r>
              <a:rPr lang="en-US" sz="2400" b="1">
                <a:latin typeface="Calibri" pitchFamily="34" charset="0"/>
              </a:rPr>
              <a:t>    period or how much has been the loss.</a:t>
            </a:r>
          </a:p>
          <a:p>
            <a:endParaRPr lang="en-US" sz="2400" b="1">
              <a:latin typeface="Calibri" pitchFamily="34" charset="0"/>
            </a:endParaRPr>
          </a:p>
          <a:p>
            <a:r>
              <a:rPr lang="en-US" sz="2400" b="1">
                <a:latin typeface="Calibri" pitchFamily="34" charset="0"/>
              </a:rPr>
              <a:t>2 Second statement sets out what the firm possess ( assets)</a:t>
            </a:r>
          </a:p>
          <a:p>
            <a:r>
              <a:rPr lang="en-US" sz="2400" b="1">
                <a:latin typeface="Calibri" pitchFamily="34" charset="0"/>
              </a:rPr>
              <a:t>   how much the firm owes (liabilities) and how much belongs</a:t>
            </a:r>
          </a:p>
          <a:p>
            <a:r>
              <a:rPr lang="en-US" sz="2400" b="1">
                <a:latin typeface="Calibri" pitchFamily="34" charset="0"/>
              </a:rPr>
              <a:t>   to the owners (capital)</a:t>
            </a:r>
          </a:p>
          <a:p>
            <a:endParaRPr lang="en-US">
              <a:latin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1"/>
          <p:cNvSpPr txBox="1">
            <a:spLocks noChangeArrowheads="1"/>
          </p:cNvSpPr>
          <p:nvPr/>
        </p:nvSpPr>
        <p:spPr bwMode="auto">
          <a:xfrm>
            <a:off x="838200" y="1371600"/>
            <a:ext cx="7342188" cy="4154488"/>
          </a:xfrm>
          <a:prstGeom prst="rect">
            <a:avLst/>
          </a:prstGeom>
          <a:noFill/>
          <a:ln w="9525">
            <a:noFill/>
            <a:miter lim="800000"/>
            <a:headEnd/>
            <a:tailEnd/>
          </a:ln>
        </p:spPr>
        <p:txBody>
          <a:bodyPr wrap="none">
            <a:spAutoFit/>
          </a:bodyPr>
          <a:lstStyle/>
          <a:p>
            <a:r>
              <a:rPr lang="en-US" sz="2400" b="1">
                <a:solidFill>
                  <a:srgbClr val="FF0000"/>
                </a:solidFill>
                <a:latin typeface="Calibri" pitchFamily="34" charset="0"/>
              </a:rPr>
              <a:t>The first statement is called as </a:t>
            </a:r>
            <a:r>
              <a:rPr lang="en-US" sz="2400" b="1">
                <a:latin typeface="Calibri" pitchFamily="34" charset="0"/>
              </a:rPr>
              <a:t>Profit and Loss or Income</a:t>
            </a:r>
          </a:p>
          <a:p>
            <a:r>
              <a:rPr lang="en-US" sz="2400" b="1">
                <a:latin typeface="Calibri" pitchFamily="34" charset="0"/>
              </a:rPr>
              <a:t> Statement</a:t>
            </a:r>
          </a:p>
          <a:p>
            <a:endParaRPr lang="en-US" sz="2400" b="1">
              <a:solidFill>
                <a:srgbClr val="FF0000"/>
              </a:solidFill>
              <a:latin typeface="Calibri" pitchFamily="34" charset="0"/>
            </a:endParaRPr>
          </a:p>
          <a:p>
            <a:r>
              <a:rPr lang="en-US" sz="2400" b="1">
                <a:solidFill>
                  <a:srgbClr val="FF0000"/>
                </a:solidFill>
                <a:latin typeface="Calibri" pitchFamily="34" charset="0"/>
              </a:rPr>
              <a:t>The second one is called as </a:t>
            </a:r>
            <a:r>
              <a:rPr lang="en-US" sz="2400" b="1">
                <a:latin typeface="Calibri" pitchFamily="34" charset="0"/>
              </a:rPr>
              <a:t>“Balance Sheet”</a:t>
            </a:r>
          </a:p>
          <a:p>
            <a:endParaRPr lang="en-US" sz="2400" b="1">
              <a:solidFill>
                <a:srgbClr val="FF0000"/>
              </a:solidFill>
              <a:latin typeface="Calibri" pitchFamily="34" charset="0"/>
            </a:endParaRPr>
          </a:p>
          <a:p>
            <a:r>
              <a:rPr lang="en-US" sz="2400" b="1">
                <a:solidFill>
                  <a:srgbClr val="FF0000"/>
                </a:solidFill>
                <a:latin typeface="Calibri" pitchFamily="34" charset="0"/>
              </a:rPr>
              <a:t>Accounting is the language of business</a:t>
            </a:r>
          </a:p>
          <a:p>
            <a:endParaRPr lang="en-US" sz="2400" b="1">
              <a:solidFill>
                <a:srgbClr val="FF0000"/>
              </a:solidFill>
              <a:latin typeface="Calibri" pitchFamily="34" charset="0"/>
            </a:endParaRPr>
          </a:p>
          <a:p>
            <a:r>
              <a:rPr lang="en-US" sz="2400" b="1">
                <a:solidFill>
                  <a:srgbClr val="FF0000"/>
                </a:solidFill>
                <a:latin typeface="Calibri" pitchFamily="34" charset="0"/>
              </a:rPr>
              <a:t>Affairs of a business unit are made to be understood </a:t>
            </a:r>
          </a:p>
          <a:p>
            <a:r>
              <a:rPr lang="en-US" sz="2400" b="1">
                <a:solidFill>
                  <a:srgbClr val="FF0000"/>
                </a:solidFill>
                <a:latin typeface="Calibri" pitchFamily="34" charset="0"/>
              </a:rPr>
              <a:t>to others as well  as to those who own or manage  it</a:t>
            </a:r>
          </a:p>
          <a:p>
            <a:r>
              <a:rPr lang="en-US" sz="2400" b="1">
                <a:solidFill>
                  <a:srgbClr val="FF0000"/>
                </a:solidFill>
                <a:latin typeface="Calibri" pitchFamily="34" charset="0"/>
              </a:rPr>
              <a:t> through accounting information  which has to be</a:t>
            </a:r>
          </a:p>
          <a:p>
            <a:r>
              <a:rPr lang="en-US" sz="2400" b="1">
                <a:solidFill>
                  <a:srgbClr val="FF0000"/>
                </a:solidFill>
                <a:latin typeface="Calibri" pitchFamily="34" charset="0"/>
              </a:rPr>
              <a:t> suitably recorded, classified and presented.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
          <p:cNvSpPr txBox="1">
            <a:spLocks noChangeArrowheads="1"/>
          </p:cNvSpPr>
          <p:nvPr/>
        </p:nvSpPr>
        <p:spPr bwMode="auto">
          <a:xfrm>
            <a:off x="201613" y="1295400"/>
            <a:ext cx="8942387" cy="3694113"/>
          </a:xfrm>
          <a:prstGeom prst="rect">
            <a:avLst/>
          </a:prstGeom>
          <a:noFill/>
          <a:ln w="9525">
            <a:noFill/>
            <a:miter lim="800000"/>
            <a:headEnd/>
            <a:tailEnd/>
          </a:ln>
        </p:spPr>
        <p:txBody>
          <a:bodyPr wrap="none">
            <a:spAutoFit/>
          </a:bodyPr>
          <a:lstStyle/>
          <a:p>
            <a:endParaRPr lang="en-US" b="1"/>
          </a:p>
          <a:p>
            <a:r>
              <a:rPr lang="en-US" sz="2400" b="1"/>
              <a:t>Every account has two "sides", a right side and a left side.</a:t>
            </a:r>
          </a:p>
          <a:p>
            <a:r>
              <a:rPr lang="en-US" sz="2400" b="1"/>
              <a:t> A debit refers to an entry on the left side of an account, and</a:t>
            </a:r>
          </a:p>
          <a:p>
            <a:r>
              <a:rPr lang="en-US" sz="2400" b="1"/>
              <a:t> a credit refers to an entry on the right side of an account. </a:t>
            </a:r>
          </a:p>
          <a:p>
            <a:endParaRPr lang="en-US" sz="2400" b="1"/>
          </a:p>
          <a:p>
            <a:r>
              <a:rPr lang="en-US" sz="2400" b="1"/>
              <a:t> Double entry bookkeeping requires that  for every</a:t>
            </a:r>
          </a:p>
          <a:p>
            <a:r>
              <a:rPr lang="en-US" sz="2400" b="1"/>
              <a:t> transaction,  there is an entry to the left side of one</a:t>
            </a:r>
          </a:p>
          <a:p>
            <a:r>
              <a:rPr lang="en-US" sz="2400" b="1"/>
              <a:t> (or more) account,  and a corresponding entry to the </a:t>
            </a:r>
          </a:p>
          <a:p>
            <a:r>
              <a:rPr lang="en-US" sz="2400" b="1"/>
              <a:t> right side of another account(s).</a:t>
            </a:r>
            <a:br>
              <a:rPr lang="en-US" sz="2400" b="1"/>
            </a:br>
            <a:endParaRPr lang="en-US" sz="2400" b="1"/>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1"/>
          <p:cNvSpPr txBox="1">
            <a:spLocks noChangeArrowheads="1"/>
          </p:cNvSpPr>
          <p:nvPr/>
        </p:nvSpPr>
        <p:spPr bwMode="auto">
          <a:xfrm>
            <a:off x="304800" y="990600"/>
            <a:ext cx="9053513" cy="5262563"/>
          </a:xfrm>
          <a:prstGeom prst="rect">
            <a:avLst/>
          </a:prstGeom>
          <a:noFill/>
          <a:ln w="9525">
            <a:noFill/>
            <a:miter lim="800000"/>
            <a:headEnd/>
            <a:tailEnd/>
          </a:ln>
        </p:spPr>
        <p:txBody>
          <a:bodyPr wrap="none">
            <a:spAutoFit/>
          </a:bodyPr>
          <a:lstStyle/>
          <a:p>
            <a:r>
              <a:rPr lang="en-US" sz="2400" b="1" dirty="0"/>
              <a:t>Dual aspect concept is the basic concept of </a:t>
            </a:r>
            <a:r>
              <a:rPr lang="en-US" sz="2400" b="1" dirty="0" smtClean="0"/>
              <a:t>accounting, </a:t>
            </a:r>
            <a:endParaRPr lang="en-US" sz="2400" b="1" dirty="0"/>
          </a:p>
          <a:p>
            <a:r>
              <a:rPr lang="en-US" sz="2400" b="1" dirty="0"/>
              <a:t>according to this, every business transaction has a dual</a:t>
            </a:r>
          </a:p>
          <a:p>
            <a:r>
              <a:rPr lang="en-US" sz="2400" b="1" dirty="0"/>
              <a:t>effect.</a:t>
            </a:r>
          </a:p>
          <a:p>
            <a:endParaRPr lang="en-US" sz="2400" b="1" dirty="0"/>
          </a:p>
          <a:p>
            <a:r>
              <a:rPr lang="en-US" sz="2400" b="1" u="sng" dirty="0"/>
              <a:t>Example</a:t>
            </a:r>
            <a:r>
              <a:rPr lang="en-US" sz="2400" b="1" dirty="0"/>
              <a:t>: A starts a business with a capital of Rs.10,000,</a:t>
            </a:r>
          </a:p>
          <a:p>
            <a:r>
              <a:rPr lang="en-US" sz="2400" b="1" dirty="0"/>
              <a:t>There are two aspects of the transaction. On one hand</a:t>
            </a:r>
          </a:p>
          <a:p>
            <a:r>
              <a:rPr lang="en-US" sz="2400" b="1" dirty="0"/>
              <a:t>the business has asset of Rs.10,000, while on the other hand</a:t>
            </a:r>
          </a:p>
          <a:p>
            <a:r>
              <a:rPr lang="en-US" sz="2400" b="1" dirty="0"/>
              <a:t>the business has to  pay to the proprietor a sum </a:t>
            </a:r>
          </a:p>
          <a:p>
            <a:r>
              <a:rPr lang="en-US" sz="2400" b="1" dirty="0"/>
              <a:t>Rs.10,000 which is taken as proprietor’s capital.</a:t>
            </a:r>
          </a:p>
          <a:p>
            <a:endParaRPr lang="en-US" sz="2400" b="1" dirty="0"/>
          </a:p>
          <a:p>
            <a:r>
              <a:rPr lang="en-US" sz="2400" b="1" dirty="0">
                <a:solidFill>
                  <a:srgbClr val="FF0000"/>
                </a:solidFill>
              </a:rPr>
              <a:t>                    Capital ( Equities) =  Cash (Assets)</a:t>
            </a:r>
          </a:p>
          <a:p>
            <a:r>
              <a:rPr lang="en-US" sz="2400" b="1" dirty="0">
                <a:solidFill>
                  <a:srgbClr val="FF0000"/>
                </a:solidFill>
              </a:rPr>
              <a:t>                                10,000         =      10,000</a:t>
            </a:r>
          </a:p>
          <a:p>
            <a:endParaRPr lang="en-US" sz="2400" b="1" dirty="0">
              <a:solidFill>
                <a:srgbClr val="FF0000"/>
              </a:solidFill>
            </a:endParaRPr>
          </a:p>
          <a:p>
            <a:r>
              <a:rPr lang="en-US" sz="2400" b="1" dirty="0">
                <a:solidFill>
                  <a:srgbClr val="FF0000"/>
                </a:solidFill>
              </a:rPr>
              <a:t>                              Liabilities + Capital = Assets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Date Placeholder 3"/>
          <p:cNvSpPr>
            <a:spLocks noGrp="1"/>
          </p:cNvSpPr>
          <p:nvPr>
            <p:ph type="dt" sz="quarter" idx="10"/>
          </p:nvPr>
        </p:nvSpPr>
        <p:spPr/>
        <p:txBody>
          <a:bodyPr/>
          <a:lstStyle/>
          <a:p>
            <a:pPr>
              <a:defRPr/>
            </a:pPr>
            <a:fld id="{203CC724-3698-40F6-A5E0-BC15FFAA5B8C}" type="datetime1">
              <a:rPr lang="en-AU"/>
              <a:pPr>
                <a:defRPr/>
              </a:pPr>
              <a:t>17/10/2022</a:t>
            </a:fld>
            <a:endParaRPr lang="en-US"/>
          </a:p>
        </p:txBody>
      </p:sp>
      <p:sp>
        <p:nvSpPr>
          <p:cNvPr id="38" name="Footer Placeholder 4"/>
          <p:cNvSpPr>
            <a:spLocks noGrp="1"/>
          </p:cNvSpPr>
          <p:nvPr>
            <p:ph type="ftr" sz="quarter" idx="11"/>
          </p:nvPr>
        </p:nvSpPr>
        <p:spPr/>
        <p:txBody>
          <a:bodyPr/>
          <a:lstStyle/>
          <a:p>
            <a:pPr>
              <a:defRPr/>
            </a:pPr>
            <a:r>
              <a:rPr lang="en-US"/>
              <a:t>Soumendra Roy NIMS</a:t>
            </a:r>
          </a:p>
        </p:txBody>
      </p:sp>
      <p:sp>
        <p:nvSpPr>
          <p:cNvPr id="39" name="Slide Number Placeholder 5"/>
          <p:cNvSpPr>
            <a:spLocks noGrp="1"/>
          </p:cNvSpPr>
          <p:nvPr>
            <p:ph type="sldNum" sz="quarter" idx="12"/>
          </p:nvPr>
        </p:nvSpPr>
        <p:spPr/>
        <p:txBody>
          <a:bodyPr/>
          <a:lstStyle/>
          <a:p>
            <a:pPr>
              <a:defRPr/>
            </a:pPr>
            <a:fld id="{C65EB943-2E00-4E57-AD66-3A465C82C0A9}" type="slidenum">
              <a:rPr lang="en-US"/>
              <a:pPr>
                <a:defRPr/>
              </a:pPr>
              <a:t>15</a:t>
            </a:fld>
            <a:endParaRPr lang="en-US"/>
          </a:p>
        </p:txBody>
      </p:sp>
      <p:sp>
        <p:nvSpPr>
          <p:cNvPr id="40962" name="Rectangle 2"/>
          <p:cNvSpPr>
            <a:spLocks noGrp="1" noChangeArrowheads="1"/>
          </p:cNvSpPr>
          <p:nvPr>
            <p:ph type="title"/>
          </p:nvPr>
        </p:nvSpPr>
        <p:spPr>
          <a:xfrm>
            <a:off x="533400" y="152400"/>
            <a:ext cx="8839200" cy="1206500"/>
          </a:xfrm>
        </p:spPr>
        <p:txBody>
          <a:bodyPr/>
          <a:lstStyle/>
          <a:p>
            <a:pPr eaLnBrk="1" hangingPunct="1">
              <a:defRPr/>
            </a:pPr>
            <a:r>
              <a:rPr lang="en-US" dirty="0" smtClean="0"/>
              <a:t>ACCOUNTING EQUIVALENCE</a:t>
            </a:r>
            <a:endParaRPr lang="en-AU" dirty="0" smtClean="0"/>
          </a:p>
        </p:txBody>
      </p:sp>
      <p:sp>
        <p:nvSpPr>
          <p:cNvPr id="40964" name="Rectangle 4"/>
          <p:cNvSpPr>
            <a:spLocks noChangeArrowheads="1"/>
          </p:cNvSpPr>
          <p:nvPr/>
        </p:nvSpPr>
        <p:spPr bwMode="auto">
          <a:xfrm>
            <a:off x="838200" y="1676400"/>
            <a:ext cx="7772400" cy="3886200"/>
          </a:xfrm>
          <a:prstGeom prst="rect">
            <a:avLst/>
          </a:prstGeom>
          <a:noFill/>
          <a:ln w="9525">
            <a:noFill/>
            <a:miter lim="800000"/>
            <a:headEnd/>
            <a:tailEnd/>
          </a:ln>
        </p:spPr>
        <p:txBody>
          <a:bodyPr lIns="92075" tIns="46038" rIns="92075" bIns="46038" anchor="ctr"/>
          <a:lstStyle/>
          <a:p>
            <a:pPr algn="ctr" eaLnBrk="1" hangingPunct="1"/>
            <a:r>
              <a:rPr lang="en-US" sz="4400">
                <a:solidFill>
                  <a:schemeClr val="tx2"/>
                </a:solidFill>
                <a:latin typeface="Times New Roman" pitchFamily="18" charset="0"/>
              </a:rPr>
              <a:t>Assets = Owner’s Equity + Outside Liabilities</a:t>
            </a:r>
            <a:br>
              <a:rPr lang="en-US" sz="4400">
                <a:solidFill>
                  <a:schemeClr val="tx2"/>
                </a:solidFill>
                <a:latin typeface="Times New Roman" pitchFamily="18" charset="0"/>
              </a:rPr>
            </a:br>
            <a:r>
              <a:rPr lang="en-US" sz="4400">
                <a:solidFill>
                  <a:schemeClr val="tx2"/>
                </a:solidFill>
                <a:latin typeface="Times New Roman" pitchFamily="18" charset="0"/>
              </a:rPr>
              <a:t/>
            </a:r>
            <a:br>
              <a:rPr lang="en-US" sz="4400">
                <a:solidFill>
                  <a:schemeClr val="tx2"/>
                </a:solidFill>
                <a:latin typeface="Times New Roman" pitchFamily="18" charset="0"/>
              </a:rPr>
            </a:br>
            <a:r>
              <a:rPr lang="en-US" sz="4400">
                <a:solidFill>
                  <a:schemeClr val="tx2"/>
                </a:solidFill>
                <a:latin typeface="Times New Roman" pitchFamily="18" charset="0"/>
              </a:rPr>
              <a:t/>
            </a:r>
            <a:br>
              <a:rPr lang="en-US" sz="4400">
                <a:solidFill>
                  <a:schemeClr val="tx2"/>
                </a:solidFill>
                <a:latin typeface="Times New Roman" pitchFamily="18" charset="0"/>
              </a:rPr>
            </a:br>
            <a:r>
              <a:rPr lang="en-US" sz="4400">
                <a:solidFill>
                  <a:schemeClr val="tx2"/>
                </a:solidFill>
                <a:latin typeface="Times New Roman" pitchFamily="18" charset="0"/>
              </a:rPr>
              <a:t/>
            </a:r>
            <a:br>
              <a:rPr lang="en-US" sz="4400">
                <a:solidFill>
                  <a:schemeClr val="tx2"/>
                </a:solidFill>
                <a:latin typeface="Times New Roman" pitchFamily="18" charset="0"/>
              </a:rPr>
            </a:br>
            <a:r>
              <a:rPr lang="en-US" sz="4400">
                <a:solidFill>
                  <a:schemeClr val="tx2"/>
                </a:solidFill>
                <a:latin typeface="Times New Roman" pitchFamily="18" charset="0"/>
              </a:rPr>
              <a:t>A = OE + OL</a:t>
            </a:r>
          </a:p>
        </p:txBody>
      </p:sp>
      <p:grpSp>
        <p:nvGrpSpPr>
          <p:cNvPr id="2" name="Group 5"/>
          <p:cNvGrpSpPr>
            <a:grpSpLocks/>
          </p:cNvGrpSpPr>
          <p:nvPr/>
        </p:nvGrpSpPr>
        <p:grpSpPr bwMode="auto">
          <a:xfrm>
            <a:off x="1704975" y="3213100"/>
            <a:ext cx="6067425" cy="3111500"/>
            <a:chOff x="978" y="2024"/>
            <a:chExt cx="3822" cy="1657"/>
          </a:xfrm>
        </p:grpSpPr>
        <p:grpSp>
          <p:nvGrpSpPr>
            <p:cNvPr id="3" name="Group 6"/>
            <p:cNvGrpSpPr>
              <a:grpSpLocks/>
            </p:cNvGrpSpPr>
            <p:nvPr/>
          </p:nvGrpSpPr>
          <p:grpSpPr bwMode="auto">
            <a:xfrm>
              <a:off x="978" y="2024"/>
              <a:ext cx="1614" cy="1657"/>
              <a:chOff x="978" y="2024"/>
              <a:chExt cx="1614" cy="1657"/>
            </a:xfrm>
          </p:grpSpPr>
          <p:sp>
            <p:nvSpPr>
              <p:cNvPr id="1034" name="Freeform 7"/>
              <p:cNvSpPr>
                <a:spLocks/>
              </p:cNvSpPr>
              <p:nvPr/>
            </p:nvSpPr>
            <p:spPr bwMode="auto">
              <a:xfrm>
                <a:off x="1622" y="2251"/>
                <a:ext cx="190" cy="180"/>
              </a:xfrm>
              <a:custGeom>
                <a:avLst/>
                <a:gdLst>
                  <a:gd name="T0" fmla="*/ 87 w 380"/>
                  <a:gd name="T1" fmla="*/ 69 h 359"/>
                  <a:gd name="T2" fmla="*/ 95 w 380"/>
                  <a:gd name="T3" fmla="*/ 44 h 359"/>
                  <a:gd name="T4" fmla="*/ 87 w 380"/>
                  <a:gd name="T5" fmla="*/ 20 h 359"/>
                  <a:gd name="T6" fmla="*/ 56 w 380"/>
                  <a:gd name="T7" fmla="*/ 3 h 359"/>
                  <a:gd name="T8" fmla="*/ 26 w 380"/>
                  <a:gd name="T9" fmla="*/ 0 h 359"/>
                  <a:gd name="T10" fmla="*/ 9 w 380"/>
                  <a:gd name="T11" fmla="*/ 22 h 359"/>
                  <a:gd name="T12" fmla="*/ 0 w 380"/>
                  <a:gd name="T13" fmla="*/ 50 h 359"/>
                  <a:gd name="T14" fmla="*/ 13 w 380"/>
                  <a:gd name="T15" fmla="*/ 72 h 359"/>
                  <a:gd name="T16" fmla="*/ 38 w 380"/>
                  <a:gd name="T17" fmla="*/ 90 h 359"/>
                  <a:gd name="T18" fmla="*/ 67 w 380"/>
                  <a:gd name="T19" fmla="*/ 90 h 359"/>
                  <a:gd name="T20" fmla="*/ 87 w 380"/>
                  <a:gd name="T21" fmla="*/ 69 h 359"/>
                  <a:gd name="T22" fmla="*/ 87 w 380"/>
                  <a:gd name="T23" fmla="*/ 69 h 3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80"/>
                  <a:gd name="T37" fmla="*/ 0 h 359"/>
                  <a:gd name="T38" fmla="*/ 380 w 380"/>
                  <a:gd name="T39" fmla="*/ 359 h 3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80" h="359">
                    <a:moveTo>
                      <a:pt x="346" y="276"/>
                    </a:moveTo>
                    <a:lnTo>
                      <a:pt x="380" y="175"/>
                    </a:lnTo>
                    <a:lnTo>
                      <a:pt x="347" y="80"/>
                    </a:lnTo>
                    <a:lnTo>
                      <a:pt x="225" y="10"/>
                    </a:lnTo>
                    <a:lnTo>
                      <a:pt x="106" y="0"/>
                    </a:lnTo>
                    <a:lnTo>
                      <a:pt x="34" y="86"/>
                    </a:lnTo>
                    <a:lnTo>
                      <a:pt x="0" y="197"/>
                    </a:lnTo>
                    <a:lnTo>
                      <a:pt x="53" y="286"/>
                    </a:lnTo>
                    <a:lnTo>
                      <a:pt x="152" y="359"/>
                    </a:lnTo>
                    <a:lnTo>
                      <a:pt x="268" y="359"/>
                    </a:lnTo>
                    <a:lnTo>
                      <a:pt x="346" y="276"/>
                    </a:lnTo>
                    <a:close/>
                  </a:path>
                </a:pathLst>
              </a:custGeom>
              <a:solidFill>
                <a:srgbClr val="FFF2CC"/>
              </a:solidFill>
              <a:ln w="9525">
                <a:noFill/>
                <a:round/>
                <a:headEnd/>
                <a:tailEnd/>
              </a:ln>
            </p:spPr>
            <p:txBody>
              <a:bodyPr/>
              <a:lstStyle/>
              <a:p>
                <a:endParaRPr lang="en-US"/>
              </a:p>
            </p:txBody>
          </p:sp>
          <p:sp>
            <p:nvSpPr>
              <p:cNvPr id="1035" name="Freeform 8"/>
              <p:cNvSpPr>
                <a:spLocks/>
              </p:cNvSpPr>
              <p:nvPr/>
            </p:nvSpPr>
            <p:spPr bwMode="auto">
              <a:xfrm>
                <a:off x="1821" y="2245"/>
                <a:ext cx="168" cy="147"/>
              </a:xfrm>
              <a:custGeom>
                <a:avLst/>
                <a:gdLst>
                  <a:gd name="T0" fmla="*/ 63 w 335"/>
                  <a:gd name="T1" fmla="*/ 71 h 292"/>
                  <a:gd name="T2" fmla="*/ 84 w 335"/>
                  <a:gd name="T3" fmla="*/ 45 h 292"/>
                  <a:gd name="T4" fmla="*/ 79 w 335"/>
                  <a:gd name="T5" fmla="*/ 9 h 292"/>
                  <a:gd name="T6" fmla="*/ 40 w 335"/>
                  <a:gd name="T7" fmla="*/ 0 h 292"/>
                  <a:gd name="T8" fmla="*/ 9 w 335"/>
                  <a:gd name="T9" fmla="*/ 7 h 292"/>
                  <a:gd name="T10" fmla="*/ 0 w 335"/>
                  <a:gd name="T11" fmla="*/ 21 h 292"/>
                  <a:gd name="T12" fmla="*/ 15 w 335"/>
                  <a:gd name="T13" fmla="*/ 49 h 292"/>
                  <a:gd name="T14" fmla="*/ 37 w 335"/>
                  <a:gd name="T15" fmla="*/ 74 h 292"/>
                  <a:gd name="T16" fmla="*/ 63 w 335"/>
                  <a:gd name="T17" fmla="*/ 71 h 292"/>
                  <a:gd name="T18" fmla="*/ 63 w 335"/>
                  <a:gd name="T19" fmla="*/ 71 h 2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5"/>
                  <a:gd name="T31" fmla="*/ 0 h 292"/>
                  <a:gd name="T32" fmla="*/ 335 w 335"/>
                  <a:gd name="T33" fmla="*/ 292 h 2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5" h="292">
                    <a:moveTo>
                      <a:pt x="250" y="283"/>
                    </a:moveTo>
                    <a:lnTo>
                      <a:pt x="335" y="178"/>
                    </a:lnTo>
                    <a:lnTo>
                      <a:pt x="314" y="36"/>
                    </a:lnTo>
                    <a:lnTo>
                      <a:pt x="158" y="0"/>
                    </a:lnTo>
                    <a:lnTo>
                      <a:pt x="35" y="25"/>
                    </a:lnTo>
                    <a:lnTo>
                      <a:pt x="0" y="82"/>
                    </a:lnTo>
                    <a:lnTo>
                      <a:pt x="60" y="193"/>
                    </a:lnTo>
                    <a:lnTo>
                      <a:pt x="147" y="292"/>
                    </a:lnTo>
                    <a:lnTo>
                      <a:pt x="250" y="283"/>
                    </a:lnTo>
                    <a:close/>
                  </a:path>
                </a:pathLst>
              </a:custGeom>
              <a:solidFill>
                <a:srgbClr val="FFF2CC"/>
              </a:solidFill>
              <a:ln w="9525">
                <a:noFill/>
                <a:round/>
                <a:headEnd/>
                <a:tailEnd/>
              </a:ln>
            </p:spPr>
            <p:txBody>
              <a:bodyPr/>
              <a:lstStyle/>
              <a:p>
                <a:endParaRPr lang="en-US"/>
              </a:p>
            </p:txBody>
          </p:sp>
          <p:sp>
            <p:nvSpPr>
              <p:cNvPr id="1036" name="Freeform 9"/>
              <p:cNvSpPr>
                <a:spLocks/>
              </p:cNvSpPr>
              <p:nvPr/>
            </p:nvSpPr>
            <p:spPr bwMode="auto">
              <a:xfrm>
                <a:off x="996" y="2790"/>
                <a:ext cx="615" cy="348"/>
              </a:xfrm>
              <a:custGeom>
                <a:avLst/>
                <a:gdLst>
                  <a:gd name="T0" fmla="*/ 307 w 1231"/>
                  <a:gd name="T1" fmla="*/ 64 h 695"/>
                  <a:gd name="T2" fmla="*/ 257 w 1231"/>
                  <a:gd name="T3" fmla="*/ 11 h 695"/>
                  <a:gd name="T4" fmla="*/ 200 w 1231"/>
                  <a:gd name="T5" fmla="*/ 0 h 695"/>
                  <a:gd name="T6" fmla="*/ 139 w 1231"/>
                  <a:gd name="T7" fmla="*/ 15 h 695"/>
                  <a:gd name="T8" fmla="*/ 89 w 1231"/>
                  <a:gd name="T9" fmla="*/ 57 h 695"/>
                  <a:gd name="T10" fmla="*/ 0 w 1231"/>
                  <a:gd name="T11" fmla="*/ 135 h 695"/>
                  <a:gd name="T12" fmla="*/ 68 w 1231"/>
                  <a:gd name="T13" fmla="*/ 174 h 695"/>
                  <a:gd name="T14" fmla="*/ 184 w 1231"/>
                  <a:gd name="T15" fmla="*/ 163 h 695"/>
                  <a:gd name="T16" fmla="*/ 277 w 1231"/>
                  <a:gd name="T17" fmla="*/ 125 h 695"/>
                  <a:gd name="T18" fmla="*/ 307 w 1231"/>
                  <a:gd name="T19" fmla="*/ 64 h 695"/>
                  <a:gd name="T20" fmla="*/ 307 w 1231"/>
                  <a:gd name="T21" fmla="*/ 64 h 6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31"/>
                  <a:gd name="T34" fmla="*/ 0 h 695"/>
                  <a:gd name="T35" fmla="*/ 1231 w 1231"/>
                  <a:gd name="T36" fmla="*/ 695 h 69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31" h="695">
                    <a:moveTo>
                      <a:pt x="1231" y="254"/>
                    </a:moveTo>
                    <a:lnTo>
                      <a:pt x="1030" y="44"/>
                    </a:lnTo>
                    <a:lnTo>
                      <a:pt x="800" y="0"/>
                    </a:lnTo>
                    <a:lnTo>
                      <a:pt x="557" y="58"/>
                    </a:lnTo>
                    <a:lnTo>
                      <a:pt x="359" y="228"/>
                    </a:lnTo>
                    <a:lnTo>
                      <a:pt x="0" y="539"/>
                    </a:lnTo>
                    <a:lnTo>
                      <a:pt x="273" y="695"/>
                    </a:lnTo>
                    <a:lnTo>
                      <a:pt x="738" y="650"/>
                    </a:lnTo>
                    <a:lnTo>
                      <a:pt x="1109" y="498"/>
                    </a:lnTo>
                    <a:lnTo>
                      <a:pt x="1231" y="254"/>
                    </a:lnTo>
                    <a:close/>
                  </a:path>
                </a:pathLst>
              </a:custGeom>
              <a:solidFill>
                <a:srgbClr val="BF7A4C"/>
              </a:solidFill>
              <a:ln w="9525">
                <a:noFill/>
                <a:round/>
                <a:headEnd/>
                <a:tailEnd/>
              </a:ln>
            </p:spPr>
            <p:txBody>
              <a:bodyPr/>
              <a:lstStyle/>
              <a:p>
                <a:endParaRPr lang="en-US"/>
              </a:p>
            </p:txBody>
          </p:sp>
          <p:sp>
            <p:nvSpPr>
              <p:cNvPr id="1037" name="Freeform 10"/>
              <p:cNvSpPr>
                <a:spLocks/>
              </p:cNvSpPr>
              <p:nvPr/>
            </p:nvSpPr>
            <p:spPr bwMode="auto">
              <a:xfrm>
                <a:off x="1519" y="2615"/>
                <a:ext cx="300" cy="283"/>
              </a:xfrm>
              <a:custGeom>
                <a:avLst/>
                <a:gdLst>
                  <a:gd name="T0" fmla="*/ 130 w 600"/>
                  <a:gd name="T1" fmla="*/ 1 h 566"/>
                  <a:gd name="T2" fmla="*/ 70 w 600"/>
                  <a:gd name="T3" fmla="*/ 0 h 566"/>
                  <a:gd name="T4" fmla="*/ 26 w 600"/>
                  <a:gd name="T5" fmla="*/ 36 h 566"/>
                  <a:gd name="T6" fmla="*/ 0 w 600"/>
                  <a:gd name="T7" fmla="*/ 95 h 566"/>
                  <a:gd name="T8" fmla="*/ 34 w 600"/>
                  <a:gd name="T9" fmla="*/ 142 h 566"/>
                  <a:gd name="T10" fmla="*/ 97 w 600"/>
                  <a:gd name="T11" fmla="*/ 118 h 566"/>
                  <a:gd name="T12" fmla="*/ 150 w 600"/>
                  <a:gd name="T13" fmla="*/ 53 h 566"/>
                  <a:gd name="T14" fmla="*/ 130 w 600"/>
                  <a:gd name="T15" fmla="*/ 1 h 566"/>
                  <a:gd name="T16" fmla="*/ 130 w 600"/>
                  <a:gd name="T17" fmla="*/ 1 h 5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0"/>
                  <a:gd name="T28" fmla="*/ 0 h 566"/>
                  <a:gd name="T29" fmla="*/ 600 w 600"/>
                  <a:gd name="T30" fmla="*/ 566 h 56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0" h="566">
                    <a:moveTo>
                      <a:pt x="518" y="5"/>
                    </a:moveTo>
                    <a:lnTo>
                      <a:pt x="280" y="0"/>
                    </a:lnTo>
                    <a:lnTo>
                      <a:pt x="105" y="145"/>
                    </a:lnTo>
                    <a:lnTo>
                      <a:pt x="0" y="380"/>
                    </a:lnTo>
                    <a:lnTo>
                      <a:pt x="135" y="566"/>
                    </a:lnTo>
                    <a:lnTo>
                      <a:pt x="389" y="475"/>
                    </a:lnTo>
                    <a:lnTo>
                      <a:pt x="600" y="215"/>
                    </a:lnTo>
                    <a:lnTo>
                      <a:pt x="518" y="5"/>
                    </a:lnTo>
                    <a:close/>
                  </a:path>
                </a:pathLst>
              </a:custGeom>
              <a:solidFill>
                <a:srgbClr val="D19970"/>
              </a:solidFill>
              <a:ln w="9525">
                <a:noFill/>
                <a:round/>
                <a:headEnd/>
                <a:tailEnd/>
              </a:ln>
            </p:spPr>
            <p:txBody>
              <a:bodyPr/>
              <a:lstStyle/>
              <a:p>
                <a:endParaRPr lang="en-US"/>
              </a:p>
            </p:txBody>
          </p:sp>
          <p:sp>
            <p:nvSpPr>
              <p:cNvPr id="1038" name="Freeform 11"/>
              <p:cNvSpPr>
                <a:spLocks/>
              </p:cNvSpPr>
              <p:nvPr/>
            </p:nvSpPr>
            <p:spPr bwMode="auto">
              <a:xfrm>
                <a:off x="1628" y="2335"/>
                <a:ext cx="339" cy="230"/>
              </a:xfrm>
              <a:custGeom>
                <a:avLst/>
                <a:gdLst>
                  <a:gd name="T0" fmla="*/ 166 w 677"/>
                  <a:gd name="T1" fmla="*/ 16 h 459"/>
                  <a:gd name="T2" fmla="*/ 125 w 677"/>
                  <a:gd name="T3" fmla="*/ 19 h 459"/>
                  <a:gd name="T4" fmla="*/ 95 w 677"/>
                  <a:gd name="T5" fmla="*/ 0 h 459"/>
                  <a:gd name="T6" fmla="*/ 76 w 677"/>
                  <a:gd name="T7" fmla="*/ 31 h 459"/>
                  <a:gd name="T8" fmla="*/ 58 w 677"/>
                  <a:gd name="T9" fmla="*/ 45 h 459"/>
                  <a:gd name="T10" fmla="*/ 0 w 677"/>
                  <a:gd name="T11" fmla="*/ 33 h 459"/>
                  <a:gd name="T12" fmla="*/ 4 w 677"/>
                  <a:gd name="T13" fmla="*/ 71 h 459"/>
                  <a:gd name="T14" fmla="*/ 68 w 677"/>
                  <a:gd name="T15" fmla="*/ 115 h 459"/>
                  <a:gd name="T16" fmla="*/ 128 w 677"/>
                  <a:gd name="T17" fmla="*/ 111 h 459"/>
                  <a:gd name="T18" fmla="*/ 159 w 677"/>
                  <a:gd name="T19" fmla="*/ 76 h 459"/>
                  <a:gd name="T20" fmla="*/ 170 w 677"/>
                  <a:gd name="T21" fmla="*/ 33 h 459"/>
                  <a:gd name="T22" fmla="*/ 166 w 677"/>
                  <a:gd name="T23" fmla="*/ 16 h 459"/>
                  <a:gd name="T24" fmla="*/ 166 w 677"/>
                  <a:gd name="T25" fmla="*/ 16 h 45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77"/>
                  <a:gd name="T40" fmla="*/ 0 h 459"/>
                  <a:gd name="T41" fmla="*/ 677 w 677"/>
                  <a:gd name="T42" fmla="*/ 459 h 45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77" h="459">
                    <a:moveTo>
                      <a:pt x="662" y="63"/>
                    </a:moveTo>
                    <a:lnTo>
                      <a:pt x="497" y="76"/>
                    </a:lnTo>
                    <a:lnTo>
                      <a:pt x="379" y="0"/>
                    </a:lnTo>
                    <a:lnTo>
                      <a:pt x="303" y="121"/>
                    </a:lnTo>
                    <a:lnTo>
                      <a:pt x="232" y="178"/>
                    </a:lnTo>
                    <a:lnTo>
                      <a:pt x="0" y="130"/>
                    </a:lnTo>
                    <a:lnTo>
                      <a:pt x="16" y="282"/>
                    </a:lnTo>
                    <a:lnTo>
                      <a:pt x="270" y="459"/>
                    </a:lnTo>
                    <a:lnTo>
                      <a:pt x="512" y="443"/>
                    </a:lnTo>
                    <a:lnTo>
                      <a:pt x="635" y="302"/>
                    </a:lnTo>
                    <a:lnTo>
                      <a:pt x="677" y="130"/>
                    </a:lnTo>
                    <a:lnTo>
                      <a:pt x="662" y="63"/>
                    </a:lnTo>
                    <a:close/>
                  </a:path>
                </a:pathLst>
              </a:custGeom>
              <a:solidFill>
                <a:srgbClr val="D19970"/>
              </a:solidFill>
              <a:ln w="9525">
                <a:noFill/>
                <a:round/>
                <a:headEnd/>
                <a:tailEnd/>
              </a:ln>
            </p:spPr>
            <p:txBody>
              <a:bodyPr/>
              <a:lstStyle/>
              <a:p>
                <a:endParaRPr lang="en-US"/>
              </a:p>
            </p:txBody>
          </p:sp>
          <p:sp>
            <p:nvSpPr>
              <p:cNvPr id="1039" name="Freeform 12"/>
              <p:cNvSpPr>
                <a:spLocks/>
              </p:cNvSpPr>
              <p:nvPr/>
            </p:nvSpPr>
            <p:spPr bwMode="auto">
              <a:xfrm>
                <a:off x="1097" y="2877"/>
                <a:ext cx="263" cy="147"/>
              </a:xfrm>
              <a:custGeom>
                <a:avLst/>
                <a:gdLst>
                  <a:gd name="T0" fmla="*/ 132 w 525"/>
                  <a:gd name="T1" fmla="*/ 13 h 295"/>
                  <a:gd name="T2" fmla="*/ 92 w 525"/>
                  <a:gd name="T3" fmla="*/ 0 h 295"/>
                  <a:gd name="T4" fmla="*/ 37 w 525"/>
                  <a:gd name="T5" fmla="*/ 35 h 295"/>
                  <a:gd name="T6" fmla="*/ 0 w 525"/>
                  <a:gd name="T7" fmla="*/ 69 h 295"/>
                  <a:gd name="T8" fmla="*/ 21 w 525"/>
                  <a:gd name="T9" fmla="*/ 73 h 295"/>
                  <a:gd name="T10" fmla="*/ 80 w 525"/>
                  <a:gd name="T11" fmla="*/ 57 h 295"/>
                  <a:gd name="T12" fmla="*/ 132 w 525"/>
                  <a:gd name="T13" fmla="*/ 13 h 295"/>
                  <a:gd name="T14" fmla="*/ 132 w 525"/>
                  <a:gd name="T15" fmla="*/ 13 h 295"/>
                  <a:gd name="T16" fmla="*/ 0 60000 65536"/>
                  <a:gd name="T17" fmla="*/ 0 60000 65536"/>
                  <a:gd name="T18" fmla="*/ 0 60000 65536"/>
                  <a:gd name="T19" fmla="*/ 0 60000 65536"/>
                  <a:gd name="T20" fmla="*/ 0 60000 65536"/>
                  <a:gd name="T21" fmla="*/ 0 60000 65536"/>
                  <a:gd name="T22" fmla="*/ 0 60000 65536"/>
                  <a:gd name="T23" fmla="*/ 0 60000 65536"/>
                  <a:gd name="T24" fmla="*/ 0 w 525"/>
                  <a:gd name="T25" fmla="*/ 0 h 295"/>
                  <a:gd name="T26" fmla="*/ 525 w 525"/>
                  <a:gd name="T27" fmla="*/ 295 h 29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5" h="295">
                    <a:moveTo>
                      <a:pt x="525" y="55"/>
                    </a:moveTo>
                    <a:lnTo>
                      <a:pt x="368" y="0"/>
                    </a:lnTo>
                    <a:lnTo>
                      <a:pt x="148" y="143"/>
                    </a:lnTo>
                    <a:lnTo>
                      <a:pt x="0" y="279"/>
                    </a:lnTo>
                    <a:lnTo>
                      <a:pt x="81" y="295"/>
                    </a:lnTo>
                    <a:lnTo>
                      <a:pt x="319" y="228"/>
                    </a:lnTo>
                    <a:lnTo>
                      <a:pt x="525" y="55"/>
                    </a:lnTo>
                    <a:close/>
                  </a:path>
                </a:pathLst>
              </a:custGeom>
              <a:solidFill>
                <a:srgbClr val="F2CC99"/>
              </a:solidFill>
              <a:ln w="9525">
                <a:noFill/>
                <a:round/>
                <a:headEnd/>
                <a:tailEnd/>
              </a:ln>
            </p:spPr>
            <p:txBody>
              <a:bodyPr/>
              <a:lstStyle/>
              <a:p>
                <a:endParaRPr lang="en-US"/>
              </a:p>
            </p:txBody>
          </p:sp>
          <p:sp>
            <p:nvSpPr>
              <p:cNvPr id="1040" name="Freeform 13"/>
              <p:cNvSpPr>
                <a:spLocks/>
              </p:cNvSpPr>
              <p:nvPr/>
            </p:nvSpPr>
            <p:spPr bwMode="auto">
              <a:xfrm>
                <a:off x="1571" y="2676"/>
                <a:ext cx="124" cy="110"/>
              </a:xfrm>
              <a:custGeom>
                <a:avLst/>
                <a:gdLst>
                  <a:gd name="T0" fmla="*/ 30 w 250"/>
                  <a:gd name="T1" fmla="*/ 0 h 220"/>
                  <a:gd name="T2" fmla="*/ 8 w 250"/>
                  <a:gd name="T3" fmla="*/ 20 h 220"/>
                  <a:gd name="T4" fmla="*/ 0 w 250"/>
                  <a:gd name="T5" fmla="*/ 49 h 220"/>
                  <a:gd name="T6" fmla="*/ 32 w 250"/>
                  <a:gd name="T7" fmla="*/ 55 h 220"/>
                  <a:gd name="T8" fmla="*/ 27 w 250"/>
                  <a:gd name="T9" fmla="*/ 37 h 220"/>
                  <a:gd name="T10" fmla="*/ 62 w 250"/>
                  <a:gd name="T11" fmla="*/ 27 h 220"/>
                  <a:gd name="T12" fmla="*/ 30 w 250"/>
                  <a:gd name="T13" fmla="*/ 0 h 220"/>
                  <a:gd name="T14" fmla="*/ 30 w 250"/>
                  <a:gd name="T15" fmla="*/ 0 h 220"/>
                  <a:gd name="T16" fmla="*/ 0 60000 65536"/>
                  <a:gd name="T17" fmla="*/ 0 60000 65536"/>
                  <a:gd name="T18" fmla="*/ 0 60000 65536"/>
                  <a:gd name="T19" fmla="*/ 0 60000 65536"/>
                  <a:gd name="T20" fmla="*/ 0 60000 65536"/>
                  <a:gd name="T21" fmla="*/ 0 60000 65536"/>
                  <a:gd name="T22" fmla="*/ 0 60000 65536"/>
                  <a:gd name="T23" fmla="*/ 0 60000 65536"/>
                  <a:gd name="T24" fmla="*/ 0 w 250"/>
                  <a:gd name="T25" fmla="*/ 0 h 220"/>
                  <a:gd name="T26" fmla="*/ 250 w 250"/>
                  <a:gd name="T27" fmla="*/ 220 h 2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0" h="220">
                    <a:moveTo>
                      <a:pt x="122" y="0"/>
                    </a:moveTo>
                    <a:lnTo>
                      <a:pt x="33" y="77"/>
                    </a:lnTo>
                    <a:lnTo>
                      <a:pt x="0" y="196"/>
                    </a:lnTo>
                    <a:lnTo>
                      <a:pt x="132" y="220"/>
                    </a:lnTo>
                    <a:lnTo>
                      <a:pt x="110" y="146"/>
                    </a:lnTo>
                    <a:lnTo>
                      <a:pt x="250" y="106"/>
                    </a:lnTo>
                    <a:lnTo>
                      <a:pt x="122" y="0"/>
                    </a:lnTo>
                    <a:close/>
                  </a:path>
                </a:pathLst>
              </a:custGeom>
              <a:solidFill>
                <a:srgbClr val="F2CC99"/>
              </a:solidFill>
              <a:ln w="9525">
                <a:noFill/>
                <a:round/>
                <a:headEnd/>
                <a:tailEnd/>
              </a:ln>
            </p:spPr>
            <p:txBody>
              <a:bodyPr/>
              <a:lstStyle/>
              <a:p>
                <a:endParaRPr lang="en-US"/>
              </a:p>
            </p:txBody>
          </p:sp>
          <p:sp>
            <p:nvSpPr>
              <p:cNvPr id="1041" name="Freeform 14"/>
              <p:cNvSpPr>
                <a:spLocks/>
              </p:cNvSpPr>
              <p:nvPr/>
            </p:nvSpPr>
            <p:spPr bwMode="auto">
              <a:xfrm>
                <a:off x="1665" y="2408"/>
                <a:ext cx="256" cy="97"/>
              </a:xfrm>
              <a:custGeom>
                <a:avLst/>
                <a:gdLst>
                  <a:gd name="T0" fmla="*/ 128 w 512"/>
                  <a:gd name="T1" fmla="*/ 9 h 193"/>
                  <a:gd name="T2" fmla="*/ 102 w 512"/>
                  <a:gd name="T3" fmla="*/ 0 h 193"/>
                  <a:gd name="T4" fmla="*/ 65 w 512"/>
                  <a:gd name="T5" fmla="*/ 12 h 193"/>
                  <a:gd name="T6" fmla="*/ 33 w 512"/>
                  <a:gd name="T7" fmla="*/ 20 h 193"/>
                  <a:gd name="T8" fmla="*/ 0 w 512"/>
                  <a:gd name="T9" fmla="*/ 17 h 193"/>
                  <a:gd name="T10" fmla="*/ 50 w 512"/>
                  <a:gd name="T11" fmla="*/ 49 h 193"/>
                  <a:gd name="T12" fmla="*/ 128 w 512"/>
                  <a:gd name="T13" fmla="*/ 9 h 193"/>
                  <a:gd name="T14" fmla="*/ 128 w 512"/>
                  <a:gd name="T15" fmla="*/ 9 h 193"/>
                  <a:gd name="T16" fmla="*/ 0 60000 65536"/>
                  <a:gd name="T17" fmla="*/ 0 60000 65536"/>
                  <a:gd name="T18" fmla="*/ 0 60000 65536"/>
                  <a:gd name="T19" fmla="*/ 0 60000 65536"/>
                  <a:gd name="T20" fmla="*/ 0 60000 65536"/>
                  <a:gd name="T21" fmla="*/ 0 60000 65536"/>
                  <a:gd name="T22" fmla="*/ 0 60000 65536"/>
                  <a:gd name="T23" fmla="*/ 0 60000 65536"/>
                  <a:gd name="T24" fmla="*/ 0 w 512"/>
                  <a:gd name="T25" fmla="*/ 0 h 193"/>
                  <a:gd name="T26" fmla="*/ 512 w 512"/>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2" h="193">
                    <a:moveTo>
                      <a:pt x="512" y="33"/>
                    </a:moveTo>
                    <a:lnTo>
                      <a:pt x="411" y="0"/>
                    </a:lnTo>
                    <a:lnTo>
                      <a:pt x="260" y="47"/>
                    </a:lnTo>
                    <a:lnTo>
                      <a:pt x="133" y="77"/>
                    </a:lnTo>
                    <a:lnTo>
                      <a:pt x="0" y="67"/>
                    </a:lnTo>
                    <a:lnTo>
                      <a:pt x="200" y="193"/>
                    </a:lnTo>
                    <a:lnTo>
                      <a:pt x="512" y="33"/>
                    </a:lnTo>
                    <a:close/>
                  </a:path>
                </a:pathLst>
              </a:custGeom>
              <a:solidFill>
                <a:srgbClr val="F2CC99"/>
              </a:solidFill>
              <a:ln w="9525">
                <a:noFill/>
                <a:round/>
                <a:headEnd/>
                <a:tailEnd/>
              </a:ln>
            </p:spPr>
            <p:txBody>
              <a:bodyPr/>
              <a:lstStyle/>
              <a:p>
                <a:endParaRPr lang="en-US"/>
              </a:p>
            </p:txBody>
          </p:sp>
          <p:sp>
            <p:nvSpPr>
              <p:cNvPr id="1042" name="Freeform 15"/>
              <p:cNvSpPr>
                <a:spLocks/>
              </p:cNvSpPr>
              <p:nvPr/>
            </p:nvSpPr>
            <p:spPr bwMode="auto">
              <a:xfrm>
                <a:off x="1822" y="2024"/>
                <a:ext cx="228" cy="194"/>
              </a:xfrm>
              <a:custGeom>
                <a:avLst/>
                <a:gdLst>
                  <a:gd name="T0" fmla="*/ 76 w 457"/>
                  <a:gd name="T1" fmla="*/ 25 h 389"/>
                  <a:gd name="T2" fmla="*/ 74 w 457"/>
                  <a:gd name="T3" fmla="*/ 30 h 389"/>
                  <a:gd name="T4" fmla="*/ 71 w 457"/>
                  <a:gd name="T5" fmla="*/ 40 h 389"/>
                  <a:gd name="T6" fmla="*/ 72 w 457"/>
                  <a:gd name="T7" fmla="*/ 51 h 389"/>
                  <a:gd name="T8" fmla="*/ 75 w 457"/>
                  <a:gd name="T9" fmla="*/ 55 h 389"/>
                  <a:gd name="T10" fmla="*/ 78 w 457"/>
                  <a:gd name="T11" fmla="*/ 57 h 389"/>
                  <a:gd name="T12" fmla="*/ 82 w 457"/>
                  <a:gd name="T13" fmla="*/ 58 h 389"/>
                  <a:gd name="T14" fmla="*/ 90 w 457"/>
                  <a:gd name="T15" fmla="*/ 58 h 389"/>
                  <a:gd name="T16" fmla="*/ 97 w 457"/>
                  <a:gd name="T17" fmla="*/ 56 h 389"/>
                  <a:gd name="T18" fmla="*/ 109 w 457"/>
                  <a:gd name="T19" fmla="*/ 43 h 389"/>
                  <a:gd name="T20" fmla="*/ 114 w 457"/>
                  <a:gd name="T21" fmla="*/ 27 h 389"/>
                  <a:gd name="T22" fmla="*/ 112 w 457"/>
                  <a:gd name="T23" fmla="*/ 20 h 389"/>
                  <a:gd name="T24" fmla="*/ 108 w 457"/>
                  <a:gd name="T25" fmla="*/ 13 h 389"/>
                  <a:gd name="T26" fmla="*/ 102 w 457"/>
                  <a:gd name="T27" fmla="*/ 8 h 389"/>
                  <a:gd name="T28" fmla="*/ 99 w 457"/>
                  <a:gd name="T29" fmla="*/ 5 h 389"/>
                  <a:gd name="T30" fmla="*/ 95 w 457"/>
                  <a:gd name="T31" fmla="*/ 4 h 389"/>
                  <a:gd name="T32" fmla="*/ 92 w 457"/>
                  <a:gd name="T33" fmla="*/ 2 h 389"/>
                  <a:gd name="T34" fmla="*/ 88 w 457"/>
                  <a:gd name="T35" fmla="*/ 1 h 389"/>
                  <a:gd name="T36" fmla="*/ 81 w 457"/>
                  <a:gd name="T37" fmla="*/ 0 h 389"/>
                  <a:gd name="T38" fmla="*/ 65 w 457"/>
                  <a:gd name="T39" fmla="*/ 2 h 389"/>
                  <a:gd name="T40" fmla="*/ 58 w 457"/>
                  <a:gd name="T41" fmla="*/ 5 h 389"/>
                  <a:gd name="T42" fmla="*/ 54 w 457"/>
                  <a:gd name="T43" fmla="*/ 8 h 389"/>
                  <a:gd name="T44" fmla="*/ 50 w 457"/>
                  <a:gd name="T45" fmla="*/ 11 h 389"/>
                  <a:gd name="T46" fmla="*/ 42 w 457"/>
                  <a:gd name="T47" fmla="*/ 19 h 389"/>
                  <a:gd name="T48" fmla="*/ 38 w 457"/>
                  <a:gd name="T49" fmla="*/ 25 h 389"/>
                  <a:gd name="T50" fmla="*/ 34 w 457"/>
                  <a:gd name="T51" fmla="*/ 31 h 389"/>
                  <a:gd name="T52" fmla="*/ 29 w 457"/>
                  <a:gd name="T53" fmla="*/ 38 h 389"/>
                  <a:gd name="T54" fmla="*/ 25 w 457"/>
                  <a:gd name="T55" fmla="*/ 45 h 389"/>
                  <a:gd name="T56" fmla="*/ 21 w 457"/>
                  <a:gd name="T57" fmla="*/ 53 h 389"/>
                  <a:gd name="T58" fmla="*/ 17 w 457"/>
                  <a:gd name="T59" fmla="*/ 60 h 389"/>
                  <a:gd name="T60" fmla="*/ 14 w 457"/>
                  <a:gd name="T61" fmla="*/ 67 h 389"/>
                  <a:gd name="T62" fmla="*/ 10 w 457"/>
                  <a:gd name="T63" fmla="*/ 74 h 389"/>
                  <a:gd name="T64" fmla="*/ 7 w 457"/>
                  <a:gd name="T65" fmla="*/ 80 h 389"/>
                  <a:gd name="T66" fmla="*/ 5 w 457"/>
                  <a:gd name="T67" fmla="*/ 86 h 389"/>
                  <a:gd name="T68" fmla="*/ 1 w 457"/>
                  <a:gd name="T69" fmla="*/ 94 h 389"/>
                  <a:gd name="T70" fmla="*/ 0 w 457"/>
                  <a:gd name="T71" fmla="*/ 97 h 389"/>
                  <a:gd name="T72" fmla="*/ 7 w 457"/>
                  <a:gd name="T73" fmla="*/ 88 h 389"/>
                  <a:gd name="T74" fmla="*/ 14 w 457"/>
                  <a:gd name="T75" fmla="*/ 80 h 389"/>
                  <a:gd name="T76" fmla="*/ 19 w 457"/>
                  <a:gd name="T77" fmla="*/ 75 h 389"/>
                  <a:gd name="T78" fmla="*/ 24 w 457"/>
                  <a:gd name="T79" fmla="*/ 69 h 389"/>
                  <a:gd name="T80" fmla="*/ 29 w 457"/>
                  <a:gd name="T81" fmla="*/ 64 h 389"/>
                  <a:gd name="T82" fmla="*/ 33 w 457"/>
                  <a:gd name="T83" fmla="*/ 59 h 389"/>
                  <a:gd name="T84" fmla="*/ 38 w 457"/>
                  <a:gd name="T85" fmla="*/ 54 h 389"/>
                  <a:gd name="T86" fmla="*/ 43 w 457"/>
                  <a:gd name="T87" fmla="*/ 49 h 389"/>
                  <a:gd name="T88" fmla="*/ 50 w 457"/>
                  <a:gd name="T89" fmla="*/ 41 h 389"/>
                  <a:gd name="T90" fmla="*/ 56 w 457"/>
                  <a:gd name="T91" fmla="*/ 35 h 389"/>
                  <a:gd name="T92" fmla="*/ 60 w 457"/>
                  <a:gd name="T93" fmla="*/ 33 h 389"/>
                  <a:gd name="T94" fmla="*/ 63 w 457"/>
                  <a:gd name="T95" fmla="*/ 30 h 389"/>
                  <a:gd name="T96" fmla="*/ 67 w 457"/>
                  <a:gd name="T97" fmla="*/ 29 h 389"/>
                  <a:gd name="T98" fmla="*/ 70 w 457"/>
                  <a:gd name="T99" fmla="*/ 27 h 389"/>
                  <a:gd name="T100" fmla="*/ 76 w 457"/>
                  <a:gd name="T101" fmla="*/ 25 h 389"/>
                  <a:gd name="T102" fmla="*/ 76 w 457"/>
                  <a:gd name="T103" fmla="*/ 25 h 38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57"/>
                  <a:gd name="T157" fmla="*/ 0 h 389"/>
                  <a:gd name="T158" fmla="*/ 457 w 457"/>
                  <a:gd name="T159" fmla="*/ 389 h 38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57" h="389">
                    <a:moveTo>
                      <a:pt x="304" y="102"/>
                    </a:moveTo>
                    <a:lnTo>
                      <a:pt x="296" y="120"/>
                    </a:lnTo>
                    <a:lnTo>
                      <a:pt x="284" y="161"/>
                    </a:lnTo>
                    <a:lnTo>
                      <a:pt x="288" y="205"/>
                    </a:lnTo>
                    <a:lnTo>
                      <a:pt x="301" y="222"/>
                    </a:lnTo>
                    <a:lnTo>
                      <a:pt x="313" y="230"/>
                    </a:lnTo>
                    <a:lnTo>
                      <a:pt x="328" y="235"/>
                    </a:lnTo>
                    <a:lnTo>
                      <a:pt x="361" y="235"/>
                    </a:lnTo>
                    <a:lnTo>
                      <a:pt x="391" y="224"/>
                    </a:lnTo>
                    <a:lnTo>
                      <a:pt x="438" y="175"/>
                    </a:lnTo>
                    <a:lnTo>
                      <a:pt x="457" y="111"/>
                    </a:lnTo>
                    <a:lnTo>
                      <a:pt x="451" y="80"/>
                    </a:lnTo>
                    <a:lnTo>
                      <a:pt x="435" y="53"/>
                    </a:lnTo>
                    <a:lnTo>
                      <a:pt x="410" y="32"/>
                    </a:lnTo>
                    <a:lnTo>
                      <a:pt x="397" y="23"/>
                    </a:lnTo>
                    <a:lnTo>
                      <a:pt x="383" y="16"/>
                    </a:lnTo>
                    <a:lnTo>
                      <a:pt x="368" y="10"/>
                    </a:lnTo>
                    <a:lnTo>
                      <a:pt x="355" y="4"/>
                    </a:lnTo>
                    <a:lnTo>
                      <a:pt x="325" y="0"/>
                    </a:lnTo>
                    <a:lnTo>
                      <a:pt x="263" y="9"/>
                    </a:lnTo>
                    <a:lnTo>
                      <a:pt x="232" y="23"/>
                    </a:lnTo>
                    <a:lnTo>
                      <a:pt x="217" y="34"/>
                    </a:lnTo>
                    <a:lnTo>
                      <a:pt x="202" y="45"/>
                    </a:lnTo>
                    <a:lnTo>
                      <a:pt x="169" y="79"/>
                    </a:lnTo>
                    <a:lnTo>
                      <a:pt x="153" y="102"/>
                    </a:lnTo>
                    <a:lnTo>
                      <a:pt x="137" y="127"/>
                    </a:lnTo>
                    <a:lnTo>
                      <a:pt x="119" y="155"/>
                    </a:lnTo>
                    <a:lnTo>
                      <a:pt x="102" y="183"/>
                    </a:lnTo>
                    <a:lnTo>
                      <a:pt x="86" y="212"/>
                    </a:lnTo>
                    <a:lnTo>
                      <a:pt x="71" y="241"/>
                    </a:lnTo>
                    <a:lnTo>
                      <a:pt x="56" y="270"/>
                    </a:lnTo>
                    <a:lnTo>
                      <a:pt x="43" y="297"/>
                    </a:lnTo>
                    <a:lnTo>
                      <a:pt x="31" y="322"/>
                    </a:lnTo>
                    <a:lnTo>
                      <a:pt x="21" y="344"/>
                    </a:lnTo>
                    <a:lnTo>
                      <a:pt x="6" y="377"/>
                    </a:lnTo>
                    <a:lnTo>
                      <a:pt x="0" y="389"/>
                    </a:lnTo>
                    <a:lnTo>
                      <a:pt x="30" y="355"/>
                    </a:lnTo>
                    <a:lnTo>
                      <a:pt x="59" y="320"/>
                    </a:lnTo>
                    <a:lnTo>
                      <a:pt x="77" y="300"/>
                    </a:lnTo>
                    <a:lnTo>
                      <a:pt x="97" y="279"/>
                    </a:lnTo>
                    <a:lnTo>
                      <a:pt x="116" y="257"/>
                    </a:lnTo>
                    <a:lnTo>
                      <a:pt x="135" y="237"/>
                    </a:lnTo>
                    <a:lnTo>
                      <a:pt x="154" y="216"/>
                    </a:lnTo>
                    <a:lnTo>
                      <a:pt x="172" y="196"/>
                    </a:lnTo>
                    <a:lnTo>
                      <a:pt x="203" y="164"/>
                    </a:lnTo>
                    <a:lnTo>
                      <a:pt x="226" y="143"/>
                    </a:lnTo>
                    <a:lnTo>
                      <a:pt x="241" y="133"/>
                    </a:lnTo>
                    <a:lnTo>
                      <a:pt x="255" y="123"/>
                    </a:lnTo>
                    <a:lnTo>
                      <a:pt x="269" y="116"/>
                    </a:lnTo>
                    <a:lnTo>
                      <a:pt x="281" y="110"/>
                    </a:lnTo>
                    <a:lnTo>
                      <a:pt x="304" y="102"/>
                    </a:lnTo>
                    <a:close/>
                  </a:path>
                </a:pathLst>
              </a:custGeom>
              <a:solidFill>
                <a:srgbClr val="000000"/>
              </a:solidFill>
              <a:ln w="9525">
                <a:noFill/>
                <a:round/>
                <a:headEnd/>
                <a:tailEnd/>
              </a:ln>
            </p:spPr>
            <p:txBody>
              <a:bodyPr/>
              <a:lstStyle/>
              <a:p>
                <a:endParaRPr lang="en-US"/>
              </a:p>
            </p:txBody>
          </p:sp>
          <p:sp>
            <p:nvSpPr>
              <p:cNvPr id="1043" name="Freeform 16"/>
              <p:cNvSpPr>
                <a:spLocks/>
              </p:cNvSpPr>
              <p:nvPr/>
            </p:nvSpPr>
            <p:spPr bwMode="auto">
              <a:xfrm>
                <a:off x="1549" y="2059"/>
                <a:ext cx="235" cy="160"/>
              </a:xfrm>
              <a:custGeom>
                <a:avLst/>
                <a:gdLst>
                  <a:gd name="T0" fmla="*/ 117 w 471"/>
                  <a:gd name="T1" fmla="*/ 80 h 320"/>
                  <a:gd name="T2" fmla="*/ 116 w 471"/>
                  <a:gd name="T3" fmla="*/ 77 h 320"/>
                  <a:gd name="T4" fmla="*/ 112 w 471"/>
                  <a:gd name="T5" fmla="*/ 69 h 320"/>
                  <a:gd name="T6" fmla="*/ 110 w 471"/>
                  <a:gd name="T7" fmla="*/ 63 h 320"/>
                  <a:gd name="T8" fmla="*/ 107 w 471"/>
                  <a:gd name="T9" fmla="*/ 57 h 320"/>
                  <a:gd name="T10" fmla="*/ 103 w 471"/>
                  <a:gd name="T11" fmla="*/ 50 h 320"/>
                  <a:gd name="T12" fmla="*/ 99 w 471"/>
                  <a:gd name="T13" fmla="*/ 44 h 320"/>
                  <a:gd name="T14" fmla="*/ 95 w 471"/>
                  <a:gd name="T15" fmla="*/ 37 h 320"/>
                  <a:gd name="T16" fmla="*/ 90 w 471"/>
                  <a:gd name="T17" fmla="*/ 30 h 320"/>
                  <a:gd name="T18" fmla="*/ 85 w 471"/>
                  <a:gd name="T19" fmla="*/ 23 h 320"/>
                  <a:gd name="T20" fmla="*/ 80 w 471"/>
                  <a:gd name="T21" fmla="*/ 18 h 320"/>
                  <a:gd name="T22" fmla="*/ 75 w 471"/>
                  <a:gd name="T23" fmla="*/ 12 h 320"/>
                  <a:gd name="T24" fmla="*/ 69 w 471"/>
                  <a:gd name="T25" fmla="*/ 8 h 320"/>
                  <a:gd name="T26" fmla="*/ 66 w 471"/>
                  <a:gd name="T27" fmla="*/ 6 h 320"/>
                  <a:gd name="T28" fmla="*/ 63 w 471"/>
                  <a:gd name="T29" fmla="*/ 5 h 320"/>
                  <a:gd name="T30" fmla="*/ 58 w 471"/>
                  <a:gd name="T31" fmla="*/ 3 h 320"/>
                  <a:gd name="T32" fmla="*/ 46 w 471"/>
                  <a:gd name="T33" fmla="*/ 1 h 320"/>
                  <a:gd name="T34" fmla="*/ 36 w 471"/>
                  <a:gd name="T35" fmla="*/ 0 h 320"/>
                  <a:gd name="T36" fmla="*/ 26 w 471"/>
                  <a:gd name="T37" fmla="*/ 1 h 320"/>
                  <a:gd name="T38" fmla="*/ 18 w 471"/>
                  <a:gd name="T39" fmla="*/ 4 h 320"/>
                  <a:gd name="T40" fmla="*/ 12 w 471"/>
                  <a:gd name="T41" fmla="*/ 8 h 320"/>
                  <a:gd name="T42" fmla="*/ 6 w 471"/>
                  <a:gd name="T43" fmla="*/ 12 h 320"/>
                  <a:gd name="T44" fmla="*/ 0 w 471"/>
                  <a:gd name="T45" fmla="*/ 26 h 320"/>
                  <a:gd name="T46" fmla="*/ 0 w 471"/>
                  <a:gd name="T47" fmla="*/ 40 h 320"/>
                  <a:gd name="T48" fmla="*/ 3 w 471"/>
                  <a:gd name="T49" fmla="*/ 51 h 320"/>
                  <a:gd name="T50" fmla="*/ 6 w 471"/>
                  <a:gd name="T51" fmla="*/ 56 h 320"/>
                  <a:gd name="T52" fmla="*/ 9 w 471"/>
                  <a:gd name="T53" fmla="*/ 59 h 320"/>
                  <a:gd name="T54" fmla="*/ 14 w 471"/>
                  <a:gd name="T55" fmla="*/ 60 h 320"/>
                  <a:gd name="T56" fmla="*/ 19 w 471"/>
                  <a:gd name="T57" fmla="*/ 59 h 320"/>
                  <a:gd name="T58" fmla="*/ 29 w 471"/>
                  <a:gd name="T59" fmla="*/ 52 h 320"/>
                  <a:gd name="T60" fmla="*/ 35 w 471"/>
                  <a:gd name="T61" fmla="*/ 40 h 320"/>
                  <a:gd name="T62" fmla="*/ 39 w 471"/>
                  <a:gd name="T63" fmla="*/ 25 h 320"/>
                  <a:gd name="T64" fmla="*/ 43 w 471"/>
                  <a:gd name="T65" fmla="*/ 26 h 320"/>
                  <a:gd name="T66" fmla="*/ 54 w 471"/>
                  <a:gd name="T67" fmla="*/ 30 h 320"/>
                  <a:gd name="T68" fmla="*/ 60 w 471"/>
                  <a:gd name="T69" fmla="*/ 33 h 320"/>
                  <a:gd name="T70" fmla="*/ 67 w 471"/>
                  <a:gd name="T71" fmla="*/ 36 h 320"/>
                  <a:gd name="T72" fmla="*/ 73 w 471"/>
                  <a:gd name="T73" fmla="*/ 39 h 320"/>
                  <a:gd name="T74" fmla="*/ 78 w 471"/>
                  <a:gd name="T75" fmla="*/ 42 h 320"/>
                  <a:gd name="T76" fmla="*/ 84 w 471"/>
                  <a:gd name="T77" fmla="*/ 47 h 320"/>
                  <a:gd name="T78" fmla="*/ 90 w 471"/>
                  <a:gd name="T79" fmla="*/ 52 h 320"/>
                  <a:gd name="T80" fmla="*/ 97 w 471"/>
                  <a:gd name="T81" fmla="*/ 59 h 320"/>
                  <a:gd name="T82" fmla="*/ 103 w 471"/>
                  <a:gd name="T83" fmla="*/ 65 h 320"/>
                  <a:gd name="T84" fmla="*/ 108 w 471"/>
                  <a:gd name="T85" fmla="*/ 71 h 320"/>
                  <a:gd name="T86" fmla="*/ 113 w 471"/>
                  <a:gd name="T87" fmla="*/ 76 h 320"/>
                  <a:gd name="T88" fmla="*/ 117 w 471"/>
                  <a:gd name="T89" fmla="*/ 80 h 320"/>
                  <a:gd name="T90" fmla="*/ 117 w 471"/>
                  <a:gd name="T91" fmla="*/ 80 h 32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71"/>
                  <a:gd name="T139" fmla="*/ 0 h 320"/>
                  <a:gd name="T140" fmla="*/ 471 w 471"/>
                  <a:gd name="T141" fmla="*/ 320 h 32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71" h="320">
                    <a:moveTo>
                      <a:pt x="471" y="320"/>
                    </a:moveTo>
                    <a:lnTo>
                      <a:pt x="466" y="307"/>
                    </a:lnTo>
                    <a:lnTo>
                      <a:pt x="451" y="276"/>
                    </a:lnTo>
                    <a:lnTo>
                      <a:pt x="441" y="255"/>
                    </a:lnTo>
                    <a:lnTo>
                      <a:pt x="428" y="230"/>
                    </a:lnTo>
                    <a:lnTo>
                      <a:pt x="414" y="203"/>
                    </a:lnTo>
                    <a:lnTo>
                      <a:pt x="398" y="177"/>
                    </a:lnTo>
                    <a:lnTo>
                      <a:pt x="382" y="148"/>
                    </a:lnTo>
                    <a:lnTo>
                      <a:pt x="362" y="122"/>
                    </a:lnTo>
                    <a:lnTo>
                      <a:pt x="343" y="95"/>
                    </a:lnTo>
                    <a:lnTo>
                      <a:pt x="322" y="70"/>
                    </a:lnTo>
                    <a:lnTo>
                      <a:pt x="300" y="50"/>
                    </a:lnTo>
                    <a:lnTo>
                      <a:pt x="278" y="32"/>
                    </a:lnTo>
                    <a:lnTo>
                      <a:pt x="266" y="25"/>
                    </a:lnTo>
                    <a:lnTo>
                      <a:pt x="255" y="18"/>
                    </a:lnTo>
                    <a:lnTo>
                      <a:pt x="232" y="10"/>
                    </a:lnTo>
                    <a:lnTo>
                      <a:pt x="186" y="2"/>
                    </a:lnTo>
                    <a:lnTo>
                      <a:pt x="144" y="0"/>
                    </a:lnTo>
                    <a:lnTo>
                      <a:pt x="107" y="6"/>
                    </a:lnTo>
                    <a:lnTo>
                      <a:pt x="74" y="16"/>
                    </a:lnTo>
                    <a:lnTo>
                      <a:pt x="48" y="32"/>
                    </a:lnTo>
                    <a:lnTo>
                      <a:pt x="25" y="51"/>
                    </a:lnTo>
                    <a:lnTo>
                      <a:pt x="3" y="104"/>
                    </a:lnTo>
                    <a:lnTo>
                      <a:pt x="0" y="160"/>
                    </a:lnTo>
                    <a:lnTo>
                      <a:pt x="13" y="206"/>
                    </a:lnTo>
                    <a:lnTo>
                      <a:pt x="24" y="224"/>
                    </a:lnTo>
                    <a:lnTo>
                      <a:pt x="39" y="236"/>
                    </a:lnTo>
                    <a:lnTo>
                      <a:pt x="56" y="240"/>
                    </a:lnTo>
                    <a:lnTo>
                      <a:pt x="79" y="237"/>
                    </a:lnTo>
                    <a:lnTo>
                      <a:pt x="117" y="208"/>
                    </a:lnTo>
                    <a:lnTo>
                      <a:pt x="141" y="162"/>
                    </a:lnTo>
                    <a:lnTo>
                      <a:pt x="159" y="101"/>
                    </a:lnTo>
                    <a:lnTo>
                      <a:pt x="175" y="107"/>
                    </a:lnTo>
                    <a:lnTo>
                      <a:pt x="218" y="120"/>
                    </a:lnTo>
                    <a:lnTo>
                      <a:pt x="242" y="130"/>
                    </a:lnTo>
                    <a:lnTo>
                      <a:pt x="269" y="142"/>
                    </a:lnTo>
                    <a:lnTo>
                      <a:pt x="294" y="155"/>
                    </a:lnTo>
                    <a:lnTo>
                      <a:pt x="315" y="170"/>
                    </a:lnTo>
                    <a:lnTo>
                      <a:pt x="337" y="189"/>
                    </a:lnTo>
                    <a:lnTo>
                      <a:pt x="361" y="211"/>
                    </a:lnTo>
                    <a:lnTo>
                      <a:pt x="388" y="236"/>
                    </a:lnTo>
                    <a:lnTo>
                      <a:pt x="413" y="260"/>
                    </a:lnTo>
                    <a:lnTo>
                      <a:pt x="435" y="284"/>
                    </a:lnTo>
                    <a:lnTo>
                      <a:pt x="453" y="303"/>
                    </a:lnTo>
                    <a:lnTo>
                      <a:pt x="471" y="320"/>
                    </a:lnTo>
                    <a:close/>
                  </a:path>
                </a:pathLst>
              </a:custGeom>
              <a:solidFill>
                <a:srgbClr val="000000"/>
              </a:solidFill>
              <a:ln w="9525">
                <a:noFill/>
                <a:round/>
                <a:headEnd/>
                <a:tailEnd/>
              </a:ln>
            </p:spPr>
            <p:txBody>
              <a:bodyPr/>
              <a:lstStyle/>
              <a:p>
                <a:endParaRPr lang="en-US"/>
              </a:p>
            </p:txBody>
          </p:sp>
          <p:sp>
            <p:nvSpPr>
              <p:cNvPr id="1044" name="Freeform 17"/>
              <p:cNvSpPr>
                <a:spLocks/>
              </p:cNvSpPr>
              <p:nvPr/>
            </p:nvSpPr>
            <p:spPr bwMode="auto">
              <a:xfrm>
                <a:off x="1806" y="2227"/>
                <a:ext cx="204" cy="163"/>
              </a:xfrm>
              <a:custGeom>
                <a:avLst/>
                <a:gdLst>
                  <a:gd name="T0" fmla="*/ 67 w 408"/>
                  <a:gd name="T1" fmla="*/ 82 h 326"/>
                  <a:gd name="T2" fmla="*/ 73 w 408"/>
                  <a:gd name="T3" fmla="*/ 79 h 326"/>
                  <a:gd name="T4" fmla="*/ 77 w 408"/>
                  <a:gd name="T5" fmla="*/ 77 h 326"/>
                  <a:gd name="T6" fmla="*/ 80 w 408"/>
                  <a:gd name="T7" fmla="*/ 75 h 326"/>
                  <a:gd name="T8" fmla="*/ 83 w 408"/>
                  <a:gd name="T9" fmla="*/ 73 h 326"/>
                  <a:gd name="T10" fmla="*/ 87 w 408"/>
                  <a:gd name="T11" fmla="*/ 70 h 326"/>
                  <a:gd name="T12" fmla="*/ 99 w 408"/>
                  <a:gd name="T13" fmla="*/ 55 h 326"/>
                  <a:gd name="T14" fmla="*/ 102 w 408"/>
                  <a:gd name="T15" fmla="*/ 46 h 326"/>
                  <a:gd name="T16" fmla="*/ 101 w 408"/>
                  <a:gd name="T17" fmla="*/ 37 h 326"/>
                  <a:gd name="T18" fmla="*/ 98 w 408"/>
                  <a:gd name="T19" fmla="*/ 26 h 326"/>
                  <a:gd name="T20" fmla="*/ 95 w 408"/>
                  <a:gd name="T21" fmla="*/ 22 h 326"/>
                  <a:gd name="T22" fmla="*/ 92 w 408"/>
                  <a:gd name="T23" fmla="*/ 18 h 326"/>
                  <a:gd name="T24" fmla="*/ 85 w 408"/>
                  <a:gd name="T25" fmla="*/ 11 h 326"/>
                  <a:gd name="T26" fmla="*/ 81 w 408"/>
                  <a:gd name="T27" fmla="*/ 9 h 326"/>
                  <a:gd name="T28" fmla="*/ 77 w 408"/>
                  <a:gd name="T29" fmla="*/ 5 h 326"/>
                  <a:gd name="T30" fmla="*/ 72 w 408"/>
                  <a:gd name="T31" fmla="*/ 3 h 326"/>
                  <a:gd name="T32" fmla="*/ 68 w 408"/>
                  <a:gd name="T33" fmla="*/ 2 h 326"/>
                  <a:gd name="T34" fmla="*/ 57 w 408"/>
                  <a:gd name="T35" fmla="*/ 0 h 326"/>
                  <a:gd name="T36" fmla="*/ 48 w 408"/>
                  <a:gd name="T37" fmla="*/ 0 h 326"/>
                  <a:gd name="T38" fmla="*/ 39 w 408"/>
                  <a:gd name="T39" fmla="*/ 3 h 326"/>
                  <a:gd name="T40" fmla="*/ 29 w 408"/>
                  <a:gd name="T41" fmla="*/ 6 h 326"/>
                  <a:gd name="T42" fmla="*/ 26 w 408"/>
                  <a:gd name="T43" fmla="*/ 9 h 326"/>
                  <a:gd name="T44" fmla="*/ 22 w 408"/>
                  <a:gd name="T45" fmla="*/ 11 h 326"/>
                  <a:gd name="T46" fmla="*/ 10 w 408"/>
                  <a:gd name="T47" fmla="*/ 21 h 326"/>
                  <a:gd name="T48" fmla="*/ 3 w 408"/>
                  <a:gd name="T49" fmla="*/ 29 h 326"/>
                  <a:gd name="T50" fmla="*/ 0 w 408"/>
                  <a:gd name="T51" fmla="*/ 33 h 326"/>
                  <a:gd name="T52" fmla="*/ 7 w 408"/>
                  <a:gd name="T53" fmla="*/ 67 h 326"/>
                  <a:gd name="T54" fmla="*/ 40 w 408"/>
                  <a:gd name="T55" fmla="*/ 82 h 326"/>
                  <a:gd name="T56" fmla="*/ 51 w 408"/>
                  <a:gd name="T57" fmla="*/ 72 h 326"/>
                  <a:gd name="T58" fmla="*/ 47 w 408"/>
                  <a:gd name="T59" fmla="*/ 70 h 326"/>
                  <a:gd name="T60" fmla="*/ 43 w 408"/>
                  <a:gd name="T61" fmla="*/ 67 h 326"/>
                  <a:gd name="T62" fmla="*/ 39 w 408"/>
                  <a:gd name="T63" fmla="*/ 63 h 326"/>
                  <a:gd name="T64" fmla="*/ 28 w 408"/>
                  <a:gd name="T65" fmla="*/ 55 h 326"/>
                  <a:gd name="T66" fmla="*/ 22 w 408"/>
                  <a:gd name="T67" fmla="*/ 42 h 326"/>
                  <a:gd name="T68" fmla="*/ 22 w 408"/>
                  <a:gd name="T69" fmla="*/ 36 h 326"/>
                  <a:gd name="T70" fmla="*/ 24 w 408"/>
                  <a:gd name="T71" fmla="*/ 30 h 326"/>
                  <a:gd name="T72" fmla="*/ 28 w 408"/>
                  <a:gd name="T73" fmla="*/ 26 h 326"/>
                  <a:gd name="T74" fmla="*/ 31 w 408"/>
                  <a:gd name="T75" fmla="*/ 24 h 326"/>
                  <a:gd name="T76" fmla="*/ 35 w 408"/>
                  <a:gd name="T77" fmla="*/ 22 h 326"/>
                  <a:gd name="T78" fmla="*/ 42 w 408"/>
                  <a:gd name="T79" fmla="*/ 20 h 326"/>
                  <a:gd name="T80" fmla="*/ 49 w 408"/>
                  <a:gd name="T81" fmla="*/ 20 h 326"/>
                  <a:gd name="T82" fmla="*/ 63 w 408"/>
                  <a:gd name="T83" fmla="*/ 22 h 326"/>
                  <a:gd name="T84" fmla="*/ 70 w 408"/>
                  <a:gd name="T85" fmla="*/ 26 h 326"/>
                  <a:gd name="T86" fmla="*/ 75 w 408"/>
                  <a:gd name="T87" fmla="*/ 29 h 326"/>
                  <a:gd name="T88" fmla="*/ 81 w 408"/>
                  <a:gd name="T89" fmla="*/ 38 h 326"/>
                  <a:gd name="T90" fmla="*/ 83 w 408"/>
                  <a:gd name="T91" fmla="*/ 47 h 326"/>
                  <a:gd name="T92" fmla="*/ 82 w 408"/>
                  <a:gd name="T93" fmla="*/ 52 h 326"/>
                  <a:gd name="T94" fmla="*/ 80 w 408"/>
                  <a:gd name="T95" fmla="*/ 56 h 326"/>
                  <a:gd name="T96" fmla="*/ 75 w 408"/>
                  <a:gd name="T97" fmla="*/ 67 h 326"/>
                  <a:gd name="T98" fmla="*/ 71 w 408"/>
                  <a:gd name="T99" fmla="*/ 75 h 326"/>
                  <a:gd name="T100" fmla="*/ 67 w 408"/>
                  <a:gd name="T101" fmla="*/ 82 h 326"/>
                  <a:gd name="T102" fmla="*/ 67 w 408"/>
                  <a:gd name="T103" fmla="*/ 82 h 32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08"/>
                  <a:gd name="T157" fmla="*/ 0 h 326"/>
                  <a:gd name="T158" fmla="*/ 408 w 408"/>
                  <a:gd name="T159" fmla="*/ 326 h 32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08" h="326">
                    <a:moveTo>
                      <a:pt x="267" y="325"/>
                    </a:moveTo>
                    <a:lnTo>
                      <a:pt x="292" y="313"/>
                    </a:lnTo>
                    <a:lnTo>
                      <a:pt x="306" y="307"/>
                    </a:lnTo>
                    <a:lnTo>
                      <a:pt x="319" y="300"/>
                    </a:lnTo>
                    <a:lnTo>
                      <a:pt x="332" y="290"/>
                    </a:lnTo>
                    <a:lnTo>
                      <a:pt x="347" y="280"/>
                    </a:lnTo>
                    <a:lnTo>
                      <a:pt x="396" y="223"/>
                    </a:lnTo>
                    <a:lnTo>
                      <a:pt x="408" y="187"/>
                    </a:lnTo>
                    <a:lnTo>
                      <a:pt x="404" y="147"/>
                    </a:lnTo>
                    <a:lnTo>
                      <a:pt x="389" y="107"/>
                    </a:lnTo>
                    <a:lnTo>
                      <a:pt x="378" y="90"/>
                    </a:lnTo>
                    <a:lnTo>
                      <a:pt x="367" y="72"/>
                    </a:lnTo>
                    <a:lnTo>
                      <a:pt x="338" y="44"/>
                    </a:lnTo>
                    <a:lnTo>
                      <a:pt x="322" y="33"/>
                    </a:lnTo>
                    <a:lnTo>
                      <a:pt x="306" y="22"/>
                    </a:lnTo>
                    <a:lnTo>
                      <a:pt x="288" y="14"/>
                    </a:lnTo>
                    <a:lnTo>
                      <a:pt x="270" y="8"/>
                    </a:lnTo>
                    <a:lnTo>
                      <a:pt x="231" y="0"/>
                    </a:lnTo>
                    <a:lnTo>
                      <a:pt x="191" y="0"/>
                    </a:lnTo>
                    <a:lnTo>
                      <a:pt x="153" y="9"/>
                    </a:lnTo>
                    <a:lnTo>
                      <a:pt x="117" y="25"/>
                    </a:lnTo>
                    <a:lnTo>
                      <a:pt x="101" y="34"/>
                    </a:lnTo>
                    <a:lnTo>
                      <a:pt x="86" y="44"/>
                    </a:lnTo>
                    <a:lnTo>
                      <a:pt x="38" y="84"/>
                    </a:lnTo>
                    <a:lnTo>
                      <a:pt x="9" y="117"/>
                    </a:lnTo>
                    <a:lnTo>
                      <a:pt x="0" y="132"/>
                    </a:lnTo>
                    <a:lnTo>
                      <a:pt x="28" y="265"/>
                    </a:lnTo>
                    <a:lnTo>
                      <a:pt x="157" y="326"/>
                    </a:lnTo>
                    <a:lnTo>
                      <a:pt x="203" y="285"/>
                    </a:lnTo>
                    <a:lnTo>
                      <a:pt x="188" y="277"/>
                    </a:lnTo>
                    <a:lnTo>
                      <a:pt x="172" y="268"/>
                    </a:lnTo>
                    <a:lnTo>
                      <a:pt x="153" y="255"/>
                    </a:lnTo>
                    <a:lnTo>
                      <a:pt x="114" y="220"/>
                    </a:lnTo>
                    <a:lnTo>
                      <a:pt x="87" y="170"/>
                    </a:lnTo>
                    <a:lnTo>
                      <a:pt x="87" y="144"/>
                    </a:lnTo>
                    <a:lnTo>
                      <a:pt x="96" y="122"/>
                    </a:lnTo>
                    <a:lnTo>
                      <a:pt x="114" y="104"/>
                    </a:lnTo>
                    <a:lnTo>
                      <a:pt x="126" y="97"/>
                    </a:lnTo>
                    <a:lnTo>
                      <a:pt x="138" y="91"/>
                    </a:lnTo>
                    <a:lnTo>
                      <a:pt x="166" y="82"/>
                    </a:lnTo>
                    <a:lnTo>
                      <a:pt x="196" y="79"/>
                    </a:lnTo>
                    <a:lnTo>
                      <a:pt x="254" y="91"/>
                    </a:lnTo>
                    <a:lnTo>
                      <a:pt x="278" y="104"/>
                    </a:lnTo>
                    <a:lnTo>
                      <a:pt x="298" y="119"/>
                    </a:lnTo>
                    <a:lnTo>
                      <a:pt x="324" y="152"/>
                    </a:lnTo>
                    <a:lnTo>
                      <a:pt x="331" y="189"/>
                    </a:lnTo>
                    <a:lnTo>
                      <a:pt x="327" y="208"/>
                    </a:lnTo>
                    <a:lnTo>
                      <a:pt x="319" y="227"/>
                    </a:lnTo>
                    <a:lnTo>
                      <a:pt x="298" y="265"/>
                    </a:lnTo>
                    <a:lnTo>
                      <a:pt x="282" y="297"/>
                    </a:lnTo>
                    <a:lnTo>
                      <a:pt x="267" y="325"/>
                    </a:lnTo>
                    <a:close/>
                  </a:path>
                </a:pathLst>
              </a:custGeom>
              <a:solidFill>
                <a:srgbClr val="000000"/>
              </a:solidFill>
              <a:ln w="9525">
                <a:noFill/>
                <a:round/>
                <a:headEnd/>
                <a:tailEnd/>
              </a:ln>
            </p:spPr>
            <p:txBody>
              <a:bodyPr/>
              <a:lstStyle/>
              <a:p>
                <a:endParaRPr lang="en-US"/>
              </a:p>
            </p:txBody>
          </p:sp>
          <p:sp>
            <p:nvSpPr>
              <p:cNvPr id="1045" name="Freeform 18"/>
              <p:cNvSpPr>
                <a:spLocks/>
              </p:cNvSpPr>
              <p:nvPr/>
            </p:nvSpPr>
            <p:spPr bwMode="auto">
              <a:xfrm>
                <a:off x="1898" y="2293"/>
                <a:ext cx="56" cy="56"/>
              </a:xfrm>
              <a:custGeom>
                <a:avLst/>
                <a:gdLst>
                  <a:gd name="T0" fmla="*/ 26 w 113"/>
                  <a:gd name="T1" fmla="*/ 20 h 112"/>
                  <a:gd name="T2" fmla="*/ 28 w 113"/>
                  <a:gd name="T3" fmla="*/ 11 h 112"/>
                  <a:gd name="T4" fmla="*/ 27 w 113"/>
                  <a:gd name="T5" fmla="*/ 5 h 112"/>
                  <a:gd name="T6" fmla="*/ 24 w 113"/>
                  <a:gd name="T7" fmla="*/ 2 h 112"/>
                  <a:gd name="T8" fmla="*/ 21 w 113"/>
                  <a:gd name="T9" fmla="*/ 1 h 112"/>
                  <a:gd name="T10" fmla="*/ 13 w 113"/>
                  <a:gd name="T11" fmla="*/ 0 h 112"/>
                  <a:gd name="T12" fmla="*/ 6 w 113"/>
                  <a:gd name="T13" fmla="*/ 3 h 112"/>
                  <a:gd name="T14" fmla="*/ 1 w 113"/>
                  <a:gd name="T15" fmla="*/ 7 h 112"/>
                  <a:gd name="T16" fmla="*/ 0 w 113"/>
                  <a:gd name="T17" fmla="*/ 12 h 112"/>
                  <a:gd name="T18" fmla="*/ 0 w 113"/>
                  <a:gd name="T19" fmla="*/ 17 h 112"/>
                  <a:gd name="T20" fmla="*/ 2 w 113"/>
                  <a:gd name="T21" fmla="*/ 23 h 112"/>
                  <a:gd name="T22" fmla="*/ 6 w 113"/>
                  <a:gd name="T23" fmla="*/ 27 h 112"/>
                  <a:gd name="T24" fmla="*/ 7 w 113"/>
                  <a:gd name="T25" fmla="*/ 28 h 112"/>
                  <a:gd name="T26" fmla="*/ 10 w 113"/>
                  <a:gd name="T27" fmla="*/ 28 h 112"/>
                  <a:gd name="T28" fmla="*/ 14 w 113"/>
                  <a:gd name="T29" fmla="*/ 27 h 112"/>
                  <a:gd name="T30" fmla="*/ 20 w 113"/>
                  <a:gd name="T31" fmla="*/ 24 h 112"/>
                  <a:gd name="T32" fmla="*/ 26 w 113"/>
                  <a:gd name="T33" fmla="*/ 20 h 112"/>
                  <a:gd name="T34" fmla="*/ 26 w 113"/>
                  <a:gd name="T35" fmla="*/ 20 h 1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112"/>
                  <a:gd name="T56" fmla="*/ 113 w 113"/>
                  <a:gd name="T57" fmla="*/ 112 h 1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112">
                    <a:moveTo>
                      <a:pt x="104" y="77"/>
                    </a:moveTo>
                    <a:lnTo>
                      <a:pt x="113" y="42"/>
                    </a:lnTo>
                    <a:lnTo>
                      <a:pt x="108" y="17"/>
                    </a:lnTo>
                    <a:lnTo>
                      <a:pt x="99" y="7"/>
                    </a:lnTo>
                    <a:lnTo>
                      <a:pt x="85" y="1"/>
                    </a:lnTo>
                    <a:lnTo>
                      <a:pt x="52" y="0"/>
                    </a:lnTo>
                    <a:lnTo>
                      <a:pt x="25" y="9"/>
                    </a:lnTo>
                    <a:lnTo>
                      <a:pt x="7" y="25"/>
                    </a:lnTo>
                    <a:lnTo>
                      <a:pt x="0" y="45"/>
                    </a:lnTo>
                    <a:lnTo>
                      <a:pt x="3" y="67"/>
                    </a:lnTo>
                    <a:lnTo>
                      <a:pt x="10" y="89"/>
                    </a:lnTo>
                    <a:lnTo>
                      <a:pt x="24" y="105"/>
                    </a:lnTo>
                    <a:lnTo>
                      <a:pt x="31" y="110"/>
                    </a:lnTo>
                    <a:lnTo>
                      <a:pt x="40" y="112"/>
                    </a:lnTo>
                    <a:lnTo>
                      <a:pt x="59" y="108"/>
                    </a:lnTo>
                    <a:lnTo>
                      <a:pt x="80" y="96"/>
                    </a:lnTo>
                    <a:lnTo>
                      <a:pt x="104" y="77"/>
                    </a:lnTo>
                    <a:close/>
                  </a:path>
                </a:pathLst>
              </a:custGeom>
              <a:solidFill>
                <a:srgbClr val="000000"/>
              </a:solidFill>
              <a:ln w="9525">
                <a:noFill/>
                <a:round/>
                <a:headEnd/>
                <a:tailEnd/>
              </a:ln>
            </p:spPr>
            <p:txBody>
              <a:bodyPr/>
              <a:lstStyle/>
              <a:p>
                <a:endParaRPr lang="en-US"/>
              </a:p>
            </p:txBody>
          </p:sp>
          <p:sp>
            <p:nvSpPr>
              <p:cNvPr id="1046" name="Freeform 19"/>
              <p:cNvSpPr>
                <a:spLocks/>
              </p:cNvSpPr>
              <p:nvPr/>
            </p:nvSpPr>
            <p:spPr bwMode="auto">
              <a:xfrm>
                <a:off x="1605" y="2239"/>
                <a:ext cx="228" cy="184"/>
              </a:xfrm>
              <a:custGeom>
                <a:avLst/>
                <a:gdLst>
                  <a:gd name="T0" fmla="*/ 108 w 456"/>
                  <a:gd name="T1" fmla="*/ 30 h 368"/>
                  <a:gd name="T2" fmla="*/ 103 w 456"/>
                  <a:gd name="T3" fmla="*/ 24 h 368"/>
                  <a:gd name="T4" fmla="*/ 98 w 456"/>
                  <a:gd name="T5" fmla="*/ 20 h 368"/>
                  <a:gd name="T6" fmla="*/ 92 w 456"/>
                  <a:gd name="T7" fmla="*/ 14 h 368"/>
                  <a:gd name="T8" fmla="*/ 88 w 456"/>
                  <a:gd name="T9" fmla="*/ 12 h 368"/>
                  <a:gd name="T10" fmla="*/ 84 w 456"/>
                  <a:gd name="T11" fmla="*/ 9 h 368"/>
                  <a:gd name="T12" fmla="*/ 80 w 456"/>
                  <a:gd name="T13" fmla="*/ 6 h 368"/>
                  <a:gd name="T14" fmla="*/ 76 w 456"/>
                  <a:gd name="T15" fmla="*/ 4 h 368"/>
                  <a:gd name="T16" fmla="*/ 71 w 456"/>
                  <a:gd name="T17" fmla="*/ 3 h 368"/>
                  <a:gd name="T18" fmla="*/ 66 w 456"/>
                  <a:gd name="T19" fmla="*/ 1 h 368"/>
                  <a:gd name="T20" fmla="*/ 56 w 456"/>
                  <a:gd name="T21" fmla="*/ 0 h 368"/>
                  <a:gd name="T22" fmla="*/ 37 w 456"/>
                  <a:gd name="T23" fmla="*/ 5 h 368"/>
                  <a:gd name="T24" fmla="*/ 29 w 456"/>
                  <a:gd name="T25" fmla="*/ 9 h 368"/>
                  <a:gd name="T26" fmla="*/ 25 w 456"/>
                  <a:gd name="T27" fmla="*/ 11 h 368"/>
                  <a:gd name="T28" fmla="*/ 22 w 456"/>
                  <a:gd name="T29" fmla="*/ 13 h 368"/>
                  <a:gd name="T30" fmla="*/ 10 w 456"/>
                  <a:gd name="T31" fmla="*/ 24 h 368"/>
                  <a:gd name="T32" fmla="*/ 4 w 456"/>
                  <a:gd name="T33" fmla="*/ 36 h 368"/>
                  <a:gd name="T34" fmla="*/ 0 w 456"/>
                  <a:gd name="T35" fmla="*/ 61 h 368"/>
                  <a:gd name="T36" fmla="*/ 3 w 456"/>
                  <a:gd name="T37" fmla="*/ 73 h 368"/>
                  <a:gd name="T38" fmla="*/ 5 w 456"/>
                  <a:gd name="T39" fmla="*/ 78 h 368"/>
                  <a:gd name="T40" fmla="*/ 7 w 456"/>
                  <a:gd name="T41" fmla="*/ 83 h 368"/>
                  <a:gd name="T42" fmla="*/ 13 w 456"/>
                  <a:gd name="T43" fmla="*/ 87 h 368"/>
                  <a:gd name="T44" fmla="*/ 15 w 456"/>
                  <a:gd name="T45" fmla="*/ 89 h 368"/>
                  <a:gd name="T46" fmla="*/ 20 w 456"/>
                  <a:gd name="T47" fmla="*/ 90 h 368"/>
                  <a:gd name="T48" fmla="*/ 28 w 456"/>
                  <a:gd name="T49" fmla="*/ 92 h 368"/>
                  <a:gd name="T50" fmla="*/ 37 w 456"/>
                  <a:gd name="T51" fmla="*/ 92 h 368"/>
                  <a:gd name="T52" fmla="*/ 58 w 456"/>
                  <a:gd name="T53" fmla="*/ 92 h 368"/>
                  <a:gd name="T54" fmla="*/ 53 w 456"/>
                  <a:gd name="T55" fmla="*/ 89 h 368"/>
                  <a:gd name="T56" fmla="*/ 47 w 456"/>
                  <a:gd name="T57" fmla="*/ 87 h 368"/>
                  <a:gd name="T58" fmla="*/ 43 w 456"/>
                  <a:gd name="T59" fmla="*/ 85 h 368"/>
                  <a:gd name="T60" fmla="*/ 40 w 456"/>
                  <a:gd name="T61" fmla="*/ 83 h 368"/>
                  <a:gd name="T62" fmla="*/ 26 w 456"/>
                  <a:gd name="T63" fmla="*/ 72 h 368"/>
                  <a:gd name="T64" fmla="*/ 17 w 456"/>
                  <a:gd name="T65" fmla="*/ 58 h 368"/>
                  <a:gd name="T66" fmla="*/ 16 w 456"/>
                  <a:gd name="T67" fmla="*/ 51 h 368"/>
                  <a:gd name="T68" fmla="*/ 18 w 456"/>
                  <a:gd name="T69" fmla="*/ 44 h 368"/>
                  <a:gd name="T70" fmla="*/ 20 w 456"/>
                  <a:gd name="T71" fmla="*/ 40 h 368"/>
                  <a:gd name="T72" fmla="*/ 22 w 456"/>
                  <a:gd name="T73" fmla="*/ 36 h 368"/>
                  <a:gd name="T74" fmla="*/ 27 w 456"/>
                  <a:gd name="T75" fmla="*/ 27 h 368"/>
                  <a:gd name="T76" fmla="*/ 34 w 456"/>
                  <a:gd name="T77" fmla="*/ 22 h 368"/>
                  <a:gd name="T78" fmla="*/ 37 w 456"/>
                  <a:gd name="T79" fmla="*/ 19 h 368"/>
                  <a:gd name="T80" fmla="*/ 41 w 456"/>
                  <a:gd name="T81" fmla="*/ 17 h 368"/>
                  <a:gd name="T82" fmla="*/ 45 w 456"/>
                  <a:gd name="T83" fmla="*/ 15 h 368"/>
                  <a:gd name="T84" fmla="*/ 48 w 456"/>
                  <a:gd name="T85" fmla="*/ 14 h 368"/>
                  <a:gd name="T86" fmla="*/ 55 w 456"/>
                  <a:gd name="T87" fmla="*/ 14 h 368"/>
                  <a:gd name="T88" fmla="*/ 61 w 456"/>
                  <a:gd name="T89" fmla="*/ 17 h 368"/>
                  <a:gd name="T90" fmla="*/ 69 w 456"/>
                  <a:gd name="T91" fmla="*/ 20 h 368"/>
                  <a:gd name="T92" fmla="*/ 72 w 456"/>
                  <a:gd name="T93" fmla="*/ 22 h 368"/>
                  <a:gd name="T94" fmla="*/ 75 w 456"/>
                  <a:gd name="T95" fmla="*/ 23 h 368"/>
                  <a:gd name="T96" fmla="*/ 81 w 456"/>
                  <a:gd name="T97" fmla="*/ 28 h 368"/>
                  <a:gd name="T98" fmla="*/ 89 w 456"/>
                  <a:gd name="T99" fmla="*/ 39 h 368"/>
                  <a:gd name="T100" fmla="*/ 93 w 456"/>
                  <a:gd name="T101" fmla="*/ 50 h 368"/>
                  <a:gd name="T102" fmla="*/ 91 w 456"/>
                  <a:gd name="T103" fmla="*/ 61 h 368"/>
                  <a:gd name="T104" fmla="*/ 88 w 456"/>
                  <a:gd name="T105" fmla="*/ 72 h 368"/>
                  <a:gd name="T106" fmla="*/ 84 w 456"/>
                  <a:gd name="T107" fmla="*/ 79 h 368"/>
                  <a:gd name="T108" fmla="*/ 83 w 456"/>
                  <a:gd name="T109" fmla="*/ 82 h 368"/>
                  <a:gd name="T110" fmla="*/ 99 w 456"/>
                  <a:gd name="T111" fmla="*/ 77 h 368"/>
                  <a:gd name="T112" fmla="*/ 114 w 456"/>
                  <a:gd name="T113" fmla="*/ 57 h 368"/>
                  <a:gd name="T114" fmla="*/ 108 w 456"/>
                  <a:gd name="T115" fmla="*/ 30 h 368"/>
                  <a:gd name="T116" fmla="*/ 108 w 456"/>
                  <a:gd name="T117" fmla="*/ 30 h 36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56"/>
                  <a:gd name="T178" fmla="*/ 0 h 368"/>
                  <a:gd name="T179" fmla="*/ 456 w 456"/>
                  <a:gd name="T180" fmla="*/ 368 h 36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56" h="368">
                    <a:moveTo>
                      <a:pt x="429" y="120"/>
                    </a:moveTo>
                    <a:lnTo>
                      <a:pt x="411" y="99"/>
                    </a:lnTo>
                    <a:lnTo>
                      <a:pt x="392" y="79"/>
                    </a:lnTo>
                    <a:lnTo>
                      <a:pt x="367" y="57"/>
                    </a:lnTo>
                    <a:lnTo>
                      <a:pt x="352" y="45"/>
                    </a:lnTo>
                    <a:lnTo>
                      <a:pt x="335" y="33"/>
                    </a:lnTo>
                    <a:lnTo>
                      <a:pt x="319" y="25"/>
                    </a:lnTo>
                    <a:lnTo>
                      <a:pt x="301" y="16"/>
                    </a:lnTo>
                    <a:lnTo>
                      <a:pt x="282" y="9"/>
                    </a:lnTo>
                    <a:lnTo>
                      <a:pt x="263" y="3"/>
                    </a:lnTo>
                    <a:lnTo>
                      <a:pt x="223" y="0"/>
                    </a:lnTo>
                    <a:lnTo>
                      <a:pt x="147" y="17"/>
                    </a:lnTo>
                    <a:lnTo>
                      <a:pt x="114" y="33"/>
                    </a:lnTo>
                    <a:lnTo>
                      <a:pt x="99" y="42"/>
                    </a:lnTo>
                    <a:lnTo>
                      <a:pt x="85" y="52"/>
                    </a:lnTo>
                    <a:lnTo>
                      <a:pt x="40" y="96"/>
                    </a:lnTo>
                    <a:lnTo>
                      <a:pt x="13" y="144"/>
                    </a:lnTo>
                    <a:lnTo>
                      <a:pt x="0" y="244"/>
                    </a:lnTo>
                    <a:lnTo>
                      <a:pt x="9" y="291"/>
                    </a:lnTo>
                    <a:lnTo>
                      <a:pt x="18" y="311"/>
                    </a:lnTo>
                    <a:lnTo>
                      <a:pt x="30" y="332"/>
                    </a:lnTo>
                    <a:lnTo>
                      <a:pt x="49" y="348"/>
                    </a:lnTo>
                    <a:lnTo>
                      <a:pt x="62" y="353"/>
                    </a:lnTo>
                    <a:lnTo>
                      <a:pt x="77" y="359"/>
                    </a:lnTo>
                    <a:lnTo>
                      <a:pt x="110" y="365"/>
                    </a:lnTo>
                    <a:lnTo>
                      <a:pt x="145" y="368"/>
                    </a:lnTo>
                    <a:lnTo>
                      <a:pt x="232" y="365"/>
                    </a:lnTo>
                    <a:lnTo>
                      <a:pt x="209" y="356"/>
                    </a:lnTo>
                    <a:lnTo>
                      <a:pt x="185" y="345"/>
                    </a:lnTo>
                    <a:lnTo>
                      <a:pt x="172" y="337"/>
                    </a:lnTo>
                    <a:lnTo>
                      <a:pt x="157" y="329"/>
                    </a:lnTo>
                    <a:lnTo>
                      <a:pt x="102" y="288"/>
                    </a:lnTo>
                    <a:lnTo>
                      <a:pt x="67" y="235"/>
                    </a:lnTo>
                    <a:lnTo>
                      <a:pt x="64" y="206"/>
                    </a:lnTo>
                    <a:lnTo>
                      <a:pt x="71" y="174"/>
                    </a:lnTo>
                    <a:lnTo>
                      <a:pt x="79" y="158"/>
                    </a:lnTo>
                    <a:lnTo>
                      <a:pt x="86" y="142"/>
                    </a:lnTo>
                    <a:lnTo>
                      <a:pt x="108" y="111"/>
                    </a:lnTo>
                    <a:lnTo>
                      <a:pt x="134" y="86"/>
                    </a:lnTo>
                    <a:lnTo>
                      <a:pt x="147" y="76"/>
                    </a:lnTo>
                    <a:lnTo>
                      <a:pt x="162" y="67"/>
                    </a:lnTo>
                    <a:lnTo>
                      <a:pt x="177" y="61"/>
                    </a:lnTo>
                    <a:lnTo>
                      <a:pt x="191" y="57"/>
                    </a:lnTo>
                    <a:lnTo>
                      <a:pt x="220" y="58"/>
                    </a:lnTo>
                    <a:lnTo>
                      <a:pt x="246" y="67"/>
                    </a:lnTo>
                    <a:lnTo>
                      <a:pt x="273" y="80"/>
                    </a:lnTo>
                    <a:lnTo>
                      <a:pt x="286" y="87"/>
                    </a:lnTo>
                    <a:lnTo>
                      <a:pt x="298" y="95"/>
                    </a:lnTo>
                    <a:lnTo>
                      <a:pt x="322" y="114"/>
                    </a:lnTo>
                    <a:lnTo>
                      <a:pt x="356" y="155"/>
                    </a:lnTo>
                    <a:lnTo>
                      <a:pt x="370" y="200"/>
                    </a:lnTo>
                    <a:lnTo>
                      <a:pt x="364" y="244"/>
                    </a:lnTo>
                    <a:lnTo>
                      <a:pt x="349" y="285"/>
                    </a:lnTo>
                    <a:lnTo>
                      <a:pt x="335" y="314"/>
                    </a:lnTo>
                    <a:lnTo>
                      <a:pt x="330" y="326"/>
                    </a:lnTo>
                    <a:lnTo>
                      <a:pt x="393" y="305"/>
                    </a:lnTo>
                    <a:lnTo>
                      <a:pt x="456" y="231"/>
                    </a:lnTo>
                    <a:lnTo>
                      <a:pt x="429" y="120"/>
                    </a:lnTo>
                    <a:close/>
                  </a:path>
                </a:pathLst>
              </a:custGeom>
              <a:solidFill>
                <a:srgbClr val="000000"/>
              </a:solidFill>
              <a:ln w="9525">
                <a:noFill/>
                <a:round/>
                <a:headEnd/>
                <a:tailEnd/>
              </a:ln>
            </p:spPr>
            <p:txBody>
              <a:bodyPr/>
              <a:lstStyle/>
              <a:p>
                <a:endParaRPr lang="en-US"/>
              </a:p>
            </p:txBody>
          </p:sp>
          <p:sp>
            <p:nvSpPr>
              <p:cNvPr id="1047" name="Freeform 20"/>
              <p:cNvSpPr>
                <a:spLocks/>
              </p:cNvSpPr>
              <p:nvPr/>
            </p:nvSpPr>
            <p:spPr bwMode="auto">
              <a:xfrm>
                <a:off x="1677" y="2330"/>
                <a:ext cx="64" cy="63"/>
              </a:xfrm>
              <a:custGeom>
                <a:avLst/>
                <a:gdLst>
                  <a:gd name="T0" fmla="*/ 33 w 126"/>
                  <a:gd name="T1" fmla="*/ 32 h 126"/>
                  <a:gd name="T2" fmla="*/ 31 w 126"/>
                  <a:gd name="T3" fmla="*/ 2 h 126"/>
                  <a:gd name="T4" fmla="*/ 25 w 126"/>
                  <a:gd name="T5" fmla="*/ 0 h 126"/>
                  <a:gd name="T6" fmla="*/ 18 w 126"/>
                  <a:gd name="T7" fmla="*/ 1 h 126"/>
                  <a:gd name="T8" fmla="*/ 7 w 126"/>
                  <a:gd name="T9" fmla="*/ 6 h 126"/>
                  <a:gd name="T10" fmla="*/ 0 w 126"/>
                  <a:gd name="T11" fmla="*/ 13 h 126"/>
                  <a:gd name="T12" fmla="*/ 0 w 126"/>
                  <a:gd name="T13" fmla="*/ 21 h 126"/>
                  <a:gd name="T14" fmla="*/ 8 w 126"/>
                  <a:gd name="T15" fmla="*/ 26 h 126"/>
                  <a:gd name="T16" fmla="*/ 13 w 126"/>
                  <a:gd name="T17" fmla="*/ 28 h 126"/>
                  <a:gd name="T18" fmla="*/ 18 w 126"/>
                  <a:gd name="T19" fmla="*/ 30 h 126"/>
                  <a:gd name="T20" fmla="*/ 33 w 126"/>
                  <a:gd name="T21" fmla="*/ 32 h 126"/>
                  <a:gd name="T22" fmla="*/ 33 w 126"/>
                  <a:gd name="T23" fmla="*/ 32 h 12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6"/>
                  <a:gd name="T37" fmla="*/ 0 h 126"/>
                  <a:gd name="T38" fmla="*/ 126 w 126"/>
                  <a:gd name="T39" fmla="*/ 126 h 12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6" h="126">
                    <a:moveTo>
                      <a:pt x="126" y="126"/>
                    </a:moveTo>
                    <a:lnTo>
                      <a:pt x="123" y="5"/>
                    </a:lnTo>
                    <a:lnTo>
                      <a:pt x="96" y="0"/>
                    </a:lnTo>
                    <a:lnTo>
                      <a:pt x="71" y="3"/>
                    </a:lnTo>
                    <a:lnTo>
                      <a:pt x="28" y="21"/>
                    </a:lnTo>
                    <a:lnTo>
                      <a:pt x="0" y="50"/>
                    </a:lnTo>
                    <a:lnTo>
                      <a:pt x="0" y="81"/>
                    </a:lnTo>
                    <a:lnTo>
                      <a:pt x="30" y="104"/>
                    </a:lnTo>
                    <a:lnTo>
                      <a:pt x="50" y="112"/>
                    </a:lnTo>
                    <a:lnTo>
                      <a:pt x="71" y="117"/>
                    </a:lnTo>
                    <a:lnTo>
                      <a:pt x="126" y="126"/>
                    </a:lnTo>
                    <a:close/>
                  </a:path>
                </a:pathLst>
              </a:custGeom>
              <a:solidFill>
                <a:srgbClr val="000000"/>
              </a:solidFill>
              <a:ln w="9525">
                <a:noFill/>
                <a:round/>
                <a:headEnd/>
                <a:tailEnd/>
              </a:ln>
            </p:spPr>
            <p:txBody>
              <a:bodyPr/>
              <a:lstStyle/>
              <a:p>
                <a:endParaRPr lang="en-US"/>
              </a:p>
            </p:txBody>
          </p:sp>
          <p:sp>
            <p:nvSpPr>
              <p:cNvPr id="1048" name="Freeform 21"/>
              <p:cNvSpPr>
                <a:spLocks/>
              </p:cNvSpPr>
              <p:nvPr/>
            </p:nvSpPr>
            <p:spPr bwMode="auto">
              <a:xfrm>
                <a:off x="1658" y="2394"/>
                <a:ext cx="311" cy="117"/>
              </a:xfrm>
              <a:custGeom>
                <a:avLst/>
                <a:gdLst>
                  <a:gd name="T0" fmla="*/ 156 w 621"/>
                  <a:gd name="T1" fmla="*/ 0 h 235"/>
                  <a:gd name="T2" fmla="*/ 153 w 621"/>
                  <a:gd name="T3" fmla="*/ 4 h 235"/>
                  <a:gd name="T4" fmla="*/ 150 w 621"/>
                  <a:gd name="T5" fmla="*/ 9 h 235"/>
                  <a:gd name="T6" fmla="*/ 145 w 621"/>
                  <a:gd name="T7" fmla="*/ 15 h 235"/>
                  <a:gd name="T8" fmla="*/ 140 w 621"/>
                  <a:gd name="T9" fmla="*/ 21 h 235"/>
                  <a:gd name="T10" fmla="*/ 133 w 621"/>
                  <a:gd name="T11" fmla="*/ 28 h 235"/>
                  <a:gd name="T12" fmla="*/ 125 w 621"/>
                  <a:gd name="T13" fmla="*/ 36 h 235"/>
                  <a:gd name="T14" fmla="*/ 116 w 621"/>
                  <a:gd name="T15" fmla="*/ 43 h 235"/>
                  <a:gd name="T16" fmla="*/ 113 w 621"/>
                  <a:gd name="T17" fmla="*/ 44 h 235"/>
                  <a:gd name="T18" fmla="*/ 111 w 621"/>
                  <a:gd name="T19" fmla="*/ 46 h 235"/>
                  <a:gd name="T20" fmla="*/ 106 w 621"/>
                  <a:gd name="T21" fmla="*/ 48 h 235"/>
                  <a:gd name="T22" fmla="*/ 100 w 621"/>
                  <a:gd name="T23" fmla="*/ 51 h 235"/>
                  <a:gd name="T24" fmla="*/ 95 w 621"/>
                  <a:gd name="T25" fmla="*/ 53 h 235"/>
                  <a:gd name="T26" fmla="*/ 89 w 621"/>
                  <a:gd name="T27" fmla="*/ 54 h 235"/>
                  <a:gd name="T28" fmla="*/ 83 w 621"/>
                  <a:gd name="T29" fmla="*/ 56 h 235"/>
                  <a:gd name="T30" fmla="*/ 72 w 621"/>
                  <a:gd name="T31" fmla="*/ 58 h 235"/>
                  <a:gd name="T32" fmla="*/ 52 w 621"/>
                  <a:gd name="T33" fmla="*/ 58 h 235"/>
                  <a:gd name="T34" fmla="*/ 36 w 621"/>
                  <a:gd name="T35" fmla="*/ 57 h 235"/>
                  <a:gd name="T36" fmla="*/ 29 w 621"/>
                  <a:gd name="T37" fmla="*/ 54 h 235"/>
                  <a:gd name="T38" fmla="*/ 26 w 621"/>
                  <a:gd name="T39" fmla="*/ 52 h 235"/>
                  <a:gd name="T40" fmla="*/ 23 w 621"/>
                  <a:gd name="T41" fmla="*/ 50 h 235"/>
                  <a:gd name="T42" fmla="*/ 18 w 621"/>
                  <a:gd name="T43" fmla="*/ 44 h 235"/>
                  <a:gd name="T44" fmla="*/ 12 w 621"/>
                  <a:gd name="T45" fmla="*/ 38 h 235"/>
                  <a:gd name="T46" fmla="*/ 8 w 621"/>
                  <a:gd name="T47" fmla="*/ 31 h 235"/>
                  <a:gd name="T48" fmla="*/ 4 w 621"/>
                  <a:gd name="T49" fmla="*/ 26 h 235"/>
                  <a:gd name="T50" fmla="*/ 0 w 621"/>
                  <a:gd name="T51" fmla="*/ 21 h 235"/>
                  <a:gd name="T52" fmla="*/ 2 w 621"/>
                  <a:gd name="T53" fmla="*/ 22 h 235"/>
                  <a:gd name="T54" fmla="*/ 4 w 621"/>
                  <a:gd name="T55" fmla="*/ 23 h 235"/>
                  <a:gd name="T56" fmla="*/ 6 w 621"/>
                  <a:gd name="T57" fmla="*/ 25 h 235"/>
                  <a:gd name="T58" fmla="*/ 10 w 621"/>
                  <a:gd name="T59" fmla="*/ 27 h 235"/>
                  <a:gd name="T60" fmla="*/ 13 w 621"/>
                  <a:gd name="T61" fmla="*/ 29 h 235"/>
                  <a:gd name="T62" fmla="*/ 18 w 621"/>
                  <a:gd name="T63" fmla="*/ 31 h 235"/>
                  <a:gd name="T64" fmla="*/ 22 w 621"/>
                  <a:gd name="T65" fmla="*/ 34 h 235"/>
                  <a:gd name="T66" fmla="*/ 27 w 621"/>
                  <a:gd name="T67" fmla="*/ 36 h 235"/>
                  <a:gd name="T68" fmla="*/ 33 w 621"/>
                  <a:gd name="T69" fmla="*/ 38 h 235"/>
                  <a:gd name="T70" fmla="*/ 38 w 621"/>
                  <a:gd name="T71" fmla="*/ 40 h 235"/>
                  <a:gd name="T72" fmla="*/ 44 w 621"/>
                  <a:gd name="T73" fmla="*/ 41 h 235"/>
                  <a:gd name="T74" fmla="*/ 55 w 621"/>
                  <a:gd name="T75" fmla="*/ 42 h 235"/>
                  <a:gd name="T76" fmla="*/ 67 w 621"/>
                  <a:gd name="T77" fmla="*/ 40 h 235"/>
                  <a:gd name="T78" fmla="*/ 72 w 621"/>
                  <a:gd name="T79" fmla="*/ 39 h 235"/>
                  <a:gd name="T80" fmla="*/ 79 w 621"/>
                  <a:gd name="T81" fmla="*/ 36 h 235"/>
                  <a:gd name="T82" fmla="*/ 86 w 621"/>
                  <a:gd name="T83" fmla="*/ 34 h 235"/>
                  <a:gd name="T84" fmla="*/ 93 w 621"/>
                  <a:gd name="T85" fmla="*/ 31 h 235"/>
                  <a:gd name="T86" fmla="*/ 101 w 621"/>
                  <a:gd name="T87" fmla="*/ 27 h 235"/>
                  <a:gd name="T88" fmla="*/ 104 w 621"/>
                  <a:gd name="T89" fmla="*/ 26 h 235"/>
                  <a:gd name="T90" fmla="*/ 108 w 621"/>
                  <a:gd name="T91" fmla="*/ 24 h 235"/>
                  <a:gd name="T92" fmla="*/ 111 w 621"/>
                  <a:gd name="T93" fmla="*/ 22 h 235"/>
                  <a:gd name="T94" fmla="*/ 115 w 621"/>
                  <a:gd name="T95" fmla="*/ 20 h 235"/>
                  <a:gd name="T96" fmla="*/ 119 w 621"/>
                  <a:gd name="T97" fmla="*/ 19 h 235"/>
                  <a:gd name="T98" fmla="*/ 122 w 621"/>
                  <a:gd name="T99" fmla="*/ 17 h 235"/>
                  <a:gd name="T100" fmla="*/ 126 w 621"/>
                  <a:gd name="T101" fmla="*/ 15 h 235"/>
                  <a:gd name="T102" fmla="*/ 129 w 621"/>
                  <a:gd name="T103" fmla="*/ 13 h 235"/>
                  <a:gd name="T104" fmla="*/ 135 w 621"/>
                  <a:gd name="T105" fmla="*/ 10 h 235"/>
                  <a:gd name="T106" fmla="*/ 141 w 621"/>
                  <a:gd name="T107" fmla="*/ 8 h 235"/>
                  <a:gd name="T108" fmla="*/ 146 w 621"/>
                  <a:gd name="T109" fmla="*/ 5 h 235"/>
                  <a:gd name="T110" fmla="*/ 150 w 621"/>
                  <a:gd name="T111" fmla="*/ 3 h 235"/>
                  <a:gd name="T112" fmla="*/ 153 w 621"/>
                  <a:gd name="T113" fmla="*/ 1 h 235"/>
                  <a:gd name="T114" fmla="*/ 156 w 621"/>
                  <a:gd name="T115" fmla="*/ 0 h 235"/>
                  <a:gd name="T116" fmla="*/ 156 w 621"/>
                  <a:gd name="T117" fmla="*/ 0 h 23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21"/>
                  <a:gd name="T178" fmla="*/ 0 h 235"/>
                  <a:gd name="T179" fmla="*/ 621 w 621"/>
                  <a:gd name="T180" fmla="*/ 235 h 235"/>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21" h="235">
                    <a:moveTo>
                      <a:pt x="621" y="0"/>
                    </a:moveTo>
                    <a:lnTo>
                      <a:pt x="611" y="17"/>
                    </a:lnTo>
                    <a:lnTo>
                      <a:pt x="597" y="36"/>
                    </a:lnTo>
                    <a:lnTo>
                      <a:pt x="579" y="60"/>
                    </a:lnTo>
                    <a:lnTo>
                      <a:pt x="557" y="86"/>
                    </a:lnTo>
                    <a:lnTo>
                      <a:pt x="530" y="115"/>
                    </a:lnTo>
                    <a:lnTo>
                      <a:pt x="498" y="144"/>
                    </a:lnTo>
                    <a:lnTo>
                      <a:pt x="462" y="172"/>
                    </a:lnTo>
                    <a:lnTo>
                      <a:pt x="452" y="179"/>
                    </a:lnTo>
                    <a:lnTo>
                      <a:pt x="441" y="185"/>
                    </a:lnTo>
                    <a:lnTo>
                      <a:pt x="421" y="195"/>
                    </a:lnTo>
                    <a:lnTo>
                      <a:pt x="398" y="204"/>
                    </a:lnTo>
                    <a:lnTo>
                      <a:pt x="377" y="213"/>
                    </a:lnTo>
                    <a:lnTo>
                      <a:pt x="355" y="219"/>
                    </a:lnTo>
                    <a:lnTo>
                      <a:pt x="331" y="225"/>
                    </a:lnTo>
                    <a:lnTo>
                      <a:pt x="287" y="232"/>
                    </a:lnTo>
                    <a:lnTo>
                      <a:pt x="205" y="235"/>
                    </a:lnTo>
                    <a:lnTo>
                      <a:pt x="141" y="228"/>
                    </a:lnTo>
                    <a:lnTo>
                      <a:pt x="116" y="217"/>
                    </a:lnTo>
                    <a:lnTo>
                      <a:pt x="104" y="210"/>
                    </a:lnTo>
                    <a:lnTo>
                      <a:pt x="92" y="200"/>
                    </a:lnTo>
                    <a:lnTo>
                      <a:pt x="69" y="176"/>
                    </a:lnTo>
                    <a:lnTo>
                      <a:pt x="46" y="152"/>
                    </a:lnTo>
                    <a:lnTo>
                      <a:pt x="29" y="125"/>
                    </a:lnTo>
                    <a:lnTo>
                      <a:pt x="14" y="105"/>
                    </a:lnTo>
                    <a:lnTo>
                      <a:pt x="0" y="84"/>
                    </a:lnTo>
                    <a:lnTo>
                      <a:pt x="6" y="89"/>
                    </a:lnTo>
                    <a:lnTo>
                      <a:pt x="15" y="95"/>
                    </a:lnTo>
                    <a:lnTo>
                      <a:pt x="24" y="102"/>
                    </a:lnTo>
                    <a:lnTo>
                      <a:pt x="37" y="109"/>
                    </a:lnTo>
                    <a:lnTo>
                      <a:pt x="52" y="118"/>
                    </a:lnTo>
                    <a:lnTo>
                      <a:pt x="70" y="127"/>
                    </a:lnTo>
                    <a:lnTo>
                      <a:pt x="88" y="137"/>
                    </a:lnTo>
                    <a:lnTo>
                      <a:pt x="107" y="146"/>
                    </a:lnTo>
                    <a:lnTo>
                      <a:pt x="129" y="153"/>
                    </a:lnTo>
                    <a:lnTo>
                      <a:pt x="150" y="160"/>
                    </a:lnTo>
                    <a:lnTo>
                      <a:pt x="173" y="165"/>
                    </a:lnTo>
                    <a:lnTo>
                      <a:pt x="219" y="171"/>
                    </a:lnTo>
                    <a:lnTo>
                      <a:pt x="265" y="163"/>
                    </a:lnTo>
                    <a:lnTo>
                      <a:pt x="288" y="156"/>
                    </a:lnTo>
                    <a:lnTo>
                      <a:pt x="315" y="147"/>
                    </a:lnTo>
                    <a:lnTo>
                      <a:pt x="342" y="136"/>
                    </a:lnTo>
                    <a:lnTo>
                      <a:pt x="372" y="124"/>
                    </a:lnTo>
                    <a:lnTo>
                      <a:pt x="401" y="111"/>
                    </a:lnTo>
                    <a:lnTo>
                      <a:pt x="415" y="105"/>
                    </a:lnTo>
                    <a:lnTo>
                      <a:pt x="429" y="98"/>
                    </a:lnTo>
                    <a:lnTo>
                      <a:pt x="444" y="90"/>
                    </a:lnTo>
                    <a:lnTo>
                      <a:pt x="459" y="83"/>
                    </a:lnTo>
                    <a:lnTo>
                      <a:pt x="474" y="76"/>
                    </a:lnTo>
                    <a:lnTo>
                      <a:pt x="487" y="70"/>
                    </a:lnTo>
                    <a:lnTo>
                      <a:pt x="501" y="62"/>
                    </a:lnTo>
                    <a:lnTo>
                      <a:pt x="514" y="55"/>
                    </a:lnTo>
                    <a:lnTo>
                      <a:pt x="539" y="43"/>
                    </a:lnTo>
                    <a:lnTo>
                      <a:pt x="562" y="32"/>
                    </a:lnTo>
                    <a:lnTo>
                      <a:pt x="582" y="22"/>
                    </a:lnTo>
                    <a:lnTo>
                      <a:pt x="597" y="13"/>
                    </a:lnTo>
                    <a:lnTo>
                      <a:pt x="611" y="5"/>
                    </a:lnTo>
                    <a:lnTo>
                      <a:pt x="621" y="0"/>
                    </a:lnTo>
                    <a:close/>
                  </a:path>
                </a:pathLst>
              </a:custGeom>
              <a:solidFill>
                <a:srgbClr val="000000"/>
              </a:solidFill>
              <a:ln w="9525">
                <a:noFill/>
                <a:round/>
                <a:headEnd/>
                <a:tailEnd/>
              </a:ln>
            </p:spPr>
            <p:txBody>
              <a:bodyPr/>
              <a:lstStyle/>
              <a:p>
                <a:endParaRPr lang="en-US"/>
              </a:p>
            </p:txBody>
          </p:sp>
          <p:sp>
            <p:nvSpPr>
              <p:cNvPr id="1049" name="Freeform 22"/>
              <p:cNvSpPr>
                <a:spLocks/>
              </p:cNvSpPr>
              <p:nvPr/>
            </p:nvSpPr>
            <p:spPr bwMode="auto">
              <a:xfrm>
                <a:off x="1620" y="2392"/>
                <a:ext cx="348" cy="187"/>
              </a:xfrm>
              <a:custGeom>
                <a:avLst/>
                <a:gdLst>
                  <a:gd name="T0" fmla="*/ 174 w 695"/>
                  <a:gd name="T1" fmla="*/ 12 h 374"/>
                  <a:gd name="T2" fmla="*/ 172 w 695"/>
                  <a:gd name="T3" fmla="*/ 44 h 374"/>
                  <a:gd name="T4" fmla="*/ 168 w 695"/>
                  <a:gd name="T5" fmla="*/ 56 h 374"/>
                  <a:gd name="T6" fmla="*/ 165 w 695"/>
                  <a:gd name="T7" fmla="*/ 62 h 374"/>
                  <a:gd name="T8" fmla="*/ 161 w 695"/>
                  <a:gd name="T9" fmla="*/ 68 h 374"/>
                  <a:gd name="T10" fmla="*/ 157 w 695"/>
                  <a:gd name="T11" fmla="*/ 74 h 374"/>
                  <a:gd name="T12" fmla="*/ 151 w 695"/>
                  <a:gd name="T13" fmla="*/ 79 h 374"/>
                  <a:gd name="T14" fmla="*/ 148 w 695"/>
                  <a:gd name="T15" fmla="*/ 81 h 374"/>
                  <a:gd name="T16" fmla="*/ 144 w 695"/>
                  <a:gd name="T17" fmla="*/ 83 h 374"/>
                  <a:gd name="T18" fmla="*/ 141 w 695"/>
                  <a:gd name="T19" fmla="*/ 85 h 374"/>
                  <a:gd name="T20" fmla="*/ 137 w 695"/>
                  <a:gd name="T21" fmla="*/ 86 h 374"/>
                  <a:gd name="T22" fmla="*/ 128 w 695"/>
                  <a:gd name="T23" fmla="*/ 89 h 374"/>
                  <a:gd name="T24" fmla="*/ 121 w 695"/>
                  <a:gd name="T25" fmla="*/ 91 h 374"/>
                  <a:gd name="T26" fmla="*/ 114 w 695"/>
                  <a:gd name="T27" fmla="*/ 93 h 374"/>
                  <a:gd name="T28" fmla="*/ 107 w 695"/>
                  <a:gd name="T29" fmla="*/ 94 h 374"/>
                  <a:gd name="T30" fmla="*/ 85 w 695"/>
                  <a:gd name="T31" fmla="*/ 94 h 374"/>
                  <a:gd name="T32" fmla="*/ 67 w 695"/>
                  <a:gd name="T33" fmla="*/ 90 h 374"/>
                  <a:gd name="T34" fmla="*/ 59 w 695"/>
                  <a:gd name="T35" fmla="*/ 86 h 374"/>
                  <a:gd name="T36" fmla="*/ 55 w 695"/>
                  <a:gd name="T37" fmla="*/ 84 h 374"/>
                  <a:gd name="T38" fmla="*/ 51 w 695"/>
                  <a:gd name="T39" fmla="*/ 82 h 374"/>
                  <a:gd name="T40" fmla="*/ 47 w 695"/>
                  <a:gd name="T41" fmla="*/ 79 h 374"/>
                  <a:gd name="T42" fmla="*/ 44 w 695"/>
                  <a:gd name="T43" fmla="*/ 76 h 374"/>
                  <a:gd name="T44" fmla="*/ 36 w 695"/>
                  <a:gd name="T45" fmla="*/ 71 h 374"/>
                  <a:gd name="T46" fmla="*/ 28 w 695"/>
                  <a:gd name="T47" fmla="*/ 64 h 374"/>
                  <a:gd name="T48" fmla="*/ 21 w 695"/>
                  <a:gd name="T49" fmla="*/ 57 h 374"/>
                  <a:gd name="T50" fmla="*/ 15 w 695"/>
                  <a:gd name="T51" fmla="*/ 50 h 374"/>
                  <a:gd name="T52" fmla="*/ 10 w 695"/>
                  <a:gd name="T53" fmla="*/ 45 h 374"/>
                  <a:gd name="T54" fmla="*/ 2 w 695"/>
                  <a:gd name="T55" fmla="*/ 34 h 374"/>
                  <a:gd name="T56" fmla="*/ 0 w 695"/>
                  <a:gd name="T57" fmla="*/ 23 h 374"/>
                  <a:gd name="T58" fmla="*/ 1 w 695"/>
                  <a:gd name="T59" fmla="*/ 14 h 374"/>
                  <a:gd name="T60" fmla="*/ 2 w 695"/>
                  <a:gd name="T61" fmla="*/ 3 h 374"/>
                  <a:gd name="T62" fmla="*/ 13 w 695"/>
                  <a:gd name="T63" fmla="*/ 6 h 374"/>
                  <a:gd name="T64" fmla="*/ 14 w 695"/>
                  <a:gd name="T65" fmla="*/ 34 h 374"/>
                  <a:gd name="T66" fmla="*/ 17 w 695"/>
                  <a:gd name="T67" fmla="*/ 38 h 374"/>
                  <a:gd name="T68" fmla="*/ 23 w 695"/>
                  <a:gd name="T69" fmla="*/ 45 h 374"/>
                  <a:gd name="T70" fmla="*/ 30 w 695"/>
                  <a:gd name="T71" fmla="*/ 51 h 374"/>
                  <a:gd name="T72" fmla="*/ 40 w 695"/>
                  <a:gd name="T73" fmla="*/ 59 h 374"/>
                  <a:gd name="T74" fmla="*/ 43 w 695"/>
                  <a:gd name="T75" fmla="*/ 61 h 374"/>
                  <a:gd name="T76" fmla="*/ 45 w 695"/>
                  <a:gd name="T77" fmla="*/ 63 h 374"/>
                  <a:gd name="T78" fmla="*/ 48 w 695"/>
                  <a:gd name="T79" fmla="*/ 65 h 374"/>
                  <a:gd name="T80" fmla="*/ 50 w 695"/>
                  <a:gd name="T81" fmla="*/ 67 h 374"/>
                  <a:gd name="T82" fmla="*/ 53 w 695"/>
                  <a:gd name="T83" fmla="*/ 69 h 374"/>
                  <a:gd name="T84" fmla="*/ 56 w 695"/>
                  <a:gd name="T85" fmla="*/ 71 h 374"/>
                  <a:gd name="T86" fmla="*/ 61 w 695"/>
                  <a:gd name="T87" fmla="*/ 74 h 374"/>
                  <a:gd name="T88" fmla="*/ 66 w 695"/>
                  <a:gd name="T89" fmla="*/ 76 h 374"/>
                  <a:gd name="T90" fmla="*/ 72 w 695"/>
                  <a:gd name="T91" fmla="*/ 78 h 374"/>
                  <a:gd name="T92" fmla="*/ 76 w 695"/>
                  <a:gd name="T93" fmla="*/ 79 h 374"/>
                  <a:gd name="T94" fmla="*/ 81 w 695"/>
                  <a:gd name="T95" fmla="*/ 80 h 374"/>
                  <a:gd name="T96" fmla="*/ 100 w 695"/>
                  <a:gd name="T97" fmla="*/ 80 h 374"/>
                  <a:gd name="T98" fmla="*/ 120 w 695"/>
                  <a:gd name="T99" fmla="*/ 77 h 374"/>
                  <a:gd name="T100" fmla="*/ 129 w 695"/>
                  <a:gd name="T101" fmla="*/ 74 h 374"/>
                  <a:gd name="T102" fmla="*/ 134 w 695"/>
                  <a:gd name="T103" fmla="*/ 72 h 374"/>
                  <a:gd name="T104" fmla="*/ 138 w 695"/>
                  <a:gd name="T105" fmla="*/ 69 h 374"/>
                  <a:gd name="T106" fmla="*/ 151 w 695"/>
                  <a:gd name="T107" fmla="*/ 56 h 374"/>
                  <a:gd name="T108" fmla="*/ 155 w 695"/>
                  <a:gd name="T109" fmla="*/ 48 h 374"/>
                  <a:gd name="T110" fmla="*/ 158 w 695"/>
                  <a:gd name="T111" fmla="*/ 40 h 374"/>
                  <a:gd name="T112" fmla="*/ 163 w 695"/>
                  <a:gd name="T113" fmla="*/ 24 h 374"/>
                  <a:gd name="T114" fmla="*/ 166 w 695"/>
                  <a:gd name="T115" fmla="*/ 9 h 374"/>
                  <a:gd name="T116" fmla="*/ 174 w 695"/>
                  <a:gd name="T117" fmla="*/ 0 h 374"/>
                  <a:gd name="T118" fmla="*/ 174 w 695"/>
                  <a:gd name="T119" fmla="*/ 12 h 374"/>
                  <a:gd name="T120" fmla="*/ 174 w 695"/>
                  <a:gd name="T121" fmla="*/ 12 h 37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695"/>
                  <a:gd name="T184" fmla="*/ 0 h 374"/>
                  <a:gd name="T185" fmla="*/ 695 w 695"/>
                  <a:gd name="T186" fmla="*/ 374 h 37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695" h="374">
                    <a:moveTo>
                      <a:pt x="693" y="50"/>
                    </a:moveTo>
                    <a:lnTo>
                      <a:pt x="686" y="174"/>
                    </a:lnTo>
                    <a:lnTo>
                      <a:pt x="671" y="224"/>
                    </a:lnTo>
                    <a:lnTo>
                      <a:pt x="659" y="249"/>
                    </a:lnTo>
                    <a:lnTo>
                      <a:pt x="644" y="272"/>
                    </a:lnTo>
                    <a:lnTo>
                      <a:pt x="625" y="294"/>
                    </a:lnTo>
                    <a:lnTo>
                      <a:pt x="602" y="314"/>
                    </a:lnTo>
                    <a:lnTo>
                      <a:pt x="591" y="323"/>
                    </a:lnTo>
                    <a:lnTo>
                      <a:pt x="576" y="331"/>
                    </a:lnTo>
                    <a:lnTo>
                      <a:pt x="561" y="338"/>
                    </a:lnTo>
                    <a:lnTo>
                      <a:pt x="545" y="344"/>
                    </a:lnTo>
                    <a:lnTo>
                      <a:pt x="512" y="354"/>
                    </a:lnTo>
                    <a:lnTo>
                      <a:pt x="482" y="363"/>
                    </a:lnTo>
                    <a:lnTo>
                      <a:pt x="454" y="369"/>
                    </a:lnTo>
                    <a:lnTo>
                      <a:pt x="427" y="373"/>
                    </a:lnTo>
                    <a:lnTo>
                      <a:pt x="338" y="374"/>
                    </a:lnTo>
                    <a:lnTo>
                      <a:pt x="265" y="357"/>
                    </a:lnTo>
                    <a:lnTo>
                      <a:pt x="234" y="342"/>
                    </a:lnTo>
                    <a:lnTo>
                      <a:pt x="219" y="333"/>
                    </a:lnTo>
                    <a:lnTo>
                      <a:pt x="204" y="325"/>
                    </a:lnTo>
                    <a:lnTo>
                      <a:pt x="188" y="316"/>
                    </a:lnTo>
                    <a:lnTo>
                      <a:pt x="173" y="304"/>
                    </a:lnTo>
                    <a:lnTo>
                      <a:pt x="142" y="281"/>
                    </a:lnTo>
                    <a:lnTo>
                      <a:pt x="111" y="256"/>
                    </a:lnTo>
                    <a:lnTo>
                      <a:pt x="83" y="228"/>
                    </a:lnTo>
                    <a:lnTo>
                      <a:pt x="59" y="202"/>
                    </a:lnTo>
                    <a:lnTo>
                      <a:pt x="37" y="177"/>
                    </a:lnTo>
                    <a:lnTo>
                      <a:pt x="8" y="135"/>
                    </a:lnTo>
                    <a:lnTo>
                      <a:pt x="0" y="95"/>
                    </a:lnTo>
                    <a:lnTo>
                      <a:pt x="1" y="56"/>
                    </a:lnTo>
                    <a:lnTo>
                      <a:pt x="8" y="12"/>
                    </a:lnTo>
                    <a:lnTo>
                      <a:pt x="52" y="25"/>
                    </a:lnTo>
                    <a:lnTo>
                      <a:pt x="53" y="135"/>
                    </a:lnTo>
                    <a:lnTo>
                      <a:pt x="65" y="152"/>
                    </a:lnTo>
                    <a:lnTo>
                      <a:pt x="89" y="177"/>
                    </a:lnTo>
                    <a:lnTo>
                      <a:pt x="120" y="206"/>
                    </a:lnTo>
                    <a:lnTo>
                      <a:pt x="158" y="237"/>
                    </a:lnTo>
                    <a:lnTo>
                      <a:pt x="169" y="246"/>
                    </a:lnTo>
                    <a:lnTo>
                      <a:pt x="178" y="253"/>
                    </a:lnTo>
                    <a:lnTo>
                      <a:pt x="190" y="260"/>
                    </a:lnTo>
                    <a:lnTo>
                      <a:pt x="200" y="268"/>
                    </a:lnTo>
                    <a:lnTo>
                      <a:pt x="210" y="274"/>
                    </a:lnTo>
                    <a:lnTo>
                      <a:pt x="221" y="281"/>
                    </a:lnTo>
                    <a:lnTo>
                      <a:pt x="243" y="293"/>
                    </a:lnTo>
                    <a:lnTo>
                      <a:pt x="264" y="303"/>
                    </a:lnTo>
                    <a:lnTo>
                      <a:pt x="285" y="310"/>
                    </a:lnTo>
                    <a:lnTo>
                      <a:pt x="304" y="316"/>
                    </a:lnTo>
                    <a:lnTo>
                      <a:pt x="322" y="319"/>
                    </a:lnTo>
                    <a:lnTo>
                      <a:pt x="398" y="319"/>
                    </a:lnTo>
                    <a:lnTo>
                      <a:pt x="478" y="306"/>
                    </a:lnTo>
                    <a:lnTo>
                      <a:pt x="516" y="293"/>
                    </a:lnTo>
                    <a:lnTo>
                      <a:pt x="534" y="285"/>
                    </a:lnTo>
                    <a:lnTo>
                      <a:pt x="551" y="276"/>
                    </a:lnTo>
                    <a:lnTo>
                      <a:pt x="602" y="225"/>
                    </a:lnTo>
                    <a:lnTo>
                      <a:pt x="619" y="193"/>
                    </a:lnTo>
                    <a:lnTo>
                      <a:pt x="632" y="160"/>
                    </a:lnTo>
                    <a:lnTo>
                      <a:pt x="650" y="98"/>
                    </a:lnTo>
                    <a:lnTo>
                      <a:pt x="662" y="34"/>
                    </a:lnTo>
                    <a:lnTo>
                      <a:pt x="695" y="0"/>
                    </a:lnTo>
                    <a:lnTo>
                      <a:pt x="693" y="50"/>
                    </a:lnTo>
                    <a:close/>
                  </a:path>
                </a:pathLst>
              </a:custGeom>
              <a:solidFill>
                <a:srgbClr val="000000"/>
              </a:solidFill>
              <a:ln w="9525">
                <a:noFill/>
                <a:round/>
                <a:headEnd/>
                <a:tailEnd/>
              </a:ln>
            </p:spPr>
            <p:txBody>
              <a:bodyPr/>
              <a:lstStyle/>
              <a:p>
                <a:endParaRPr lang="en-US"/>
              </a:p>
            </p:txBody>
          </p:sp>
          <p:sp>
            <p:nvSpPr>
              <p:cNvPr id="1050" name="Freeform 23"/>
              <p:cNvSpPr>
                <a:spLocks/>
              </p:cNvSpPr>
              <p:nvPr/>
            </p:nvSpPr>
            <p:spPr bwMode="auto">
              <a:xfrm>
                <a:off x="1178" y="2538"/>
                <a:ext cx="515" cy="345"/>
              </a:xfrm>
              <a:custGeom>
                <a:avLst/>
                <a:gdLst>
                  <a:gd name="T0" fmla="*/ 258 w 1029"/>
                  <a:gd name="T1" fmla="*/ 46 h 689"/>
                  <a:gd name="T2" fmla="*/ 123 w 1029"/>
                  <a:gd name="T3" fmla="*/ 0 h 689"/>
                  <a:gd name="T4" fmla="*/ 122 w 1029"/>
                  <a:gd name="T5" fmla="*/ 1 h 689"/>
                  <a:gd name="T6" fmla="*/ 118 w 1029"/>
                  <a:gd name="T7" fmla="*/ 3 h 689"/>
                  <a:gd name="T8" fmla="*/ 115 w 1029"/>
                  <a:gd name="T9" fmla="*/ 5 h 689"/>
                  <a:gd name="T10" fmla="*/ 112 w 1029"/>
                  <a:gd name="T11" fmla="*/ 7 h 689"/>
                  <a:gd name="T12" fmla="*/ 109 w 1029"/>
                  <a:gd name="T13" fmla="*/ 9 h 689"/>
                  <a:gd name="T14" fmla="*/ 105 w 1029"/>
                  <a:gd name="T15" fmla="*/ 11 h 689"/>
                  <a:gd name="T16" fmla="*/ 98 w 1029"/>
                  <a:gd name="T17" fmla="*/ 17 h 689"/>
                  <a:gd name="T18" fmla="*/ 91 w 1029"/>
                  <a:gd name="T19" fmla="*/ 23 h 689"/>
                  <a:gd name="T20" fmla="*/ 81 w 1029"/>
                  <a:gd name="T21" fmla="*/ 36 h 689"/>
                  <a:gd name="T22" fmla="*/ 76 w 1029"/>
                  <a:gd name="T23" fmla="*/ 57 h 689"/>
                  <a:gd name="T24" fmla="*/ 76 w 1029"/>
                  <a:gd name="T25" fmla="*/ 87 h 689"/>
                  <a:gd name="T26" fmla="*/ 79 w 1029"/>
                  <a:gd name="T27" fmla="*/ 124 h 689"/>
                  <a:gd name="T28" fmla="*/ 12 w 1029"/>
                  <a:gd name="T29" fmla="*/ 106 h 689"/>
                  <a:gd name="T30" fmla="*/ 0 w 1029"/>
                  <a:gd name="T31" fmla="*/ 137 h 689"/>
                  <a:gd name="T32" fmla="*/ 115 w 1029"/>
                  <a:gd name="T33" fmla="*/ 173 h 689"/>
                  <a:gd name="T34" fmla="*/ 129 w 1029"/>
                  <a:gd name="T35" fmla="*/ 160 h 689"/>
                  <a:gd name="T36" fmla="*/ 127 w 1029"/>
                  <a:gd name="T37" fmla="*/ 41 h 689"/>
                  <a:gd name="T38" fmla="*/ 131 w 1029"/>
                  <a:gd name="T39" fmla="*/ 37 h 689"/>
                  <a:gd name="T40" fmla="*/ 134 w 1029"/>
                  <a:gd name="T41" fmla="*/ 36 h 689"/>
                  <a:gd name="T42" fmla="*/ 139 w 1029"/>
                  <a:gd name="T43" fmla="*/ 35 h 689"/>
                  <a:gd name="T44" fmla="*/ 152 w 1029"/>
                  <a:gd name="T45" fmla="*/ 36 h 689"/>
                  <a:gd name="T46" fmla="*/ 163 w 1029"/>
                  <a:gd name="T47" fmla="*/ 39 h 689"/>
                  <a:gd name="T48" fmla="*/ 169 w 1029"/>
                  <a:gd name="T49" fmla="*/ 41 h 689"/>
                  <a:gd name="T50" fmla="*/ 176 w 1029"/>
                  <a:gd name="T51" fmla="*/ 43 h 689"/>
                  <a:gd name="T52" fmla="*/ 184 w 1029"/>
                  <a:gd name="T53" fmla="*/ 46 h 689"/>
                  <a:gd name="T54" fmla="*/ 192 w 1029"/>
                  <a:gd name="T55" fmla="*/ 48 h 689"/>
                  <a:gd name="T56" fmla="*/ 200 w 1029"/>
                  <a:gd name="T57" fmla="*/ 51 h 689"/>
                  <a:gd name="T58" fmla="*/ 208 w 1029"/>
                  <a:gd name="T59" fmla="*/ 54 h 689"/>
                  <a:gd name="T60" fmla="*/ 216 w 1029"/>
                  <a:gd name="T61" fmla="*/ 57 h 689"/>
                  <a:gd name="T62" fmla="*/ 223 w 1029"/>
                  <a:gd name="T63" fmla="*/ 60 h 689"/>
                  <a:gd name="T64" fmla="*/ 229 w 1029"/>
                  <a:gd name="T65" fmla="*/ 62 h 689"/>
                  <a:gd name="T66" fmla="*/ 235 w 1029"/>
                  <a:gd name="T67" fmla="*/ 64 h 689"/>
                  <a:gd name="T68" fmla="*/ 244 w 1029"/>
                  <a:gd name="T69" fmla="*/ 67 h 689"/>
                  <a:gd name="T70" fmla="*/ 247 w 1029"/>
                  <a:gd name="T71" fmla="*/ 69 h 689"/>
                  <a:gd name="T72" fmla="*/ 258 w 1029"/>
                  <a:gd name="T73" fmla="*/ 46 h 689"/>
                  <a:gd name="T74" fmla="*/ 258 w 1029"/>
                  <a:gd name="T75" fmla="*/ 46 h 68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29"/>
                  <a:gd name="T115" fmla="*/ 0 h 689"/>
                  <a:gd name="T116" fmla="*/ 1029 w 1029"/>
                  <a:gd name="T117" fmla="*/ 689 h 68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29" h="689">
                    <a:moveTo>
                      <a:pt x="1029" y="184"/>
                    </a:moveTo>
                    <a:lnTo>
                      <a:pt x="492" y="0"/>
                    </a:lnTo>
                    <a:lnTo>
                      <a:pt x="486" y="2"/>
                    </a:lnTo>
                    <a:lnTo>
                      <a:pt x="469" y="11"/>
                    </a:lnTo>
                    <a:lnTo>
                      <a:pt x="459" y="17"/>
                    </a:lnTo>
                    <a:lnTo>
                      <a:pt x="447" y="26"/>
                    </a:lnTo>
                    <a:lnTo>
                      <a:pt x="434" y="35"/>
                    </a:lnTo>
                    <a:lnTo>
                      <a:pt x="420" y="43"/>
                    </a:lnTo>
                    <a:lnTo>
                      <a:pt x="391" y="65"/>
                    </a:lnTo>
                    <a:lnTo>
                      <a:pt x="362" y="90"/>
                    </a:lnTo>
                    <a:lnTo>
                      <a:pt x="321" y="143"/>
                    </a:lnTo>
                    <a:lnTo>
                      <a:pt x="304" y="228"/>
                    </a:lnTo>
                    <a:lnTo>
                      <a:pt x="303" y="346"/>
                    </a:lnTo>
                    <a:lnTo>
                      <a:pt x="313" y="495"/>
                    </a:lnTo>
                    <a:lnTo>
                      <a:pt x="46" y="423"/>
                    </a:lnTo>
                    <a:lnTo>
                      <a:pt x="0" y="546"/>
                    </a:lnTo>
                    <a:lnTo>
                      <a:pt x="460" y="689"/>
                    </a:lnTo>
                    <a:lnTo>
                      <a:pt x="515" y="640"/>
                    </a:lnTo>
                    <a:lnTo>
                      <a:pt x="506" y="163"/>
                    </a:lnTo>
                    <a:lnTo>
                      <a:pt x="523" y="146"/>
                    </a:lnTo>
                    <a:lnTo>
                      <a:pt x="536" y="141"/>
                    </a:lnTo>
                    <a:lnTo>
                      <a:pt x="554" y="138"/>
                    </a:lnTo>
                    <a:lnTo>
                      <a:pt x="607" y="143"/>
                    </a:lnTo>
                    <a:lnTo>
                      <a:pt x="649" y="153"/>
                    </a:lnTo>
                    <a:lnTo>
                      <a:pt x="676" y="162"/>
                    </a:lnTo>
                    <a:lnTo>
                      <a:pt x="704" y="171"/>
                    </a:lnTo>
                    <a:lnTo>
                      <a:pt x="735" y="181"/>
                    </a:lnTo>
                    <a:lnTo>
                      <a:pt x="766" y="192"/>
                    </a:lnTo>
                    <a:lnTo>
                      <a:pt x="799" y="204"/>
                    </a:lnTo>
                    <a:lnTo>
                      <a:pt x="830" y="216"/>
                    </a:lnTo>
                    <a:lnTo>
                      <a:pt x="861" y="226"/>
                    </a:lnTo>
                    <a:lnTo>
                      <a:pt x="889" y="238"/>
                    </a:lnTo>
                    <a:lnTo>
                      <a:pt x="916" y="247"/>
                    </a:lnTo>
                    <a:lnTo>
                      <a:pt x="940" y="255"/>
                    </a:lnTo>
                    <a:lnTo>
                      <a:pt x="973" y="268"/>
                    </a:lnTo>
                    <a:lnTo>
                      <a:pt x="986" y="274"/>
                    </a:lnTo>
                    <a:lnTo>
                      <a:pt x="1029" y="184"/>
                    </a:lnTo>
                    <a:close/>
                  </a:path>
                </a:pathLst>
              </a:custGeom>
              <a:solidFill>
                <a:srgbClr val="000000"/>
              </a:solidFill>
              <a:ln w="9525">
                <a:noFill/>
                <a:round/>
                <a:headEnd/>
                <a:tailEnd/>
              </a:ln>
            </p:spPr>
            <p:txBody>
              <a:bodyPr/>
              <a:lstStyle/>
              <a:p>
                <a:endParaRPr lang="en-US"/>
              </a:p>
            </p:txBody>
          </p:sp>
          <p:sp>
            <p:nvSpPr>
              <p:cNvPr id="1051" name="Freeform 24"/>
              <p:cNvSpPr>
                <a:spLocks/>
              </p:cNvSpPr>
              <p:nvPr/>
            </p:nvSpPr>
            <p:spPr bwMode="auto">
              <a:xfrm>
                <a:off x="1726" y="2544"/>
                <a:ext cx="71" cy="95"/>
              </a:xfrm>
              <a:custGeom>
                <a:avLst/>
                <a:gdLst>
                  <a:gd name="T0" fmla="*/ 35 w 143"/>
                  <a:gd name="T1" fmla="*/ 12 h 188"/>
                  <a:gd name="T2" fmla="*/ 20 w 143"/>
                  <a:gd name="T3" fmla="*/ 48 h 188"/>
                  <a:gd name="T4" fmla="*/ 0 w 143"/>
                  <a:gd name="T5" fmla="*/ 41 h 188"/>
                  <a:gd name="T6" fmla="*/ 4 w 143"/>
                  <a:gd name="T7" fmla="*/ 0 h 188"/>
                  <a:gd name="T8" fmla="*/ 35 w 143"/>
                  <a:gd name="T9" fmla="*/ 12 h 188"/>
                  <a:gd name="T10" fmla="*/ 35 w 143"/>
                  <a:gd name="T11" fmla="*/ 12 h 188"/>
                  <a:gd name="T12" fmla="*/ 0 60000 65536"/>
                  <a:gd name="T13" fmla="*/ 0 60000 65536"/>
                  <a:gd name="T14" fmla="*/ 0 60000 65536"/>
                  <a:gd name="T15" fmla="*/ 0 60000 65536"/>
                  <a:gd name="T16" fmla="*/ 0 60000 65536"/>
                  <a:gd name="T17" fmla="*/ 0 60000 65536"/>
                  <a:gd name="T18" fmla="*/ 0 w 143"/>
                  <a:gd name="T19" fmla="*/ 0 h 188"/>
                  <a:gd name="T20" fmla="*/ 143 w 143"/>
                  <a:gd name="T21" fmla="*/ 188 h 188"/>
                </a:gdLst>
                <a:ahLst/>
                <a:cxnLst>
                  <a:cxn ang="T12">
                    <a:pos x="T0" y="T1"/>
                  </a:cxn>
                  <a:cxn ang="T13">
                    <a:pos x="T2" y="T3"/>
                  </a:cxn>
                  <a:cxn ang="T14">
                    <a:pos x="T4" y="T5"/>
                  </a:cxn>
                  <a:cxn ang="T15">
                    <a:pos x="T6" y="T7"/>
                  </a:cxn>
                  <a:cxn ang="T16">
                    <a:pos x="T8" y="T9"/>
                  </a:cxn>
                  <a:cxn ang="T17">
                    <a:pos x="T10" y="T11"/>
                  </a:cxn>
                </a:cxnLst>
                <a:rect l="T18" t="T19" r="T20" b="T21"/>
                <a:pathLst>
                  <a:path w="143" h="188">
                    <a:moveTo>
                      <a:pt x="143" y="48"/>
                    </a:moveTo>
                    <a:lnTo>
                      <a:pt x="81" y="188"/>
                    </a:lnTo>
                    <a:lnTo>
                      <a:pt x="0" y="162"/>
                    </a:lnTo>
                    <a:lnTo>
                      <a:pt x="18" y="0"/>
                    </a:lnTo>
                    <a:lnTo>
                      <a:pt x="143" y="48"/>
                    </a:lnTo>
                    <a:close/>
                  </a:path>
                </a:pathLst>
              </a:custGeom>
              <a:solidFill>
                <a:srgbClr val="000000"/>
              </a:solidFill>
              <a:ln w="9525">
                <a:noFill/>
                <a:round/>
                <a:headEnd/>
                <a:tailEnd/>
              </a:ln>
            </p:spPr>
            <p:txBody>
              <a:bodyPr/>
              <a:lstStyle/>
              <a:p>
                <a:endParaRPr lang="en-US"/>
              </a:p>
            </p:txBody>
          </p:sp>
          <p:sp>
            <p:nvSpPr>
              <p:cNvPr id="1052" name="Freeform 25"/>
              <p:cNvSpPr>
                <a:spLocks/>
              </p:cNvSpPr>
              <p:nvPr/>
            </p:nvSpPr>
            <p:spPr bwMode="auto">
              <a:xfrm>
                <a:off x="1499" y="2596"/>
                <a:ext cx="343" cy="333"/>
              </a:xfrm>
              <a:custGeom>
                <a:avLst/>
                <a:gdLst>
                  <a:gd name="T0" fmla="*/ 106 w 686"/>
                  <a:gd name="T1" fmla="*/ 0 h 665"/>
                  <a:gd name="T2" fmla="*/ 73 w 686"/>
                  <a:gd name="T3" fmla="*/ 5 h 665"/>
                  <a:gd name="T4" fmla="*/ 55 w 686"/>
                  <a:gd name="T5" fmla="*/ 12 h 665"/>
                  <a:gd name="T6" fmla="*/ 39 w 686"/>
                  <a:gd name="T7" fmla="*/ 28 h 665"/>
                  <a:gd name="T8" fmla="*/ 28 w 686"/>
                  <a:gd name="T9" fmla="*/ 43 h 665"/>
                  <a:gd name="T10" fmla="*/ 20 w 686"/>
                  <a:gd name="T11" fmla="*/ 58 h 665"/>
                  <a:gd name="T12" fmla="*/ 11 w 686"/>
                  <a:gd name="T13" fmla="*/ 73 h 665"/>
                  <a:gd name="T14" fmla="*/ 5 w 686"/>
                  <a:gd name="T15" fmla="*/ 86 h 665"/>
                  <a:gd name="T16" fmla="*/ 3 w 686"/>
                  <a:gd name="T17" fmla="*/ 143 h 665"/>
                  <a:gd name="T18" fmla="*/ 13 w 686"/>
                  <a:gd name="T19" fmla="*/ 152 h 665"/>
                  <a:gd name="T20" fmla="*/ 20 w 686"/>
                  <a:gd name="T21" fmla="*/ 156 h 665"/>
                  <a:gd name="T22" fmla="*/ 27 w 686"/>
                  <a:gd name="T23" fmla="*/ 160 h 665"/>
                  <a:gd name="T24" fmla="*/ 39 w 686"/>
                  <a:gd name="T25" fmla="*/ 165 h 665"/>
                  <a:gd name="T26" fmla="*/ 54 w 686"/>
                  <a:gd name="T27" fmla="*/ 165 h 665"/>
                  <a:gd name="T28" fmla="*/ 72 w 686"/>
                  <a:gd name="T29" fmla="*/ 159 h 665"/>
                  <a:gd name="T30" fmla="*/ 86 w 686"/>
                  <a:gd name="T31" fmla="*/ 154 h 665"/>
                  <a:gd name="T32" fmla="*/ 100 w 686"/>
                  <a:gd name="T33" fmla="*/ 148 h 665"/>
                  <a:gd name="T34" fmla="*/ 110 w 686"/>
                  <a:gd name="T35" fmla="*/ 143 h 665"/>
                  <a:gd name="T36" fmla="*/ 117 w 686"/>
                  <a:gd name="T37" fmla="*/ 139 h 665"/>
                  <a:gd name="T38" fmla="*/ 130 w 686"/>
                  <a:gd name="T39" fmla="*/ 128 h 665"/>
                  <a:gd name="T40" fmla="*/ 142 w 686"/>
                  <a:gd name="T41" fmla="*/ 111 h 665"/>
                  <a:gd name="T42" fmla="*/ 150 w 686"/>
                  <a:gd name="T43" fmla="*/ 100 h 665"/>
                  <a:gd name="T44" fmla="*/ 156 w 686"/>
                  <a:gd name="T45" fmla="*/ 88 h 665"/>
                  <a:gd name="T46" fmla="*/ 164 w 686"/>
                  <a:gd name="T47" fmla="*/ 73 h 665"/>
                  <a:gd name="T48" fmla="*/ 172 w 686"/>
                  <a:gd name="T49" fmla="*/ 58 h 665"/>
                  <a:gd name="T50" fmla="*/ 131 w 686"/>
                  <a:gd name="T51" fmla="*/ 21 h 665"/>
                  <a:gd name="T52" fmla="*/ 127 w 686"/>
                  <a:gd name="T53" fmla="*/ 81 h 665"/>
                  <a:gd name="T54" fmla="*/ 119 w 686"/>
                  <a:gd name="T55" fmla="*/ 93 h 665"/>
                  <a:gd name="T56" fmla="*/ 109 w 686"/>
                  <a:gd name="T57" fmla="*/ 104 h 665"/>
                  <a:gd name="T58" fmla="*/ 97 w 686"/>
                  <a:gd name="T59" fmla="*/ 114 h 665"/>
                  <a:gd name="T60" fmla="*/ 87 w 686"/>
                  <a:gd name="T61" fmla="*/ 121 h 665"/>
                  <a:gd name="T62" fmla="*/ 81 w 686"/>
                  <a:gd name="T63" fmla="*/ 126 h 665"/>
                  <a:gd name="T64" fmla="*/ 75 w 686"/>
                  <a:gd name="T65" fmla="*/ 129 h 665"/>
                  <a:gd name="T66" fmla="*/ 65 w 686"/>
                  <a:gd name="T67" fmla="*/ 134 h 665"/>
                  <a:gd name="T68" fmla="*/ 54 w 686"/>
                  <a:gd name="T69" fmla="*/ 138 h 665"/>
                  <a:gd name="T70" fmla="*/ 40 w 686"/>
                  <a:gd name="T71" fmla="*/ 136 h 665"/>
                  <a:gd name="T72" fmla="*/ 29 w 686"/>
                  <a:gd name="T73" fmla="*/ 117 h 665"/>
                  <a:gd name="T74" fmla="*/ 27 w 686"/>
                  <a:gd name="T75" fmla="*/ 83 h 665"/>
                  <a:gd name="T76" fmla="*/ 33 w 686"/>
                  <a:gd name="T77" fmla="*/ 67 h 665"/>
                  <a:gd name="T78" fmla="*/ 39 w 686"/>
                  <a:gd name="T79" fmla="*/ 58 h 665"/>
                  <a:gd name="T80" fmla="*/ 45 w 686"/>
                  <a:gd name="T81" fmla="*/ 49 h 665"/>
                  <a:gd name="T82" fmla="*/ 61 w 686"/>
                  <a:gd name="T83" fmla="*/ 32 h 665"/>
                  <a:gd name="T84" fmla="*/ 75 w 686"/>
                  <a:gd name="T85" fmla="*/ 23 h 665"/>
                  <a:gd name="T86" fmla="*/ 84 w 686"/>
                  <a:gd name="T87" fmla="*/ 19 h 665"/>
                  <a:gd name="T88" fmla="*/ 95 w 686"/>
                  <a:gd name="T89" fmla="*/ 16 h 665"/>
                  <a:gd name="T90" fmla="*/ 121 w 686"/>
                  <a:gd name="T91" fmla="*/ 14 h 665"/>
                  <a:gd name="T92" fmla="*/ 130 w 686"/>
                  <a:gd name="T93" fmla="*/ 1 h 66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686"/>
                  <a:gd name="T142" fmla="*/ 0 h 665"/>
                  <a:gd name="T143" fmla="*/ 686 w 686"/>
                  <a:gd name="T144" fmla="*/ 665 h 66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686" h="665">
                    <a:moveTo>
                      <a:pt x="520" y="3"/>
                    </a:moveTo>
                    <a:lnTo>
                      <a:pt x="426" y="0"/>
                    </a:lnTo>
                    <a:lnTo>
                      <a:pt x="337" y="9"/>
                    </a:lnTo>
                    <a:lnTo>
                      <a:pt x="290" y="19"/>
                    </a:lnTo>
                    <a:lnTo>
                      <a:pt x="244" y="34"/>
                    </a:lnTo>
                    <a:lnTo>
                      <a:pt x="221" y="47"/>
                    </a:lnTo>
                    <a:lnTo>
                      <a:pt x="199" y="63"/>
                    </a:lnTo>
                    <a:lnTo>
                      <a:pt x="154" y="110"/>
                    </a:lnTo>
                    <a:lnTo>
                      <a:pt x="134" y="139"/>
                    </a:lnTo>
                    <a:lnTo>
                      <a:pt x="114" y="169"/>
                    </a:lnTo>
                    <a:lnTo>
                      <a:pt x="95" y="199"/>
                    </a:lnTo>
                    <a:lnTo>
                      <a:pt x="77" y="230"/>
                    </a:lnTo>
                    <a:lnTo>
                      <a:pt x="61" y="261"/>
                    </a:lnTo>
                    <a:lnTo>
                      <a:pt x="46" y="290"/>
                    </a:lnTo>
                    <a:lnTo>
                      <a:pt x="33" y="318"/>
                    </a:lnTo>
                    <a:lnTo>
                      <a:pt x="22" y="341"/>
                    </a:lnTo>
                    <a:lnTo>
                      <a:pt x="0" y="389"/>
                    </a:lnTo>
                    <a:lnTo>
                      <a:pt x="10" y="569"/>
                    </a:lnTo>
                    <a:lnTo>
                      <a:pt x="28" y="588"/>
                    </a:lnTo>
                    <a:lnTo>
                      <a:pt x="52" y="607"/>
                    </a:lnTo>
                    <a:lnTo>
                      <a:pt x="65" y="616"/>
                    </a:lnTo>
                    <a:lnTo>
                      <a:pt x="80" y="623"/>
                    </a:lnTo>
                    <a:lnTo>
                      <a:pt x="94" y="632"/>
                    </a:lnTo>
                    <a:lnTo>
                      <a:pt x="108" y="638"/>
                    </a:lnTo>
                    <a:lnTo>
                      <a:pt x="135" y="649"/>
                    </a:lnTo>
                    <a:lnTo>
                      <a:pt x="156" y="658"/>
                    </a:lnTo>
                    <a:lnTo>
                      <a:pt x="178" y="665"/>
                    </a:lnTo>
                    <a:lnTo>
                      <a:pt x="218" y="657"/>
                    </a:lnTo>
                    <a:lnTo>
                      <a:pt x="263" y="643"/>
                    </a:lnTo>
                    <a:lnTo>
                      <a:pt x="288" y="636"/>
                    </a:lnTo>
                    <a:lnTo>
                      <a:pt x="316" y="627"/>
                    </a:lnTo>
                    <a:lnTo>
                      <a:pt x="345" y="616"/>
                    </a:lnTo>
                    <a:lnTo>
                      <a:pt x="374" y="604"/>
                    </a:lnTo>
                    <a:lnTo>
                      <a:pt x="402" y="591"/>
                    </a:lnTo>
                    <a:lnTo>
                      <a:pt x="431" y="578"/>
                    </a:lnTo>
                    <a:lnTo>
                      <a:pt x="443" y="570"/>
                    </a:lnTo>
                    <a:lnTo>
                      <a:pt x="456" y="562"/>
                    </a:lnTo>
                    <a:lnTo>
                      <a:pt x="469" y="554"/>
                    </a:lnTo>
                    <a:lnTo>
                      <a:pt x="481" y="546"/>
                    </a:lnTo>
                    <a:lnTo>
                      <a:pt x="520" y="509"/>
                    </a:lnTo>
                    <a:lnTo>
                      <a:pt x="551" y="467"/>
                    </a:lnTo>
                    <a:lnTo>
                      <a:pt x="567" y="443"/>
                    </a:lnTo>
                    <a:lnTo>
                      <a:pt x="582" y="420"/>
                    </a:lnTo>
                    <a:lnTo>
                      <a:pt x="597" y="398"/>
                    </a:lnTo>
                    <a:lnTo>
                      <a:pt x="610" y="375"/>
                    </a:lnTo>
                    <a:lnTo>
                      <a:pt x="624" y="351"/>
                    </a:lnTo>
                    <a:lnTo>
                      <a:pt x="636" y="331"/>
                    </a:lnTo>
                    <a:lnTo>
                      <a:pt x="656" y="291"/>
                    </a:lnTo>
                    <a:lnTo>
                      <a:pt x="671" y="259"/>
                    </a:lnTo>
                    <a:lnTo>
                      <a:pt x="686" y="231"/>
                    </a:lnTo>
                    <a:lnTo>
                      <a:pt x="555" y="3"/>
                    </a:lnTo>
                    <a:lnTo>
                      <a:pt x="521" y="82"/>
                    </a:lnTo>
                    <a:lnTo>
                      <a:pt x="523" y="302"/>
                    </a:lnTo>
                    <a:lnTo>
                      <a:pt x="511" y="323"/>
                    </a:lnTo>
                    <a:lnTo>
                      <a:pt x="496" y="345"/>
                    </a:lnTo>
                    <a:lnTo>
                      <a:pt x="478" y="369"/>
                    </a:lnTo>
                    <a:lnTo>
                      <a:pt x="459" y="391"/>
                    </a:lnTo>
                    <a:lnTo>
                      <a:pt x="437" y="413"/>
                    </a:lnTo>
                    <a:lnTo>
                      <a:pt x="413" y="435"/>
                    </a:lnTo>
                    <a:lnTo>
                      <a:pt x="388" y="455"/>
                    </a:lnTo>
                    <a:lnTo>
                      <a:pt x="362" y="475"/>
                    </a:lnTo>
                    <a:lnTo>
                      <a:pt x="349" y="484"/>
                    </a:lnTo>
                    <a:lnTo>
                      <a:pt x="336" y="493"/>
                    </a:lnTo>
                    <a:lnTo>
                      <a:pt x="324" y="502"/>
                    </a:lnTo>
                    <a:lnTo>
                      <a:pt x="310" y="509"/>
                    </a:lnTo>
                    <a:lnTo>
                      <a:pt x="297" y="516"/>
                    </a:lnTo>
                    <a:lnTo>
                      <a:pt x="285" y="524"/>
                    </a:lnTo>
                    <a:lnTo>
                      <a:pt x="260" y="535"/>
                    </a:lnTo>
                    <a:lnTo>
                      <a:pt x="238" y="544"/>
                    </a:lnTo>
                    <a:lnTo>
                      <a:pt x="217" y="551"/>
                    </a:lnTo>
                    <a:lnTo>
                      <a:pt x="183" y="554"/>
                    </a:lnTo>
                    <a:lnTo>
                      <a:pt x="157" y="544"/>
                    </a:lnTo>
                    <a:lnTo>
                      <a:pt x="138" y="525"/>
                    </a:lnTo>
                    <a:lnTo>
                      <a:pt x="116" y="467"/>
                    </a:lnTo>
                    <a:lnTo>
                      <a:pt x="108" y="395"/>
                    </a:lnTo>
                    <a:lnTo>
                      <a:pt x="110" y="332"/>
                    </a:lnTo>
                    <a:lnTo>
                      <a:pt x="117" y="302"/>
                    </a:lnTo>
                    <a:lnTo>
                      <a:pt x="132" y="268"/>
                    </a:lnTo>
                    <a:lnTo>
                      <a:pt x="143" y="249"/>
                    </a:lnTo>
                    <a:lnTo>
                      <a:pt x="154" y="231"/>
                    </a:lnTo>
                    <a:lnTo>
                      <a:pt x="168" y="212"/>
                    </a:lnTo>
                    <a:lnTo>
                      <a:pt x="181" y="195"/>
                    </a:lnTo>
                    <a:lnTo>
                      <a:pt x="212" y="160"/>
                    </a:lnTo>
                    <a:lnTo>
                      <a:pt x="247" y="128"/>
                    </a:lnTo>
                    <a:lnTo>
                      <a:pt x="282" y="101"/>
                    </a:lnTo>
                    <a:lnTo>
                      <a:pt x="300" y="91"/>
                    </a:lnTo>
                    <a:lnTo>
                      <a:pt x="316" y="82"/>
                    </a:lnTo>
                    <a:lnTo>
                      <a:pt x="334" y="76"/>
                    </a:lnTo>
                    <a:lnTo>
                      <a:pt x="350" y="71"/>
                    </a:lnTo>
                    <a:lnTo>
                      <a:pt x="382" y="62"/>
                    </a:lnTo>
                    <a:lnTo>
                      <a:pt x="437" y="55"/>
                    </a:lnTo>
                    <a:lnTo>
                      <a:pt x="487" y="55"/>
                    </a:lnTo>
                    <a:lnTo>
                      <a:pt x="520" y="3"/>
                    </a:lnTo>
                    <a:close/>
                  </a:path>
                </a:pathLst>
              </a:custGeom>
              <a:solidFill>
                <a:srgbClr val="000000"/>
              </a:solidFill>
              <a:ln w="9525">
                <a:noFill/>
                <a:round/>
                <a:headEnd/>
                <a:tailEnd/>
              </a:ln>
            </p:spPr>
            <p:txBody>
              <a:bodyPr/>
              <a:lstStyle/>
              <a:p>
                <a:endParaRPr lang="en-US"/>
              </a:p>
            </p:txBody>
          </p:sp>
          <p:sp>
            <p:nvSpPr>
              <p:cNvPr id="1053" name="Freeform 26"/>
              <p:cNvSpPr>
                <a:spLocks/>
              </p:cNvSpPr>
              <p:nvPr/>
            </p:nvSpPr>
            <p:spPr bwMode="auto">
              <a:xfrm>
                <a:off x="1661" y="2748"/>
                <a:ext cx="128" cy="46"/>
              </a:xfrm>
              <a:custGeom>
                <a:avLst/>
                <a:gdLst>
                  <a:gd name="T0" fmla="*/ 64 w 256"/>
                  <a:gd name="T1" fmla="*/ 0 h 93"/>
                  <a:gd name="T2" fmla="*/ 0 w 256"/>
                  <a:gd name="T3" fmla="*/ 4 h 93"/>
                  <a:gd name="T4" fmla="*/ 12 w 256"/>
                  <a:gd name="T5" fmla="*/ 20 h 93"/>
                  <a:gd name="T6" fmla="*/ 43 w 256"/>
                  <a:gd name="T7" fmla="*/ 23 h 93"/>
                  <a:gd name="T8" fmla="*/ 64 w 256"/>
                  <a:gd name="T9" fmla="*/ 0 h 93"/>
                  <a:gd name="T10" fmla="*/ 64 w 256"/>
                  <a:gd name="T11" fmla="*/ 0 h 93"/>
                  <a:gd name="T12" fmla="*/ 0 60000 65536"/>
                  <a:gd name="T13" fmla="*/ 0 60000 65536"/>
                  <a:gd name="T14" fmla="*/ 0 60000 65536"/>
                  <a:gd name="T15" fmla="*/ 0 60000 65536"/>
                  <a:gd name="T16" fmla="*/ 0 60000 65536"/>
                  <a:gd name="T17" fmla="*/ 0 60000 65536"/>
                  <a:gd name="T18" fmla="*/ 0 w 256"/>
                  <a:gd name="T19" fmla="*/ 0 h 93"/>
                  <a:gd name="T20" fmla="*/ 256 w 256"/>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256" h="93">
                    <a:moveTo>
                      <a:pt x="256" y="0"/>
                    </a:moveTo>
                    <a:lnTo>
                      <a:pt x="0" y="19"/>
                    </a:lnTo>
                    <a:lnTo>
                      <a:pt x="48" y="82"/>
                    </a:lnTo>
                    <a:lnTo>
                      <a:pt x="172" y="93"/>
                    </a:lnTo>
                    <a:lnTo>
                      <a:pt x="256" y="0"/>
                    </a:lnTo>
                    <a:close/>
                  </a:path>
                </a:pathLst>
              </a:custGeom>
              <a:solidFill>
                <a:srgbClr val="000000"/>
              </a:solidFill>
              <a:ln w="9525">
                <a:noFill/>
                <a:round/>
                <a:headEnd/>
                <a:tailEnd/>
              </a:ln>
            </p:spPr>
            <p:txBody>
              <a:bodyPr/>
              <a:lstStyle/>
              <a:p>
                <a:endParaRPr lang="en-US"/>
              </a:p>
            </p:txBody>
          </p:sp>
          <p:sp>
            <p:nvSpPr>
              <p:cNvPr id="1054" name="Freeform 27"/>
              <p:cNvSpPr>
                <a:spLocks/>
              </p:cNvSpPr>
              <p:nvPr/>
            </p:nvSpPr>
            <p:spPr bwMode="auto">
              <a:xfrm>
                <a:off x="1607" y="2821"/>
                <a:ext cx="119" cy="42"/>
              </a:xfrm>
              <a:custGeom>
                <a:avLst/>
                <a:gdLst>
                  <a:gd name="T0" fmla="*/ 59 w 239"/>
                  <a:gd name="T1" fmla="*/ 4 h 85"/>
                  <a:gd name="T2" fmla="*/ 0 w 239"/>
                  <a:gd name="T3" fmla="*/ 0 h 85"/>
                  <a:gd name="T4" fmla="*/ 4 w 239"/>
                  <a:gd name="T5" fmla="*/ 18 h 85"/>
                  <a:gd name="T6" fmla="*/ 26 w 239"/>
                  <a:gd name="T7" fmla="*/ 21 h 85"/>
                  <a:gd name="T8" fmla="*/ 59 w 239"/>
                  <a:gd name="T9" fmla="*/ 4 h 85"/>
                  <a:gd name="T10" fmla="*/ 59 w 239"/>
                  <a:gd name="T11" fmla="*/ 4 h 85"/>
                  <a:gd name="T12" fmla="*/ 0 60000 65536"/>
                  <a:gd name="T13" fmla="*/ 0 60000 65536"/>
                  <a:gd name="T14" fmla="*/ 0 60000 65536"/>
                  <a:gd name="T15" fmla="*/ 0 60000 65536"/>
                  <a:gd name="T16" fmla="*/ 0 60000 65536"/>
                  <a:gd name="T17" fmla="*/ 0 60000 65536"/>
                  <a:gd name="T18" fmla="*/ 0 w 239"/>
                  <a:gd name="T19" fmla="*/ 0 h 85"/>
                  <a:gd name="T20" fmla="*/ 239 w 239"/>
                  <a:gd name="T21" fmla="*/ 85 h 85"/>
                </a:gdLst>
                <a:ahLst/>
                <a:cxnLst>
                  <a:cxn ang="T12">
                    <a:pos x="T0" y="T1"/>
                  </a:cxn>
                  <a:cxn ang="T13">
                    <a:pos x="T2" y="T3"/>
                  </a:cxn>
                  <a:cxn ang="T14">
                    <a:pos x="T4" y="T5"/>
                  </a:cxn>
                  <a:cxn ang="T15">
                    <a:pos x="T6" y="T7"/>
                  </a:cxn>
                  <a:cxn ang="T16">
                    <a:pos x="T8" y="T9"/>
                  </a:cxn>
                  <a:cxn ang="T17">
                    <a:pos x="T10" y="T11"/>
                  </a:cxn>
                </a:cxnLst>
                <a:rect l="T18" t="T19" r="T20" b="T21"/>
                <a:pathLst>
                  <a:path w="239" h="85">
                    <a:moveTo>
                      <a:pt x="239" y="19"/>
                    </a:moveTo>
                    <a:lnTo>
                      <a:pt x="0" y="0"/>
                    </a:lnTo>
                    <a:lnTo>
                      <a:pt x="18" y="72"/>
                    </a:lnTo>
                    <a:lnTo>
                      <a:pt x="107" y="85"/>
                    </a:lnTo>
                    <a:lnTo>
                      <a:pt x="239" y="19"/>
                    </a:lnTo>
                    <a:close/>
                  </a:path>
                </a:pathLst>
              </a:custGeom>
              <a:solidFill>
                <a:srgbClr val="000000"/>
              </a:solidFill>
              <a:ln w="9525">
                <a:noFill/>
                <a:round/>
                <a:headEnd/>
                <a:tailEnd/>
              </a:ln>
            </p:spPr>
            <p:txBody>
              <a:bodyPr/>
              <a:lstStyle/>
              <a:p>
                <a:endParaRPr lang="en-US"/>
              </a:p>
            </p:txBody>
          </p:sp>
          <p:sp>
            <p:nvSpPr>
              <p:cNvPr id="1055" name="Freeform 28"/>
              <p:cNvSpPr>
                <a:spLocks/>
              </p:cNvSpPr>
              <p:nvPr/>
            </p:nvSpPr>
            <p:spPr bwMode="auto">
              <a:xfrm>
                <a:off x="1421" y="2768"/>
                <a:ext cx="92" cy="71"/>
              </a:xfrm>
              <a:custGeom>
                <a:avLst/>
                <a:gdLst>
                  <a:gd name="T0" fmla="*/ 1 w 184"/>
                  <a:gd name="T1" fmla="*/ 0 h 142"/>
                  <a:gd name="T2" fmla="*/ 46 w 184"/>
                  <a:gd name="T3" fmla="*/ 10 h 142"/>
                  <a:gd name="T4" fmla="*/ 43 w 184"/>
                  <a:gd name="T5" fmla="*/ 36 h 142"/>
                  <a:gd name="T6" fmla="*/ 0 w 184"/>
                  <a:gd name="T7" fmla="*/ 17 h 142"/>
                  <a:gd name="T8" fmla="*/ 1 w 184"/>
                  <a:gd name="T9" fmla="*/ 0 h 142"/>
                  <a:gd name="T10" fmla="*/ 1 w 184"/>
                  <a:gd name="T11" fmla="*/ 0 h 142"/>
                  <a:gd name="T12" fmla="*/ 0 60000 65536"/>
                  <a:gd name="T13" fmla="*/ 0 60000 65536"/>
                  <a:gd name="T14" fmla="*/ 0 60000 65536"/>
                  <a:gd name="T15" fmla="*/ 0 60000 65536"/>
                  <a:gd name="T16" fmla="*/ 0 60000 65536"/>
                  <a:gd name="T17" fmla="*/ 0 60000 65536"/>
                  <a:gd name="T18" fmla="*/ 0 w 184"/>
                  <a:gd name="T19" fmla="*/ 0 h 142"/>
                  <a:gd name="T20" fmla="*/ 184 w 184"/>
                  <a:gd name="T21" fmla="*/ 142 h 142"/>
                </a:gdLst>
                <a:ahLst/>
                <a:cxnLst>
                  <a:cxn ang="T12">
                    <a:pos x="T0" y="T1"/>
                  </a:cxn>
                  <a:cxn ang="T13">
                    <a:pos x="T2" y="T3"/>
                  </a:cxn>
                  <a:cxn ang="T14">
                    <a:pos x="T4" y="T5"/>
                  </a:cxn>
                  <a:cxn ang="T15">
                    <a:pos x="T6" y="T7"/>
                  </a:cxn>
                  <a:cxn ang="T16">
                    <a:pos x="T8" y="T9"/>
                  </a:cxn>
                  <a:cxn ang="T17">
                    <a:pos x="T10" y="T11"/>
                  </a:cxn>
                </a:cxnLst>
                <a:rect l="T18" t="T19" r="T20" b="T21"/>
                <a:pathLst>
                  <a:path w="184" h="142">
                    <a:moveTo>
                      <a:pt x="7" y="0"/>
                    </a:moveTo>
                    <a:lnTo>
                      <a:pt x="184" y="42"/>
                    </a:lnTo>
                    <a:lnTo>
                      <a:pt x="170" y="142"/>
                    </a:lnTo>
                    <a:lnTo>
                      <a:pt x="0" y="67"/>
                    </a:lnTo>
                    <a:lnTo>
                      <a:pt x="7" y="0"/>
                    </a:lnTo>
                    <a:close/>
                  </a:path>
                </a:pathLst>
              </a:custGeom>
              <a:solidFill>
                <a:srgbClr val="000000"/>
              </a:solidFill>
              <a:ln w="9525">
                <a:noFill/>
                <a:round/>
                <a:headEnd/>
                <a:tailEnd/>
              </a:ln>
            </p:spPr>
            <p:txBody>
              <a:bodyPr/>
              <a:lstStyle/>
              <a:p>
                <a:endParaRPr lang="en-US"/>
              </a:p>
            </p:txBody>
          </p:sp>
          <p:sp>
            <p:nvSpPr>
              <p:cNvPr id="1056" name="Freeform 29"/>
              <p:cNvSpPr>
                <a:spLocks/>
              </p:cNvSpPr>
              <p:nvPr/>
            </p:nvSpPr>
            <p:spPr bwMode="auto">
              <a:xfrm>
                <a:off x="978" y="2813"/>
                <a:ext cx="649" cy="349"/>
              </a:xfrm>
              <a:custGeom>
                <a:avLst/>
                <a:gdLst>
                  <a:gd name="T0" fmla="*/ 325 w 1298"/>
                  <a:gd name="T1" fmla="*/ 72 h 699"/>
                  <a:gd name="T2" fmla="*/ 320 w 1298"/>
                  <a:gd name="T3" fmla="*/ 92 h 699"/>
                  <a:gd name="T4" fmla="*/ 311 w 1298"/>
                  <a:gd name="T5" fmla="*/ 107 h 699"/>
                  <a:gd name="T6" fmla="*/ 297 w 1298"/>
                  <a:gd name="T7" fmla="*/ 122 h 699"/>
                  <a:gd name="T8" fmla="*/ 284 w 1298"/>
                  <a:gd name="T9" fmla="*/ 132 h 699"/>
                  <a:gd name="T10" fmla="*/ 278 w 1298"/>
                  <a:gd name="T11" fmla="*/ 136 h 699"/>
                  <a:gd name="T12" fmla="*/ 273 w 1298"/>
                  <a:gd name="T13" fmla="*/ 140 h 699"/>
                  <a:gd name="T14" fmla="*/ 266 w 1298"/>
                  <a:gd name="T15" fmla="*/ 143 h 699"/>
                  <a:gd name="T16" fmla="*/ 255 w 1298"/>
                  <a:gd name="T17" fmla="*/ 148 h 699"/>
                  <a:gd name="T18" fmla="*/ 241 w 1298"/>
                  <a:gd name="T19" fmla="*/ 154 h 699"/>
                  <a:gd name="T20" fmla="*/ 225 w 1298"/>
                  <a:gd name="T21" fmla="*/ 159 h 699"/>
                  <a:gd name="T22" fmla="*/ 209 w 1298"/>
                  <a:gd name="T23" fmla="*/ 163 h 699"/>
                  <a:gd name="T24" fmla="*/ 192 w 1298"/>
                  <a:gd name="T25" fmla="*/ 167 h 699"/>
                  <a:gd name="T26" fmla="*/ 167 w 1298"/>
                  <a:gd name="T27" fmla="*/ 171 h 699"/>
                  <a:gd name="T28" fmla="*/ 135 w 1298"/>
                  <a:gd name="T29" fmla="*/ 174 h 699"/>
                  <a:gd name="T30" fmla="*/ 77 w 1298"/>
                  <a:gd name="T31" fmla="*/ 172 h 699"/>
                  <a:gd name="T32" fmla="*/ 46 w 1298"/>
                  <a:gd name="T33" fmla="*/ 164 h 699"/>
                  <a:gd name="T34" fmla="*/ 31 w 1298"/>
                  <a:gd name="T35" fmla="*/ 157 h 699"/>
                  <a:gd name="T36" fmla="*/ 20 w 1298"/>
                  <a:gd name="T37" fmla="*/ 151 h 699"/>
                  <a:gd name="T38" fmla="*/ 7 w 1298"/>
                  <a:gd name="T39" fmla="*/ 142 h 699"/>
                  <a:gd name="T40" fmla="*/ 0 w 1298"/>
                  <a:gd name="T41" fmla="*/ 117 h 699"/>
                  <a:gd name="T42" fmla="*/ 6 w 1298"/>
                  <a:gd name="T43" fmla="*/ 108 h 699"/>
                  <a:gd name="T44" fmla="*/ 22 w 1298"/>
                  <a:gd name="T45" fmla="*/ 92 h 699"/>
                  <a:gd name="T46" fmla="*/ 39 w 1298"/>
                  <a:gd name="T47" fmla="*/ 78 h 699"/>
                  <a:gd name="T48" fmla="*/ 49 w 1298"/>
                  <a:gd name="T49" fmla="*/ 68 h 699"/>
                  <a:gd name="T50" fmla="*/ 62 w 1298"/>
                  <a:gd name="T51" fmla="*/ 58 h 699"/>
                  <a:gd name="T52" fmla="*/ 75 w 1298"/>
                  <a:gd name="T53" fmla="*/ 47 h 699"/>
                  <a:gd name="T54" fmla="*/ 92 w 1298"/>
                  <a:gd name="T55" fmla="*/ 33 h 699"/>
                  <a:gd name="T56" fmla="*/ 114 w 1298"/>
                  <a:gd name="T57" fmla="*/ 16 h 699"/>
                  <a:gd name="T58" fmla="*/ 130 w 1298"/>
                  <a:gd name="T59" fmla="*/ 4 h 699"/>
                  <a:gd name="T60" fmla="*/ 164 w 1298"/>
                  <a:gd name="T61" fmla="*/ 3 h 699"/>
                  <a:gd name="T62" fmla="*/ 153 w 1298"/>
                  <a:gd name="T63" fmla="*/ 12 h 699"/>
                  <a:gd name="T64" fmla="*/ 136 w 1298"/>
                  <a:gd name="T65" fmla="*/ 25 h 699"/>
                  <a:gd name="T66" fmla="*/ 113 w 1298"/>
                  <a:gd name="T67" fmla="*/ 42 h 699"/>
                  <a:gd name="T68" fmla="*/ 89 w 1298"/>
                  <a:gd name="T69" fmla="*/ 61 h 699"/>
                  <a:gd name="T70" fmla="*/ 66 w 1298"/>
                  <a:gd name="T71" fmla="*/ 80 h 699"/>
                  <a:gd name="T72" fmla="*/ 46 w 1298"/>
                  <a:gd name="T73" fmla="*/ 96 h 699"/>
                  <a:gd name="T74" fmla="*/ 30 w 1298"/>
                  <a:gd name="T75" fmla="*/ 111 h 699"/>
                  <a:gd name="T76" fmla="*/ 31 w 1298"/>
                  <a:gd name="T77" fmla="*/ 122 h 699"/>
                  <a:gd name="T78" fmla="*/ 39 w 1298"/>
                  <a:gd name="T79" fmla="*/ 129 h 699"/>
                  <a:gd name="T80" fmla="*/ 46 w 1298"/>
                  <a:gd name="T81" fmla="*/ 133 h 699"/>
                  <a:gd name="T82" fmla="*/ 55 w 1298"/>
                  <a:gd name="T83" fmla="*/ 136 h 699"/>
                  <a:gd name="T84" fmla="*/ 70 w 1298"/>
                  <a:gd name="T85" fmla="*/ 140 h 699"/>
                  <a:gd name="T86" fmla="*/ 151 w 1298"/>
                  <a:gd name="T87" fmla="*/ 136 h 699"/>
                  <a:gd name="T88" fmla="*/ 198 w 1298"/>
                  <a:gd name="T89" fmla="*/ 132 h 699"/>
                  <a:gd name="T90" fmla="*/ 235 w 1298"/>
                  <a:gd name="T91" fmla="*/ 123 h 699"/>
                  <a:gd name="T92" fmla="*/ 248 w 1298"/>
                  <a:gd name="T93" fmla="*/ 118 h 699"/>
                  <a:gd name="T94" fmla="*/ 259 w 1298"/>
                  <a:gd name="T95" fmla="*/ 113 h 699"/>
                  <a:gd name="T96" fmla="*/ 269 w 1298"/>
                  <a:gd name="T97" fmla="*/ 108 h 699"/>
                  <a:gd name="T98" fmla="*/ 277 w 1298"/>
                  <a:gd name="T99" fmla="*/ 102 h 699"/>
                  <a:gd name="T100" fmla="*/ 294 w 1298"/>
                  <a:gd name="T101" fmla="*/ 77 h 699"/>
                  <a:gd name="T102" fmla="*/ 293 w 1298"/>
                  <a:gd name="T103" fmla="*/ 53 h 699"/>
                  <a:gd name="T104" fmla="*/ 321 w 1298"/>
                  <a:gd name="T105" fmla="*/ 45 h 69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298"/>
                  <a:gd name="T160" fmla="*/ 0 h 699"/>
                  <a:gd name="T161" fmla="*/ 1298 w 1298"/>
                  <a:gd name="T162" fmla="*/ 699 h 69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298" h="699">
                    <a:moveTo>
                      <a:pt x="1282" y="183"/>
                    </a:moveTo>
                    <a:lnTo>
                      <a:pt x="1298" y="289"/>
                    </a:lnTo>
                    <a:lnTo>
                      <a:pt x="1289" y="341"/>
                    </a:lnTo>
                    <a:lnTo>
                      <a:pt x="1279" y="370"/>
                    </a:lnTo>
                    <a:lnTo>
                      <a:pt x="1262" y="399"/>
                    </a:lnTo>
                    <a:lnTo>
                      <a:pt x="1243" y="428"/>
                    </a:lnTo>
                    <a:lnTo>
                      <a:pt x="1216" y="460"/>
                    </a:lnTo>
                    <a:lnTo>
                      <a:pt x="1185" y="491"/>
                    </a:lnTo>
                    <a:lnTo>
                      <a:pt x="1146" y="523"/>
                    </a:lnTo>
                    <a:lnTo>
                      <a:pt x="1135" y="531"/>
                    </a:lnTo>
                    <a:lnTo>
                      <a:pt x="1124" y="538"/>
                    </a:lnTo>
                    <a:lnTo>
                      <a:pt x="1112" y="547"/>
                    </a:lnTo>
                    <a:lnTo>
                      <a:pt x="1100" y="554"/>
                    </a:lnTo>
                    <a:lnTo>
                      <a:pt x="1089" y="560"/>
                    </a:lnTo>
                    <a:lnTo>
                      <a:pt x="1075" y="567"/>
                    </a:lnTo>
                    <a:lnTo>
                      <a:pt x="1062" y="574"/>
                    </a:lnTo>
                    <a:lnTo>
                      <a:pt x="1048" y="580"/>
                    </a:lnTo>
                    <a:lnTo>
                      <a:pt x="1022" y="593"/>
                    </a:lnTo>
                    <a:lnTo>
                      <a:pt x="993" y="605"/>
                    </a:lnTo>
                    <a:lnTo>
                      <a:pt x="964" y="617"/>
                    </a:lnTo>
                    <a:lnTo>
                      <a:pt x="933" y="627"/>
                    </a:lnTo>
                    <a:lnTo>
                      <a:pt x="901" y="636"/>
                    </a:lnTo>
                    <a:lnTo>
                      <a:pt x="870" y="646"/>
                    </a:lnTo>
                    <a:lnTo>
                      <a:pt x="838" y="653"/>
                    </a:lnTo>
                    <a:lnTo>
                      <a:pt x="805" y="662"/>
                    </a:lnTo>
                    <a:lnTo>
                      <a:pt x="771" y="668"/>
                    </a:lnTo>
                    <a:lnTo>
                      <a:pt x="738" y="675"/>
                    </a:lnTo>
                    <a:lnTo>
                      <a:pt x="671" y="685"/>
                    </a:lnTo>
                    <a:lnTo>
                      <a:pt x="604" y="693"/>
                    </a:lnTo>
                    <a:lnTo>
                      <a:pt x="538" y="697"/>
                    </a:lnTo>
                    <a:lnTo>
                      <a:pt x="414" y="699"/>
                    </a:lnTo>
                    <a:lnTo>
                      <a:pt x="306" y="688"/>
                    </a:lnTo>
                    <a:lnTo>
                      <a:pt x="220" y="669"/>
                    </a:lnTo>
                    <a:lnTo>
                      <a:pt x="186" y="656"/>
                    </a:lnTo>
                    <a:lnTo>
                      <a:pt x="154" y="643"/>
                    </a:lnTo>
                    <a:lnTo>
                      <a:pt x="126" y="630"/>
                    </a:lnTo>
                    <a:lnTo>
                      <a:pt x="102" y="618"/>
                    </a:lnTo>
                    <a:lnTo>
                      <a:pt x="80" y="605"/>
                    </a:lnTo>
                    <a:lnTo>
                      <a:pt x="61" y="593"/>
                    </a:lnTo>
                    <a:lnTo>
                      <a:pt x="31" y="569"/>
                    </a:lnTo>
                    <a:lnTo>
                      <a:pt x="0" y="520"/>
                    </a:lnTo>
                    <a:lnTo>
                      <a:pt x="0" y="471"/>
                    </a:lnTo>
                    <a:lnTo>
                      <a:pt x="7" y="455"/>
                    </a:lnTo>
                    <a:lnTo>
                      <a:pt x="25" y="433"/>
                    </a:lnTo>
                    <a:lnTo>
                      <a:pt x="53" y="403"/>
                    </a:lnTo>
                    <a:lnTo>
                      <a:pt x="89" y="370"/>
                    </a:lnTo>
                    <a:lnTo>
                      <a:pt x="129" y="333"/>
                    </a:lnTo>
                    <a:lnTo>
                      <a:pt x="153" y="313"/>
                    </a:lnTo>
                    <a:lnTo>
                      <a:pt x="175" y="294"/>
                    </a:lnTo>
                    <a:lnTo>
                      <a:pt x="199" y="273"/>
                    </a:lnTo>
                    <a:lnTo>
                      <a:pt x="224" y="253"/>
                    </a:lnTo>
                    <a:lnTo>
                      <a:pt x="249" y="232"/>
                    </a:lnTo>
                    <a:lnTo>
                      <a:pt x="273" y="210"/>
                    </a:lnTo>
                    <a:lnTo>
                      <a:pt x="298" y="190"/>
                    </a:lnTo>
                    <a:lnTo>
                      <a:pt x="324" y="171"/>
                    </a:lnTo>
                    <a:lnTo>
                      <a:pt x="371" y="132"/>
                    </a:lnTo>
                    <a:lnTo>
                      <a:pt x="416" y="96"/>
                    </a:lnTo>
                    <a:lnTo>
                      <a:pt x="456" y="64"/>
                    </a:lnTo>
                    <a:lnTo>
                      <a:pt x="490" y="38"/>
                    </a:lnTo>
                    <a:lnTo>
                      <a:pt x="517" y="18"/>
                    </a:lnTo>
                    <a:lnTo>
                      <a:pt x="539" y="0"/>
                    </a:lnTo>
                    <a:lnTo>
                      <a:pt x="658" y="13"/>
                    </a:lnTo>
                    <a:lnTo>
                      <a:pt x="636" y="29"/>
                    </a:lnTo>
                    <a:lnTo>
                      <a:pt x="612" y="48"/>
                    </a:lnTo>
                    <a:lnTo>
                      <a:pt x="579" y="73"/>
                    </a:lnTo>
                    <a:lnTo>
                      <a:pt x="542" y="102"/>
                    </a:lnTo>
                    <a:lnTo>
                      <a:pt x="499" y="136"/>
                    </a:lnTo>
                    <a:lnTo>
                      <a:pt x="453" y="171"/>
                    </a:lnTo>
                    <a:lnTo>
                      <a:pt x="405" y="209"/>
                    </a:lnTo>
                    <a:lnTo>
                      <a:pt x="356" y="247"/>
                    </a:lnTo>
                    <a:lnTo>
                      <a:pt x="309" y="285"/>
                    </a:lnTo>
                    <a:lnTo>
                      <a:pt x="264" y="322"/>
                    </a:lnTo>
                    <a:lnTo>
                      <a:pt x="223" y="355"/>
                    </a:lnTo>
                    <a:lnTo>
                      <a:pt x="187" y="386"/>
                    </a:lnTo>
                    <a:lnTo>
                      <a:pt x="157" y="411"/>
                    </a:lnTo>
                    <a:lnTo>
                      <a:pt x="123" y="446"/>
                    </a:lnTo>
                    <a:lnTo>
                      <a:pt x="117" y="466"/>
                    </a:lnTo>
                    <a:lnTo>
                      <a:pt x="125" y="488"/>
                    </a:lnTo>
                    <a:lnTo>
                      <a:pt x="144" y="507"/>
                    </a:lnTo>
                    <a:lnTo>
                      <a:pt x="156" y="516"/>
                    </a:lnTo>
                    <a:lnTo>
                      <a:pt x="171" y="525"/>
                    </a:lnTo>
                    <a:lnTo>
                      <a:pt x="187" y="533"/>
                    </a:lnTo>
                    <a:lnTo>
                      <a:pt x="205" y="541"/>
                    </a:lnTo>
                    <a:lnTo>
                      <a:pt x="223" y="547"/>
                    </a:lnTo>
                    <a:lnTo>
                      <a:pt x="241" y="552"/>
                    </a:lnTo>
                    <a:lnTo>
                      <a:pt x="278" y="560"/>
                    </a:lnTo>
                    <a:lnTo>
                      <a:pt x="312" y="563"/>
                    </a:lnTo>
                    <a:lnTo>
                      <a:pt x="604" y="547"/>
                    </a:lnTo>
                    <a:lnTo>
                      <a:pt x="702" y="538"/>
                    </a:lnTo>
                    <a:lnTo>
                      <a:pt x="794" y="528"/>
                    </a:lnTo>
                    <a:lnTo>
                      <a:pt x="878" y="513"/>
                    </a:lnTo>
                    <a:lnTo>
                      <a:pt x="942" y="495"/>
                    </a:lnTo>
                    <a:lnTo>
                      <a:pt x="967" y="485"/>
                    </a:lnTo>
                    <a:lnTo>
                      <a:pt x="992" y="475"/>
                    </a:lnTo>
                    <a:lnTo>
                      <a:pt x="1014" y="465"/>
                    </a:lnTo>
                    <a:lnTo>
                      <a:pt x="1035" y="455"/>
                    </a:lnTo>
                    <a:lnTo>
                      <a:pt x="1056" y="443"/>
                    </a:lnTo>
                    <a:lnTo>
                      <a:pt x="1074" y="433"/>
                    </a:lnTo>
                    <a:lnTo>
                      <a:pt x="1090" y="421"/>
                    </a:lnTo>
                    <a:lnTo>
                      <a:pt x="1106" y="411"/>
                    </a:lnTo>
                    <a:lnTo>
                      <a:pt x="1152" y="362"/>
                    </a:lnTo>
                    <a:lnTo>
                      <a:pt x="1175" y="311"/>
                    </a:lnTo>
                    <a:lnTo>
                      <a:pt x="1178" y="259"/>
                    </a:lnTo>
                    <a:lnTo>
                      <a:pt x="1172" y="212"/>
                    </a:lnTo>
                    <a:lnTo>
                      <a:pt x="1161" y="164"/>
                    </a:lnTo>
                    <a:lnTo>
                      <a:pt x="1282" y="183"/>
                    </a:lnTo>
                    <a:close/>
                  </a:path>
                </a:pathLst>
              </a:custGeom>
              <a:solidFill>
                <a:srgbClr val="000000"/>
              </a:solidFill>
              <a:ln w="9525">
                <a:noFill/>
                <a:round/>
                <a:headEnd/>
                <a:tailEnd/>
              </a:ln>
            </p:spPr>
            <p:txBody>
              <a:bodyPr/>
              <a:lstStyle/>
              <a:p>
                <a:endParaRPr lang="en-US"/>
              </a:p>
            </p:txBody>
          </p:sp>
          <p:sp>
            <p:nvSpPr>
              <p:cNvPr id="1057" name="Freeform 30"/>
              <p:cNvSpPr>
                <a:spLocks/>
              </p:cNvSpPr>
              <p:nvPr/>
            </p:nvSpPr>
            <p:spPr bwMode="auto">
              <a:xfrm>
                <a:off x="1254" y="3025"/>
                <a:ext cx="111" cy="79"/>
              </a:xfrm>
              <a:custGeom>
                <a:avLst/>
                <a:gdLst>
                  <a:gd name="T0" fmla="*/ 56 w 222"/>
                  <a:gd name="T1" fmla="*/ 37 h 158"/>
                  <a:gd name="T2" fmla="*/ 0 w 222"/>
                  <a:gd name="T3" fmla="*/ 0 h 158"/>
                  <a:gd name="T4" fmla="*/ 3 w 222"/>
                  <a:gd name="T5" fmla="*/ 18 h 158"/>
                  <a:gd name="T6" fmla="*/ 26 w 222"/>
                  <a:gd name="T7" fmla="*/ 40 h 158"/>
                  <a:gd name="T8" fmla="*/ 56 w 222"/>
                  <a:gd name="T9" fmla="*/ 37 h 158"/>
                  <a:gd name="T10" fmla="*/ 56 w 222"/>
                  <a:gd name="T11" fmla="*/ 37 h 158"/>
                  <a:gd name="T12" fmla="*/ 0 60000 65536"/>
                  <a:gd name="T13" fmla="*/ 0 60000 65536"/>
                  <a:gd name="T14" fmla="*/ 0 60000 65536"/>
                  <a:gd name="T15" fmla="*/ 0 60000 65536"/>
                  <a:gd name="T16" fmla="*/ 0 60000 65536"/>
                  <a:gd name="T17" fmla="*/ 0 60000 65536"/>
                  <a:gd name="T18" fmla="*/ 0 w 222"/>
                  <a:gd name="T19" fmla="*/ 0 h 158"/>
                  <a:gd name="T20" fmla="*/ 222 w 222"/>
                  <a:gd name="T21" fmla="*/ 158 h 158"/>
                </a:gdLst>
                <a:ahLst/>
                <a:cxnLst>
                  <a:cxn ang="T12">
                    <a:pos x="T0" y="T1"/>
                  </a:cxn>
                  <a:cxn ang="T13">
                    <a:pos x="T2" y="T3"/>
                  </a:cxn>
                  <a:cxn ang="T14">
                    <a:pos x="T4" y="T5"/>
                  </a:cxn>
                  <a:cxn ang="T15">
                    <a:pos x="T6" y="T7"/>
                  </a:cxn>
                  <a:cxn ang="T16">
                    <a:pos x="T8" y="T9"/>
                  </a:cxn>
                  <a:cxn ang="T17">
                    <a:pos x="T10" y="T11"/>
                  </a:cxn>
                </a:cxnLst>
                <a:rect l="T18" t="T19" r="T20" b="T21"/>
                <a:pathLst>
                  <a:path w="222" h="158">
                    <a:moveTo>
                      <a:pt x="222" y="146"/>
                    </a:moveTo>
                    <a:lnTo>
                      <a:pt x="0" y="0"/>
                    </a:lnTo>
                    <a:lnTo>
                      <a:pt x="14" y="70"/>
                    </a:lnTo>
                    <a:lnTo>
                      <a:pt x="104" y="158"/>
                    </a:lnTo>
                    <a:lnTo>
                      <a:pt x="222" y="146"/>
                    </a:lnTo>
                    <a:close/>
                  </a:path>
                </a:pathLst>
              </a:custGeom>
              <a:solidFill>
                <a:srgbClr val="000000"/>
              </a:solidFill>
              <a:ln w="9525">
                <a:noFill/>
                <a:round/>
                <a:headEnd/>
                <a:tailEnd/>
              </a:ln>
            </p:spPr>
            <p:txBody>
              <a:bodyPr/>
              <a:lstStyle/>
              <a:p>
                <a:endParaRPr lang="en-US"/>
              </a:p>
            </p:txBody>
          </p:sp>
          <p:sp>
            <p:nvSpPr>
              <p:cNvPr id="1058" name="Freeform 31"/>
              <p:cNvSpPr>
                <a:spLocks/>
              </p:cNvSpPr>
              <p:nvPr/>
            </p:nvSpPr>
            <p:spPr bwMode="auto">
              <a:xfrm>
                <a:off x="1167" y="3035"/>
                <a:ext cx="82" cy="79"/>
              </a:xfrm>
              <a:custGeom>
                <a:avLst/>
                <a:gdLst>
                  <a:gd name="T0" fmla="*/ 41 w 163"/>
                  <a:gd name="T1" fmla="*/ 33 h 158"/>
                  <a:gd name="T2" fmla="*/ 0 w 163"/>
                  <a:gd name="T3" fmla="*/ 0 h 158"/>
                  <a:gd name="T4" fmla="*/ 1 w 163"/>
                  <a:gd name="T5" fmla="*/ 19 h 158"/>
                  <a:gd name="T6" fmla="*/ 22 w 163"/>
                  <a:gd name="T7" fmla="*/ 40 h 158"/>
                  <a:gd name="T8" fmla="*/ 41 w 163"/>
                  <a:gd name="T9" fmla="*/ 33 h 158"/>
                  <a:gd name="T10" fmla="*/ 41 w 163"/>
                  <a:gd name="T11" fmla="*/ 33 h 158"/>
                  <a:gd name="T12" fmla="*/ 0 60000 65536"/>
                  <a:gd name="T13" fmla="*/ 0 60000 65536"/>
                  <a:gd name="T14" fmla="*/ 0 60000 65536"/>
                  <a:gd name="T15" fmla="*/ 0 60000 65536"/>
                  <a:gd name="T16" fmla="*/ 0 60000 65536"/>
                  <a:gd name="T17" fmla="*/ 0 60000 65536"/>
                  <a:gd name="T18" fmla="*/ 0 w 163"/>
                  <a:gd name="T19" fmla="*/ 0 h 158"/>
                  <a:gd name="T20" fmla="*/ 163 w 163"/>
                  <a:gd name="T21" fmla="*/ 158 h 158"/>
                </a:gdLst>
                <a:ahLst/>
                <a:cxnLst>
                  <a:cxn ang="T12">
                    <a:pos x="T0" y="T1"/>
                  </a:cxn>
                  <a:cxn ang="T13">
                    <a:pos x="T2" y="T3"/>
                  </a:cxn>
                  <a:cxn ang="T14">
                    <a:pos x="T4" y="T5"/>
                  </a:cxn>
                  <a:cxn ang="T15">
                    <a:pos x="T6" y="T7"/>
                  </a:cxn>
                  <a:cxn ang="T16">
                    <a:pos x="T8" y="T9"/>
                  </a:cxn>
                  <a:cxn ang="T17">
                    <a:pos x="T10" y="T11"/>
                  </a:cxn>
                </a:cxnLst>
                <a:rect l="T18" t="T19" r="T20" b="T21"/>
                <a:pathLst>
                  <a:path w="163" h="158">
                    <a:moveTo>
                      <a:pt x="163" y="132"/>
                    </a:moveTo>
                    <a:lnTo>
                      <a:pt x="0" y="0"/>
                    </a:lnTo>
                    <a:lnTo>
                      <a:pt x="4" y="73"/>
                    </a:lnTo>
                    <a:lnTo>
                      <a:pt x="87" y="158"/>
                    </a:lnTo>
                    <a:lnTo>
                      <a:pt x="163" y="132"/>
                    </a:lnTo>
                    <a:close/>
                  </a:path>
                </a:pathLst>
              </a:custGeom>
              <a:solidFill>
                <a:srgbClr val="000000"/>
              </a:solidFill>
              <a:ln w="9525">
                <a:noFill/>
                <a:round/>
                <a:headEnd/>
                <a:tailEnd/>
              </a:ln>
            </p:spPr>
            <p:txBody>
              <a:bodyPr/>
              <a:lstStyle/>
              <a:p>
                <a:endParaRPr lang="en-US"/>
              </a:p>
            </p:txBody>
          </p:sp>
          <p:sp>
            <p:nvSpPr>
              <p:cNvPr id="1059" name="Freeform 32"/>
              <p:cNvSpPr>
                <a:spLocks/>
              </p:cNvSpPr>
              <p:nvPr/>
            </p:nvSpPr>
            <p:spPr bwMode="auto">
              <a:xfrm>
                <a:off x="1023" y="3448"/>
                <a:ext cx="1018" cy="230"/>
              </a:xfrm>
              <a:custGeom>
                <a:avLst/>
                <a:gdLst>
                  <a:gd name="T0" fmla="*/ 216 w 2034"/>
                  <a:gd name="T1" fmla="*/ 6 h 462"/>
                  <a:gd name="T2" fmla="*/ 279 w 2034"/>
                  <a:gd name="T3" fmla="*/ 1 h 462"/>
                  <a:gd name="T4" fmla="*/ 369 w 2034"/>
                  <a:gd name="T5" fmla="*/ 0 h 462"/>
                  <a:gd name="T6" fmla="*/ 447 w 2034"/>
                  <a:gd name="T7" fmla="*/ 9 h 462"/>
                  <a:gd name="T8" fmla="*/ 460 w 2034"/>
                  <a:gd name="T9" fmla="*/ 14 h 462"/>
                  <a:gd name="T10" fmla="*/ 470 w 2034"/>
                  <a:gd name="T11" fmla="*/ 19 h 462"/>
                  <a:gd name="T12" fmla="*/ 484 w 2034"/>
                  <a:gd name="T13" fmla="*/ 31 h 462"/>
                  <a:gd name="T14" fmla="*/ 502 w 2034"/>
                  <a:gd name="T15" fmla="*/ 50 h 462"/>
                  <a:gd name="T16" fmla="*/ 510 w 2034"/>
                  <a:gd name="T17" fmla="*/ 66 h 462"/>
                  <a:gd name="T18" fmla="*/ 504 w 2034"/>
                  <a:gd name="T19" fmla="*/ 78 h 462"/>
                  <a:gd name="T20" fmla="*/ 495 w 2034"/>
                  <a:gd name="T21" fmla="*/ 88 h 462"/>
                  <a:gd name="T22" fmla="*/ 486 w 2034"/>
                  <a:gd name="T23" fmla="*/ 96 h 462"/>
                  <a:gd name="T24" fmla="*/ 476 w 2034"/>
                  <a:gd name="T25" fmla="*/ 101 h 462"/>
                  <a:gd name="T26" fmla="*/ 463 w 2034"/>
                  <a:gd name="T27" fmla="*/ 105 h 462"/>
                  <a:gd name="T28" fmla="*/ 448 w 2034"/>
                  <a:gd name="T29" fmla="*/ 108 h 462"/>
                  <a:gd name="T30" fmla="*/ 421 w 2034"/>
                  <a:gd name="T31" fmla="*/ 112 h 462"/>
                  <a:gd name="T32" fmla="*/ 357 w 2034"/>
                  <a:gd name="T33" fmla="*/ 115 h 462"/>
                  <a:gd name="T34" fmla="*/ 224 w 2034"/>
                  <a:gd name="T35" fmla="*/ 112 h 462"/>
                  <a:gd name="T36" fmla="*/ 157 w 2034"/>
                  <a:gd name="T37" fmla="*/ 108 h 462"/>
                  <a:gd name="T38" fmla="*/ 95 w 2034"/>
                  <a:gd name="T39" fmla="*/ 101 h 462"/>
                  <a:gd name="T40" fmla="*/ 68 w 2034"/>
                  <a:gd name="T41" fmla="*/ 96 h 462"/>
                  <a:gd name="T42" fmla="*/ 43 w 2034"/>
                  <a:gd name="T43" fmla="*/ 90 h 462"/>
                  <a:gd name="T44" fmla="*/ 23 w 2034"/>
                  <a:gd name="T45" fmla="*/ 84 h 462"/>
                  <a:gd name="T46" fmla="*/ 8 w 2034"/>
                  <a:gd name="T47" fmla="*/ 76 h 462"/>
                  <a:gd name="T48" fmla="*/ 0 w 2034"/>
                  <a:gd name="T49" fmla="*/ 64 h 462"/>
                  <a:gd name="T50" fmla="*/ 9 w 2034"/>
                  <a:gd name="T51" fmla="*/ 57 h 462"/>
                  <a:gd name="T52" fmla="*/ 20 w 2034"/>
                  <a:gd name="T53" fmla="*/ 52 h 462"/>
                  <a:gd name="T54" fmla="*/ 34 w 2034"/>
                  <a:gd name="T55" fmla="*/ 47 h 462"/>
                  <a:gd name="T56" fmla="*/ 51 w 2034"/>
                  <a:gd name="T57" fmla="*/ 42 h 462"/>
                  <a:gd name="T58" fmla="*/ 69 w 2034"/>
                  <a:gd name="T59" fmla="*/ 37 h 462"/>
                  <a:gd name="T60" fmla="*/ 88 w 2034"/>
                  <a:gd name="T61" fmla="*/ 31 h 462"/>
                  <a:gd name="T62" fmla="*/ 108 w 2034"/>
                  <a:gd name="T63" fmla="*/ 27 h 462"/>
                  <a:gd name="T64" fmla="*/ 128 w 2034"/>
                  <a:gd name="T65" fmla="*/ 22 h 462"/>
                  <a:gd name="T66" fmla="*/ 147 w 2034"/>
                  <a:gd name="T67" fmla="*/ 18 h 462"/>
                  <a:gd name="T68" fmla="*/ 164 w 2034"/>
                  <a:gd name="T69" fmla="*/ 15 h 462"/>
                  <a:gd name="T70" fmla="*/ 186 w 2034"/>
                  <a:gd name="T71" fmla="*/ 11 h 462"/>
                  <a:gd name="T72" fmla="*/ 206 w 2034"/>
                  <a:gd name="T73" fmla="*/ 7 h 46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034"/>
                  <a:gd name="T112" fmla="*/ 0 h 462"/>
                  <a:gd name="T113" fmla="*/ 2034 w 2034"/>
                  <a:gd name="T114" fmla="*/ 462 h 46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034" h="462">
                    <a:moveTo>
                      <a:pt x="822" y="29"/>
                    </a:moveTo>
                    <a:lnTo>
                      <a:pt x="861" y="25"/>
                    </a:lnTo>
                    <a:lnTo>
                      <a:pt x="965" y="16"/>
                    </a:lnTo>
                    <a:lnTo>
                      <a:pt x="1113" y="7"/>
                    </a:lnTo>
                    <a:lnTo>
                      <a:pt x="1290" y="0"/>
                    </a:lnTo>
                    <a:lnTo>
                      <a:pt x="1473" y="0"/>
                    </a:lnTo>
                    <a:lnTo>
                      <a:pt x="1645" y="12"/>
                    </a:lnTo>
                    <a:lnTo>
                      <a:pt x="1786" y="37"/>
                    </a:lnTo>
                    <a:lnTo>
                      <a:pt x="1814" y="45"/>
                    </a:lnTo>
                    <a:lnTo>
                      <a:pt x="1838" y="56"/>
                    </a:lnTo>
                    <a:lnTo>
                      <a:pt x="1860" y="66"/>
                    </a:lnTo>
                    <a:lnTo>
                      <a:pt x="1877" y="79"/>
                    </a:lnTo>
                    <a:lnTo>
                      <a:pt x="1905" y="104"/>
                    </a:lnTo>
                    <a:lnTo>
                      <a:pt x="1932" y="127"/>
                    </a:lnTo>
                    <a:lnTo>
                      <a:pt x="1975" y="168"/>
                    </a:lnTo>
                    <a:lnTo>
                      <a:pt x="2007" y="203"/>
                    </a:lnTo>
                    <a:lnTo>
                      <a:pt x="2028" y="235"/>
                    </a:lnTo>
                    <a:lnTo>
                      <a:pt x="2034" y="266"/>
                    </a:lnTo>
                    <a:lnTo>
                      <a:pt x="2024" y="298"/>
                    </a:lnTo>
                    <a:lnTo>
                      <a:pt x="2013" y="316"/>
                    </a:lnTo>
                    <a:lnTo>
                      <a:pt x="1998" y="335"/>
                    </a:lnTo>
                    <a:lnTo>
                      <a:pt x="1979" y="355"/>
                    </a:lnTo>
                    <a:lnTo>
                      <a:pt x="1955" y="377"/>
                    </a:lnTo>
                    <a:lnTo>
                      <a:pt x="1941" y="387"/>
                    </a:lnTo>
                    <a:lnTo>
                      <a:pt x="1923" y="398"/>
                    </a:lnTo>
                    <a:lnTo>
                      <a:pt x="1902" y="408"/>
                    </a:lnTo>
                    <a:lnTo>
                      <a:pt x="1878" y="415"/>
                    </a:lnTo>
                    <a:lnTo>
                      <a:pt x="1851" y="422"/>
                    </a:lnTo>
                    <a:lnTo>
                      <a:pt x="1822" y="430"/>
                    </a:lnTo>
                    <a:lnTo>
                      <a:pt x="1789" y="436"/>
                    </a:lnTo>
                    <a:lnTo>
                      <a:pt x="1756" y="441"/>
                    </a:lnTo>
                    <a:lnTo>
                      <a:pt x="1682" y="450"/>
                    </a:lnTo>
                    <a:lnTo>
                      <a:pt x="1602" y="456"/>
                    </a:lnTo>
                    <a:lnTo>
                      <a:pt x="1427" y="462"/>
                    </a:lnTo>
                    <a:lnTo>
                      <a:pt x="1061" y="456"/>
                    </a:lnTo>
                    <a:lnTo>
                      <a:pt x="894" y="449"/>
                    </a:lnTo>
                    <a:lnTo>
                      <a:pt x="753" y="441"/>
                    </a:lnTo>
                    <a:lnTo>
                      <a:pt x="626" y="433"/>
                    </a:lnTo>
                    <a:lnTo>
                      <a:pt x="500" y="420"/>
                    </a:lnTo>
                    <a:lnTo>
                      <a:pt x="380" y="405"/>
                    </a:lnTo>
                    <a:lnTo>
                      <a:pt x="323" y="396"/>
                    </a:lnTo>
                    <a:lnTo>
                      <a:pt x="270" y="386"/>
                    </a:lnTo>
                    <a:lnTo>
                      <a:pt x="218" y="376"/>
                    </a:lnTo>
                    <a:lnTo>
                      <a:pt x="172" y="364"/>
                    </a:lnTo>
                    <a:lnTo>
                      <a:pt x="129" y="351"/>
                    </a:lnTo>
                    <a:lnTo>
                      <a:pt x="92" y="338"/>
                    </a:lnTo>
                    <a:lnTo>
                      <a:pt x="59" y="323"/>
                    </a:lnTo>
                    <a:lnTo>
                      <a:pt x="32" y="308"/>
                    </a:lnTo>
                    <a:lnTo>
                      <a:pt x="0" y="276"/>
                    </a:lnTo>
                    <a:lnTo>
                      <a:pt x="0" y="259"/>
                    </a:lnTo>
                    <a:lnTo>
                      <a:pt x="20" y="240"/>
                    </a:lnTo>
                    <a:lnTo>
                      <a:pt x="35" y="230"/>
                    </a:lnTo>
                    <a:lnTo>
                      <a:pt x="56" y="219"/>
                    </a:lnTo>
                    <a:lnTo>
                      <a:pt x="80" y="209"/>
                    </a:lnTo>
                    <a:lnTo>
                      <a:pt x="107" y="199"/>
                    </a:lnTo>
                    <a:lnTo>
                      <a:pt x="136" y="189"/>
                    </a:lnTo>
                    <a:lnTo>
                      <a:pt x="167" y="178"/>
                    </a:lnTo>
                    <a:lnTo>
                      <a:pt x="202" y="168"/>
                    </a:lnTo>
                    <a:lnTo>
                      <a:pt x="237" y="158"/>
                    </a:lnTo>
                    <a:lnTo>
                      <a:pt x="274" y="148"/>
                    </a:lnTo>
                    <a:lnTo>
                      <a:pt x="313" y="137"/>
                    </a:lnTo>
                    <a:lnTo>
                      <a:pt x="352" y="127"/>
                    </a:lnTo>
                    <a:lnTo>
                      <a:pt x="392" y="118"/>
                    </a:lnTo>
                    <a:lnTo>
                      <a:pt x="430" y="108"/>
                    </a:lnTo>
                    <a:lnTo>
                      <a:pt x="470" y="99"/>
                    </a:lnTo>
                    <a:lnTo>
                      <a:pt x="509" y="91"/>
                    </a:lnTo>
                    <a:lnTo>
                      <a:pt x="548" y="82"/>
                    </a:lnTo>
                    <a:lnTo>
                      <a:pt x="585" y="75"/>
                    </a:lnTo>
                    <a:lnTo>
                      <a:pt x="620" y="67"/>
                    </a:lnTo>
                    <a:lnTo>
                      <a:pt x="654" y="60"/>
                    </a:lnTo>
                    <a:lnTo>
                      <a:pt x="686" y="54"/>
                    </a:lnTo>
                    <a:lnTo>
                      <a:pt x="742" y="44"/>
                    </a:lnTo>
                    <a:lnTo>
                      <a:pt x="784" y="35"/>
                    </a:lnTo>
                    <a:lnTo>
                      <a:pt x="822" y="29"/>
                    </a:lnTo>
                    <a:close/>
                  </a:path>
                </a:pathLst>
              </a:custGeom>
              <a:solidFill>
                <a:srgbClr val="999999"/>
              </a:solidFill>
              <a:ln w="9525">
                <a:noFill/>
                <a:round/>
                <a:headEnd/>
                <a:tailEnd/>
              </a:ln>
            </p:spPr>
            <p:txBody>
              <a:bodyPr/>
              <a:lstStyle/>
              <a:p>
                <a:endParaRPr lang="en-US"/>
              </a:p>
            </p:txBody>
          </p:sp>
          <p:sp>
            <p:nvSpPr>
              <p:cNvPr id="1060" name="Freeform 33"/>
              <p:cNvSpPr>
                <a:spLocks/>
              </p:cNvSpPr>
              <p:nvPr/>
            </p:nvSpPr>
            <p:spPr bwMode="auto">
              <a:xfrm>
                <a:off x="1272" y="2950"/>
                <a:ext cx="425" cy="731"/>
              </a:xfrm>
              <a:custGeom>
                <a:avLst/>
                <a:gdLst>
                  <a:gd name="T0" fmla="*/ 68 w 850"/>
                  <a:gd name="T1" fmla="*/ 3 h 1463"/>
                  <a:gd name="T2" fmla="*/ 79 w 850"/>
                  <a:gd name="T3" fmla="*/ 19 h 1463"/>
                  <a:gd name="T4" fmla="*/ 91 w 850"/>
                  <a:gd name="T5" fmla="*/ 35 h 1463"/>
                  <a:gd name="T6" fmla="*/ 102 w 850"/>
                  <a:gd name="T7" fmla="*/ 54 h 1463"/>
                  <a:gd name="T8" fmla="*/ 107 w 850"/>
                  <a:gd name="T9" fmla="*/ 65 h 1463"/>
                  <a:gd name="T10" fmla="*/ 113 w 850"/>
                  <a:gd name="T11" fmla="*/ 76 h 1463"/>
                  <a:gd name="T12" fmla="*/ 122 w 850"/>
                  <a:gd name="T13" fmla="*/ 99 h 1463"/>
                  <a:gd name="T14" fmla="*/ 130 w 850"/>
                  <a:gd name="T15" fmla="*/ 134 h 1463"/>
                  <a:gd name="T16" fmla="*/ 124 w 850"/>
                  <a:gd name="T17" fmla="*/ 172 h 1463"/>
                  <a:gd name="T18" fmla="*/ 115 w 850"/>
                  <a:gd name="T19" fmla="*/ 203 h 1463"/>
                  <a:gd name="T20" fmla="*/ 103 w 850"/>
                  <a:gd name="T21" fmla="*/ 233 h 1463"/>
                  <a:gd name="T22" fmla="*/ 96 w 850"/>
                  <a:gd name="T23" fmla="*/ 248 h 1463"/>
                  <a:gd name="T24" fmla="*/ 89 w 850"/>
                  <a:gd name="T25" fmla="*/ 262 h 1463"/>
                  <a:gd name="T26" fmla="*/ 82 w 850"/>
                  <a:gd name="T27" fmla="*/ 275 h 1463"/>
                  <a:gd name="T28" fmla="*/ 77 w 850"/>
                  <a:gd name="T29" fmla="*/ 287 h 1463"/>
                  <a:gd name="T30" fmla="*/ 71 w 850"/>
                  <a:gd name="T31" fmla="*/ 297 h 1463"/>
                  <a:gd name="T32" fmla="*/ 62 w 850"/>
                  <a:gd name="T33" fmla="*/ 312 h 1463"/>
                  <a:gd name="T34" fmla="*/ 73 w 850"/>
                  <a:gd name="T35" fmla="*/ 316 h 1463"/>
                  <a:gd name="T36" fmla="*/ 105 w 850"/>
                  <a:gd name="T37" fmla="*/ 312 h 1463"/>
                  <a:gd name="T38" fmla="*/ 144 w 850"/>
                  <a:gd name="T39" fmla="*/ 311 h 1463"/>
                  <a:gd name="T40" fmla="*/ 175 w 850"/>
                  <a:gd name="T41" fmla="*/ 315 h 1463"/>
                  <a:gd name="T42" fmla="*/ 186 w 850"/>
                  <a:gd name="T43" fmla="*/ 319 h 1463"/>
                  <a:gd name="T44" fmla="*/ 194 w 850"/>
                  <a:gd name="T45" fmla="*/ 323 h 1463"/>
                  <a:gd name="T46" fmla="*/ 201 w 850"/>
                  <a:gd name="T47" fmla="*/ 328 h 1463"/>
                  <a:gd name="T48" fmla="*/ 213 w 850"/>
                  <a:gd name="T49" fmla="*/ 341 h 1463"/>
                  <a:gd name="T50" fmla="*/ 204 w 850"/>
                  <a:gd name="T51" fmla="*/ 365 h 1463"/>
                  <a:gd name="T52" fmla="*/ 186 w 850"/>
                  <a:gd name="T53" fmla="*/ 362 h 1463"/>
                  <a:gd name="T54" fmla="*/ 168 w 850"/>
                  <a:gd name="T55" fmla="*/ 358 h 1463"/>
                  <a:gd name="T56" fmla="*/ 147 w 850"/>
                  <a:gd name="T57" fmla="*/ 354 h 1463"/>
                  <a:gd name="T58" fmla="*/ 125 w 850"/>
                  <a:gd name="T59" fmla="*/ 351 h 1463"/>
                  <a:gd name="T60" fmla="*/ 94 w 850"/>
                  <a:gd name="T61" fmla="*/ 348 h 1463"/>
                  <a:gd name="T62" fmla="*/ 47 w 850"/>
                  <a:gd name="T63" fmla="*/ 350 h 1463"/>
                  <a:gd name="T64" fmla="*/ 7 w 850"/>
                  <a:gd name="T65" fmla="*/ 351 h 1463"/>
                  <a:gd name="T66" fmla="*/ 5 w 850"/>
                  <a:gd name="T67" fmla="*/ 325 h 1463"/>
                  <a:gd name="T68" fmla="*/ 13 w 850"/>
                  <a:gd name="T69" fmla="*/ 312 h 1463"/>
                  <a:gd name="T70" fmla="*/ 20 w 850"/>
                  <a:gd name="T71" fmla="*/ 300 h 1463"/>
                  <a:gd name="T72" fmla="*/ 27 w 850"/>
                  <a:gd name="T73" fmla="*/ 286 h 1463"/>
                  <a:gd name="T74" fmla="*/ 36 w 850"/>
                  <a:gd name="T75" fmla="*/ 271 h 1463"/>
                  <a:gd name="T76" fmla="*/ 45 w 850"/>
                  <a:gd name="T77" fmla="*/ 255 h 1463"/>
                  <a:gd name="T78" fmla="*/ 54 w 850"/>
                  <a:gd name="T79" fmla="*/ 238 h 1463"/>
                  <a:gd name="T80" fmla="*/ 63 w 850"/>
                  <a:gd name="T81" fmla="*/ 221 h 1463"/>
                  <a:gd name="T82" fmla="*/ 72 w 850"/>
                  <a:gd name="T83" fmla="*/ 204 h 1463"/>
                  <a:gd name="T84" fmla="*/ 80 w 850"/>
                  <a:gd name="T85" fmla="*/ 188 h 1463"/>
                  <a:gd name="T86" fmla="*/ 87 w 850"/>
                  <a:gd name="T87" fmla="*/ 172 h 1463"/>
                  <a:gd name="T88" fmla="*/ 95 w 850"/>
                  <a:gd name="T89" fmla="*/ 153 h 1463"/>
                  <a:gd name="T90" fmla="*/ 98 w 850"/>
                  <a:gd name="T91" fmla="*/ 120 h 1463"/>
                  <a:gd name="T92" fmla="*/ 91 w 850"/>
                  <a:gd name="T93" fmla="*/ 102 h 1463"/>
                  <a:gd name="T94" fmla="*/ 85 w 850"/>
                  <a:gd name="T95" fmla="*/ 87 h 1463"/>
                  <a:gd name="T96" fmla="*/ 80 w 850"/>
                  <a:gd name="T97" fmla="*/ 77 h 1463"/>
                  <a:gd name="T98" fmla="*/ 72 w 850"/>
                  <a:gd name="T99" fmla="*/ 63 h 1463"/>
                  <a:gd name="T100" fmla="*/ 62 w 850"/>
                  <a:gd name="T101" fmla="*/ 45 h 1463"/>
                  <a:gd name="T102" fmla="*/ 53 w 850"/>
                  <a:gd name="T103" fmla="*/ 30 h 1463"/>
                  <a:gd name="T104" fmla="*/ 47 w 850"/>
                  <a:gd name="T105" fmla="*/ 20 h 1463"/>
                  <a:gd name="T106" fmla="*/ 65 w 850"/>
                  <a:gd name="T107" fmla="*/ 0 h 146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850"/>
                  <a:gd name="T163" fmla="*/ 0 h 1463"/>
                  <a:gd name="T164" fmla="*/ 850 w 850"/>
                  <a:gd name="T165" fmla="*/ 1463 h 146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850" h="1463">
                    <a:moveTo>
                      <a:pt x="258" y="0"/>
                    </a:moveTo>
                    <a:lnTo>
                      <a:pt x="269" y="13"/>
                    </a:lnTo>
                    <a:lnTo>
                      <a:pt x="297" y="51"/>
                    </a:lnTo>
                    <a:lnTo>
                      <a:pt x="316" y="77"/>
                    </a:lnTo>
                    <a:lnTo>
                      <a:pt x="337" y="106"/>
                    </a:lnTo>
                    <a:lnTo>
                      <a:pt x="361" y="142"/>
                    </a:lnTo>
                    <a:lnTo>
                      <a:pt x="383" y="178"/>
                    </a:lnTo>
                    <a:lnTo>
                      <a:pt x="407" y="219"/>
                    </a:lnTo>
                    <a:lnTo>
                      <a:pt x="419" y="239"/>
                    </a:lnTo>
                    <a:lnTo>
                      <a:pt x="431" y="261"/>
                    </a:lnTo>
                    <a:lnTo>
                      <a:pt x="441" y="283"/>
                    </a:lnTo>
                    <a:lnTo>
                      <a:pt x="453" y="305"/>
                    </a:lnTo>
                    <a:lnTo>
                      <a:pt x="472" y="352"/>
                    </a:lnTo>
                    <a:lnTo>
                      <a:pt x="490" y="397"/>
                    </a:lnTo>
                    <a:lnTo>
                      <a:pt x="504" y="444"/>
                    </a:lnTo>
                    <a:lnTo>
                      <a:pt x="520" y="536"/>
                    </a:lnTo>
                    <a:lnTo>
                      <a:pt x="511" y="636"/>
                    </a:lnTo>
                    <a:lnTo>
                      <a:pt x="499" y="691"/>
                    </a:lnTo>
                    <a:lnTo>
                      <a:pt x="481" y="751"/>
                    </a:lnTo>
                    <a:lnTo>
                      <a:pt x="460" y="812"/>
                    </a:lnTo>
                    <a:lnTo>
                      <a:pt x="435" y="874"/>
                    </a:lnTo>
                    <a:lnTo>
                      <a:pt x="410" y="934"/>
                    </a:lnTo>
                    <a:lnTo>
                      <a:pt x="397" y="964"/>
                    </a:lnTo>
                    <a:lnTo>
                      <a:pt x="383" y="994"/>
                    </a:lnTo>
                    <a:lnTo>
                      <a:pt x="368" y="1023"/>
                    </a:lnTo>
                    <a:lnTo>
                      <a:pt x="355" y="1051"/>
                    </a:lnTo>
                    <a:lnTo>
                      <a:pt x="342" y="1077"/>
                    </a:lnTo>
                    <a:lnTo>
                      <a:pt x="328" y="1103"/>
                    </a:lnTo>
                    <a:lnTo>
                      <a:pt x="316" y="1127"/>
                    </a:lnTo>
                    <a:lnTo>
                      <a:pt x="305" y="1150"/>
                    </a:lnTo>
                    <a:lnTo>
                      <a:pt x="293" y="1172"/>
                    </a:lnTo>
                    <a:lnTo>
                      <a:pt x="282" y="1191"/>
                    </a:lnTo>
                    <a:lnTo>
                      <a:pt x="263" y="1225"/>
                    </a:lnTo>
                    <a:lnTo>
                      <a:pt x="248" y="1251"/>
                    </a:lnTo>
                    <a:lnTo>
                      <a:pt x="235" y="1273"/>
                    </a:lnTo>
                    <a:lnTo>
                      <a:pt x="290" y="1265"/>
                    </a:lnTo>
                    <a:lnTo>
                      <a:pt x="349" y="1258"/>
                    </a:lnTo>
                    <a:lnTo>
                      <a:pt x="420" y="1251"/>
                    </a:lnTo>
                    <a:lnTo>
                      <a:pt x="498" y="1246"/>
                    </a:lnTo>
                    <a:lnTo>
                      <a:pt x="573" y="1245"/>
                    </a:lnTo>
                    <a:lnTo>
                      <a:pt x="643" y="1249"/>
                    </a:lnTo>
                    <a:lnTo>
                      <a:pt x="700" y="1261"/>
                    </a:lnTo>
                    <a:lnTo>
                      <a:pt x="722" y="1270"/>
                    </a:lnTo>
                    <a:lnTo>
                      <a:pt x="741" y="1279"/>
                    </a:lnTo>
                    <a:lnTo>
                      <a:pt x="759" y="1286"/>
                    </a:lnTo>
                    <a:lnTo>
                      <a:pt x="775" y="1295"/>
                    </a:lnTo>
                    <a:lnTo>
                      <a:pt x="789" y="1303"/>
                    </a:lnTo>
                    <a:lnTo>
                      <a:pt x="802" y="1312"/>
                    </a:lnTo>
                    <a:lnTo>
                      <a:pt x="821" y="1328"/>
                    </a:lnTo>
                    <a:lnTo>
                      <a:pt x="850" y="1365"/>
                    </a:lnTo>
                    <a:lnTo>
                      <a:pt x="830" y="1463"/>
                    </a:lnTo>
                    <a:lnTo>
                      <a:pt x="815" y="1463"/>
                    </a:lnTo>
                    <a:lnTo>
                      <a:pt x="772" y="1455"/>
                    </a:lnTo>
                    <a:lnTo>
                      <a:pt x="743" y="1448"/>
                    </a:lnTo>
                    <a:lnTo>
                      <a:pt x="708" y="1441"/>
                    </a:lnTo>
                    <a:lnTo>
                      <a:pt x="671" y="1434"/>
                    </a:lnTo>
                    <a:lnTo>
                      <a:pt x="631" y="1426"/>
                    </a:lnTo>
                    <a:lnTo>
                      <a:pt x="588" y="1417"/>
                    </a:lnTo>
                    <a:lnTo>
                      <a:pt x="545" y="1412"/>
                    </a:lnTo>
                    <a:lnTo>
                      <a:pt x="501" y="1404"/>
                    </a:lnTo>
                    <a:lnTo>
                      <a:pt x="457" y="1398"/>
                    </a:lnTo>
                    <a:lnTo>
                      <a:pt x="374" y="1393"/>
                    </a:lnTo>
                    <a:lnTo>
                      <a:pt x="302" y="1393"/>
                    </a:lnTo>
                    <a:lnTo>
                      <a:pt x="186" y="1401"/>
                    </a:lnTo>
                    <a:lnTo>
                      <a:pt x="100" y="1404"/>
                    </a:lnTo>
                    <a:lnTo>
                      <a:pt x="27" y="1406"/>
                    </a:lnTo>
                    <a:lnTo>
                      <a:pt x="0" y="1333"/>
                    </a:lnTo>
                    <a:lnTo>
                      <a:pt x="18" y="1303"/>
                    </a:lnTo>
                    <a:lnTo>
                      <a:pt x="37" y="1270"/>
                    </a:lnTo>
                    <a:lnTo>
                      <a:pt x="49" y="1251"/>
                    </a:lnTo>
                    <a:lnTo>
                      <a:pt x="62" y="1227"/>
                    </a:lnTo>
                    <a:lnTo>
                      <a:pt x="77" y="1203"/>
                    </a:lnTo>
                    <a:lnTo>
                      <a:pt x="92" y="1176"/>
                    </a:lnTo>
                    <a:lnTo>
                      <a:pt x="108" y="1147"/>
                    </a:lnTo>
                    <a:lnTo>
                      <a:pt x="125" y="1118"/>
                    </a:lnTo>
                    <a:lnTo>
                      <a:pt x="143" y="1087"/>
                    </a:lnTo>
                    <a:lnTo>
                      <a:pt x="160" y="1054"/>
                    </a:lnTo>
                    <a:lnTo>
                      <a:pt x="180" y="1021"/>
                    </a:lnTo>
                    <a:lnTo>
                      <a:pt x="198" y="988"/>
                    </a:lnTo>
                    <a:lnTo>
                      <a:pt x="217" y="953"/>
                    </a:lnTo>
                    <a:lnTo>
                      <a:pt x="235" y="919"/>
                    </a:lnTo>
                    <a:lnTo>
                      <a:pt x="254" y="884"/>
                    </a:lnTo>
                    <a:lnTo>
                      <a:pt x="270" y="850"/>
                    </a:lnTo>
                    <a:lnTo>
                      <a:pt x="288" y="817"/>
                    </a:lnTo>
                    <a:lnTo>
                      <a:pt x="305" y="785"/>
                    </a:lnTo>
                    <a:lnTo>
                      <a:pt x="319" y="752"/>
                    </a:lnTo>
                    <a:lnTo>
                      <a:pt x="334" y="722"/>
                    </a:lnTo>
                    <a:lnTo>
                      <a:pt x="348" y="691"/>
                    </a:lnTo>
                    <a:lnTo>
                      <a:pt x="361" y="663"/>
                    </a:lnTo>
                    <a:lnTo>
                      <a:pt x="380" y="614"/>
                    </a:lnTo>
                    <a:lnTo>
                      <a:pt x="398" y="541"/>
                    </a:lnTo>
                    <a:lnTo>
                      <a:pt x="389" y="481"/>
                    </a:lnTo>
                    <a:lnTo>
                      <a:pt x="379" y="446"/>
                    </a:lnTo>
                    <a:lnTo>
                      <a:pt x="364" y="409"/>
                    </a:lnTo>
                    <a:lnTo>
                      <a:pt x="348" y="370"/>
                    </a:lnTo>
                    <a:lnTo>
                      <a:pt x="339" y="351"/>
                    </a:lnTo>
                    <a:lnTo>
                      <a:pt x="328" y="330"/>
                    </a:lnTo>
                    <a:lnTo>
                      <a:pt x="319" y="311"/>
                    </a:lnTo>
                    <a:lnTo>
                      <a:pt x="309" y="292"/>
                    </a:lnTo>
                    <a:lnTo>
                      <a:pt x="288" y="253"/>
                    </a:lnTo>
                    <a:lnTo>
                      <a:pt x="267" y="216"/>
                    </a:lnTo>
                    <a:lnTo>
                      <a:pt x="248" y="182"/>
                    </a:lnTo>
                    <a:lnTo>
                      <a:pt x="229" y="150"/>
                    </a:lnTo>
                    <a:lnTo>
                      <a:pt x="212" y="123"/>
                    </a:lnTo>
                    <a:lnTo>
                      <a:pt x="198" y="101"/>
                    </a:lnTo>
                    <a:lnTo>
                      <a:pt x="187" y="83"/>
                    </a:lnTo>
                    <a:lnTo>
                      <a:pt x="178" y="68"/>
                    </a:lnTo>
                    <a:lnTo>
                      <a:pt x="258" y="0"/>
                    </a:lnTo>
                    <a:close/>
                  </a:path>
                </a:pathLst>
              </a:custGeom>
              <a:solidFill>
                <a:srgbClr val="000000"/>
              </a:solidFill>
              <a:ln w="9525">
                <a:noFill/>
                <a:round/>
                <a:headEnd/>
                <a:tailEnd/>
              </a:ln>
            </p:spPr>
            <p:txBody>
              <a:bodyPr/>
              <a:lstStyle/>
              <a:p>
                <a:endParaRPr lang="en-US"/>
              </a:p>
            </p:txBody>
          </p:sp>
          <p:sp>
            <p:nvSpPr>
              <p:cNvPr id="1061" name="Freeform 34"/>
              <p:cNvSpPr>
                <a:spLocks/>
              </p:cNvSpPr>
              <p:nvPr/>
            </p:nvSpPr>
            <p:spPr bwMode="auto">
              <a:xfrm>
                <a:off x="1490" y="3032"/>
                <a:ext cx="428" cy="510"/>
              </a:xfrm>
              <a:custGeom>
                <a:avLst/>
                <a:gdLst>
                  <a:gd name="T0" fmla="*/ 60 w 857"/>
                  <a:gd name="T1" fmla="*/ 9 h 1019"/>
                  <a:gd name="T2" fmla="*/ 73 w 857"/>
                  <a:gd name="T3" fmla="*/ 26 h 1019"/>
                  <a:gd name="T4" fmla="*/ 83 w 857"/>
                  <a:gd name="T5" fmla="*/ 41 h 1019"/>
                  <a:gd name="T6" fmla="*/ 94 w 857"/>
                  <a:gd name="T7" fmla="*/ 67 h 1019"/>
                  <a:gd name="T8" fmla="*/ 96 w 857"/>
                  <a:gd name="T9" fmla="*/ 106 h 1019"/>
                  <a:gd name="T10" fmla="*/ 89 w 857"/>
                  <a:gd name="T11" fmla="*/ 135 h 1019"/>
                  <a:gd name="T12" fmla="*/ 84 w 857"/>
                  <a:gd name="T13" fmla="*/ 152 h 1019"/>
                  <a:gd name="T14" fmla="*/ 76 w 857"/>
                  <a:gd name="T15" fmla="*/ 173 h 1019"/>
                  <a:gd name="T16" fmla="*/ 68 w 857"/>
                  <a:gd name="T17" fmla="*/ 193 h 1019"/>
                  <a:gd name="T18" fmla="*/ 80 w 857"/>
                  <a:gd name="T19" fmla="*/ 199 h 1019"/>
                  <a:gd name="T20" fmla="*/ 157 w 857"/>
                  <a:gd name="T21" fmla="*/ 201 h 1019"/>
                  <a:gd name="T22" fmla="*/ 186 w 857"/>
                  <a:gd name="T23" fmla="*/ 210 h 1019"/>
                  <a:gd name="T24" fmla="*/ 195 w 857"/>
                  <a:gd name="T25" fmla="*/ 215 h 1019"/>
                  <a:gd name="T26" fmla="*/ 201 w 857"/>
                  <a:gd name="T27" fmla="*/ 219 h 1019"/>
                  <a:gd name="T28" fmla="*/ 209 w 857"/>
                  <a:gd name="T29" fmla="*/ 225 h 1019"/>
                  <a:gd name="T30" fmla="*/ 199 w 857"/>
                  <a:gd name="T31" fmla="*/ 255 h 1019"/>
                  <a:gd name="T32" fmla="*/ 186 w 857"/>
                  <a:gd name="T33" fmla="*/ 252 h 1019"/>
                  <a:gd name="T34" fmla="*/ 172 w 857"/>
                  <a:gd name="T35" fmla="*/ 248 h 1019"/>
                  <a:gd name="T36" fmla="*/ 154 w 857"/>
                  <a:gd name="T37" fmla="*/ 245 h 1019"/>
                  <a:gd name="T38" fmla="*/ 134 w 857"/>
                  <a:gd name="T39" fmla="*/ 242 h 1019"/>
                  <a:gd name="T40" fmla="*/ 93 w 857"/>
                  <a:gd name="T41" fmla="*/ 237 h 1019"/>
                  <a:gd name="T42" fmla="*/ 42 w 857"/>
                  <a:gd name="T43" fmla="*/ 240 h 1019"/>
                  <a:gd name="T44" fmla="*/ 0 w 857"/>
                  <a:gd name="T45" fmla="*/ 242 h 1019"/>
                  <a:gd name="T46" fmla="*/ 4 w 857"/>
                  <a:gd name="T47" fmla="*/ 221 h 1019"/>
                  <a:gd name="T48" fmla="*/ 16 w 857"/>
                  <a:gd name="T49" fmla="*/ 204 h 1019"/>
                  <a:gd name="T50" fmla="*/ 28 w 857"/>
                  <a:gd name="T51" fmla="*/ 188 h 1019"/>
                  <a:gd name="T52" fmla="*/ 40 w 857"/>
                  <a:gd name="T53" fmla="*/ 169 h 1019"/>
                  <a:gd name="T54" fmla="*/ 49 w 857"/>
                  <a:gd name="T55" fmla="*/ 153 h 1019"/>
                  <a:gd name="T56" fmla="*/ 57 w 857"/>
                  <a:gd name="T57" fmla="*/ 138 h 1019"/>
                  <a:gd name="T58" fmla="*/ 65 w 857"/>
                  <a:gd name="T59" fmla="*/ 118 h 1019"/>
                  <a:gd name="T60" fmla="*/ 70 w 857"/>
                  <a:gd name="T61" fmla="*/ 91 h 1019"/>
                  <a:gd name="T62" fmla="*/ 66 w 857"/>
                  <a:gd name="T63" fmla="*/ 68 h 1019"/>
                  <a:gd name="T64" fmla="*/ 61 w 857"/>
                  <a:gd name="T65" fmla="*/ 54 h 1019"/>
                  <a:gd name="T66" fmla="*/ 54 w 857"/>
                  <a:gd name="T67" fmla="*/ 41 h 1019"/>
                  <a:gd name="T68" fmla="*/ 46 w 857"/>
                  <a:gd name="T69" fmla="*/ 31 h 1019"/>
                  <a:gd name="T70" fmla="*/ 33 w 857"/>
                  <a:gd name="T71" fmla="*/ 17 h 1019"/>
                  <a:gd name="T72" fmla="*/ 51 w 857"/>
                  <a:gd name="T73" fmla="*/ 0 h 101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57"/>
                  <a:gd name="T112" fmla="*/ 0 h 1019"/>
                  <a:gd name="T113" fmla="*/ 857 w 857"/>
                  <a:gd name="T114" fmla="*/ 1019 h 101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57" h="1019">
                    <a:moveTo>
                      <a:pt x="207" y="0"/>
                    </a:moveTo>
                    <a:lnTo>
                      <a:pt x="241" y="36"/>
                    </a:lnTo>
                    <a:lnTo>
                      <a:pt x="276" y="77"/>
                    </a:lnTo>
                    <a:lnTo>
                      <a:pt x="294" y="104"/>
                    </a:lnTo>
                    <a:lnTo>
                      <a:pt x="315" y="131"/>
                    </a:lnTo>
                    <a:lnTo>
                      <a:pt x="333" y="162"/>
                    </a:lnTo>
                    <a:lnTo>
                      <a:pt x="351" y="196"/>
                    </a:lnTo>
                    <a:lnTo>
                      <a:pt x="379" y="267"/>
                    </a:lnTo>
                    <a:lnTo>
                      <a:pt x="392" y="345"/>
                    </a:lnTo>
                    <a:lnTo>
                      <a:pt x="386" y="424"/>
                    </a:lnTo>
                    <a:lnTo>
                      <a:pt x="367" y="503"/>
                    </a:lnTo>
                    <a:lnTo>
                      <a:pt x="357" y="538"/>
                    </a:lnTo>
                    <a:lnTo>
                      <a:pt x="346" y="573"/>
                    </a:lnTo>
                    <a:lnTo>
                      <a:pt x="336" y="606"/>
                    </a:lnTo>
                    <a:lnTo>
                      <a:pt x="325" y="637"/>
                    </a:lnTo>
                    <a:lnTo>
                      <a:pt x="306" y="691"/>
                    </a:lnTo>
                    <a:lnTo>
                      <a:pt x="288" y="735"/>
                    </a:lnTo>
                    <a:lnTo>
                      <a:pt x="275" y="769"/>
                    </a:lnTo>
                    <a:lnTo>
                      <a:pt x="262" y="796"/>
                    </a:lnTo>
                    <a:lnTo>
                      <a:pt x="322" y="794"/>
                    </a:lnTo>
                    <a:lnTo>
                      <a:pt x="466" y="794"/>
                    </a:lnTo>
                    <a:lnTo>
                      <a:pt x="628" y="804"/>
                    </a:lnTo>
                    <a:lnTo>
                      <a:pt x="698" y="817"/>
                    </a:lnTo>
                    <a:lnTo>
                      <a:pt x="747" y="837"/>
                    </a:lnTo>
                    <a:lnTo>
                      <a:pt x="765" y="849"/>
                    </a:lnTo>
                    <a:lnTo>
                      <a:pt x="781" y="858"/>
                    </a:lnTo>
                    <a:lnTo>
                      <a:pt x="795" y="868"/>
                    </a:lnTo>
                    <a:lnTo>
                      <a:pt x="807" y="875"/>
                    </a:lnTo>
                    <a:lnTo>
                      <a:pt x="826" y="889"/>
                    </a:lnTo>
                    <a:lnTo>
                      <a:pt x="839" y="899"/>
                    </a:lnTo>
                    <a:lnTo>
                      <a:pt x="857" y="912"/>
                    </a:lnTo>
                    <a:lnTo>
                      <a:pt x="798" y="1019"/>
                    </a:lnTo>
                    <a:lnTo>
                      <a:pt x="784" y="1016"/>
                    </a:lnTo>
                    <a:lnTo>
                      <a:pt x="746" y="1005"/>
                    </a:lnTo>
                    <a:lnTo>
                      <a:pt x="719" y="1000"/>
                    </a:lnTo>
                    <a:lnTo>
                      <a:pt x="689" y="992"/>
                    </a:lnTo>
                    <a:lnTo>
                      <a:pt x="655" y="985"/>
                    </a:lnTo>
                    <a:lnTo>
                      <a:pt x="618" y="978"/>
                    </a:lnTo>
                    <a:lnTo>
                      <a:pt x="579" y="970"/>
                    </a:lnTo>
                    <a:lnTo>
                      <a:pt x="539" y="965"/>
                    </a:lnTo>
                    <a:lnTo>
                      <a:pt x="455" y="953"/>
                    </a:lnTo>
                    <a:lnTo>
                      <a:pt x="373" y="947"/>
                    </a:lnTo>
                    <a:lnTo>
                      <a:pt x="297" y="948"/>
                    </a:lnTo>
                    <a:lnTo>
                      <a:pt x="171" y="957"/>
                    </a:lnTo>
                    <a:lnTo>
                      <a:pt x="79" y="963"/>
                    </a:lnTo>
                    <a:lnTo>
                      <a:pt x="0" y="966"/>
                    </a:lnTo>
                    <a:lnTo>
                      <a:pt x="8" y="896"/>
                    </a:lnTo>
                    <a:lnTo>
                      <a:pt x="19" y="883"/>
                    </a:lnTo>
                    <a:lnTo>
                      <a:pt x="48" y="843"/>
                    </a:lnTo>
                    <a:lnTo>
                      <a:pt x="67" y="815"/>
                    </a:lnTo>
                    <a:lnTo>
                      <a:pt x="89" y="785"/>
                    </a:lnTo>
                    <a:lnTo>
                      <a:pt x="112" y="751"/>
                    </a:lnTo>
                    <a:lnTo>
                      <a:pt x="137" y="713"/>
                    </a:lnTo>
                    <a:lnTo>
                      <a:pt x="161" y="674"/>
                    </a:lnTo>
                    <a:lnTo>
                      <a:pt x="186" y="633"/>
                    </a:lnTo>
                    <a:lnTo>
                      <a:pt x="196" y="612"/>
                    </a:lnTo>
                    <a:lnTo>
                      <a:pt x="208" y="592"/>
                    </a:lnTo>
                    <a:lnTo>
                      <a:pt x="229" y="549"/>
                    </a:lnTo>
                    <a:lnTo>
                      <a:pt x="247" y="509"/>
                    </a:lnTo>
                    <a:lnTo>
                      <a:pt x="263" y="469"/>
                    </a:lnTo>
                    <a:lnTo>
                      <a:pt x="281" y="396"/>
                    </a:lnTo>
                    <a:lnTo>
                      <a:pt x="282" y="362"/>
                    </a:lnTo>
                    <a:lnTo>
                      <a:pt x="281" y="330"/>
                    </a:lnTo>
                    <a:lnTo>
                      <a:pt x="267" y="269"/>
                    </a:lnTo>
                    <a:lnTo>
                      <a:pt x="256" y="240"/>
                    </a:lnTo>
                    <a:lnTo>
                      <a:pt x="244" y="213"/>
                    </a:lnTo>
                    <a:lnTo>
                      <a:pt x="230" y="187"/>
                    </a:lnTo>
                    <a:lnTo>
                      <a:pt x="216" y="164"/>
                    </a:lnTo>
                    <a:lnTo>
                      <a:pt x="201" y="143"/>
                    </a:lnTo>
                    <a:lnTo>
                      <a:pt x="187" y="123"/>
                    </a:lnTo>
                    <a:lnTo>
                      <a:pt x="161" y="93"/>
                    </a:lnTo>
                    <a:lnTo>
                      <a:pt x="135" y="66"/>
                    </a:lnTo>
                    <a:lnTo>
                      <a:pt x="207" y="0"/>
                    </a:lnTo>
                    <a:close/>
                  </a:path>
                </a:pathLst>
              </a:custGeom>
              <a:solidFill>
                <a:srgbClr val="000000"/>
              </a:solidFill>
              <a:ln w="9525">
                <a:noFill/>
                <a:round/>
                <a:headEnd/>
                <a:tailEnd/>
              </a:ln>
            </p:spPr>
            <p:txBody>
              <a:bodyPr/>
              <a:lstStyle/>
              <a:p>
                <a:endParaRPr lang="en-US"/>
              </a:p>
            </p:txBody>
          </p:sp>
          <p:sp>
            <p:nvSpPr>
              <p:cNvPr id="1062" name="Freeform 35"/>
              <p:cNvSpPr>
                <a:spLocks/>
              </p:cNvSpPr>
              <p:nvPr/>
            </p:nvSpPr>
            <p:spPr bwMode="auto">
              <a:xfrm>
                <a:off x="1793" y="2445"/>
                <a:ext cx="678" cy="476"/>
              </a:xfrm>
              <a:custGeom>
                <a:avLst/>
                <a:gdLst>
                  <a:gd name="T0" fmla="*/ 5 w 1355"/>
                  <a:gd name="T1" fmla="*/ 122 h 951"/>
                  <a:gd name="T2" fmla="*/ 128 w 1355"/>
                  <a:gd name="T3" fmla="*/ 195 h 951"/>
                  <a:gd name="T4" fmla="*/ 300 w 1355"/>
                  <a:gd name="T5" fmla="*/ 0 h 951"/>
                  <a:gd name="T6" fmla="*/ 339 w 1355"/>
                  <a:gd name="T7" fmla="*/ 38 h 951"/>
                  <a:gd name="T8" fmla="*/ 140 w 1355"/>
                  <a:gd name="T9" fmla="*/ 238 h 951"/>
                  <a:gd name="T10" fmla="*/ 131 w 1355"/>
                  <a:gd name="T11" fmla="*/ 236 h 951"/>
                  <a:gd name="T12" fmla="*/ 121 w 1355"/>
                  <a:gd name="T13" fmla="*/ 233 h 951"/>
                  <a:gd name="T14" fmla="*/ 115 w 1355"/>
                  <a:gd name="T15" fmla="*/ 232 h 951"/>
                  <a:gd name="T16" fmla="*/ 108 w 1355"/>
                  <a:gd name="T17" fmla="*/ 229 h 951"/>
                  <a:gd name="T18" fmla="*/ 101 w 1355"/>
                  <a:gd name="T19" fmla="*/ 227 h 951"/>
                  <a:gd name="T20" fmla="*/ 93 w 1355"/>
                  <a:gd name="T21" fmla="*/ 223 h 951"/>
                  <a:gd name="T22" fmla="*/ 90 w 1355"/>
                  <a:gd name="T23" fmla="*/ 222 h 951"/>
                  <a:gd name="T24" fmla="*/ 86 w 1355"/>
                  <a:gd name="T25" fmla="*/ 220 h 951"/>
                  <a:gd name="T26" fmla="*/ 82 w 1355"/>
                  <a:gd name="T27" fmla="*/ 218 h 951"/>
                  <a:gd name="T28" fmla="*/ 78 w 1355"/>
                  <a:gd name="T29" fmla="*/ 216 h 951"/>
                  <a:gd name="T30" fmla="*/ 74 w 1355"/>
                  <a:gd name="T31" fmla="*/ 214 h 951"/>
                  <a:gd name="T32" fmla="*/ 70 w 1355"/>
                  <a:gd name="T33" fmla="*/ 212 h 951"/>
                  <a:gd name="T34" fmla="*/ 66 w 1355"/>
                  <a:gd name="T35" fmla="*/ 209 h 951"/>
                  <a:gd name="T36" fmla="*/ 62 w 1355"/>
                  <a:gd name="T37" fmla="*/ 207 h 951"/>
                  <a:gd name="T38" fmla="*/ 47 w 1355"/>
                  <a:gd name="T39" fmla="*/ 195 h 951"/>
                  <a:gd name="T40" fmla="*/ 40 w 1355"/>
                  <a:gd name="T41" fmla="*/ 189 h 951"/>
                  <a:gd name="T42" fmla="*/ 33 w 1355"/>
                  <a:gd name="T43" fmla="*/ 183 h 951"/>
                  <a:gd name="T44" fmla="*/ 23 w 1355"/>
                  <a:gd name="T45" fmla="*/ 173 h 951"/>
                  <a:gd name="T46" fmla="*/ 15 w 1355"/>
                  <a:gd name="T47" fmla="*/ 164 h 951"/>
                  <a:gd name="T48" fmla="*/ 9 w 1355"/>
                  <a:gd name="T49" fmla="*/ 156 h 951"/>
                  <a:gd name="T50" fmla="*/ 0 w 1355"/>
                  <a:gd name="T51" fmla="*/ 141 h 951"/>
                  <a:gd name="T52" fmla="*/ 5 w 1355"/>
                  <a:gd name="T53" fmla="*/ 122 h 951"/>
                  <a:gd name="T54" fmla="*/ 5 w 1355"/>
                  <a:gd name="T55" fmla="*/ 122 h 95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355"/>
                  <a:gd name="T85" fmla="*/ 0 h 951"/>
                  <a:gd name="T86" fmla="*/ 1355 w 1355"/>
                  <a:gd name="T87" fmla="*/ 951 h 95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355" h="951">
                    <a:moveTo>
                      <a:pt x="17" y="487"/>
                    </a:moveTo>
                    <a:lnTo>
                      <a:pt x="512" y="780"/>
                    </a:lnTo>
                    <a:lnTo>
                      <a:pt x="1198" y="0"/>
                    </a:lnTo>
                    <a:lnTo>
                      <a:pt x="1355" y="149"/>
                    </a:lnTo>
                    <a:lnTo>
                      <a:pt x="558" y="951"/>
                    </a:lnTo>
                    <a:lnTo>
                      <a:pt x="522" y="944"/>
                    </a:lnTo>
                    <a:lnTo>
                      <a:pt x="482" y="932"/>
                    </a:lnTo>
                    <a:lnTo>
                      <a:pt x="457" y="925"/>
                    </a:lnTo>
                    <a:lnTo>
                      <a:pt x="432" y="915"/>
                    </a:lnTo>
                    <a:lnTo>
                      <a:pt x="402" y="905"/>
                    </a:lnTo>
                    <a:lnTo>
                      <a:pt x="372" y="891"/>
                    </a:lnTo>
                    <a:lnTo>
                      <a:pt x="357" y="886"/>
                    </a:lnTo>
                    <a:lnTo>
                      <a:pt x="343" y="878"/>
                    </a:lnTo>
                    <a:lnTo>
                      <a:pt x="326" y="871"/>
                    </a:lnTo>
                    <a:lnTo>
                      <a:pt x="310" y="862"/>
                    </a:lnTo>
                    <a:lnTo>
                      <a:pt x="295" y="853"/>
                    </a:lnTo>
                    <a:lnTo>
                      <a:pt x="279" y="845"/>
                    </a:lnTo>
                    <a:lnTo>
                      <a:pt x="262" y="834"/>
                    </a:lnTo>
                    <a:lnTo>
                      <a:pt x="248" y="826"/>
                    </a:lnTo>
                    <a:lnTo>
                      <a:pt x="187" y="780"/>
                    </a:lnTo>
                    <a:lnTo>
                      <a:pt x="158" y="756"/>
                    </a:lnTo>
                    <a:lnTo>
                      <a:pt x="132" y="732"/>
                    </a:lnTo>
                    <a:lnTo>
                      <a:pt x="90" y="690"/>
                    </a:lnTo>
                    <a:lnTo>
                      <a:pt x="57" y="653"/>
                    </a:lnTo>
                    <a:lnTo>
                      <a:pt x="34" y="621"/>
                    </a:lnTo>
                    <a:lnTo>
                      <a:pt x="0" y="561"/>
                    </a:lnTo>
                    <a:lnTo>
                      <a:pt x="17" y="487"/>
                    </a:lnTo>
                    <a:close/>
                  </a:path>
                </a:pathLst>
              </a:custGeom>
              <a:solidFill>
                <a:srgbClr val="000000"/>
              </a:solidFill>
              <a:ln w="9525">
                <a:noFill/>
                <a:round/>
                <a:headEnd/>
                <a:tailEnd/>
              </a:ln>
            </p:spPr>
            <p:txBody>
              <a:bodyPr/>
              <a:lstStyle/>
              <a:p>
                <a:endParaRPr lang="en-US"/>
              </a:p>
            </p:txBody>
          </p:sp>
          <p:sp>
            <p:nvSpPr>
              <p:cNvPr id="1063" name="Freeform 36"/>
              <p:cNvSpPr>
                <a:spLocks/>
              </p:cNvSpPr>
              <p:nvPr/>
            </p:nvSpPr>
            <p:spPr bwMode="auto">
              <a:xfrm>
                <a:off x="2359" y="2439"/>
                <a:ext cx="233" cy="249"/>
              </a:xfrm>
              <a:custGeom>
                <a:avLst/>
                <a:gdLst>
                  <a:gd name="T0" fmla="*/ 92 w 588"/>
                  <a:gd name="T1" fmla="*/ 87 h 581"/>
                  <a:gd name="T2" fmla="*/ 13 w 588"/>
                  <a:gd name="T3" fmla="*/ 0 h 581"/>
                  <a:gd name="T4" fmla="*/ 0 w 588"/>
                  <a:gd name="T5" fmla="*/ 17 h 581"/>
                  <a:gd name="T6" fmla="*/ 80 w 588"/>
                  <a:gd name="T7" fmla="*/ 107 h 581"/>
                  <a:gd name="T8" fmla="*/ 92 w 588"/>
                  <a:gd name="T9" fmla="*/ 87 h 581"/>
                  <a:gd name="T10" fmla="*/ 92 w 588"/>
                  <a:gd name="T11" fmla="*/ 87 h 581"/>
                  <a:gd name="T12" fmla="*/ 0 60000 65536"/>
                  <a:gd name="T13" fmla="*/ 0 60000 65536"/>
                  <a:gd name="T14" fmla="*/ 0 60000 65536"/>
                  <a:gd name="T15" fmla="*/ 0 60000 65536"/>
                  <a:gd name="T16" fmla="*/ 0 60000 65536"/>
                  <a:gd name="T17" fmla="*/ 0 60000 65536"/>
                  <a:gd name="T18" fmla="*/ 0 w 588"/>
                  <a:gd name="T19" fmla="*/ 0 h 581"/>
                  <a:gd name="T20" fmla="*/ 588 w 588"/>
                  <a:gd name="T21" fmla="*/ 581 h 581"/>
                </a:gdLst>
                <a:ahLst/>
                <a:cxnLst>
                  <a:cxn ang="T12">
                    <a:pos x="T0" y="T1"/>
                  </a:cxn>
                  <a:cxn ang="T13">
                    <a:pos x="T2" y="T3"/>
                  </a:cxn>
                  <a:cxn ang="T14">
                    <a:pos x="T4" y="T5"/>
                  </a:cxn>
                  <a:cxn ang="T15">
                    <a:pos x="T6" y="T7"/>
                  </a:cxn>
                  <a:cxn ang="T16">
                    <a:pos x="T8" y="T9"/>
                  </a:cxn>
                  <a:cxn ang="T17">
                    <a:pos x="T10" y="T11"/>
                  </a:cxn>
                </a:cxnLst>
                <a:rect l="T18" t="T19" r="T20" b="T21"/>
                <a:pathLst>
                  <a:path w="588" h="581">
                    <a:moveTo>
                      <a:pt x="588" y="477"/>
                    </a:moveTo>
                    <a:lnTo>
                      <a:pt x="87" y="0"/>
                    </a:lnTo>
                    <a:lnTo>
                      <a:pt x="0" y="93"/>
                    </a:lnTo>
                    <a:lnTo>
                      <a:pt x="512" y="581"/>
                    </a:lnTo>
                    <a:lnTo>
                      <a:pt x="588" y="477"/>
                    </a:lnTo>
                    <a:close/>
                  </a:path>
                </a:pathLst>
              </a:custGeom>
              <a:solidFill>
                <a:srgbClr val="000000"/>
              </a:solidFill>
              <a:ln w="9525">
                <a:noFill/>
                <a:round/>
                <a:headEnd/>
                <a:tailEnd/>
              </a:ln>
            </p:spPr>
            <p:txBody>
              <a:bodyPr/>
              <a:lstStyle/>
              <a:p>
                <a:endParaRPr lang="en-US"/>
              </a:p>
            </p:txBody>
          </p:sp>
        </p:grpSp>
        <p:graphicFrame>
          <p:nvGraphicFramePr>
            <p:cNvPr id="1026" name="Object 37"/>
            <p:cNvGraphicFramePr>
              <a:graphicFrameLocks/>
            </p:cNvGraphicFramePr>
            <p:nvPr/>
          </p:nvGraphicFramePr>
          <p:xfrm>
            <a:off x="3366" y="2046"/>
            <a:ext cx="1434" cy="1620"/>
          </p:xfrm>
          <a:graphic>
            <a:graphicData uri="http://schemas.openxmlformats.org/presentationml/2006/ole">
              <p:oleObj spid="_x0000_s2050" name="Clip" r:id="rId3" imgW="3020760" imgH="3468600" progId="">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0964"/>
                                        </p:tgtEl>
                                        <p:attrNameLst>
                                          <p:attrName>style.visibility</p:attrName>
                                        </p:attrNameLst>
                                      </p:cBhvr>
                                      <p:to>
                                        <p:strVal val="visible"/>
                                      </p:to>
                                    </p:set>
                                    <p:anim calcmode="lin" valueType="num">
                                      <p:cBhvr>
                                        <p:cTn id="7" dur="500" fill="hold"/>
                                        <p:tgtEl>
                                          <p:spTgt spid="40964"/>
                                        </p:tgtEl>
                                        <p:attrNameLst>
                                          <p:attrName>ppt_w</p:attrName>
                                        </p:attrNameLst>
                                      </p:cBhvr>
                                      <p:tavLst>
                                        <p:tav tm="0">
                                          <p:val>
                                            <p:fltVal val="0"/>
                                          </p:val>
                                        </p:tav>
                                        <p:tav tm="100000">
                                          <p:val>
                                            <p:strVal val="#ppt_w"/>
                                          </p:val>
                                        </p:tav>
                                      </p:tavLst>
                                    </p:anim>
                                    <p:anim calcmode="lin" valueType="num">
                                      <p:cBhvr>
                                        <p:cTn id="8" dur="500" fill="hold"/>
                                        <p:tgtEl>
                                          <p:spTgt spid="4096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
          <p:cNvSpPr txBox="1">
            <a:spLocks noChangeArrowheads="1"/>
          </p:cNvSpPr>
          <p:nvPr/>
        </p:nvSpPr>
        <p:spPr bwMode="auto">
          <a:xfrm>
            <a:off x="304800" y="1066800"/>
            <a:ext cx="8480425" cy="830263"/>
          </a:xfrm>
          <a:prstGeom prst="rect">
            <a:avLst/>
          </a:prstGeom>
          <a:noFill/>
          <a:ln w="9525">
            <a:noFill/>
            <a:miter lim="800000"/>
            <a:headEnd/>
            <a:tailEnd/>
          </a:ln>
        </p:spPr>
        <p:txBody>
          <a:bodyPr wrap="none">
            <a:spAutoFit/>
          </a:bodyPr>
          <a:lstStyle/>
          <a:p>
            <a:r>
              <a:rPr lang="en-US" sz="2400" b="1"/>
              <a:t>            Equities         =                  Assets</a:t>
            </a:r>
          </a:p>
          <a:p>
            <a:r>
              <a:rPr lang="en-US" sz="2400" b="1"/>
              <a:t>Capital of Rs.10,000 = Cash Rs.5000 + Furniture Rs.5,000</a:t>
            </a:r>
          </a:p>
        </p:txBody>
      </p:sp>
      <p:sp>
        <p:nvSpPr>
          <p:cNvPr id="3" name="TextBox 2"/>
          <p:cNvSpPr txBox="1">
            <a:spLocks noChangeArrowheads="1"/>
          </p:cNvSpPr>
          <p:nvPr/>
        </p:nvSpPr>
        <p:spPr bwMode="auto">
          <a:xfrm>
            <a:off x="0" y="3276600"/>
            <a:ext cx="9307513" cy="1016000"/>
          </a:xfrm>
          <a:prstGeom prst="rect">
            <a:avLst/>
          </a:prstGeom>
          <a:noFill/>
          <a:ln w="9525">
            <a:noFill/>
            <a:miter lim="800000"/>
            <a:headEnd/>
            <a:tailEnd/>
          </a:ln>
        </p:spPr>
        <p:txBody>
          <a:bodyPr wrap="none">
            <a:spAutoFit/>
          </a:bodyPr>
          <a:lstStyle/>
          <a:p>
            <a:r>
              <a:rPr lang="en-US" sz="2000" b="1"/>
              <a:t>                             Equities                           =                              Assets</a:t>
            </a:r>
          </a:p>
          <a:p>
            <a:endParaRPr lang="en-US" sz="2000" b="1"/>
          </a:p>
          <a:p>
            <a:r>
              <a:rPr lang="en-US" sz="2000" b="1"/>
              <a:t>Capital Rs.10,000 + Bank Loan Rs.30,000 = Cash Rs.35000 + Furn. Rs.5000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1"/>
          <p:cNvSpPr txBox="1">
            <a:spLocks noChangeArrowheads="1"/>
          </p:cNvSpPr>
          <p:nvPr/>
        </p:nvSpPr>
        <p:spPr bwMode="auto">
          <a:xfrm>
            <a:off x="1219200" y="1219200"/>
            <a:ext cx="5959475" cy="3816350"/>
          </a:xfrm>
          <a:prstGeom prst="rect">
            <a:avLst/>
          </a:prstGeom>
          <a:noFill/>
          <a:ln w="9525">
            <a:noFill/>
            <a:miter lim="800000"/>
            <a:headEnd/>
            <a:tailEnd/>
          </a:ln>
        </p:spPr>
        <p:txBody>
          <a:bodyPr wrap="none">
            <a:spAutoFit/>
          </a:bodyPr>
          <a:lstStyle/>
          <a:p>
            <a:r>
              <a:rPr lang="en-US" sz="4400" b="1">
                <a:latin typeface="Calibri" pitchFamily="34" charset="0"/>
              </a:rPr>
              <a:t>Systems of book keeping</a:t>
            </a:r>
          </a:p>
          <a:p>
            <a:endParaRPr lang="en-US">
              <a:latin typeface="Calibri" pitchFamily="34" charset="0"/>
            </a:endParaRPr>
          </a:p>
          <a:p>
            <a:r>
              <a:rPr lang="en-US" sz="3600" b="1" u="sng">
                <a:solidFill>
                  <a:srgbClr val="0070C0"/>
                </a:solidFill>
                <a:latin typeface="Calibri" pitchFamily="34" charset="0"/>
              </a:rPr>
              <a:t>Two systems</a:t>
            </a:r>
          </a:p>
          <a:p>
            <a:endParaRPr lang="en-US" sz="3600" b="1">
              <a:latin typeface="Calibri" pitchFamily="34" charset="0"/>
            </a:endParaRPr>
          </a:p>
          <a:p>
            <a:r>
              <a:rPr lang="en-US" sz="3600" b="1">
                <a:latin typeface="Calibri" pitchFamily="34" charset="0"/>
              </a:rPr>
              <a:t>1 Single entry system</a:t>
            </a:r>
          </a:p>
          <a:p>
            <a:endParaRPr lang="en-US" sz="3600" b="1">
              <a:latin typeface="Calibri" pitchFamily="34" charset="0"/>
            </a:endParaRPr>
          </a:p>
          <a:p>
            <a:r>
              <a:rPr lang="en-US" sz="3600" b="1">
                <a:latin typeface="Calibri" pitchFamily="34" charset="0"/>
              </a:rPr>
              <a:t>2 Double entry system</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1"/>
          <p:cNvSpPr txBox="1">
            <a:spLocks noChangeArrowheads="1"/>
          </p:cNvSpPr>
          <p:nvPr/>
        </p:nvSpPr>
        <p:spPr bwMode="auto">
          <a:xfrm>
            <a:off x="914400" y="1447800"/>
            <a:ext cx="7908925" cy="3816350"/>
          </a:xfrm>
          <a:prstGeom prst="rect">
            <a:avLst/>
          </a:prstGeom>
          <a:noFill/>
          <a:ln w="9525">
            <a:noFill/>
            <a:miter lim="800000"/>
            <a:headEnd/>
            <a:tailEnd/>
          </a:ln>
        </p:spPr>
        <p:txBody>
          <a:bodyPr wrap="none">
            <a:spAutoFit/>
          </a:bodyPr>
          <a:lstStyle/>
          <a:p>
            <a:r>
              <a:rPr lang="en-US" sz="3200" b="1" u="sng" dirty="0">
                <a:latin typeface="Calibri" pitchFamily="34" charset="0"/>
              </a:rPr>
              <a:t>Advantages of Double – </a:t>
            </a:r>
            <a:r>
              <a:rPr lang="en-US" sz="3200" b="1" u="sng" dirty="0" smtClean="0">
                <a:latin typeface="Calibri" pitchFamily="34" charset="0"/>
              </a:rPr>
              <a:t>Entry </a:t>
            </a:r>
            <a:r>
              <a:rPr lang="en-US" sz="3200" b="1" u="sng" dirty="0">
                <a:latin typeface="Calibri" pitchFamily="34" charset="0"/>
              </a:rPr>
              <a:t>Book – keeping</a:t>
            </a:r>
          </a:p>
          <a:p>
            <a:endParaRPr lang="en-US" dirty="0">
              <a:latin typeface="Calibri" pitchFamily="34" charset="0"/>
            </a:endParaRPr>
          </a:p>
          <a:p>
            <a:r>
              <a:rPr lang="en-US" sz="3200" b="1" dirty="0">
                <a:latin typeface="Calibri" pitchFamily="34" charset="0"/>
              </a:rPr>
              <a:t>1 Information about every account</a:t>
            </a:r>
          </a:p>
          <a:p>
            <a:r>
              <a:rPr lang="en-US" sz="3200" b="1" dirty="0">
                <a:latin typeface="Calibri" pitchFamily="34" charset="0"/>
              </a:rPr>
              <a:t>2 Helps to know the Receivables and Payable</a:t>
            </a:r>
          </a:p>
          <a:p>
            <a:r>
              <a:rPr lang="en-US" sz="3200" b="1" dirty="0">
                <a:latin typeface="Calibri" pitchFamily="34" charset="0"/>
              </a:rPr>
              <a:t>3 Arithmetical Accuracy</a:t>
            </a:r>
          </a:p>
          <a:p>
            <a:r>
              <a:rPr lang="en-US" sz="3200" b="1" dirty="0">
                <a:latin typeface="Calibri" pitchFamily="34" charset="0"/>
              </a:rPr>
              <a:t>4 Helps to locate Errors</a:t>
            </a:r>
          </a:p>
          <a:p>
            <a:r>
              <a:rPr lang="en-US" sz="3200" b="1" dirty="0">
                <a:latin typeface="Calibri" pitchFamily="34" charset="0"/>
              </a:rPr>
              <a:t>5 Helps to ascertain Profit/Loss</a:t>
            </a:r>
          </a:p>
          <a:p>
            <a:r>
              <a:rPr lang="en-US" sz="3200" b="1" dirty="0">
                <a:latin typeface="Calibri" pitchFamily="34" charset="0"/>
              </a:rPr>
              <a:t>6 Helps to know the Financial Position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1"/>
          <p:cNvSpPr txBox="1">
            <a:spLocks noChangeArrowheads="1"/>
          </p:cNvSpPr>
          <p:nvPr/>
        </p:nvSpPr>
        <p:spPr bwMode="auto">
          <a:xfrm>
            <a:off x="385763" y="2590800"/>
            <a:ext cx="8758237" cy="1446213"/>
          </a:xfrm>
          <a:prstGeom prst="rect">
            <a:avLst/>
          </a:prstGeom>
          <a:noFill/>
          <a:ln w="9525">
            <a:noFill/>
            <a:miter lim="800000"/>
            <a:headEnd/>
            <a:tailEnd/>
          </a:ln>
        </p:spPr>
        <p:txBody>
          <a:bodyPr wrap="none">
            <a:spAutoFit/>
          </a:bodyPr>
          <a:lstStyle/>
          <a:p>
            <a:r>
              <a:rPr lang="en-US" sz="4400" b="1"/>
              <a:t>Types of Accounts &amp;</a:t>
            </a:r>
          </a:p>
          <a:p>
            <a:r>
              <a:rPr lang="en-US" sz="4400" b="1"/>
              <a:t> Rules Governing Each Account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1"/>
          <p:cNvSpPr txBox="1">
            <a:spLocks noChangeArrowheads="1"/>
          </p:cNvSpPr>
          <p:nvPr/>
        </p:nvSpPr>
        <p:spPr bwMode="auto">
          <a:xfrm>
            <a:off x="1143000" y="2971800"/>
            <a:ext cx="6969125" cy="923925"/>
          </a:xfrm>
          <a:prstGeom prst="rect">
            <a:avLst/>
          </a:prstGeom>
          <a:noFill/>
          <a:ln w="9525">
            <a:noFill/>
            <a:miter lim="800000"/>
            <a:headEnd/>
            <a:tailEnd/>
          </a:ln>
        </p:spPr>
        <p:txBody>
          <a:bodyPr wrap="none">
            <a:spAutoFit/>
          </a:bodyPr>
          <a:lstStyle/>
          <a:p>
            <a:r>
              <a:rPr lang="en-US" sz="5400" b="1"/>
              <a:t>Need for Accounting</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1"/>
          <p:cNvSpPr txBox="1">
            <a:spLocks noChangeArrowheads="1"/>
          </p:cNvSpPr>
          <p:nvPr/>
        </p:nvSpPr>
        <p:spPr bwMode="auto">
          <a:xfrm>
            <a:off x="1371600" y="1143000"/>
            <a:ext cx="5434013" cy="3478213"/>
          </a:xfrm>
          <a:prstGeom prst="rect">
            <a:avLst/>
          </a:prstGeom>
          <a:noFill/>
          <a:ln w="9525">
            <a:noFill/>
            <a:miter lim="800000"/>
            <a:headEnd/>
            <a:tailEnd/>
          </a:ln>
        </p:spPr>
        <p:txBody>
          <a:bodyPr wrap="none">
            <a:spAutoFit/>
          </a:bodyPr>
          <a:lstStyle/>
          <a:p>
            <a:r>
              <a:rPr lang="en-US" sz="4400" b="1"/>
              <a:t>1 Personal Account</a:t>
            </a:r>
          </a:p>
          <a:p>
            <a:endParaRPr lang="en-US" sz="4400" b="1"/>
          </a:p>
          <a:p>
            <a:r>
              <a:rPr lang="en-US" sz="4400" b="1"/>
              <a:t>2 Real Account</a:t>
            </a:r>
          </a:p>
          <a:p>
            <a:endParaRPr lang="en-US" sz="4400" b="1"/>
          </a:p>
          <a:p>
            <a:r>
              <a:rPr lang="en-US" sz="4400" b="1"/>
              <a:t>3 Nominal account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2"/>
          <p:cNvSpPr txBox="1">
            <a:spLocks noChangeArrowheads="1"/>
          </p:cNvSpPr>
          <p:nvPr/>
        </p:nvSpPr>
        <p:spPr bwMode="auto">
          <a:xfrm>
            <a:off x="387350" y="1524000"/>
            <a:ext cx="8756650" cy="3508375"/>
          </a:xfrm>
          <a:prstGeom prst="rect">
            <a:avLst/>
          </a:prstGeom>
          <a:noFill/>
          <a:ln w="9525">
            <a:noFill/>
            <a:miter lim="800000"/>
            <a:headEnd/>
            <a:tailEnd/>
          </a:ln>
        </p:spPr>
        <p:txBody>
          <a:bodyPr wrap="none">
            <a:spAutoFit/>
          </a:bodyPr>
          <a:lstStyle/>
          <a:p>
            <a:r>
              <a:rPr lang="en-US" sz="3600" b="1" u="sng"/>
              <a:t>Personal Account</a:t>
            </a:r>
            <a:r>
              <a:rPr lang="en-US" sz="2800" b="1"/>
              <a:t>:</a:t>
            </a:r>
          </a:p>
          <a:p>
            <a:endParaRPr lang="en-US" sz="2800" b="1"/>
          </a:p>
          <a:p>
            <a:r>
              <a:rPr lang="en-US" sz="2800" b="1"/>
              <a:t>These are accounts in the name of persons, firms,</a:t>
            </a:r>
          </a:p>
          <a:p>
            <a:r>
              <a:rPr lang="en-US" sz="2800" b="1"/>
              <a:t>and companies with whom the firm deals.</a:t>
            </a:r>
          </a:p>
          <a:p>
            <a:endParaRPr lang="en-US" sz="2800" b="1"/>
          </a:p>
          <a:p>
            <a:endParaRPr lang="en-US" sz="2800" b="1"/>
          </a:p>
          <a:p>
            <a:r>
              <a:rPr lang="en-US" sz="2800" b="1">
                <a:solidFill>
                  <a:srgbClr val="FF0000"/>
                </a:solidFill>
              </a:rPr>
              <a:t>Rule : Debit the receiver and credit the giver</a:t>
            </a:r>
          </a:p>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1"/>
          <p:cNvSpPr txBox="1">
            <a:spLocks noChangeArrowheads="1"/>
          </p:cNvSpPr>
          <p:nvPr/>
        </p:nvSpPr>
        <p:spPr bwMode="auto">
          <a:xfrm>
            <a:off x="533400" y="1600200"/>
            <a:ext cx="8632491" cy="3816429"/>
          </a:xfrm>
          <a:prstGeom prst="rect">
            <a:avLst/>
          </a:prstGeom>
          <a:noFill/>
          <a:ln w="9525">
            <a:noFill/>
            <a:miter lim="800000"/>
            <a:headEnd/>
            <a:tailEnd/>
          </a:ln>
        </p:spPr>
        <p:txBody>
          <a:bodyPr wrap="none">
            <a:spAutoFit/>
          </a:bodyPr>
          <a:lstStyle/>
          <a:p>
            <a:r>
              <a:rPr lang="en-US" sz="3600" b="1" u="sng" dirty="0"/>
              <a:t>Real Account </a:t>
            </a:r>
            <a:r>
              <a:rPr lang="en-US" dirty="0"/>
              <a:t>:</a:t>
            </a:r>
          </a:p>
          <a:p>
            <a:r>
              <a:rPr lang="en-US" dirty="0"/>
              <a:t> </a:t>
            </a:r>
          </a:p>
          <a:p>
            <a:r>
              <a:rPr lang="en-US" sz="3200" b="1" dirty="0"/>
              <a:t>They are accounts opened in the name of</a:t>
            </a:r>
          </a:p>
          <a:p>
            <a:r>
              <a:rPr lang="en-US" sz="3200" b="1" dirty="0"/>
              <a:t> assets such as land &amp; Buildings, plant &amp; </a:t>
            </a:r>
          </a:p>
          <a:p>
            <a:r>
              <a:rPr lang="en-US" sz="3200" b="1" dirty="0"/>
              <a:t> machinery, furniture, fixtures ,cash etc</a:t>
            </a:r>
            <a:r>
              <a:rPr lang="en-US" dirty="0"/>
              <a:t>.</a:t>
            </a:r>
          </a:p>
          <a:p>
            <a:endParaRPr lang="en-US" dirty="0"/>
          </a:p>
          <a:p>
            <a:endParaRPr lang="en-US" dirty="0"/>
          </a:p>
          <a:p>
            <a:r>
              <a:rPr lang="en-US" sz="2800" b="1" dirty="0">
                <a:solidFill>
                  <a:srgbClr val="FF0000"/>
                </a:solidFill>
              </a:rPr>
              <a:t>RULE:  Debit what comes in and credit what </a:t>
            </a:r>
            <a:r>
              <a:rPr lang="en-US" sz="2800" b="1" dirty="0" smtClean="0">
                <a:solidFill>
                  <a:srgbClr val="FF0000"/>
                </a:solidFill>
              </a:rPr>
              <a:t>goes</a:t>
            </a:r>
            <a:endParaRPr lang="en-US" sz="2800" b="1" dirty="0">
              <a:solidFill>
                <a:srgbClr val="FF0000"/>
              </a:solidFill>
            </a:endParaRPr>
          </a:p>
          <a:p>
            <a:r>
              <a:rPr lang="en-US" sz="2800" b="1" dirty="0">
                <a:solidFill>
                  <a:srgbClr val="FF0000"/>
                </a:solidFill>
              </a:rPr>
              <a:t>             out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1"/>
          <p:cNvSpPr txBox="1">
            <a:spLocks noChangeArrowheads="1"/>
          </p:cNvSpPr>
          <p:nvPr/>
        </p:nvSpPr>
        <p:spPr bwMode="auto">
          <a:xfrm>
            <a:off x="546100" y="1143000"/>
            <a:ext cx="8597900" cy="4432300"/>
          </a:xfrm>
          <a:prstGeom prst="rect">
            <a:avLst/>
          </a:prstGeom>
          <a:noFill/>
          <a:ln w="9525">
            <a:noFill/>
            <a:miter lim="800000"/>
            <a:headEnd/>
            <a:tailEnd/>
          </a:ln>
        </p:spPr>
        <p:txBody>
          <a:bodyPr wrap="none">
            <a:spAutoFit/>
          </a:bodyPr>
          <a:lstStyle/>
          <a:p>
            <a:r>
              <a:rPr lang="en-US" sz="4000" b="1" u="sng"/>
              <a:t>Nominal Account</a:t>
            </a:r>
            <a:r>
              <a:rPr lang="en-US"/>
              <a:t>:</a:t>
            </a:r>
          </a:p>
          <a:p>
            <a:endParaRPr lang="en-US"/>
          </a:p>
          <a:p>
            <a:r>
              <a:rPr lang="en-US" sz="2800" b="1"/>
              <a:t>This account exists only for namesake. Nominal </a:t>
            </a:r>
          </a:p>
          <a:p>
            <a:r>
              <a:rPr lang="en-US" sz="2800" b="1"/>
              <a:t>accounts can not be seen. Nominal accounts are</a:t>
            </a:r>
          </a:p>
          <a:p>
            <a:r>
              <a:rPr lang="en-US" sz="2800" b="1"/>
              <a:t>opened in the name of expenses, losses, profits</a:t>
            </a:r>
          </a:p>
          <a:p>
            <a:r>
              <a:rPr lang="en-US" sz="2800" b="1"/>
              <a:t>and gains. </a:t>
            </a:r>
          </a:p>
          <a:p>
            <a:endParaRPr lang="en-US" sz="2800" b="1"/>
          </a:p>
          <a:p>
            <a:endParaRPr lang="en-US" sz="2800" b="1"/>
          </a:p>
          <a:p>
            <a:r>
              <a:rPr lang="en-US" sz="2800" b="1" u="sng">
                <a:solidFill>
                  <a:srgbClr val="FF0000"/>
                </a:solidFill>
              </a:rPr>
              <a:t>Rule</a:t>
            </a:r>
            <a:r>
              <a:rPr lang="en-US" sz="2800" b="1">
                <a:solidFill>
                  <a:srgbClr val="FF0000"/>
                </a:solidFill>
              </a:rPr>
              <a:t>: Debit all expenses and losses and credit all</a:t>
            </a:r>
          </a:p>
          <a:p>
            <a:r>
              <a:rPr lang="en-US" sz="2800" b="1">
                <a:solidFill>
                  <a:srgbClr val="FF0000"/>
                </a:solidFill>
              </a:rPr>
              <a:t>          incomes and gains.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Date Placeholder 3"/>
          <p:cNvSpPr>
            <a:spLocks noGrp="1"/>
          </p:cNvSpPr>
          <p:nvPr>
            <p:ph type="dt" sz="quarter" idx="10"/>
          </p:nvPr>
        </p:nvSpPr>
        <p:spPr/>
        <p:txBody>
          <a:bodyPr/>
          <a:lstStyle/>
          <a:p>
            <a:pPr>
              <a:defRPr/>
            </a:pPr>
            <a:fld id="{ED8918DF-25C6-403E-BAC5-0BCD157EFF66}" type="datetime1">
              <a:rPr lang="en-AU"/>
              <a:pPr>
                <a:defRPr/>
              </a:pPr>
              <a:t>17/10/2022</a:t>
            </a:fld>
            <a:endParaRPr lang="en-US"/>
          </a:p>
        </p:txBody>
      </p:sp>
      <p:sp>
        <p:nvSpPr>
          <p:cNvPr id="30" name="Footer Placeholder 4"/>
          <p:cNvSpPr>
            <a:spLocks noGrp="1"/>
          </p:cNvSpPr>
          <p:nvPr>
            <p:ph type="ftr" sz="quarter" idx="11"/>
          </p:nvPr>
        </p:nvSpPr>
        <p:spPr/>
        <p:txBody>
          <a:bodyPr/>
          <a:lstStyle/>
          <a:p>
            <a:pPr>
              <a:defRPr/>
            </a:pPr>
            <a:r>
              <a:rPr lang="en-US"/>
              <a:t>Soumendra Roy NIMS</a:t>
            </a:r>
          </a:p>
        </p:txBody>
      </p:sp>
      <p:sp>
        <p:nvSpPr>
          <p:cNvPr id="31" name="Slide Number Placeholder 5"/>
          <p:cNvSpPr>
            <a:spLocks noGrp="1"/>
          </p:cNvSpPr>
          <p:nvPr>
            <p:ph type="sldNum" sz="quarter" idx="12"/>
          </p:nvPr>
        </p:nvSpPr>
        <p:spPr/>
        <p:txBody>
          <a:bodyPr/>
          <a:lstStyle/>
          <a:p>
            <a:pPr>
              <a:defRPr/>
            </a:pPr>
            <a:fld id="{FD6D5C37-CC7E-4223-AA72-67563C7FF58E}" type="slidenum">
              <a:rPr lang="en-US"/>
              <a:pPr>
                <a:defRPr/>
              </a:pPr>
              <a:t>24</a:t>
            </a:fld>
            <a:endParaRPr lang="en-US"/>
          </a:p>
        </p:txBody>
      </p:sp>
      <p:sp>
        <p:nvSpPr>
          <p:cNvPr id="141314" name="Rectangle 2"/>
          <p:cNvSpPr>
            <a:spLocks noGrp="1" noChangeArrowheads="1"/>
          </p:cNvSpPr>
          <p:nvPr>
            <p:ph type="title"/>
          </p:nvPr>
        </p:nvSpPr>
        <p:spPr/>
        <p:txBody>
          <a:bodyPr/>
          <a:lstStyle/>
          <a:p>
            <a:pPr eaLnBrk="1" hangingPunct="1">
              <a:defRPr/>
            </a:pPr>
            <a:r>
              <a:rPr lang="en-US" sz="4000" b="1" dirty="0" smtClean="0">
                <a:solidFill>
                  <a:srgbClr val="FF0000"/>
                </a:solidFill>
              </a:rPr>
              <a:t>RULES FOR DEBIT AND CREDIT</a:t>
            </a:r>
          </a:p>
        </p:txBody>
      </p:sp>
      <p:graphicFrame>
        <p:nvGraphicFramePr>
          <p:cNvPr id="141353" name="Group 41"/>
          <p:cNvGraphicFramePr>
            <a:graphicFrameLocks noGrp="1"/>
          </p:cNvGraphicFramePr>
          <p:nvPr>
            <p:ph idx="1"/>
          </p:nvPr>
        </p:nvGraphicFramePr>
        <p:xfrm>
          <a:off x="611188" y="1700213"/>
          <a:ext cx="8229600" cy="3498215"/>
        </p:xfrm>
        <a:graphic>
          <a:graphicData uri="http://schemas.openxmlformats.org/drawingml/2006/table">
            <a:tbl>
              <a:tblPr/>
              <a:tblGrid>
                <a:gridCol w="2743200"/>
                <a:gridCol w="2743200"/>
                <a:gridCol w="2743200"/>
              </a:tblGrid>
              <a:tr h="7556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800" b="1" i="0" u="none" strike="noStrike" cap="none" normalizeH="0" baseline="0" dirty="0" smtClean="0">
                          <a:ln>
                            <a:noFill/>
                          </a:ln>
                          <a:solidFill>
                            <a:srgbClr val="FF0000"/>
                          </a:solidFill>
                          <a:effectLst>
                            <a:outerShdw blurRad="38100" dist="38100" dir="2700000" algn="tl">
                              <a:srgbClr val="000000"/>
                            </a:outerShdw>
                          </a:effectLst>
                          <a:latin typeface="Arial" charset="0"/>
                        </a:rPr>
                        <a:t>Types of Accounts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800" b="1" i="0" u="none" strike="noStrike" cap="none" normalizeH="0" baseline="0" dirty="0" smtClean="0">
                          <a:ln>
                            <a:noFill/>
                          </a:ln>
                          <a:solidFill>
                            <a:srgbClr val="FF0000"/>
                          </a:solidFill>
                          <a:effectLst>
                            <a:outerShdw blurRad="38100" dist="38100" dir="2700000" algn="tl">
                              <a:srgbClr val="000000"/>
                            </a:outerShdw>
                          </a:effectLst>
                          <a:latin typeface="Arial" charset="0"/>
                        </a:rPr>
                        <a:t>Debit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800" b="1" i="0" u="none" strike="noStrike" cap="none" normalizeH="0" baseline="0" dirty="0" smtClean="0">
                          <a:ln>
                            <a:noFill/>
                          </a:ln>
                          <a:solidFill>
                            <a:srgbClr val="FF0000"/>
                          </a:solidFill>
                          <a:effectLst>
                            <a:outerShdw blurRad="38100" dist="38100" dir="2700000" algn="tl">
                              <a:srgbClr val="000000"/>
                            </a:outerShdw>
                          </a:effectLst>
                          <a:latin typeface="Arial" charset="0"/>
                        </a:rPr>
                        <a:t>Credit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7540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Arial" charset="0"/>
                        </a:rPr>
                        <a:t>Personal Account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Receiver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Giver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635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Real Account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What comes in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What goes out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7556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Nominal Account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Expenses and Losses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Arial" charset="0"/>
                        </a:rPr>
                        <a:t>Income and Gains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71600"/>
            <a:ext cx="8005763" cy="3694113"/>
          </a:xfrm>
          <a:prstGeom prst="rect">
            <a:avLst/>
          </a:prstGeom>
          <a:noFill/>
        </p:spPr>
        <p:txBody>
          <a:bodyPr wrap="none">
            <a:spAutoFit/>
          </a:bodyPr>
          <a:lstStyle/>
          <a:p>
            <a:pPr>
              <a:defRPr/>
            </a:pPr>
            <a:r>
              <a:rPr lang="en-US" sz="2400" b="1" u="sng" dirty="0"/>
              <a:t>Example</a:t>
            </a:r>
          </a:p>
          <a:p>
            <a:pPr>
              <a:defRPr/>
            </a:pPr>
            <a:endParaRPr lang="en-US" dirty="0"/>
          </a:p>
          <a:p>
            <a:pPr>
              <a:defRPr/>
            </a:pPr>
            <a:r>
              <a:rPr lang="en-US" sz="2400" b="1" dirty="0"/>
              <a:t>From the following transactions find out the nature of</a:t>
            </a:r>
          </a:p>
          <a:p>
            <a:pPr>
              <a:defRPr/>
            </a:pPr>
            <a:r>
              <a:rPr lang="en-US" sz="2400" b="1" dirty="0"/>
              <a:t> account and also state which account should be </a:t>
            </a:r>
          </a:p>
          <a:p>
            <a:pPr>
              <a:defRPr/>
            </a:pPr>
            <a:r>
              <a:rPr lang="en-US" sz="2400" b="1" dirty="0"/>
              <a:t>debited and which account should be credited.</a:t>
            </a:r>
          </a:p>
          <a:p>
            <a:pPr>
              <a:defRPr/>
            </a:pPr>
            <a:endParaRPr lang="en-US" sz="2400" b="1" dirty="0"/>
          </a:p>
          <a:p>
            <a:pPr marL="342900" indent="-342900">
              <a:buFontTx/>
              <a:buAutoNum type="alphaLcParenR"/>
              <a:defRPr/>
            </a:pPr>
            <a:r>
              <a:rPr lang="en-US" sz="2400" b="1" dirty="0"/>
              <a:t>Rent paid</a:t>
            </a:r>
          </a:p>
          <a:p>
            <a:pPr marL="342900" indent="-342900">
              <a:buFontTx/>
              <a:buAutoNum type="alphaLcParenR"/>
              <a:defRPr/>
            </a:pPr>
            <a:r>
              <a:rPr lang="en-US" sz="2400" b="1" dirty="0"/>
              <a:t>Salaries Paid</a:t>
            </a:r>
          </a:p>
          <a:p>
            <a:pPr marL="342900" indent="-342900">
              <a:buFontTx/>
              <a:buAutoNum type="alphaLcParenR"/>
              <a:defRPr/>
            </a:pPr>
            <a:r>
              <a:rPr lang="en-US" sz="2400" b="1" dirty="0"/>
              <a:t>Furniture purchased for cash</a:t>
            </a:r>
          </a:p>
          <a:p>
            <a:pPr marL="342900" indent="-342900">
              <a:buFontTx/>
              <a:buAutoNum type="alphaLcParenR"/>
              <a:defRPr/>
            </a:pPr>
            <a:r>
              <a:rPr lang="en-US" sz="2400" b="1" dirty="0"/>
              <a:t>Received from Mohan( proprietor)</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1524000" y="1447800"/>
          <a:ext cx="6096000" cy="2123440"/>
        </p:xfrm>
        <a:graphic>
          <a:graphicData uri="http://schemas.openxmlformats.org/drawingml/2006/table">
            <a:tbl>
              <a:tblPr firstRow="1" bandRow="1">
                <a:tableStyleId>{5C22544A-7EE6-4342-B048-85BDC9FD1C3A}</a:tableStyleId>
              </a:tblPr>
              <a:tblGrid>
                <a:gridCol w="762000"/>
                <a:gridCol w="1676400"/>
                <a:gridCol w="1219200"/>
                <a:gridCol w="1219200"/>
                <a:gridCol w="1219200"/>
              </a:tblGrid>
              <a:tr h="370840">
                <a:tc>
                  <a:txBody>
                    <a:bodyPr/>
                    <a:lstStyle/>
                    <a:p>
                      <a:r>
                        <a:rPr lang="en-US" dirty="0" smtClean="0"/>
                        <a:t>No.</a:t>
                      </a:r>
                      <a:endParaRPr lang="en-US" dirty="0"/>
                    </a:p>
                  </a:txBody>
                  <a:tcPr/>
                </a:tc>
                <a:tc>
                  <a:txBody>
                    <a:bodyPr/>
                    <a:lstStyle/>
                    <a:p>
                      <a:r>
                        <a:rPr lang="en-US" dirty="0" smtClean="0"/>
                        <a:t>Transaction</a:t>
                      </a:r>
                      <a:endParaRPr lang="en-US" dirty="0"/>
                    </a:p>
                  </a:txBody>
                  <a:tcPr/>
                </a:tc>
                <a:tc>
                  <a:txBody>
                    <a:bodyPr/>
                    <a:lstStyle/>
                    <a:p>
                      <a:r>
                        <a:rPr lang="en-US" dirty="0" smtClean="0"/>
                        <a:t>A/C Involved</a:t>
                      </a:r>
                      <a:endParaRPr lang="en-US" dirty="0"/>
                    </a:p>
                  </a:txBody>
                  <a:tcPr/>
                </a:tc>
                <a:tc>
                  <a:txBody>
                    <a:bodyPr/>
                    <a:lstStyle/>
                    <a:p>
                      <a:r>
                        <a:rPr lang="en-US" dirty="0" smtClean="0"/>
                        <a:t>Nature of Account</a:t>
                      </a:r>
                      <a:endParaRPr lang="en-US" dirty="0"/>
                    </a:p>
                  </a:txBody>
                  <a:tcPr/>
                </a:tc>
                <a:tc>
                  <a:txBody>
                    <a:bodyPr/>
                    <a:lstStyle/>
                    <a:p>
                      <a:r>
                        <a:rPr lang="en-US" dirty="0" smtClean="0"/>
                        <a:t>Dr. /</a:t>
                      </a:r>
                      <a:r>
                        <a:rPr lang="en-US" baseline="0" dirty="0" smtClean="0"/>
                        <a:t> Cr.</a:t>
                      </a:r>
                      <a:endParaRPr lang="en-US" dirty="0"/>
                    </a:p>
                  </a:txBody>
                  <a:tcPr/>
                </a:tc>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24000" y="1397000"/>
          <a:ext cx="6096000" cy="4023360"/>
        </p:xfrm>
        <a:graphic>
          <a:graphicData uri="http://schemas.openxmlformats.org/drawingml/2006/table">
            <a:tbl>
              <a:tblPr firstRow="1" bandRow="1">
                <a:tableStyleId>{5C22544A-7EE6-4342-B048-85BDC9FD1C3A}</a:tableStyleId>
              </a:tblPr>
              <a:tblGrid>
                <a:gridCol w="762000"/>
                <a:gridCol w="1371600"/>
                <a:gridCol w="1219200"/>
                <a:gridCol w="1524000"/>
                <a:gridCol w="1219200"/>
              </a:tblGrid>
              <a:tr h="370840">
                <a:tc>
                  <a:txBody>
                    <a:bodyPr/>
                    <a:lstStyle/>
                    <a:p>
                      <a:endParaRPr lang="en-US" dirty="0"/>
                    </a:p>
                  </a:txBody>
                  <a:tcPr/>
                </a:tc>
                <a:tc>
                  <a:txBody>
                    <a:bodyPr/>
                    <a:lstStyle/>
                    <a:p>
                      <a:r>
                        <a:rPr lang="en-US" dirty="0" smtClean="0"/>
                        <a:t>Transaction</a:t>
                      </a:r>
                      <a:endParaRPr lang="en-US" dirty="0"/>
                    </a:p>
                  </a:txBody>
                  <a:tcPr/>
                </a:tc>
                <a:tc>
                  <a:txBody>
                    <a:bodyPr/>
                    <a:lstStyle/>
                    <a:p>
                      <a:r>
                        <a:rPr lang="en-US" dirty="0" smtClean="0"/>
                        <a:t>A/C Involved</a:t>
                      </a:r>
                      <a:endParaRPr lang="en-US" dirty="0"/>
                    </a:p>
                  </a:txBody>
                  <a:tcPr/>
                </a:tc>
                <a:tc>
                  <a:txBody>
                    <a:bodyPr/>
                    <a:lstStyle/>
                    <a:p>
                      <a:r>
                        <a:rPr lang="en-US" dirty="0" smtClean="0"/>
                        <a:t>Nature of Account</a:t>
                      </a:r>
                      <a:endParaRPr lang="en-US" dirty="0"/>
                    </a:p>
                  </a:txBody>
                  <a:tcPr/>
                </a:tc>
                <a:tc>
                  <a:txBody>
                    <a:bodyPr/>
                    <a:lstStyle/>
                    <a:p>
                      <a:r>
                        <a:rPr lang="en-US" dirty="0" smtClean="0"/>
                        <a:t>Dr. /</a:t>
                      </a:r>
                      <a:r>
                        <a:rPr lang="en-US" baseline="0" dirty="0" smtClean="0"/>
                        <a:t> Cr.</a:t>
                      </a:r>
                      <a:endParaRPr lang="en-US" dirty="0"/>
                    </a:p>
                  </a:txBody>
                  <a:tcPr/>
                </a:tc>
              </a:tr>
              <a:tr h="370840">
                <a:tc>
                  <a:txBody>
                    <a:bodyPr/>
                    <a:lstStyle/>
                    <a:p>
                      <a:r>
                        <a:rPr lang="en-US" dirty="0" smtClean="0"/>
                        <a:t>a</a:t>
                      </a:r>
                      <a:endParaRPr lang="en-US" dirty="0"/>
                    </a:p>
                  </a:txBody>
                  <a:tcPr/>
                </a:tc>
                <a:tc>
                  <a:txBody>
                    <a:bodyPr/>
                    <a:lstStyle/>
                    <a:p>
                      <a:r>
                        <a:rPr lang="en-US" dirty="0" smtClean="0"/>
                        <a:t>Rent Paid </a:t>
                      </a:r>
                      <a:endParaRPr lang="en-US" dirty="0"/>
                    </a:p>
                  </a:txBody>
                  <a:tcPr/>
                </a:tc>
                <a:tc>
                  <a:txBody>
                    <a:bodyPr/>
                    <a:lstStyle/>
                    <a:p>
                      <a:r>
                        <a:rPr lang="en-US" dirty="0" smtClean="0"/>
                        <a:t>Rent A/c</a:t>
                      </a:r>
                    </a:p>
                    <a:p>
                      <a:r>
                        <a:rPr lang="en-US" dirty="0" smtClean="0"/>
                        <a:t>Cash A/c</a:t>
                      </a:r>
                      <a:endParaRPr lang="en-US" dirty="0"/>
                    </a:p>
                  </a:txBody>
                  <a:tcPr/>
                </a:tc>
                <a:tc>
                  <a:txBody>
                    <a:bodyPr/>
                    <a:lstStyle/>
                    <a:p>
                      <a:r>
                        <a:rPr lang="en-US" dirty="0" smtClean="0"/>
                        <a:t>Nominal A/c</a:t>
                      </a:r>
                    </a:p>
                    <a:p>
                      <a:r>
                        <a:rPr lang="en-US" dirty="0" smtClean="0"/>
                        <a:t>Real A/c</a:t>
                      </a:r>
                      <a:endParaRPr lang="en-US" dirty="0"/>
                    </a:p>
                  </a:txBody>
                  <a:tcPr/>
                </a:tc>
                <a:tc>
                  <a:txBody>
                    <a:bodyPr/>
                    <a:lstStyle/>
                    <a:p>
                      <a:r>
                        <a:rPr lang="en-US" dirty="0" smtClean="0"/>
                        <a:t>Debit</a:t>
                      </a:r>
                    </a:p>
                    <a:p>
                      <a:r>
                        <a:rPr lang="en-US" dirty="0" smtClean="0"/>
                        <a:t>Credit</a:t>
                      </a:r>
                    </a:p>
                    <a:p>
                      <a:endParaRPr lang="en-US" dirty="0"/>
                    </a:p>
                  </a:txBody>
                  <a:tcPr/>
                </a:tc>
              </a:tr>
              <a:tr h="370840">
                <a:tc>
                  <a:txBody>
                    <a:bodyPr/>
                    <a:lstStyle/>
                    <a:p>
                      <a:r>
                        <a:rPr lang="en-US" dirty="0" smtClean="0"/>
                        <a:t>b</a:t>
                      </a:r>
                      <a:endParaRPr lang="en-US" dirty="0"/>
                    </a:p>
                  </a:txBody>
                  <a:tcPr/>
                </a:tc>
                <a:tc>
                  <a:txBody>
                    <a:bodyPr/>
                    <a:lstStyle/>
                    <a:p>
                      <a:r>
                        <a:rPr lang="en-US" dirty="0" smtClean="0"/>
                        <a:t>Salaries Paid</a:t>
                      </a:r>
                      <a:endParaRPr lang="en-US" dirty="0"/>
                    </a:p>
                  </a:txBody>
                  <a:tcPr/>
                </a:tc>
                <a:tc>
                  <a:txBody>
                    <a:bodyPr/>
                    <a:lstStyle/>
                    <a:p>
                      <a:r>
                        <a:rPr lang="en-US" dirty="0" smtClean="0"/>
                        <a:t>Salaries A/c</a:t>
                      </a:r>
                    </a:p>
                    <a:p>
                      <a:r>
                        <a:rPr lang="en-US" dirty="0" smtClean="0"/>
                        <a:t>Cash A/c</a:t>
                      </a:r>
                      <a:endParaRPr lang="en-US" dirty="0"/>
                    </a:p>
                  </a:txBody>
                  <a:tcPr/>
                </a:tc>
                <a:tc>
                  <a:txBody>
                    <a:bodyPr/>
                    <a:lstStyle/>
                    <a:p>
                      <a:r>
                        <a:rPr lang="en-US" dirty="0" smtClean="0"/>
                        <a:t>Nominal A/c</a:t>
                      </a:r>
                    </a:p>
                    <a:p>
                      <a:endParaRPr lang="en-US" dirty="0" smtClean="0"/>
                    </a:p>
                    <a:p>
                      <a:r>
                        <a:rPr lang="en-US" dirty="0" smtClean="0"/>
                        <a:t>Real A/c</a:t>
                      </a:r>
                      <a:endParaRPr lang="en-US" dirty="0"/>
                    </a:p>
                  </a:txBody>
                  <a:tcPr/>
                </a:tc>
                <a:tc>
                  <a:txBody>
                    <a:bodyPr/>
                    <a:lstStyle/>
                    <a:p>
                      <a:r>
                        <a:rPr lang="en-US" dirty="0" smtClean="0"/>
                        <a:t>Debit</a:t>
                      </a:r>
                    </a:p>
                    <a:p>
                      <a:endParaRPr lang="en-US" dirty="0" smtClean="0"/>
                    </a:p>
                    <a:p>
                      <a:r>
                        <a:rPr lang="en-US" dirty="0" smtClean="0"/>
                        <a:t>Credit</a:t>
                      </a:r>
                      <a:endParaRPr lang="en-US" dirty="0"/>
                    </a:p>
                  </a:txBody>
                  <a:tcPr/>
                </a:tc>
              </a:tr>
              <a:tr h="370840">
                <a:tc>
                  <a:txBody>
                    <a:bodyPr/>
                    <a:lstStyle/>
                    <a:p>
                      <a:r>
                        <a:rPr lang="en-US" dirty="0" smtClean="0"/>
                        <a:t>c</a:t>
                      </a:r>
                      <a:endParaRPr lang="en-US" dirty="0"/>
                    </a:p>
                  </a:txBody>
                  <a:tcPr/>
                </a:tc>
                <a:tc>
                  <a:txBody>
                    <a:bodyPr/>
                    <a:lstStyle/>
                    <a:p>
                      <a:r>
                        <a:rPr lang="en-US" dirty="0" smtClean="0"/>
                        <a:t>Furniture</a:t>
                      </a:r>
                    </a:p>
                    <a:p>
                      <a:r>
                        <a:rPr lang="en-US" dirty="0" smtClean="0"/>
                        <a:t>Purchased</a:t>
                      </a:r>
                      <a:endParaRPr lang="en-US" dirty="0"/>
                    </a:p>
                  </a:txBody>
                  <a:tcPr/>
                </a:tc>
                <a:tc>
                  <a:txBody>
                    <a:bodyPr/>
                    <a:lstStyle/>
                    <a:p>
                      <a:r>
                        <a:rPr lang="en-US" dirty="0" smtClean="0"/>
                        <a:t>Fur. A/c</a:t>
                      </a:r>
                    </a:p>
                    <a:p>
                      <a:r>
                        <a:rPr lang="en-US" dirty="0" smtClean="0"/>
                        <a:t>Cash A/c</a:t>
                      </a:r>
                    </a:p>
                    <a:p>
                      <a:endParaRPr lang="en-US" dirty="0"/>
                    </a:p>
                  </a:txBody>
                  <a:tcPr/>
                </a:tc>
                <a:tc>
                  <a:txBody>
                    <a:bodyPr/>
                    <a:lstStyle/>
                    <a:p>
                      <a:r>
                        <a:rPr lang="en-US" dirty="0" smtClean="0"/>
                        <a:t>Real A/c</a:t>
                      </a:r>
                    </a:p>
                    <a:p>
                      <a:r>
                        <a:rPr lang="en-US" dirty="0" smtClean="0"/>
                        <a:t>Real A/c</a:t>
                      </a:r>
                      <a:endParaRPr lang="en-US" dirty="0"/>
                    </a:p>
                  </a:txBody>
                  <a:tcPr/>
                </a:tc>
                <a:tc>
                  <a:txBody>
                    <a:bodyPr/>
                    <a:lstStyle/>
                    <a:p>
                      <a:r>
                        <a:rPr lang="en-US" dirty="0" smtClean="0"/>
                        <a:t>Debit</a:t>
                      </a:r>
                    </a:p>
                    <a:p>
                      <a:r>
                        <a:rPr lang="en-US" dirty="0" smtClean="0"/>
                        <a:t>Credit</a:t>
                      </a:r>
                      <a:endParaRPr lang="en-US" dirty="0"/>
                    </a:p>
                  </a:txBody>
                  <a:tcPr/>
                </a:tc>
              </a:tr>
              <a:tr h="370840">
                <a:tc>
                  <a:txBody>
                    <a:bodyPr/>
                    <a:lstStyle/>
                    <a:p>
                      <a:r>
                        <a:rPr lang="en-US" dirty="0" smtClean="0"/>
                        <a:t>d</a:t>
                      </a:r>
                      <a:endParaRPr lang="en-US" dirty="0"/>
                    </a:p>
                  </a:txBody>
                  <a:tcPr/>
                </a:tc>
                <a:tc>
                  <a:txBody>
                    <a:bodyPr/>
                    <a:lstStyle/>
                    <a:p>
                      <a:r>
                        <a:rPr lang="en-US" dirty="0" smtClean="0"/>
                        <a:t>Recd.</a:t>
                      </a:r>
                      <a:r>
                        <a:rPr lang="en-US" baseline="0" dirty="0" smtClean="0"/>
                        <a:t> From Mohan</a:t>
                      </a:r>
                      <a:endParaRPr lang="en-US" dirty="0"/>
                    </a:p>
                  </a:txBody>
                  <a:tcPr/>
                </a:tc>
                <a:tc>
                  <a:txBody>
                    <a:bodyPr/>
                    <a:lstStyle/>
                    <a:p>
                      <a:r>
                        <a:rPr lang="en-US" dirty="0" smtClean="0"/>
                        <a:t>Cash A/c</a:t>
                      </a:r>
                    </a:p>
                    <a:p>
                      <a:r>
                        <a:rPr lang="en-US" dirty="0" smtClean="0"/>
                        <a:t>Capital A/c</a:t>
                      </a:r>
                      <a:endParaRPr lang="en-US" dirty="0"/>
                    </a:p>
                  </a:txBody>
                  <a:tcPr/>
                </a:tc>
                <a:tc>
                  <a:txBody>
                    <a:bodyPr/>
                    <a:lstStyle/>
                    <a:p>
                      <a:r>
                        <a:rPr lang="en-US" dirty="0" smtClean="0"/>
                        <a:t>Real A/c</a:t>
                      </a:r>
                    </a:p>
                    <a:p>
                      <a:r>
                        <a:rPr lang="en-US" dirty="0" smtClean="0"/>
                        <a:t>Personal A/c</a:t>
                      </a:r>
                      <a:endParaRPr lang="en-US" dirty="0"/>
                    </a:p>
                  </a:txBody>
                  <a:tcPr/>
                </a:tc>
                <a:tc>
                  <a:txBody>
                    <a:bodyPr/>
                    <a:lstStyle/>
                    <a:p>
                      <a:r>
                        <a:rPr lang="en-US" dirty="0" smtClean="0"/>
                        <a:t>Debit</a:t>
                      </a:r>
                    </a:p>
                    <a:p>
                      <a:r>
                        <a:rPr lang="en-US" dirty="0" smtClean="0"/>
                        <a:t>Credit</a:t>
                      </a:r>
                      <a:endParaRPr lang="en-US" dirty="0"/>
                    </a:p>
                  </a:txBody>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Box 1"/>
          <p:cNvSpPr txBox="1">
            <a:spLocks noChangeArrowheads="1"/>
          </p:cNvSpPr>
          <p:nvPr/>
        </p:nvSpPr>
        <p:spPr bwMode="auto">
          <a:xfrm>
            <a:off x="1600200" y="1524000"/>
            <a:ext cx="184150" cy="369888"/>
          </a:xfrm>
          <a:prstGeom prst="rect">
            <a:avLst/>
          </a:prstGeom>
          <a:noFill/>
          <a:ln w="9525">
            <a:noFill/>
            <a:miter lim="800000"/>
            <a:headEnd/>
            <a:tailEnd/>
          </a:ln>
        </p:spPr>
        <p:txBody>
          <a:bodyPr wrap="none">
            <a:spAutoFit/>
          </a:bodyPr>
          <a:lstStyle/>
          <a:p>
            <a:endParaRPr lang="en-US"/>
          </a:p>
        </p:txBody>
      </p:sp>
      <p:graphicFrame>
        <p:nvGraphicFramePr>
          <p:cNvPr id="4" name="Table 3"/>
          <p:cNvGraphicFramePr>
            <a:graphicFrameLocks noGrp="1"/>
          </p:cNvGraphicFramePr>
          <p:nvPr/>
        </p:nvGraphicFramePr>
        <p:xfrm>
          <a:off x="1524000" y="2886075"/>
          <a:ext cx="6096000" cy="128016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0">
                <a:tc>
                  <a:txBody>
                    <a:bodyPr/>
                    <a:lstStyle/>
                    <a:p>
                      <a:pPr algn="ctr"/>
                      <a:r>
                        <a:rPr lang="en-US" dirty="0" smtClean="0"/>
                        <a:t>Date</a:t>
                      </a:r>
                      <a:endParaRPr lang="en-US" dirty="0"/>
                    </a:p>
                  </a:txBody>
                  <a:tcPr/>
                </a:tc>
                <a:tc>
                  <a:txBody>
                    <a:bodyPr/>
                    <a:lstStyle/>
                    <a:p>
                      <a:pPr algn="ctr"/>
                      <a:r>
                        <a:rPr lang="en-US" dirty="0" smtClean="0"/>
                        <a:t>Particulars</a:t>
                      </a:r>
                      <a:endParaRPr lang="en-US" dirty="0"/>
                    </a:p>
                  </a:txBody>
                  <a:tcPr/>
                </a:tc>
                <a:tc>
                  <a:txBody>
                    <a:bodyPr/>
                    <a:lstStyle/>
                    <a:p>
                      <a:pPr algn="ctr"/>
                      <a:r>
                        <a:rPr lang="en-US" dirty="0" smtClean="0"/>
                        <a:t>Ledger folio</a:t>
                      </a:r>
                      <a:endParaRPr lang="en-US" dirty="0"/>
                    </a:p>
                  </a:txBody>
                  <a:tcPr/>
                </a:tc>
                <a:tc>
                  <a:txBody>
                    <a:bodyPr/>
                    <a:lstStyle/>
                    <a:p>
                      <a:pPr algn="ctr"/>
                      <a:r>
                        <a:rPr lang="en-US" dirty="0" smtClean="0"/>
                        <a:t>Debit</a:t>
                      </a:r>
                    </a:p>
                    <a:p>
                      <a:pPr algn="ctr"/>
                      <a:r>
                        <a:rPr lang="en-US" dirty="0" smtClean="0"/>
                        <a:t>Rs.</a:t>
                      </a:r>
                      <a:endParaRPr lang="en-US" dirty="0"/>
                    </a:p>
                  </a:txBody>
                  <a:tcPr/>
                </a:tc>
                <a:tc>
                  <a:txBody>
                    <a:bodyPr/>
                    <a:lstStyle/>
                    <a:p>
                      <a:pPr algn="ctr"/>
                      <a:r>
                        <a:rPr lang="en-US" dirty="0" smtClean="0"/>
                        <a:t>Credit</a:t>
                      </a:r>
                    </a:p>
                    <a:p>
                      <a:pPr algn="ctr"/>
                      <a:r>
                        <a:rPr lang="en-US" dirty="0" smtClean="0"/>
                        <a:t>Rs.</a:t>
                      </a:r>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smtClean="0"/>
                    </a:p>
                    <a:p>
                      <a:endParaRPr lang="en-US" dirty="0"/>
                    </a:p>
                  </a:txBody>
                  <a:tcPr/>
                </a:tc>
              </a:tr>
            </a:tbl>
          </a:graphicData>
        </a:graphic>
      </p:graphicFrame>
      <p:sp>
        <p:nvSpPr>
          <p:cNvPr id="25623" name="TextBox 4"/>
          <p:cNvSpPr txBox="1">
            <a:spLocks noChangeArrowheads="1"/>
          </p:cNvSpPr>
          <p:nvPr/>
        </p:nvSpPr>
        <p:spPr bwMode="auto">
          <a:xfrm>
            <a:off x="2971800" y="1295400"/>
            <a:ext cx="2911475" cy="1046163"/>
          </a:xfrm>
          <a:prstGeom prst="rect">
            <a:avLst/>
          </a:prstGeom>
          <a:noFill/>
          <a:ln w="9525">
            <a:noFill/>
            <a:miter lim="800000"/>
            <a:headEnd/>
            <a:tailEnd/>
          </a:ln>
        </p:spPr>
        <p:txBody>
          <a:bodyPr wrap="none">
            <a:spAutoFit/>
          </a:bodyPr>
          <a:lstStyle/>
          <a:p>
            <a:r>
              <a:rPr lang="en-US" sz="4400" b="1" u="sng"/>
              <a:t>JOURNAL</a:t>
            </a:r>
          </a:p>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Box 1"/>
          <p:cNvSpPr txBox="1">
            <a:spLocks noChangeArrowheads="1"/>
          </p:cNvSpPr>
          <p:nvPr/>
        </p:nvSpPr>
        <p:spPr bwMode="auto">
          <a:xfrm>
            <a:off x="1219200" y="1219200"/>
            <a:ext cx="6877050" cy="2338388"/>
          </a:xfrm>
          <a:prstGeom prst="rect">
            <a:avLst/>
          </a:prstGeom>
          <a:noFill/>
          <a:ln w="9525">
            <a:noFill/>
            <a:miter lim="800000"/>
            <a:headEnd/>
            <a:tailEnd/>
          </a:ln>
        </p:spPr>
        <p:txBody>
          <a:bodyPr wrap="none">
            <a:spAutoFit/>
          </a:bodyPr>
          <a:lstStyle/>
          <a:p>
            <a:r>
              <a:rPr lang="en-US" sz="3200" b="1" u="sng" dirty="0"/>
              <a:t>Example</a:t>
            </a:r>
          </a:p>
          <a:p>
            <a:endParaRPr lang="en-US" dirty="0"/>
          </a:p>
          <a:p>
            <a:r>
              <a:rPr lang="en-US" sz="3200" b="1" dirty="0"/>
              <a:t>Ram starts a business with capital</a:t>
            </a:r>
          </a:p>
          <a:p>
            <a:r>
              <a:rPr lang="en-US" sz="3200" b="1" dirty="0"/>
              <a:t>of Rs.20,000 on January 1,</a:t>
            </a:r>
          </a:p>
          <a:p>
            <a:r>
              <a:rPr lang="en-US" sz="3200" b="1" dirty="0" smtClean="0"/>
              <a:t>2022. </a:t>
            </a:r>
            <a:r>
              <a:rPr lang="en-US" sz="3200" b="1" dirty="0"/>
              <a:t>Journalize the transaction</a:t>
            </a:r>
            <a:r>
              <a:rPr lang="en-US" dirty="0"/>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2"/>
          <p:cNvSpPr txBox="1">
            <a:spLocks noChangeArrowheads="1"/>
          </p:cNvSpPr>
          <p:nvPr/>
        </p:nvSpPr>
        <p:spPr bwMode="auto">
          <a:xfrm>
            <a:off x="130175" y="1447800"/>
            <a:ext cx="9013825" cy="4032250"/>
          </a:xfrm>
          <a:prstGeom prst="rect">
            <a:avLst/>
          </a:prstGeom>
          <a:noFill/>
          <a:ln w="9525">
            <a:noFill/>
            <a:miter lim="800000"/>
            <a:headEnd/>
            <a:tailEnd/>
          </a:ln>
        </p:spPr>
        <p:txBody>
          <a:bodyPr wrap="none">
            <a:spAutoFit/>
          </a:bodyPr>
          <a:lstStyle/>
          <a:p>
            <a:r>
              <a:rPr lang="en-US" sz="3200" b="1" dirty="0"/>
              <a:t>Accounting has been termed as the language</a:t>
            </a:r>
          </a:p>
          <a:p>
            <a:r>
              <a:rPr lang="en-US" sz="3200" b="1" dirty="0"/>
              <a:t> of the business. The basic function of </a:t>
            </a:r>
          </a:p>
          <a:p>
            <a:r>
              <a:rPr lang="en-US" sz="3200" b="1" dirty="0"/>
              <a:t>language is to  serve as a means of </a:t>
            </a:r>
          </a:p>
          <a:p>
            <a:r>
              <a:rPr lang="en-US" sz="3200" b="1" dirty="0"/>
              <a:t>communication. </a:t>
            </a:r>
            <a:r>
              <a:rPr lang="en-US" sz="3200" b="1" dirty="0" smtClean="0"/>
              <a:t>Accounting serves </a:t>
            </a:r>
            <a:endParaRPr lang="en-US" sz="3200" b="1" dirty="0"/>
          </a:p>
          <a:p>
            <a:r>
              <a:rPr lang="en-US" sz="3200" b="1" dirty="0"/>
              <a:t> this function.. It communicates the business</a:t>
            </a:r>
          </a:p>
          <a:p>
            <a:r>
              <a:rPr lang="en-US" sz="3200" b="1" dirty="0"/>
              <a:t> </a:t>
            </a:r>
            <a:r>
              <a:rPr lang="en-US" sz="3200" b="1" dirty="0" smtClean="0"/>
              <a:t>operations </a:t>
            </a:r>
            <a:r>
              <a:rPr lang="en-US" sz="3200" b="1" dirty="0"/>
              <a:t>to various parties who have</a:t>
            </a:r>
          </a:p>
          <a:p>
            <a:r>
              <a:rPr lang="en-US" sz="3200" b="1" dirty="0"/>
              <a:t> some stake in the business. Viz., the </a:t>
            </a:r>
          </a:p>
          <a:p>
            <a:r>
              <a:rPr lang="en-US" sz="3200" b="1" dirty="0"/>
              <a:t>proprietor,  creditors, investors, Govt. etc.</a:t>
            </a:r>
            <a:endParaRPr lang="en-US" sz="32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762000"/>
            <a:ext cx="8315325" cy="5632450"/>
          </a:xfrm>
          <a:prstGeom prst="rect">
            <a:avLst/>
          </a:prstGeom>
          <a:noFill/>
        </p:spPr>
        <p:txBody>
          <a:bodyPr wrap="none">
            <a:spAutoFit/>
          </a:bodyPr>
          <a:lstStyle/>
          <a:p>
            <a:pPr>
              <a:defRPr/>
            </a:pPr>
            <a:r>
              <a:rPr lang="en-US" sz="2400" b="1" dirty="0"/>
              <a:t>In this case there are two accounts involved:</a:t>
            </a:r>
          </a:p>
          <a:p>
            <a:pPr>
              <a:defRPr/>
            </a:pPr>
            <a:endParaRPr lang="en-US" sz="2400" b="1" dirty="0"/>
          </a:p>
          <a:p>
            <a:pPr marL="342900" indent="-342900">
              <a:buFontTx/>
              <a:buAutoNum type="arabicPeriod"/>
              <a:defRPr/>
            </a:pPr>
            <a:r>
              <a:rPr lang="en-US" sz="2400" b="1" dirty="0"/>
              <a:t>The account of Ram</a:t>
            </a:r>
          </a:p>
          <a:p>
            <a:pPr marL="342900" indent="-342900">
              <a:defRPr/>
            </a:pPr>
            <a:r>
              <a:rPr lang="en-US" sz="2400" b="1" dirty="0"/>
              <a:t>2.  Cash Account</a:t>
            </a:r>
          </a:p>
          <a:p>
            <a:pPr>
              <a:defRPr/>
            </a:pPr>
            <a:endParaRPr lang="en-US" sz="2400" b="1" dirty="0"/>
          </a:p>
          <a:p>
            <a:pPr>
              <a:defRPr/>
            </a:pPr>
            <a:r>
              <a:rPr lang="en-US" sz="2400" b="1" dirty="0"/>
              <a:t>Ram is a natural person and therefore, his account </a:t>
            </a:r>
          </a:p>
          <a:p>
            <a:pPr>
              <a:defRPr/>
            </a:pPr>
            <a:r>
              <a:rPr lang="en-US" sz="2400" b="1" dirty="0"/>
              <a:t>Is Personal account. Cash account is a Real Account. </a:t>
            </a:r>
          </a:p>
          <a:p>
            <a:pPr>
              <a:defRPr/>
            </a:pPr>
            <a:r>
              <a:rPr lang="en-US" sz="2400" b="1" dirty="0"/>
              <a:t>As per the rules of Debit and Credit, applicable to</a:t>
            </a:r>
          </a:p>
          <a:p>
            <a:pPr>
              <a:defRPr/>
            </a:pPr>
            <a:r>
              <a:rPr lang="en-US" sz="2400" b="1" dirty="0"/>
              <a:t>Personal Accounts, Ram is the giver and, therefore,</a:t>
            </a:r>
          </a:p>
          <a:p>
            <a:pPr>
              <a:defRPr/>
            </a:pPr>
            <a:r>
              <a:rPr lang="en-US" sz="2400" b="1" dirty="0"/>
              <a:t>h</a:t>
            </a:r>
            <a:r>
              <a:rPr lang="en-US" sz="2400" b="1" dirty="0" smtClean="0"/>
              <a:t>is </a:t>
            </a:r>
            <a:r>
              <a:rPr lang="en-US" sz="2400" b="1" dirty="0"/>
              <a:t>account, </a:t>
            </a:r>
            <a:r>
              <a:rPr lang="en-US" sz="2400" b="1" dirty="0" err="1"/>
              <a:t>i.e</a:t>
            </a:r>
            <a:r>
              <a:rPr lang="en-US" sz="2400" b="1" dirty="0"/>
              <a:t> Capital Account should be credited.</a:t>
            </a:r>
          </a:p>
          <a:p>
            <a:pPr>
              <a:defRPr/>
            </a:pPr>
            <a:r>
              <a:rPr lang="en-US" sz="2400" b="1" dirty="0"/>
              <a:t>Cash is coming into the business and therefore as per </a:t>
            </a:r>
          </a:p>
          <a:p>
            <a:pPr>
              <a:defRPr/>
            </a:pPr>
            <a:r>
              <a:rPr lang="en-US" sz="2400" b="1" dirty="0"/>
              <a:t>Rules applicable to Real accounts, it should be debited.</a:t>
            </a:r>
          </a:p>
          <a:p>
            <a:pPr>
              <a:defRPr/>
            </a:pPr>
            <a:endParaRPr lang="en-US" sz="2400" b="1" dirty="0"/>
          </a:p>
          <a:p>
            <a:pPr>
              <a:defRPr/>
            </a:pPr>
            <a:r>
              <a:rPr lang="en-US" sz="2400" b="1" dirty="0"/>
              <a:t>The transaction will now be entered on the journal as </a:t>
            </a:r>
          </a:p>
          <a:p>
            <a:pPr>
              <a:defRPr/>
            </a:pPr>
            <a:r>
              <a:rPr lang="en-US" sz="2400" b="1" dirty="0"/>
              <a:t>Follows: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2"/>
          <p:cNvSpPr txBox="1">
            <a:spLocks noChangeArrowheads="1"/>
          </p:cNvSpPr>
          <p:nvPr/>
        </p:nvSpPr>
        <p:spPr bwMode="auto">
          <a:xfrm>
            <a:off x="914400" y="914400"/>
            <a:ext cx="184150" cy="369888"/>
          </a:xfrm>
          <a:prstGeom prst="rect">
            <a:avLst/>
          </a:prstGeom>
          <a:noFill/>
          <a:ln w="9525">
            <a:noFill/>
            <a:miter lim="800000"/>
            <a:headEnd/>
            <a:tailEnd/>
          </a:ln>
        </p:spPr>
        <p:txBody>
          <a:bodyPr wrap="none">
            <a:spAutoFit/>
          </a:bodyPr>
          <a:lstStyle/>
          <a:p>
            <a:endParaRPr lang="en-US"/>
          </a:p>
        </p:txBody>
      </p:sp>
      <p:graphicFrame>
        <p:nvGraphicFramePr>
          <p:cNvPr id="4" name="Table 3"/>
          <p:cNvGraphicFramePr>
            <a:graphicFrameLocks noGrp="1"/>
          </p:cNvGraphicFramePr>
          <p:nvPr/>
        </p:nvGraphicFramePr>
        <p:xfrm>
          <a:off x="1295400" y="1397000"/>
          <a:ext cx="6324600" cy="2377440"/>
        </p:xfrm>
        <a:graphic>
          <a:graphicData uri="http://schemas.openxmlformats.org/drawingml/2006/table">
            <a:tbl>
              <a:tblPr firstRow="1" bandRow="1">
                <a:tableStyleId>{5C22544A-7EE6-4342-B048-85BDC9FD1C3A}</a:tableStyleId>
              </a:tblPr>
              <a:tblGrid>
                <a:gridCol w="990600"/>
                <a:gridCol w="2362200"/>
                <a:gridCol w="533400"/>
                <a:gridCol w="1219200"/>
                <a:gridCol w="1219200"/>
              </a:tblGrid>
              <a:tr h="370840">
                <a:tc>
                  <a:txBody>
                    <a:bodyPr/>
                    <a:lstStyle/>
                    <a:p>
                      <a:r>
                        <a:rPr lang="en-US" dirty="0" smtClean="0"/>
                        <a:t>Date</a:t>
                      </a:r>
                      <a:endParaRPr lang="en-US" dirty="0"/>
                    </a:p>
                  </a:txBody>
                  <a:tcPr/>
                </a:tc>
                <a:tc>
                  <a:txBody>
                    <a:bodyPr/>
                    <a:lstStyle/>
                    <a:p>
                      <a:r>
                        <a:rPr lang="en-US" dirty="0" smtClean="0"/>
                        <a:t>Particulars</a:t>
                      </a:r>
                      <a:endParaRPr lang="en-US" dirty="0"/>
                    </a:p>
                  </a:txBody>
                  <a:tcPr/>
                </a:tc>
                <a:tc>
                  <a:txBody>
                    <a:bodyPr/>
                    <a:lstStyle/>
                    <a:p>
                      <a:r>
                        <a:rPr lang="en-US" dirty="0" smtClean="0"/>
                        <a:t>L.F</a:t>
                      </a:r>
                      <a:endParaRPr lang="en-US" dirty="0"/>
                    </a:p>
                  </a:txBody>
                  <a:tcPr/>
                </a:tc>
                <a:tc>
                  <a:txBody>
                    <a:bodyPr/>
                    <a:lstStyle/>
                    <a:p>
                      <a:r>
                        <a:rPr lang="en-US" dirty="0" smtClean="0"/>
                        <a:t>Debit (Rs.)</a:t>
                      </a:r>
                      <a:endParaRPr lang="en-US" dirty="0"/>
                    </a:p>
                  </a:txBody>
                  <a:tcPr/>
                </a:tc>
                <a:tc>
                  <a:txBody>
                    <a:bodyPr/>
                    <a:lstStyle/>
                    <a:p>
                      <a:r>
                        <a:rPr lang="en-US" dirty="0" smtClean="0"/>
                        <a:t>Credit (Rs.)</a:t>
                      </a:r>
                      <a:endParaRPr lang="en-US" dirty="0"/>
                    </a:p>
                  </a:txBody>
                  <a:tcPr/>
                </a:tc>
              </a:tr>
              <a:tr h="370840">
                <a:tc>
                  <a:txBody>
                    <a:bodyPr/>
                    <a:lstStyle/>
                    <a:p>
                      <a:r>
                        <a:rPr lang="en-US" dirty="0" smtClean="0"/>
                        <a:t>1-1-22</a:t>
                      </a:r>
                      <a:endParaRPr lang="en-US" dirty="0"/>
                    </a:p>
                  </a:txBody>
                  <a:tcPr/>
                </a:tc>
                <a:tc>
                  <a:txBody>
                    <a:bodyPr/>
                    <a:lstStyle/>
                    <a:p>
                      <a:r>
                        <a:rPr lang="en-US" dirty="0" smtClean="0"/>
                        <a:t>Cash  Account</a:t>
                      </a:r>
                      <a:r>
                        <a:rPr lang="en-US" baseline="0" dirty="0" smtClean="0"/>
                        <a:t>        </a:t>
                      </a:r>
                    </a:p>
                    <a:p>
                      <a:r>
                        <a:rPr lang="en-US" baseline="0" dirty="0" smtClean="0"/>
                        <a:t>    </a:t>
                      </a:r>
                    </a:p>
                    <a:p>
                      <a:r>
                        <a:rPr lang="en-US" baseline="0" dirty="0" smtClean="0"/>
                        <a:t>     To Capital A/C   </a:t>
                      </a:r>
                    </a:p>
                    <a:p>
                      <a:r>
                        <a:rPr lang="en-US" baseline="0" dirty="0" smtClean="0"/>
                        <a:t>(Being commencement of business)                                            </a:t>
                      </a:r>
                    </a:p>
                    <a:p>
                      <a:r>
                        <a:rPr lang="en-US" baseline="0" dirty="0" smtClean="0"/>
                        <a:t>    </a:t>
                      </a:r>
                      <a:endParaRPr lang="en-US" dirty="0"/>
                    </a:p>
                  </a:txBody>
                  <a:tcPr/>
                </a:tc>
                <a:tc>
                  <a:txBody>
                    <a:bodyPr/>
                    <a:lstStyle/>
                    <a:p>
                      <a:endParaRPr lang="en-US" dirty="0"/>
                    </a:p>
                  </a:txBody>
                  <a:tcPr/>
                </a:tc>
                <a:tc>
                  <a:txBody>
                    <a:bodyPr/>
                    <a:lstStyle/>
                    <a:p>
                      <a:r>
                        <a:rPr lang="en-US" dirty="0" smtClean="0"/>
                        <a:t>20,000</a:t>
                      </a:r>
                      <a:endParaRPr lang="en-US" dirty="0"/>
                    </a:p>
                  </a:txBody>
                  <a:tcPr/>
                </a:tc>
                <a:tc>
                  <a:txBody>
                    <a:bodyPr/>
                    <a:lstStyle/>
                    <a:p>
                      <a:endParaRPr lang="en-US" dirty="0" smtClean="0"/>
                    </a:p>
                    <a:p>
                      <a:endParaRPr lang="en-US" dirty="0" smtClean="0"/>
                    </a:p>
                    <a:p>
                      <a:r>
                        <a:rPr lang="en-US" dirty="0" smtClean="0"/>
                        <a:t>20,000</a:t>
                      </a:r>
                      <a:endParaRPr lang="en-US" dirty="0"/>
                    </a:p>
                  </a:txBody>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Box 1"/>
          <p:cNvSpPr txBox="1">
            <a:spLocks noChangeArrowheads="1"/>
          </p:cNvSpPr>
          <p:nvPr/>
        </p:nvSpPr>
        <p:spPr bwMode="auto">
          <a:xfrm>
            <a:off x="381000" y="1295400"/>
            <a:ext cx="8310563" cy="2554288"/>
          </a:xfrm>
          <a:prstGeom prst="rect">
            <a:avLst/>
          </a:prstGeom>
          <a:noFill/>
          <a:ln w="9525">
            <a:noFill/>
            <a:miter lim="800000"/>
            <a:headEnd/>
            <a:tailEnd/>
          </a:ln>
        </p:spPr>
        <p:txBody>
          <a:bodyPr wrap="none">
            <a:spAutoFit/>
          </a:bodyPr>
          <a:lstStyle/>
          <a:p>
            <a:r>
              <a:rPr lang="en-US" sz="3200" b="1" u="sng"/>
              <a:t>Example</a:t>
            </a:r>
          </a:p>
          <a:p>
            <a:endParaRPr lang="en-US" sz="3200" b="1"/>
          </a:p>
          <a:p>
            <a:r>
              <a:rPr lang="en-US" sz="3200" b="1"/>
              <a:t>On July 25,2019, the firm bought furniture</a:t>
            </a:r>
          </a:p>
          <a:p>
            <a:r>
              <a:rPr lang="en-US" sz="3200" b="1"/>
              <a:t> worth Rs.4000 for cash. </a:t>
            </a:r>
          </a:p>
          <a:p>
            <a:r>
              <a:rPr lang="en-US" sz="3200" b="1"/>
              <a:t>Journalize the transaction.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24000" y="1828800"/>
          <a:ext cx="6096000" cy="457200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914400">
                <a:tc>
                  <a:txBody>
                    <a:bodyPr/>
                    <a:lstStyle/>
                    <a:p>
                      <a:pPr algn="ctr"/>
                      <a:r>
                        <a:rPr lang="en-US" sz="1800" dirty="0" smtClean="0"/>
                        <a:t>Date</a:t>
                      </a:r>
                      <a:endParaRPr lang="en-US" sz="1800" dirty="0"/>
                    </a:p>
                  </a:txBody>
                  <a:tcPr/>
                </a:tc>
                <a:tc>
                  <a:txBody>
                    <a:bodyPr/>
                    <a:lstStyle/>
                    <a:p>
                      <a:pPr algn="ctr"/>
                      <a:r>
                        <a:rPr lang="en-US" sz="1800" dirty="0" smtClean="0"/>
                        <a:t>Particulars</a:t>
                      </a:r>
                      <a:endParaRPr lang="en-US" sz="1800" dirty="0"/>
                    </a:p>
                  </a:txBody>
                  <a:tcPr/>
                </a:tc>
                <a:tc>
                  <a:txBody>
                    <a:bodyPr/>
                    <a:lstStyle/>
                    <a:p>
                      <a:pPr algn="ctr"/>
                      <a:r>
                        <a:rPr lang="en-US" sz="1800" dirty="0" smtClean="0"/>
                        <a:t>Ledger folio</a:t>
                      </a:r>
                      <a:endParaRPr lang="en-US" sz="1800" dirty="0"/>
                    </a:p>
                  </a:txBody>
                  <a:tcPr/>
                </a:tc>
                <a:tc>
                  <a:txBody>
                    <a:bodyPr/>
                    <a:lstStyle/>
                    <a:p>
                      <a:pPr algn="ctr"/>
                      <a:r>
                        <a:rPr lang="en-US" sz="1800" dirty="0" smtClean="0"/>
                        <a:t>Dr</a:t>
                      </a:r>
                    </a:p>
                    <a:p>
                      <a:pPr algn="ctr"/>
                      <a:r>
                        <a:rPr lang="en-US" sz="1800" dirty="0" smtClean="0"/>
                        <a:t>Amount</a:t>
                      </a:r>
                      <a:endParaRPr lang="en-US" sz="1800" dirty="0"/>
                    </a:p>
                  </a:txBody>
                  <a:tcPr/>
                </a:tc>
                <a:tc>
                  <a:txBody>
                    <a:bodyPr/>
                    <a:lstStyle/>
                    <a:p>
                      <a:pPr algn="ctr"/>
                      <a:r>
                        <a:rPr lang="en-US" sz="1800" dirty="0" smtClean="0"/>
                        <a:t>Cr</a:t>
                      </a:r>
                    </a:p>
                    <a:p>
                      <a:pPr algn="ctr"/>
                      <a:r>
                        <a:rPr lang="en-US" sz="1800" dirty="0" smtClean="0"/>
                        <a:t>Amount</a:t>
                      </a:r>
                      <a:endParaRPr lang="en-US" sz="1800" dirty="0"/>
                    </a:p>
                  </a:txBody>
                  <a:tcPr/>
                </a:tc>
              </a:tr>
              <a:tr h="3657600">
                <a:tc>
                  <a:txBody>
                    <a:bodyPr/>
                    <a:lstStyle/>
                    <a:p>
                      <a:r>
                        <a:rPr lang="en-US" sz="1800" dirty="0" smtClean="0"/>
                        <a:t>25-7-19</a:t>
                      </a:r>
                      <a:endParaRPr lang="en-US" sz="1800" dirty="0"/>
                    </a:p>
                  </a:txBody>
                  <a:tcPr/>
                </a:tc>
                <a:tc>
                  <a:txBody>
                    <a:bodyPr/>
                    <a:lstStyle/>
                    <a:p>
                      <a:r>
                        <a:rPr lang="en-US" sz="1800" dirty="0" smtClean="0"/>
                        <a:t>Furniture  </a:t>
                      </a:r>
                    </a:p>
                    <a:p>
                      <a:endParaRPr lang="en-US" sz="1800" dirty="0" smtClean="0"/>
                    </a:p>
                    <a:p>
                      <a:r>
                        <a:rPr lang="en-US" sz="1800" dirty="0" smtClean="0"/>
                        <a:t>To Cash a/c</a:t>
                      </a:r>
                    </a:p>
                    <a:p>
                      <a:endParaRPr lang="en-US" sz="1800" dirty="0" smtClean="0"/>
                    </a:p>
                    <a:p>
                      <a:r>
                        <a:rPr lang="en-US" sz="1800" dirty="0" smtClean="0"/>
                        <a:t>(Furniture</a:t>
                      </a:r>
                    </a:p>
                    <a:p>
                      <a:r>
                        <a:rPr lang="en-US" sz="1800" dirty="0" smtClean="0"/>
                        <a:t>bought for</a:t>
                      </a:r>
                    </a:p>
                    <a:p>
                      <a:r>
                        <a:rPr lang="en-US" sz="1800" dirty="0" smtClean="0"/>
                        <a:t>Cash)</a:t>
                      </a:r>
                    </a:p>
                    <a:p>
                      <a:endParaRPr lang="en-US" sz="1800" dirty="0"/>
                    </a:p>
                  </a:txBody>
                  <a:tcPr/>
                </a:tc>
                <a:tc>
                  <a:txBody>
                    <a:bodyPr/>
                    <a:lstStyle/>
                    <a:p>
                      <a:endParaRPr lang="en-US" sz="1800" dirty="0"/>
                    </a:p>
                  </a:txBody>
                  <a:tcPr/>
                </a:tc>
                <a:tc>
                  <a:txBody>
                    <a:bodyPr/>
                    <a:lstStyle/>
                    <a:p>
                      <a:r>
                        <a:rPr lang="en-US" sz="1800" dirty="0" smtClean="0"/>
                        <a:t>4,000</a:t>
                      </a:r>
                    </a:p>
                    <a:p>
                      <a:endParaRPr lang="en-US" sz="1800" dirty="0"/>
                    </a:p>
                  </a:txBody>
                  <a:tcPr/>
                </a:tc>
                <a:tc>
                  <a:txBody>
                    <a:bodyPr/>
                    <a:lstStyle/>
                    <a:p>
                      <a:endParaRPr lang="en-US" sz="1800" dirty="0" smtClean="0"/>
                    </a:p>
                    <a:p>
                      <a:endParaRPr lang="en-US" sz="1800" dirty="0" smtClean="0"/>
                    </a:p>
                    <a:p>
                      <a:r>
                        <a:rPr lang="en-US" sz="1800" dirty="0" smtClean="0"/>
                        <a:t>4,000</a:t>
                      </a:r>
                      <a:endParaRPr lang="en-US" sz="1800" dirty="0"/>
                    </a:p>
                  </a:txBody>
                  <a:tcPr/>
                </a:tc>
              </a:tr>
            </a:tbl>
          </a:graphicData>
        </a:graphic>
      </p:graphicFrame>
      <p:sp>
        <p:nvSpPr>
          <p:cNvPr id="30742" name="TextBox 2"/>
          <p:cNvSpPr txBox="1">
            <a:spLocks noChangeArrowheads="1"/>
          </p:cNvSpPr>
          <p:nvPr/>
        </p:nvSpPr>
        <p:spPr bwMode="auto">
          <a:xfrm>
            <a:off x="3276600" y="914400"/>
            <a:ext cx="1744663" cy="1323975"/>
          </a:xfrm>
          <a:prstGeom prst="rect">
            <a:avLst/>
          </a:prstGeom>
          <a:noFill/>
          <a:ln w="9525">
            <a:noFill/>
            <a:miter lim="800000"/>
            <a:headEnd/>
            <a:tailEnd/>
          </a:ln>
        </p:spPr>
        <p:txBody>
          <a:bodyPr wrap="none">
            <a:spAutoFit/>
          </a:bodyPr>
          <a:lstStyle/>
          <a:p>
            <a:r>
              <a:rPr lang="en-US" sz="4000" b="1" u="sng">
                <a:latin typeface="Calibri" pitchFamily="34" charset="0"/>
              </a:rPr>
              <a:t>Journal</a:t>
            </a:r>
          </a:p>
          <a:p>
            <a:endParaRPr lang="en-US" sz="4000">
              <a:latin typeface="Calibri"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1"/>
          <p:cNvSpPr txBox="1">
            <a:spLocks noChangeArrowheads="1"/>
          </p:cNvSpPr>
          <p:nvPr/>
        </p:nvSpPr>
        <p:spPr bwMode="auto">
          <a:xfrm>
            <a:off x="42863" y="1143000"/>
            <a:ext cx="9101137" cy="3908425"/>
          </a:xfrm>
          <a:prstGeom prst="rect">
            <a:avLst/>
          </a:prstGeom>
          <a:noFill/>
          <a:ln w="9525">
            <a:noFill/>
            <a:miter lim="800000"/>
            <a:headEnd/>
            <a:tailEnd/>
          </a:ln>
        </p:spPr>
        <p:txBody>
          <a:bodyPr wrap="none">
            <a:spAutoFit/>
          </a:bodyPr>
          <a:lstStyle/>
          <a:p>
            <a:r>
              <a:rPr lang="en-US" sz="4400" b="1" u="sng" dirty="0"/>
              <a:t>Problem:</a:t>
            </a:r>
          </a:p>
          <a:p>
            <a:endParaRPr lang="en-US" dirty="0"/>
          </a:p>
          <a:p>
            <a:r>
              <a:rPr lang="en-US" sz="2400" b="1" dirty="0" err="1"/>
              <a:t>Journalise</a:t>
            </a:r>
            <a:r>
              <a:rPr lang="en-US" sz="2400" b="1" dirty="0"/>
              <a:t> the following transactions in the books of Suresh.</a:t>
            </a:r>
          </a:p>
          <a:p>
            <a:endParaRPr lang="en-US" sz="2400" b="1" dirty="0"/>
          </a:p>
          <a:p>
            <a:r>
              <a:rPr lang="en-US" sz="2400" b="1" dirty="0" smtClean="0"/>
              <a:t>2020 </a:t>
            </a:r>
            <a:r>
              <a:rPr lang="en-US" sz="2400" b="1" dirty="0"/>
              <a:t>July  1. Suresh commenced business with Rs.50000/-</a:t>
            </a:r>
          </a:p>
          <a:p>
            <a:endParaRPr lang="en-US" sz="2400" b="1" dirty="0"/>
          </a:p>
          <a:p>
            <a:r>
              <a:rPr lang="en-US" sz="2400" b="1" dirty="0"/>
              <a:t>                 2. Deposited into bank Rs.4000/-</a:t>
            </a:r>
          </a:p>
          <a:p>
            <a:endParaRPr lang="en-US" sz="2400" b="1" dirty="0"/>
          </a:p>
          <a:p>
            <a:r>
              <a:rPr lang="en-US" sz="2400" b="1" dirty="0"/>
              <a:t>                 3. Purchased goods worth Rs.10,000/- from </a:t>
            </a:r>
            <a:r>
              <a:rPr lang="en-US" sz="2400" b="1" dirty="0" err="1"/>
              <a:t>kamal</a:t>
            </a:r>
            <a:r>
              <a:rPr lang="en-US" sz="2400" b="1" dirty="0"/>
              <a:t>.</a:t>
            </a:r>
          </a:p>
          <a:p>
            <a:r>
              <a:rPr lang="en-US" dirty="0"/>
              <a:t>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1524000" y="304800"/>
          <a:ext cx="6096000" cy="6223000"/>
        </p:xfrm>
        <a:graphic>
          <a:graphicData uri="http://schemas.openxmlformats.org/drawingml/2006/table">
            <a:tbl>
              <a:tblPr firstRow="1" bandRow="1">
                <a:tableStyleId>{5C22544A-7EE6-4342-B048-85BDC9FD1C3A}</a:tableStyleId>
              </a:tblPr>
              <a:tblGrid>
                <a:gridCol w="1219200"/>
                <a:gridCol w="2514600"/>
                <a:gridCol w="609600"/>
                <a:gridCol w="838200"/>
                <a:gridCol w="914400"/>
              </a:tblGrid>
              <a:tr h="370840">
                <a:tc>
                  <a:txBody>
                    <a:bodyPr/>
                    <a:lstStyle/>
                    <a:p>
                      <a:r>
                        <a:rPr lang="en-US" dirty="0" smtClean="0"/>
                        <a:t>Date</a:t>
                      </a:r>
                      <a:endParaRPr lang="en-US" dirty="0"/>
                    </a:p>
                  </a:txBody>
                  <a:tcPr/>
                </a:tc>
                <a:tc>
                  <a:txBody>
                    <a:bodyPr/>
                    <a:lstStyle/>
                    <a:p>
                      <a:r>
                        <a:rPr lang="en-US" dirty="0" smtClean="0"/>
                        <a:t>Particulars</a:t>
                      </a:r>
                      <a:endParaRPr lang="en-US" dirty="0"/>
                    </a:p>
                  </a:txBody>
                  <a:tcPr/>
                </a:tc>
                <a:tc>
                  <a:txBody>
                    <a:bodyPr/>
                    <a:lstStyle/>
                    <a:p>
                      <a:r>
                        <a:rPr lang="en-US" dirty="0" smtClean="0"/>
                        <a:t>L.F</a:t>
                      </a:r>
                      <a:endParaRPr lang="en-US" dirty="0"/>
                    </a:p>
                  </a:txBody>
                  <a:tcPr/>
                </a:tc>
                <a:tc>
                  <a:txBody>
                    <a:bodyPr/>
                    <a:lstStyle/>
                    <a:p>
                      <a:r>
                        <a:rPr lang="en-US" dirty="0" smtClean="0"/>
                        <a:t>Dr(Rs)</a:t>
                      </a:r>
                      <a:endParaRPr lang="en-US" dirty="0"/>
                    </a:p>
                  </a:txBody>
                  <a:tcPr/>
                </a:tc>
                <a:tc>
                  <a:txBody>
                    <a:bodyPr/>
                    <a:lstStyle/>
                    <a:p>
                      <a:r>
                        <a:rPr lang="en-US" dirty="0" smtClean="0"/>
                        <a:t>Cr(Rs)</a:t>
                      </a:r>
                      <a:endParaRPr lang="en-US" dirty="0"/>
                    </a:p>
                  </a:txBody>
                  <a:tcPr/>
                </a:tc>
              </a:tr>
              <a:tr h="370840">
                <a:tc>
                  <a:txBody>
                    <a:bodyPr/>
                    <a:lstStyle/>
                    <a:p>
                      <a:r>
                        <a:rPr lang="en-US" dirty="0" smtClean="0"/>
                        <a:t>2014</a:t>
                      </a:r>
                    </a:p>
                    <a:p>
                      <a:endParaRPr lang="en-US" dirty="0" smtClean="0"/>
                    </a:p>
                    <a:p>
                      <a:r>
                        <a:rPr lang="en-US" dirty="0" smtClean="0"/>
                        <a:t>July 1</a:t>
                      </a:r>
                    </a:p>
                    <a:p>
                      <a:endParaRPr lang="en-US" dirty="0" smtClean="0"/>
                    </a:p>
                    <a:p>
                      <a:endParaRPr lang="en-US" dirty="0" smtClean="0"/>
                    </a:p>
                    <a:p>
                      <a:endParaRPr lang="en-US" dirty="0" smtClean="0"/>
                    </a:p>
                    <a:p>
                      <a:endParaRPr lang="en-US" dirty="0" smtClean="0"/>
                    </a:p>
                    <a:p>
                      <a:r>
                        <a:rPr lang="en-US" dirty="0" smtClean="0"/>
                        <a:t>July 2</a:t>
                      </a:r>
                    </a:p>
                    <a:p>
                      <a:endParaRPr lang="en-US" dirty="0" smtClean="0"/>
                    </a:p>
                    <a:p>
                      <a:endParaRPr lang="en-US" dirty="0" smtClean="0"/>
                    </a:p>
                    <a:p>
                      <a:endParaRPr lang="en-US" dirty="0" smtClean="0"/>
                    </a:p>
                    <a:p>
                      <a:r>
                        <a:rPr lang="en-US" dirty="0" smtClean="0"/>
                        <a:t>July 3</a:t>
                      </a:r>
                      <a:endParaRPr lang="en-US" dirty="0"/>
                    </a:p>
                  </a:txBody>
                  <a:tcPr/>
                </a:tc>
                <a:tc>
                  <a:txBody>
                    <a:bodyPr/>
                    <a:lstStyle/>
                    <a:p>
                      <a:endParaRPr lang="en-US" dirty="0" smtClean="0"/>
                    </a:p>
                    <a:p>
                      <a:endParaRPr lang="en-US" dirty="0" smtClean="0"/>
                    </a:p>
                    <a:p>
                      <a:r>
                        <a:rPr lang="en-US" dirty="0" smtClean="0"/>
                        <a:t>Cash Account  </a:t>
                      </a:r>
                    </a:p>
                    <a:p>
                      <a:r>
                        <a:rPr lang="en-US" dirty="0" smtClean="0"/>
                        <a:t>To</a:t>
                      </a:r>
                      <a:r>
                        <a:rPr lang="en-US" baseline="0" dirty="0" smtClean="0"/>
                        <a:t> Suresh capital A/C</a:t>
                      </a:r>
                    </a:p>
                    <a:p>
                      <a:r>
                        <a:rPr lang="en-US" baseline="0" dirty="0" smtClean="0"/>
                        <a:t>(Being Business Commenced)</a:t>
                      </a:r>
                    </a:p>
                    <a:p>
                      <a:endParaRPr lang="en-US" baseline="0" dirty="0" smtClean="0"/>
                    </a:p>
                    <a:p>
                      <a:r>
                        <a:rPr lang="en-US" baseline="0" dirty="0" smtClean="0"/>
                        <a:t>Bank Account  </a:t>
                      </a:r>
                    </a:p>
                    <a:p>
                      <a:r>
                        <a:rPr lang="en-US" baseline="0" dirty="0" smtClean="0"/>
                        <a:t>To Cash A/C</a:t>
                      </a:r>
                    </a:p>
                    <a:p>
                      <a:r>
                        <a:rPr lang="en-US" baseline="0" dirty="0" smtClean="0"/>
                        <a:t>(Cash deposited in bank)</a:t>
                      </a:r>
                    </a:p>
                    <a:p>
                      <a:endParaRPr lang="en-US" baseline="0" dirty="0" smtClean="0"/>
                    </a:p>
                    <a:p>
                      <a:r>
                        <a:rPr lang="en-US" baseline="0" dirty="0" smtClean="0"/>
                        <a:t>Goods account  </a:t>
                      </a:r>
                    </a:p>
                    <a:p>
                      <a:r>
                        <a:rPr lang="en-US" baseline="0" dirty="0" smtClean="0"/>
                        <a:t>To </a:t>
                      </a:r>
                      <a:r>
                        <a:rPr lang="en-US" baseline="0" dirty="0" err="1" smtClean="0"/>
                        <a:t>Kamal</a:t>
                      </a:r>
                      <a:r>
                        <a:rPr lang="en-US" baseline="0" dirty="0" smtClean="0"/>
                        <a:t> A/C</a:t>
                      </a:r>
                    </a:p>
                    <a:p>
                      <a:endParaRPr lang="en-US" baseline="0" dirty="0" smtClean="0"/>
                    </a:p>
                    <a:p>
                      <a:r>
                        <a:rPr lang="en-US" baseline="0" dirty="0" smtClean="0"/>
                        <a:t>                                Total</a:t>
                      </a:r>
                    </a:p>
                    <a:p>
                      <a:endParaRPr lang="en-US" baseline="0" dirty="0" smtClean="0"/>
                    </a:p>
                    <a:p>
                      <a:endParaRPr lang="en-US" baseline="0" dirty="0" smtClean="0"/>
                    </a:p>
                    <a:p>
                      <a:endParaRPr lang="en-US" baseline="0" dirty="0" smtClean="0"/>
                    </a:p>
                    <a:p>
                      <a:endParaRPr lang="en-US" dirty="0" smtClean="0"/>
                    </a:p>
                  </a:txBody>
                  <a:tcPr/>
                </a:tc>
                <a:tc>
                  <a:txBody>
                    <a:bodyPr/>
                    <a:lstStyle/>
                    <a:p>
                      <a:endParaRPr lang="en-US" dirty="0" smtClean="0"/>
                    </a:p>
                    <a:p>
                      <a:endParaRPr lang="en-US" dirty="0" smtClean="0"/>
                    </a:p>
                    <a:p>
                      <a:endParaRPr lang="en-US" dirty="0"/>
                    </a:p>
                  </a:txBody>
                  <a:tcPr/>
                </a:tc>
                <a:tc>
                  <a:txBody>
                    <a:bodyPr/>
                    <a:lstStyle/>
                    <a:p>
                      <a:endParaRPr lang="en-US" dirty="0" smtClean="0"/>
                    </a:p>
                    <a:p>
                      <a:endParaRPr lang="en-US" dirty="0" smtClean="0"/>
                    </a:p>
                    <a:p>
                      <a:r>
                        <a:rPr lang="en-US" dirty="0" smtClean="0"/>
                        <a:t>50000</a:t>
                      </a:r>
                    </a:p>
                    <a:p>
                      <a:endParaRPr lang="en-US" dirty="0" smtClean="0"/>
                    </a:p>
                    <a:p>
                      <a:endParaRPr lang="en-US" dirty="0" smtClean="0"/>
                    </a:p>
                    <a:p>
                      <a:endParaRPr lang="en-US" dirty="0" smtClean="0"/>
                    </a:p>
                    <a:p>
                      <a:endParaRPr lang="en-US" dirty="0" smtClean="0"/>
                    </a:p>
                    <a:p>
                      <a:r>
                        <a:rPr lang="en-US" dirty="0" smtClean="0"/>
                        <a:t>4000</a:t>
                      </a:r>
                    </a:p>
                    <a:p>
                      <a:endParaRPr lang="en-US" dirty="0" smtClean="0"/>
                    </a:p>
                    <a:p>
                      <a:endParaRPr lang="en-US" dirty="0" smtClean="0"/>
                    </a:p>
                    <a:p>
                      <a:endParaRPr lang="en-US" dirty="0" smtClean="0"/>
                    </a:p>
                    <a:p>
                      <a:r>
                        <a:rPr lang="en-US" dirty="0" smtClean="0"/>
                        <a:t>10,000</a:t>
                      </a:r>
                    </a:p>
                    <a:p>
                      <a:endParaRPr lang="en-US" dirty="0" smtClean="0"/>
                    </a:p>
                    <a:p>
                      <a:r>
                        <a:rPr lang="en-US" dirty="0" smtClean="0"/>
                        <a:t>---------</a:t>
                      </a:r>
                    </a:p>
                    <a:p>
                      <a:r>
                        <a:rPr lang="en-US" dirty="0" smtClean="0"/>
                        <a:t>64,000</a:t>
                      </a:r>
                    </a:p>
                    <a:p>
                      <a:r>
                        <a:rPr lang="en-US" dirty="0" smtClean="0"/>
                        <a:t>---------</a:t>
                      </a:r>
                    </a:p>
                    <a:p>
                      <a:endParaRPr lang="en-US" dirty="0" smtClean="0"/>
                    </a:p>
                    <a:p>
                      <a:endParaRPr lang="en-US" dirty="0" smtClean="0"/>
                    </a:p>
                    <a:p>
                      <a:endParaRPr lang="en-US" dirty="0" smtClean="0"/>
                    </a:p>
                    <a:p>
                      <a:endParaRPr lang="en-US" dirty="0" smtClean="0"/>
                    </a:p>
                    <a:p>
                      <a:endParaRPr lang="en-US" dirty="0"/>
                    </a:p>
                  </a:txBody>
                  <a:tcPr/>
                </a:tc>
                <a:tc>
                  <a:txBody>
                    <a:bodyPr/>
                    <a:lstStyle/>
                    <a:p>
                      <a:endParaRPr lang="en-US" dirty="0" smtClean="0"/>
                    </a:p>
                    <a:p>
                      <a:endParaRPr lang="en-US" dirty="0" smtClean="0"/>
                    </a:p>
                    <a:p>
                      <a:endParaRPr lang="en-US" dirty="0" smtClean="0"/>
                    </a:p>
                    <a:p>
                      <a:r>
                        <a:rPr lang="en-US" dirty="0" smtClean="0"/>
                        <a:t>50000</a:t>
                      </a:r>
                    </a:p>
                    <a:p>
                      <a:endParaRPr lang="en-US" dirty="0" smtClean="0"/>
                    </a:p>
                    <a:p>
                      <a:endParaRPr lang="en-US" dirty="0" smtClean="0"/>
                    </a:p>
                    <a:p>
                      <a:endParaRPr lang="en-US" dirty="0" smtClean="0"/>
                    </a:p>
                    <a:p>
                      <a:endParaRPr lang="en-US" dirty="0" smtClean="0"/>
                    </a:p>
                    <a:p>
                      <a:r>
                        <a:rPr lang="en-US" dirty="0" smtClean="0"/>
                        <a:t>4000</a:t>
                      </a:r>
                    </a:p>
                    <a:p>
                      <a:endParaRPr lang="en-US" dirty="0" smtClean="0"/>
                    </a:p>
                    <a:p>
                      <a:endParaRPr lang="en-US" dirty="0" smtClean="0"/>
                    </a:p>
                    <a:p>
                      <a:endParaRPr lang="en-US" dirty="0" smtClean="0"/>
                    </a:p>
                    <a:p>
                      <a:r>
                        <a:rPr lang="en-US" dirty="0" smtClean="0"/>
                        <a:t>10,000</a:t>
                      </a:r>
                    </a:p>
                    <a:p>
                      <a:r>
                        <a:rPr lang="en-US" dirty="0" smtClean="0"/>
                        <a:t>----------</a:t>
                      </a:r>
                    </a:p>
                    <a:p>
                      <a:r>
                        <a:rPr lang="en-US" dirty="0" smtClean="0"/>
                        <a:t>64,000</a:t>
                      </a:r>
                    </a:p>
                    <a:p>
                      <a:r>
                        <a:rPr lang="en-US" dirty="0" smtClean="0"/>
                        <a:t>----------</a:t>
                      </a:r>
                    </a:p>
                    <a:p>
                      <a:endParaRPr lang="en-US" dirty="0"/>
                    </a:p>
                  </a:txBody>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Box 1"/>
          <p:cNvSpPr txBox="1">
            <a:spLocks noChangeArrowheads="1"/>
          </p:cNvSpPr>
          <p:nvPr/>
        </p:nvSpPr>
        <p:spPr bwMode="auto">
          <a:xfrm>
            <a:off x="609600" y="1295400"/>
            <a:ext cx="7581900" cy="3046413"/>
          </a:xfrm>
          <a:prstGeom prst="rect">
            <a:avLst/>
          </a:prstGeom>
          <a:noFill/>
          <a:ln w="9525">
            <a:noFill/>
            <a:miter lim="800000"/>
            <a:headEnd/>
            <a:tailEnd/>
          </a:ln>
        </p:spPr>
        <p:txBody>
          <a:bodyPr wrap="none">
            <a:spAutoFit/>
          </a:bodyPr>
          <a:lstStyle/>
          <a:p>
            <a:r>
              <a:rPr lang="en-US" sz="3200" b="1"/>
              <a:t>In small businesses all transactions </a:t>
            </a:r>
          </a:p>
          <a:p>
            <a:r>
              <a:rPr lang="en-US" sz="3200" b="1"/>
              <a:t>relating to all Purchases, sales etc., </a:t>
            </a:r>
          </a:p>
          <a:p>
            <a:r>
              <a:rPr lang="en-US" sz="3200" b="1"/>
              <a:t>are recorded in one journal. In case of</a:t>
            </a:r>
          </a:p>
          <a:p>
            <a:r>
              <a:rPr lang="en-US" sz="3200" b="1"/>
              <a:t> larger business organisations, the</a:t>
            </a:r>
          </a:p>
          <a:p>
            <a:r>
              <a:rPr lang="en-US" sz="3200" b="1"/>
              <a:t> journal Is subdivided into different</a:t>
            </a:r>
          </a:p>
          <a:p>
            <a:r>
              <a:rPr lang="en-US" sz="3200" b="1"/>
              <a:t> categories</a:t>
            </a:r>
            <a:r>
              <a:rPr lang="en-US"/>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1"/>
          <p:cNvSpPr txBox="1">
            <a:spLocks noChangeArrowheads="1"/>
          </p:cNvSpPr>
          <p:nvPr/>
        </p:nvSpPr>
        <p:spPr bwMode="auto">
          <a:xfrm>
            <a:off x="1676400" y="1143000"/>
            <a:ext cx="5181600" cy="5570538"/>
          </a:xfrm>
          <a:prstGeom prst="rect">
            <a:avLst/>
          </a:prstGeom>
          <a:noFill/>
          <a:ln w="9525">
            <a:noFill/>
            <a:miter lim="800000"/>
            <a:headEnd/>
            <a:tailEnd/>
          </a:ln>
        </p:spPr>
        <p:txBody>
          <a:bodyPr wrap="none">
            <a:spAutoFit/>
          </a:bodyPr>
          <a:lstStyle/>
          <a:p>
            <a:r>
              <a:rPr lang="en-US" sz="4000" b="1" u="sng">
                <a:latin typeface="Calibri" pitchFamily="34" charset="0"/>
              </a:rPr>
              <a:t>Sub divisions of Journal</a:t>
            </a:r>
          </a:p>
          <a:p>
            <a:endParaRPr lang="en-US">
              <a:latin typeface="Calibri" pitchFamily="34" charset="0"/>
            </a:endParaRPr>
          </a:p>
          <a:p>
            <a:r>
              <a:rPr lang="en-US" sz="2800" b="1">
                <a:latin typeface="Calibri" pitchFamily="34" charset="0"/>
              </a:rPr>
              <a:t>1 Purchase book</a:t>
            </a:r>
          </a:p>
          <a:p>
            <a:r>
              <a:rPr lang="en-US" sz="2800" b="1">
                <a:latin typeface="Calibri" pitchFamily="34" charset="0"/>
              </a:rPr>
              <a:t>2 Sales book</a:t>
            </a:r>
          </a:p>
          <a:p>
            <a:r>
              <a:rPr lang="en-US" sz="2800" b="1">
                <a:latin typeface="Calibri" pitchFamily="34" charset="0"/>
              </a:rPr>
              <a:t>3 Purchase return book</a:t>
            </a:r>
          </a:p>
          <a:p>
            <a:r>
              <a:rPr lang="en-US" sz="2800" b="1">
                <a:latin typeface="Calibri" pitchFamily="34" charset="0"/>
              </a:rPr>
              <a:t>4 Sales return book</a:t>
            </a:r>
          </a:p>
          <a:p>
            <a:r>
              <a:rPr lang="en-US" sz="2800" b="1">
                <a:latin typeface="Calibri" pitchFamily="34" charset="0"/>
              </a:rPr>
              <a:t>5 Bills receivable book</a:t>
            </a:r>
          </a:p>
          <a:p>
            <a:r>
              <a:rPr lang="en-US" sz="2800" b="1">
                <a:latin typeface="Calibri" pitchFamily="34" charset="0"/>
              </a:rPr>
              <a:t>6 Bills payable book</a:t>
            </a:r>
          </a:p>
          <a:p>
            <a:r>
              <a:rPr lang="en-US" sz="2800" b="1">
                <a:latin typeface="Calibri" pitchFamily="34" charset="0"/>
              </a:rPr>
              <a:t>7 Cash book</a:t>
            </a:r>
          </a:p>
          <a:p>
            <a:endParaRPr lang="en-US" sz="2800" b="1">
              <a:latin typeface="Calibri" pitchFamily="34" charset="0"/>
            </a:endParaRPr>
          </a:p>
          <a:p>
            <a:r>
              <a:rPr lang="en-US" sz="2400" b="1">
                <a:solidFill>
                  <a:srgbClr val="FF0000"/>
                </a:solidFill>
                <a:latin typeface="Calibri" pitchFamily="34" charset="0"/>
              </a:rPr>
              <a:t>Also called as Subsidiary Books</a:t>
            </a:r>
          </a:p>
          <a:p>
            <a:endParaRPr lang="en-US" sz="2800" b="1">
              <a:latin typeface="Calibri" pitchFamily="34" charset="0"/>
            </a:endParaRPr>
          </a:p>
          <a:p>
            <a:endParaRPr lang="en-US">
              <a:latin typeface="Calibri"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143000"/>
            <a:ext cx="8855075" cy="4524375"/>
          </a:xfrm>
          <a:prstGeom prst="rect">
            <a:avLst/>
          </a:prstGeom>
          <a:noFill/>
        </p:spPr>
        <p:txBody>
          <a:bodyPr wrap="none">
            <a:spAutoFit/>
          </a:bodyPr>
          <a:lstStyle/>
          <a:p>
            <a:pPr>
              <a:defRPr/>
            </a:pPr>
            <a:r>
              <a:rPr lang="en-US" sz="3200" b="1" dirty="0"/>
              <a:t>The format of ledger account is of two parts:</a:t>
            </a:r>
          </a:p>
          <a:p>
            <a:pPr>
              <a:defRPr/>
            </a:pPr>
            <a:endParaRPr lang="en-US" sz="3200" b="1" dirty="0"/>
          </a:p>
          <a:p>
            <a:pPr marL="342900" indent="-342900">
              <a:buFontTx/>
              <a:buAutoNum type="arabicPeriod"/>
              <a:defRPr/>
            </a:pPr>
            <a:r>
              <a:rPr lang="en-US" sz="3200" b="1" dirty="0"/>
              <a:t>Left hand side called debit side (Dr)</a:t>
            </a:r>
          </a:p>
          <a:p>
            <a:pPr marL="342900" indent="-342900">
              <a:defRPr/>
            </a:pPr>
            <a:endParaRPr lang="en-US" sz="3200" b="1" dirty="0"/>
          </a:p>
          <a:p>
            <a:pPr marL="342900" indent="-342900">
              <a:defRPr/>
            </a:pPr>
            <a:r>
              <a:rPr lang="en-US" sz="3200" b="1" dirty="0"/>
              <a:t>2.And right hand side called credit side(Cr)</a:t>
            </a:r>
          </a:p>
          <a:p>
            <a:pPr marL="342900" indent="-342900">
              <a:buFontTx/>
              <a:buAutoNum type="arabicPeriod"/>
              <a:defRPr/>
            </a:pPr>
            <a:endParaRPr lang="en-US" sz="3200" b="1" dirty="0"/>
          </a:p>
          <a:p>
            <a:pPr marL="342900" indent="-342900">
              <a:defRPr/>
            </a:pPr>
            <a:endParaRPr lang="en-US" sz="3200" b="1" dirty="0"/>
          </a:p>
          <a:p>
            <a:pPr marL="342900" indent="-342900">
              <a:defRPr/>
            </a:pPr>
            <a:r>
              <a:rPr lang="en-US" sz="3200" b="1" dirty="0"/>
              <a:t>Debit side starts with </a:t>
            </a:r>
            <a:r>
              <a:rPr lang="en-US" sz="3200" b="1" dirty="0">
                <a:solidFill>
                  <a:srgbClr val="FF0000"/>
                </a:solidFill>
              </a:rPr>
              <a:t>‘To’ </a:t>
            </a:r>
            <a:r>
              <a:rPr lang="en-US" sz="3200" b="1" dirty="0"/>
              <a:t>and </a:t>
            </a:r>
          </a:p>
          <a:p>
            <a:pPr marL="342900" indent="-342900">
              <a:defRPr/>
            </a:pPr>
            <a:r>
              <a:rPr lang="en-US" sz="3200" b="1" dirty="0"/>
              <a:t>credit side starts with </a:t>
            </a:r>
            <a:r>
              <a:rPr lang="en-US" sz="3200" b="1" dirty="0">
                <a:solidFill>
                  <a:srgbClr val="FF0000"/>
                </a:solidFill>
              </a:rPr>
              <a:t>‘By’</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Box 1"/>
          <p:cNvSpPr txBox="1">
            <a:spLocks noChangeArrowheads="1"/>
          </p:cNvSpPr>
          <p:nvPr/>
        </p:nvSpPr>
        <p:spPr bwMode="auto">
          <a:xfrm>
            <a:off x="2133600" y="1066800"/>
            <a:ext cx="1755775" cy="1323975"/>
          </a:xfrm>
          <a:prstGeom prst="rect">
            <a:avLst/>
          </a:prstGeom>
          <a:noFill/>
          <a:ln w="9525">
            <a:noFill/>
            <a:miter lim="800000"/>
            <a:headEnd/>
            <a:tailEnd/>
          </a:ln>
        </p:spPr>
        <p:txBody>
          <a:bodyPr wrap="none">
            <a:spAutoFit/>
          </a:bodyPr>
          <a:lstStyle/>
          <a:p>
            <a:r>
              <a:rPr lang="en-US" sz="4400" b="1" u="sng">
                <a:latin typeface="Calibri" pitchFamily="34" charset="0"/>
              </a:rPr>
              <a:t>Ledger</a:t>
            </a:r>
          </a:p>
          <a:p>
            <a:endParaRPr lang="en-US">
              <a:latin typeface="Calibri" pitchFamily="34" charset="0"/>
            </a:endParaRPr>
          </a:p>
          <a:p>
            <a:endParaRPr lang="en-US">
              <a:latin typeface="Calibri" pitchFamily="34" charset="0"/>
            </a:endParaRPr>
          </a:p>
        </p:txBody>
      </p:sp>
      <p:graphicFrame>
        <p:nvGraphicFramePr>
          <p:cNvPr id="3" name="Table 2"/>
          <p:cNvGraphicFramePr>
            <a:graphicFrameLocks noGrp="1"/>
          </p:cNvGraphicFramePr>
          <p:nvPr/>
        </p:nvGraphicFramePr>
        <p:xfrm>
          <a:off x="381000" y="2468563"/>
          <a:ext cx="8305800" cy="1645920"/>
        </p:xfrm>
        <a:graphic>
          <a:graphicData uri="http://schemas.openxmlformats.org/drawingml/2006/table">
            <a:tbl>
              <a:tblPr firstRow="1" bandRow="1">
                <a:tableStyleId>{5C22544A-7EE6-4342-B048-85BDC9FD1C3A}</a:tableStyleId>
              </a:tblPr>
              <a:tblGrid>
                <a:gridCol w="1038225"/>
                <a:gridCol w="1247775"/>
                <a:gridCol w="828675"/>
                <a:gridCol w="1038225"/>
                <a:gridCol w="1038225"/>
                <a:gridCol w="1285875"/>
                <a:gridCol w="790575"/>
                <a:gridCol w="1038225"/>
              </a:tblGrid>
              <a:tr h="0">
                <a:tc gridSpan="8">
                  <a:txBody>
                    <a:bodyPr/>
                    <a:lstStyle/>
                    <a:p>
                      <a:r>
                        <a:rPr lang="en-US" sz="1800" dirty="0" smtClean="0"/>
                        <a:t>Debit side (Dr.)                                                                                                 Credit side(Cr.)</a:t>
                      </a:r>
                      <a:endParaRPr lang="en-US" sz="1800"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pPr algn="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0">
                <a:tc>
                  <a:txBody>
                    <a:bodyPr/>
                    <a:lstStyle/>
                    <a:p>
                      <a:r>
                        <a:rPr lang="en-US" sz="1800" dirty="0" smtClean="0"/>
                        <a:t>Date</a:t>
                      </a:r>
                      <a:endParaRPr lang="en-US" sz="1800" dirty="0"/>
                    </a:p>
                  </a:txBody>
                  <a:tcPr/>
                </a:tc>
                <a:tc>
                  <a:txBody>
                    <a:bodyPr/>
                    <a:lstStyle/>
                    <a:p>
                      <a:r>
                        <a:rPr lang="en-US" sz="1800" dirty="0" smtClean="0"/>
                        <a:t>Particulars</a:t>
                      </a:r>
                      <a:endParaRPr lang="en-US" sz="1800" dirty="0"/>
                    </a:p>
                  </a:txBody>
                  <a:tcPr/>
                </a:tc>
                <a:tc>
                  <a:txBody>
                    <a:bodyPr/>
                    <a:lstStyle/>
                    <a:p>
                      <a:r>
                        <a:rPr lang="en-US" sz="1800" dirty="0" smtClean="0"/>
                        <a:t>Folio</a:t>
                      </a:r>
                      <a:endParaRPr lang="en-US" sz="1800" dirty="0"/>
                    </a:p>
                  </a:txBody>
                  <a:tcPr/>
                </a:tc>
                <a:tc>
                  <a:txBody>
                    <a:bodyPr/>
                    <a:lstStyle/>
                    <a:p>
                      <a:r>
                        <a:rPr lang="en-US" sz="1800" dirty="0" smtClean="0"/>
                        <a:t>Amt.</a:t>
                      </a:r>
                      <a:endParaRPr lang="en-US" sz="1800" dirty="0"/>
                    </a:p>
                  </a:txBody>
                  <a:tcPr>
                    <a:lnR w="12700" cap="flat" cmpd="sng" algn="ctr">
                      <a:solidFill>
                        <a:srgbClr val="FF0000"/>
                      </a:solidFill>
                      <a:prstDash val="solid"/>
                      <a:round/>
                      <a:headEnd type="none" w="med" len="med"/>
                      <a:tailEnd type="none" w="med" len="med"/>
                    </a:lnR>
                  </a:tcPr>
                </a:tc>
                <a:tc>
                  <a:txBody>
                    <a:bodyPr/>
                    <a:lstStyle/>
                    <a:p>
                      <a:r>
                        <a:rPr lang="en-US" sz="1800" dirty="0" smtClean="0"/>
                        <a:t>Date</a:t>
                      </a:r>
                      <a:endParaRPr lang="en-US" sz="1800" dirty="0"/>
                    </a:p>
                  </a:txBody>
                  <a:tcPr>
                    <a:lnL w="12700" cap="flat" cmpd="sng" algn="ctr">
                      <a:solidFill>
                        <a:srgbClr val="FF0000"/>
                      </a:solidFill>
                      <a:prstDash val="solid"/>
                      <a:round/>
                      <a:headEnd type="none" w="med" len="med"/>
                      <a:tailEnd type="none" w="med" len="med"/>
                    </a:lnL>
                  </a:tcPr>
                </a:tc>
                <a:tc>
                  <a:txBody>
                    <a:bodyPr/>
                    <a:lstStyle/>
                    <a:p>
                      <a:r>
                        <a:rPr lang="en-US" sz="1800" dirty="0" smtClean="0"/>
                        <a:t>Particulars</a:t>
                      </a:r>
                      <a:endParaRPr lang="en-US" sz="1800" dirty="0"/>
                    </a:p>
                  </a:txBody>
                  <a:tcPr/>
                </a:tc>
                <a:tc>
                  <a:txBody>
                    <a:bodyPr/>
                    <a:lstStyle/>
                    <a:p>
                      <a:r>
                        <a:rPr lang="en-US" sz="1800" dirty="0" smtClean="0"/>
                        <a:t>Folio</a:t>
                      </a:r>
                      <a:endParaRPr lang="en-US" sz="1800" dirty="0"/>
                    </a:p>
                  </a:txBody>
                  <a:tcPr/>
                </a:tc>
                <a:tc>
                  <a:txBody>
                    <a:bodyPr/>
                    <a:lstStyle/>
                    <a:p>
                      <a:r>
                        <a:rPr lang="en-US" sz="1800" dirty="0" smtClean="0"/>
                        <a:t>Amt.</a:t>
                      </a:r>
                      <a:endParaRPr lang="en-US" sz="1800" dirty="0"/>
                    </a:p>
                  </a:txBody>
                  <a:tcPr/>
                </a:tc>
              </a:tr>
              <a:tr h="0">
                <a:tc gridSpan="4">
                  <a:txBody>
                    <a:bodyPr/>
                    <a:lstStyle/>
                    <a:p>
                      <a:endParaRPr lang="en-US" sz="1800" dirty="0"/>
                    </a:p>
                  </a:txBody>
                  <a:tcPr>
                    <a:lnR w="12700" cap="flat" cmpd="sng" algn="ctr">
                      <a:solidFill>
                        <a:srgbClr val="FF0000"/>
                      </a:solidFill>
                      <a:prstDash val="solid"/>
                      <a:round/>
                      <a:headEnd type="none" w="med" len="med"/>
                      <a:tailEnd type="none" w="med" len="med"/>
                    </a:lnR>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endParaRPr lang="en-US" sz="1800" dirty="0" smtClean="0"/>
                    </a:p>
                    <a:p>
                      <a:endParaRPr lang="en-US" sz="1800" dirty="0" smtClean="0"/>
                    </a:p>
                    <a:p>
                      <a:endParaRPr lang="en-US" sz="1800" dirty="0"/>
                    </a:p>
                  </a:txBody>
                  <a:tcPr>
                    <a:lnL w="12700" cap="flat" cmpd="sng" algn="ctr">
                      <a:solidFill>
                        <a:srgbClr val="FF0000"/>
                      </a:solidFill>
                      <a:prstDash val="solid"/>
                      <a:round/>
                      <a:headEnd type="none" w="med" len="med"/>
                      <a:tailEnd type="none" w="med" len="med"/>
                    </a:ln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DMIN\Desktop\Users of Accounting Information.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Box 1"/>
          <p:cNvSpPr txBox="1">
            <a:spLocks noChangeArrowheads="1"/>
          </p:cNvSpPr>
          <p:nvPr/>
        </p:nvSpPr>
        <p:spPr bwMode="auto">
          <a:xfrm>
            <a:off x="381000" y="1219200"/>
            <a:ext cx="8537575" cy="2308225"/>
          </a:xfrm>
          <a:prstGeom prst="rect">
            <a:avLst/>
          </a:prstGeom>
          <a:noFill/>
          <a:ln w="9525">
            <a:noFill/>
            <a:miter lim="800000"/>
            <a:headEnd/>
            <a:tailEnd/>
          </a:ln>
        </p:spPr>
        <p:txBody>
          <a:bodyPr wrap="none">
            <a:spAutoFit/>
          </a:bodyPr>
          <a:lstStyle/>
          <a:p>
            <a:r>
              <a:rPr lang="en-US" sz="3600" b="1"/>
              <a:t>Problem</a:t>
            </a:r>
          </a:p>
          <a:p>
            <a:endParaRPr lang="en-US"/>
          </a:p>
          <a:p>
            <a:endParaRPr lang="en-US"/>
          </a:p>
          <a:p>
            <a:r>
              <a:rPr lang="en-US" sz="2400" b="1"/>
              <a:t>2014 January 3  Bought goods worth 5000 from kamal</a:t>
            </a:r>
          </a:p>
          <a:p>
            <a:r>
              <a:rPr lang="en-US" sz="2400" b="1"/>
              <a:t>         January 8  Bought goods worth 20,000 from Samuel</a:t>
            </a:r>
          </a:p>
          <a:p>
            <a:r>
              <a:rPr lang="en-US" sz="2400" b="1"/>
              <a:t>         January 16 Bought goods worth 12,000 from Radha</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24000" y="1143000"/>
          <a:ext cx="6096000" cy="5400040"/>
        </p:xfrm>
        <a:graphic>
          <a:graphicData uri="http://schemas.openxmlformats.org/drawingml/2006/table">
            <a:tbl>
              <a:tblPr firstRow="1" bandRow="1">
                <a:tableStyleId>{5C22544A-7EE6-4342-B048-85BDC9FD1C3A}</a:tableStyleId>
              </a:tblPr>
              <a:tblGrid>
                <a:gridCol w="1066800"/>
                <a:gridCol w="2819400"/>
                <a:gridCol w="457200"/>
                <a:gridCol w="838200"/>
                <a:gridCol w="914400"/>
              </a:tblGrid>
              <a:tr h="370840">
                <a:tc>
                  <a:txBody>
                    <a:bodyPr/>
                    <a:lstStyle/>
                    <a:p>
                      <a:r>
                        <a:rPr lang="en-US" dirty="0" smtClean="0"/>
                        <a:t>Date</a:t>
                      </a:r>
                      <a:endParaRPr lang="en-US" dirty="0"/>
                    </a:p>
                  </a:txBody>
                  <a:tcPr/>
                </a:tc>
                <a:tc>
                  <a:txBody>
                    <a:bodyPr/>
                    <a:lstStyle/>
                    <a:p>
                      <a:r>
                        <a:rPr lang="en-US" dirty="0" smtClean="0"/>
                        <a:t>Particulars</a:t>
                      </a:r>
                      <a:endParaRPr lang="en-US" dirty="0"/>
                    </a:p>
                  </a:txBody>
                  <a:tcPr/>
                </a:tc>
                <a:tc>
                  <a:txBody>
                    <a:bodyPr/>
                    <a:lstStyle/>
                    <a:p>
                      <a:r>
                        <a:rPr lang="en-US" dirty="0" smtClean="0"/>
                        <a:t>L.F</a:t>
                      </a:r>
                      <a:endParaRPr lang="en-US" dirty="0"/>
                    </a:p>
                  </a:txBody>
                  <a:tcPr/>
                </a:tc>
                <a:tc>
                  <a:txBody>
                    <a:bodyPr/>
                    <a:lstStyle/>
                    <a:p>
                      <a:r>
                        <a:rPr lang="en-US" dirty="0" smtClean="0"/>
                        <a:t>Dr(Rs)</a:t>
                      </a:r>
                      <a:endParaRPr lang="en-US" dirty="0"/>
                    </a:p>
                  </a:txBody>
                  <a:tcPr/>
                </a:tc>
                <a:tc>
                  <a:txBody>
                    <a:bodyPr/>
                    <a:lstStyle/>
                    <a:p>
                      <a:r>
                        <a:rPr lang="en-US" dirty="0" smtClean="0"/>
                        <a:t>Cr(Rs)</a:t>
                      </a:r>
                      <a:endParaRPr lang="en-US" dirty="0"/>
                    </a:p>
                  </a:txBody>
                  <a:tcPr/>
                </a:tc>
              </a:tr>
              <a:tr h="370840">
                <a:tc>
                  <a:txBody>
                    <a:bodyPr/>
                    <a:lstStyle/>
                    <a:p>
                      <a:r>
                        <a:rPr lang="en-US" dirty="0" smtClean="0"/>
                        <a:t>2014</a:t>
                      </a:r>
                    </a:p>
                    <a:p>
                      <a:endParaRPr lang="en-US" dirty="0" smtClean="0"/>
                    </a:p>
                    <a:p>
                      <a:r>
                        <a:rPr lang="en-US" dirty="0" smtClean="0"/>
                        <a:t>Jan 2</a:t>
                      </a:r>
                    </a:p>
                    <a:p>
                      <a:endParaRPr lang="en-US" dirty="0" smtClean="0"/>
                    </a:p>
                    <a:p>
                      <a:endParaRPr lang="en-US" dirty="0" smtClean="0"/>
                    </a:p>
                    <a:p>
                      <a:r>
                        <a:rPr lang="en-US" dirty="0" smtClean="0"/>
                        <a:t>Jan</a:t>
                      </a:r>
                      <a:r>
                        <a:rPr lang="en-US" baseline="0" dirty="0" smtClean="0"/>
                        <a:t> 8</a:t>
                      </a:r>
                      <a:endParaRPr lang="en-US" dirty="0" smtClean="0"/>
                    </a:p>
                    <a:p>
                      <a:endParaRPr lang="en-US" dirty="0" smtClean="0"/>
                    </a:p>
                    <a:p>
                      <a:endParaRPr lang="en-US" dirty="0" smtClean="0"/>
                    </a:p>
                    <a:p>
                      <a:endParaRPr lang="en-US" dirty="0" smtClean="0"/>
                    </a:p>
                    <a:p>
                      <a:r>
                        <a:rPr lang="en-US" dirty="0" smtClean="0"/>
                        <a:t>Jan 16</a:t>
                      </a:r>
                    </a:p>
                    <a:p>
                      <a:endParaRPr lang="en-US" dirty="0" smtClean="0"/>
                    </a:p>
                    <a:p>
                      <a:endParaRPr lang="en-US" dirty="0" smtClean="0"/>
                    </a:p>
                    <a:p>
                      <a:r>
                        <a:rPr lang="en-US" dirty="0" smtClean="0"/>
                        <a:t>Jan 31</a:t>
                      </a:r>
                    </a:p>
                    <a:p>
                      <a:endParaRPr lang="en-US" dirty="0" smtClean="0"/>
                    </a:p>
                    <a:p>
                      <a:endParaRPr lang="en-US" dirty="0"/>
                    </a:p>
                  </a:txBody>
                  <a:tcPr/>
                </a:tc>
                <a:tc>
                  <a:txBody>
                    <a:bodyPr/>
                    <a:lstStyle/>
                    <a:p>
                      <a:endParaRPr lang="en-US" dirty="0" smtClean="0"/>
                    </a:p>
                    <a:p>
                      <a:endParaRPr lang="en-US" dirty="0" smtClean="0"/>
                    </a:p>
                    <a:p>
                      <a:r>
                        <a:rPr lang="en-US" dirty="0" smtClean="0"/>
                        <a:t>Goods</a:t>
                      </a:r>
                      <a:r>
                        <a:rPr lang="en-US" baseline="0" dirty="0" smtClean="0"/>
                        <a:t> or Purchase A/C   </a:t>
                      </a:r>
                      <a:endParaRPr lang="en-US" dirty="0" smtClean="0"/>
                    </a:p>
                    <a:p>
                      <a:r>
                        <a:rPr lang="en-US" dirty="0" smtClean="0"/>
                        <a:t>To</a:t>
                      </a:r>
                      <a:r>
                        <a:rPr lang="en-US" baseline="0" dirty="0" smtClean="0"/>
                        <a:t> </a:t>
                      </a:r>
                      <a:r>
                        <a:rPr lang="en-US" baseline="0" dirty="0" err="1" smtClean="0"/>
                        <a:t>Kamal</a:t>
                      </a:r>
                      <a:r>
                        <a:rPr lang="en-US" baseline="0" dirty="0" smtClean="0"/>
                        <a:t> A/C</a:t>
                      </a:r>
                    </a:p>
                    <a:p>
                      <a:endParaRPr lang="en-US" baseline="0" dirty="0" smtClean="0"/>
                    </a:p>
                    <a:p>
                      <a:r>
                        <a:rPr lang="en-US" baseline="0" dirty="0" smtClean="0"/>
                        <a:t>Goods or Purchase A/C  </a:t>
                      </a:r>
                    </a:p>
                    <a:p>
                      <a:r>
                        <a:rPr lang="en-US" baseline="0" dirty="0" smtClean="0"/>
                        <a:t>To Samuel  A/C</a:t>
                      </a:r>
                    </a:p>
                    <a:p>
                      <a:endParaRPr lang="en-US" baseline="0" dirty="0" smtClean="0"/>
                    </a:p>
                    <a:p>
                      <a:endParaRPr lang="en-US" baseline="0" dirty="0" smtClean="0"/>
                    </a:p>
                    <a:p>
                      <a:r>
                        <a:rPr lang="en-US" baseline="0" dirty="0" smtClean="0"/>
                        <a:t>Goods or Purchase A/C   </a:t>
                      </a:r>
                    </a:p>
                    <a:p>
                      <a:r>
                        <a:rPr lang="en-US" baseline="0" dirty="0" smtClean="0"/>
                        <a:t>To </a:t>
                      </a:r>
                      <a:r>
                        <a:rPr lang="en-US" baseline="0" dirty="0" err="1" smtClean="0"/>
                        <a:t>Radha</a:t>
                      </a:r>
                      <a:r>
                        <a:rPr lang="en-US" baseline="0" dirty="0" smtClean="0"/>
                        <a:t>  A/C</a:t>
                      </a:r>
                    </a:p>
                    <a:p>
                      <a:endParaRPr lang="en-US" baseline="0" dirty="0" smtClean="0"/>
                    </a:p>
                    <a:p>
                      <a:r>
                        <a:rPr lang="en-US" baseline="0" dirty="0" smtClean="0"/>
                        <a:t>             Total for the month</a:t>
                      </a:r>
                    </a:p>
                    <a:p>
                      <a:endParaRPr lang="en-US" baseline="0" dirty="0" smtClean="0"/>
                    </a:p>
                    <a:p>
                      <a:endParaRPr lang="en-US" baseline="0" dirty="0" smtClean="0"/>
                    </a:p>
                    <a:p>
                      <a:endParaRPr lang="en-US" baseline="0" dirty="0" smtClean="0"/>
                    </a:p>
                    <a:p>
                      <a:endParaRPr lang="en-US" dirty="0" smtClean="0"/>
                    </a:p>
                  </a:txBody>
                  <a:tcPr/>
                </a:tc>
                <a:tc>
                  <a:txBody>
                    <a:bodyPr/>
                    <a:lstStyle/>
                    <a:p>
                      <a:endParaRPr lang="en-US" dirty="0" smtClean="0"/>
                    </a:p>
                    <a:p>
                      <a:endParaRPr lang="en-US" dirty="0" smtClean="0"/>
                    </a:p>
                    <a:p>
                      <a:r>
                        <a:rPr lang="en-US" dirty="0" smtClean="0"/>
                        <a:t>30</a:t>
                      </a:r>
                    </a:p>
                    <a:p>
                      <a:r>
                        <a:rPr lang="en-US" dirty="0" smtClean="0"/>
                        <a:t>56</a:t>
                      </a:r>
                    </a:p>
                    <a:p>
                      <a:endParaRPr lang="en-US" dirty="0" smtClean="0"/>
                    </a:p>
                    <a:p>
                      <a:r>
                        <a:rPr lang="en-US" dirty="0" smtClean="0"/>
                        <a:t>30</a:t>
                      </a:r>
                    </a:p>
                    <a:p>
                      <a:r>
                        <a:rPr lang="en-US" dirty="0" smtClean="0"/>
                        <a:t>62</a:t>
                      </a:r>
                    </a:p>
                    <a:p>
                      <a:endParaRPr lang="en-US" dirty="0" smtClean="0"/>
                    </a:p>
                    <a:p>
                      <a:endParaRPr lang="en-US" dirty="0" smtClean="0"/>
                    </a:p>
                    <a:p>
                      <a:r>
                        <a:rPr lang="en-US" dirty="0" smtClean="0"/>
                        <a:t>30</a:t>
                      </a:r>
                    </a:p>
                    <a:p>
                      <a:r>
                        <a:rPr lang="en-US" dirty="0" smtClean="0"/>
                        <a:t>74</a:t>
                      </a:r>
                    </a:p>
                    <a:p>
                      <a:endParaRPr lang="en-US" dirty="0" smtClean="0"/>
                    </a:p>
                    <a:p>
                      <a:endParaRPr lang="en-US" dirty="0" smtClean="0"/>
                    </a:p>
                    <a:p>
                      <a:endParaRPr lang="en-US" dirty="0" smtClean="0"/>
                    </a:p>
                    <a:p>
                      <a:endParaRPr lang="en-US" dirty="0"/>
                    </a:p>
                  </a:txBody>
                  <a:tcPr/>
                </a:tc>
                <a:tc>
                  <a:txBody>
                    <a:bodyPr/>
                    <a:lstStyle/>
                    <a:p>
                      <a:endParaRPr lang="en-US" dirty="0" smtClean="0"/>
                    </a:p>
                    <a:p>
                      <a:endParaRPr lang="en-US" dirty="0" smtClean="0"/>
                    </a:p>
                    <a:p>
                      <a:r>
                        <a:rPr lang="en-US" dirty="0" smtClean="0"/>
                        <a:t>5000</a:t>
                      </a:r>
                    </a:p>
                    <a:p>
                      <a:endParaRPr lang="en-US" dirty="0" smtClean="0"/>
                    </a:p>
                    <a:p>
                      <a:endParaRPr lang="en-US" dirty="0" smtClean="0"/>
                    </a:p>
                    <a:p>
                      <a:r>
                        <a:rPr lang="en-US" dirty="0" smtClean="0"/>
                        <a:t>20,000</a:t>
                      </a:r>
                    </a:p>
                    <a:p>
                      <a:endParaRPr lang="en-US" dirty="0" smtClean="0"/>
                    </a:p>
                    <a:p>
                      <a:endParaRPr lang="en-US" dirty="0" smtClean="0"/>
                    </a:p>
                    <a:p>
                      <a:endParaRPr lang="en-US" dirty="0" smtClean="0"/>
                    </a:p>
                    <a:p>
                      <a:r>
                        <a:rPr lang="en-US" dirty="0" smtClean="0"/>
                        <a:t>12,000</a:t>
                      </a:r>
                    </a:p>
                    <a:p>
                      <a:endParaRPr lang="en-US" dirty="0" smtClean="0"/>
                    </a:p>
                    <a:p>
                      <a:r>
                        <a:rPr lang="en-US" dirty="0" smtClean="0"/>
                        <a:t>---------</a:t>
                      </a:r>
                    </a:p>
                    <a:p>
                      <a:r>
                        <a:rPr lang="en-US" dirty="0" smtClean="0"/>
                        <a:t>37,000</a:t>
                      </a:r>
                    </a:p>
                    <a:p>
                      <a:r>
                        <a:rPr lang="en-US" dirty="0" smtClean="0"/>
                        <a:t>---------</a:t>
                      </a:r>
                    </a:p>
                    <a:p>
                      <a:endParaRPr lang="en-US" dirty="0" smtClean="0"/>
                    </a:p>
                    <a:p>
                      <a:endParaRPr lang="en-US" dirty="0" smtClean="0"/>
                    </a:p>
                    <a:p>
                      <a:endParaRPr lang="en-US" dirty="0" smtClean="0"/>
                    </a:p>
                    <a:p>
                      <a:endParaRPr lang="en-US" dirty="0"/>
                    </a:p>
                  </a:txBody>
                  <a:tcPr/>
                </a:tc>
                <a:tc>
                  <a:txBody>
                    <a:bodyPr/>
                    <a:lstStyle/>
                    <a:p>
                      <a:endParaRPr lang="en-US" dirty="0" smtClean="0"/>
                    </a:p>
                    <a:p>
                      <a:endParaRPr lang="en-US" dirty="0" smtClean="0"/>
                    </a:p>
                    <a:p>
                      <a:endParaRPr lang="en-US" dirty="0" smtClean="0"/>
                    </a:p>
                    <a:p>
                      <a:r>
                        <a:rPr lang="en-US" dirty="0" smtClean="0"/>
                        <a:t>5000</a:t>
                      </a:r>
                    </a:p>
                    <a:p>
                      <a:endParaRPr lang="en-US" dirty="0" smtClean="0"/>
                    </a:p>
                    <a:p>
                      <a:endParaRPr lang="en-US" dirty="0" smtClean="0"/>
                    </a:p>
                    <a:p>
                      <a:r>
                        <a:rPr lang="en-US" dirty="0" smtClean="0"/>
                        <a:t>20,000</a:t>
                      </a:r>
                    </a:p>
                    <a:p>
                      <a:endParaRPr lang="en-US" dirty="0" smtClean="0"/>
                    </a:p>
                    <a:p>
                      <a:endParaRPr lang="en-US" dirty="0" smtClean="0"/>
                    </a:p>
                    <a:p>
                      <a:endParaRPr lang="en-US" dirty="0" smtClean="0"/>
                    </a:p>
                    <a:p>
                      <a:r>
                        <a:rPr lang="en-US" dirty="0" smtClean="0"/>
                        <a:t>12,000</a:t>
                      </a:r>
                    </a:p>
                    <a:p>
                      <a:r>
                        <a:rPr lang="en-US" dirty="0" smtClean="0"/>
                        <a:t>---------</a:t>
                      </a:r>
                    </a:p>
                    <a:p>
                      <a:r>
                        <a:rPr lang="en-US" dirty="0" smtClean="0"/>
                        <a:t>37,000</a:t>
                      </a:r>
                    </a:p>
                    <a:p>
                      <a:r>
                        <a:rPr lang="en-US" dirty="0" smtClean="0"/>
                        <a:t>----------</a:t>
                      </a:r>
                    </a:p>
                    <a:p>
                      <a:endParaRPr lang="en-US" dirty="0"/>
                    </a:p>
                  </a:txBody>
                  <a:tcPr/>
                </a:tc>
              </a:tr>
            </a:tbl>
          </a:graphicData>
        </a:graphic>
      </p:graphicFrame>
      <p:sp>
        <p:nvSpPr>
          <p:cNvPr id="39958" name="TextBox 2"/>
          <p:cNvSpPr txBox="1">
            <a:spLocks noChangeArrowheads="1"/>
          </p:cNvSpPr>
          <p:nvPr/>
        </p:nvSpPr>
        <p:spPr bwMode="auto">
          <a:xfrm>
            <a:off x="3505200" y="457200"/>
            <a:ext cx="1482725" cy="523875"/>
          </a:xfrm>
          <a:prstGeom prst="rect">
            <a:avLst/>
          </a:prstGeom>
          <a:noFill/>
          <a:ln w="9525">
            <a:noFill/>
            <a:miter lim="800000"/>
            <a:headEnd/>
            <a:tailEnd/>
          </a:ln>
        </p:spPr>
        <p:txBody>
          <a:bodyPr wrap="none">
            <a:spAutoFit/>
          </a:bodyPr>
          <a:lstStyle/>
          <a:p>
            <a:r>
              <a:rPr lang="en-US" sz="2800" b="1"/>
              <a:t>Journal</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24000" y="1397000"/>
          <a:ext cx="6096000" cy="5394960"/>
        </p:xfrm>
        <a:graphic>
          <a:graphicData uri="http://schemas.openxmlformats.org/drawingml/2006/table">
            <a:tbl>
              <a:tblPr firstRow="1" bandRow="1">
                <a:tableStyleId>{5C22544A-7EE6-4342-B048-85BDC9FD1C3A}</a:tableStyleId>
              </a:tblPr>
              <a:tblGrid>
                <a:gridCol w="1066800"/>
                <a:gridCol w="2819400"/>
                <a:gridCol w="685800"/>
                <a:gridCol w="609600"/>
                <a:gridCol w="914400"/>
              </a:tblGrid>
              <a:tr h="370840">
                <a:tc>
                  <a:txBody>
                    <a:bodyPr/>
                    <a:lstStyle/>
                    <a:p>
                      <a:r>
                        <a:rPr lang="en-US" dirty="0" smtClean="0"/>
                        <a:t>Date</a:t>
                      </a:r>
                      <a:endParaRPr lang="en-US" dirty="0"/>
                    </a:p>
                  </a:txBody>
                  <a:tcPr/>
                </a:tc>
                <a:tc>
                  <a:txBody>
                    <a:bodyPr/>
                    <a:lstStyle/>
                    <a:p>
                      <a:r>
                        <a:rPr lang="en-US" dirty="0" smtClean="0"/>
                        <a:t>Particulars</a:t>
                      </a:r>
                      <a:endParaRPr lang="en-US" dirty="0"/>
                    </a:p>
                  </a:txBody>
                  <a:tcPr/>
                </a:tc>
                <a:tc>
                  <a:txBody>
                    <a:bodyPr/>
                    <a:lstStyle/>
                    <a:p>
                      <a:r>
                        <a:rPr lang="en-US" dirty="0" smtClean="0"/>
                        <a:t>Inv. No.</a:t>
                      </a:r>
                      <a:endParaRPr lang="en-US" dirty="0"/>
                    </a:p>
                  </a:txBody>
                  <a:tcPr/>
                </a:tc>
                <a:tc>
                  <a:txBody>
                    <a:bodyPr/>
                    <a:lstStyle/>
                    <a:p>
                      <a:r>
                        <a:rPr lang="en-US" dirty="0" smtClean="0"/>
                        <a:t>L.F</a:t>
                      </a:r>
                      <a:endParaRPr lang="en-US" dirty="0"/>
                    </a:p>
                  </a:txBody>
                  <a:tcPr/>
                </a:tc>
                <a:tc>
                  <a:txBody>
                    <a:bodyPr/>
                    <a:lstStyle/>
                    <a:p>
                      <a:r>
                        <a:rPr lang="en-US" dirty="0" smtClean="0"/>
                        <a:t>Rs.</a:t>
                      </a:r>
                      <a:endParaRPr lang="en-US" dirty="0"/>
                    </a:p>
                  </a:txBody>
                  <a:tcPr/>
                </a:tc>
              </a:tr>
              <a:tr h="370840">
                <a:tc>
                  <a:txBody>
                    <a:bodyPr/>
                    <a:lstStyle/>
                    <a:p>
                      <a:r>
                        <a:rPr lang="en-US" dirty="0" smtClean="0"/>
                        <a:t>2014</a:t>
                      </a:r>
                    </a:p>
                    <a:p>
                      <a:endParaRPr lang="en-US" dirty="0" smtClean="0"/>
                    </a:p>
                    <a:p>
                      <a:r>
                        <a:rPr lang="en-US" dirty="0" smtClean="0"/>
                        <a:t>Jan 2</a:t>
                      </a:r>
                    </a:p>
                    <a:p>
                      <a:endParaRPr lang="en-US" dirty="0" smtClean="0"/>
                    </a:p>
                    <a:p>
                      <a:endParaRPr lang="en-US" dirty="0" smtClean="0"/>
                    </a:p>
                    <a:p>
                      <a:r>
                        <a:rPr lang="en-US" dirty="0" smtClean="0"/>
                        <a:t>Jan</a:t>
                      </a:r>
                      <a:r>
                        <a:rPr lang="en-US" baseline="0" dirty="0" smtClean="0"/>
                        <a:t> 8</a:t>
                      </a:r>
                      <a:endParaRPr lang="en-US" dirty="0" smtClean="0"/>
                    </a:p>
                    <a:p>
                      <a:endParaRPr lang="en-US" dirty="0" smtClean="0"/>
                    </a:p>
                    <a:p>
                      <a:endParaRPr lang="en-US" dirty="0" smtClean="0"/>
                    </a:p>
                    <a:p>
                      <a:endParaRPr lang="en-US" dirty="0" smtClean="0"/>
                    </a:p>
                    <a:p>
                      <a:r>
                        <a:rPr lang="en-US" dirty="0" smtClean="0"/>
                        <a:t>Jan 16</a:t>
                      </a:r>
                    </a:p>
                    <a:p>
                      <a:endParaRPr lang="en-US" dirty="0" smtClean="0"/>
                    </a:p>
                    <a:p>
                      <a:endParaRPr lang="en-US" dirty="0" smtClean="0"/>
                    </a:p>
                    <a:p>
                      <a:r>
                        <a:rPr lang="en-US" dirty="0" smtClean="0"/>
                        <a:t>Jan 31</a:t>
                      </a:r>
                    </a:p>
                    <a:p>
                      <a:endParaRPr lang="en-US" dirty="0" smtClean="0"/>
                    </a:p>
                    <a:p>
                      <a:endParaRPr lang="en-US" dirty="0"/>
                    </a:p>
                  </a:txBody>
                  <a:tcPr/>
                </a:tc>
                <a:tc>
                  <a:txBody>
                    <a:bodyPr/>
                    <a:lstStyle/>
                    <a:p>
                      <a:endParaRPr lang="en-US" dirty="0" smtClean="0"/>
                    </a:p>
                    <a:p>
                      <a:endParaRPr lang="en-US" dirty="0" smtClean="0"/>
                    </a:p>
                    <a:p>
                      <a:r>
                        <a:rPr lang="en-US" baseline="0" dirty="0" smtClean="0"/>
                        <a:t>  From </a:t>
                      </a:r>
                      <a:r>
                        <a:rPr lang="en-US" baseline="0" dirty="0" err="1" smtClean="0"/>
                        <a:t>Kamal</a:t>
                      </a:r>
                      <a:r>
                        <a:rPr lang="en-US" baseline="0" dirty="0" smtClean="0"/>
                        <a:t> &amp; Co</a:t>
                      </a:r>
                      <a:endParaRPr lang="en-US" dirty="0" smtClean="0"/>
                    </a:p>
                    <a:p>
                      <a:endParaRPr lang="en-US" baseline="0" dirty="0" smtClean="0"/>
                    </a:p>
                    <a:p>
                      <a:endParaRPr lang="en-US" baseline="0" dirty="0" smtClean="0"/>
                    </a:p>
                    <a:p>
                      <a:r>
                        <a:rPr lang="en-US" baseline="0" dirty="0" smtClean="0"/>
                        <a:t>From Samuel &amp; Co</a:t>
                      </a:r>
                    </a:p>
                    <a:p>
                      <a:endParaRPr lang="en-US" baseline="0" dirty="0" smtClean="0"/>
                    </a:p>
                    <a:p>
                      <a:endParaRPr lang="en-US" baseline="0" dirty="0" smtClean="0"/>
                    </a:p>
                    <a:p>
                      <a:endParaRPr lang="en-US" baseline="0" dirty="0" smtClean="0"/>
                    </a:p>
                    <a:p>
                      <a:r>
                        <a:rPr lang="en-US" baseline="0" dirty="0" smtClean="0"/>
                        <a:t>From </a:t>
                      </a:r>
                      <a:r>
                        <a:rPr lang="en-US" baseline="0" dirty="0" err="1" smtClean="0"/>
                        <a:t>Radha</a:t>
                      </a:r>
                      <a:r>
                        <a:rPr lang="en-US" baseline="0" dirty="0" smtClean="0"/>
                        <a:t> &amp; Co</a:t>
                      </a:r>
                    </a:p>
                    <a:p>
                      <a:endParaRPr lang="en-US" baseline="0" dirty="0" smtClean="0"/>
                    </a:p>
                    <a:p>
                      <a:endParaRPr lang="en-US" baseline="0" dirty="0" smtClean="0"/>
                    </a:p>
                    <a:p>
                      <a:r>
                        <a:rPr lang="en-US" baseline="0" dirty="0" smtClean="0"/>
                        <a:t>             Total for the month</a:t>
                      </a:r>
                    </a:p>
                    <a:p>
                      <a:endParaRPr lang="en-US" baseline="0" dirty="0" smtClean="0"/>
                    </a:p>
                    <a:p>
                      <a:endParaRPr lang="en-US" baseline="0" dirty="0" smtClean="0"/>
                    </a:p>
                    <a:p>
                      <a:endParaRPr lang="en-US" baseline="0" dirty="0" smtClean="0"/>
                    </a:p>
                    <a:p>
                      <a:endParaRPr lang="en-US" dirty="0" smtClean="0"/>
                    </a:p>
                  </a:txBody>
                  <a:tcPr/>
                </a:tc>
                <a:tc>
                  <a:txBody>
                    <a:bodyPr/>
                    <a:lstStyle/>
                    <a:p>
                      <a:endParaRPr lang="en-US" dirty="0" smtClean="0"/>
                    </a:p>
                    <a:p>
                      <a:endParaRPr lang="en-US" dirty="0" smtClean="0"/>
                    </a:p>
                    <a:p>
                      <a:r>
                        <a:rPr lang="en-US" dirty="0" smtClean="0"/>
                        <a:t>678</a:t>
                      </a:r>
                    </a:p>
                    <a:p>
                      <a:endParaRPr lang="en-US" dirty="0" smtClean="0"/>
                    </a:p>
                    <a:p>
                      <a:endParaRPr lang="en-US" dirty="0" smtClean="0"/>
                    </a:p>
                    <a:p>
                      <a:r>
                        <a:rPr lang="en-US" dirty="0" smtClean="0"/>
                        <a:t>435</a:t>
                      </a:r>
                    </a:p>
                    <a:p>
                      <a:endParaRPr lang="en-US" dirty="0" smtClean="0"/>
                    </a:p>
                    <a:p>
                      <a:endParaRPr lang="en-US" dirty="0" smtClean="0"/>
                    </a:p>
                    <a:p>
                      <a:endParaRPr lang="en-US" dirty="0" smtClean="0"/>
                    </a:p>
                    <a:p>
                      <a:r>
                        <a:rPr lang="en-US" dirty="0" smtClean="0"/>
                        <a:t>542</a:t>
                      </a:r>
                      <a:endParaRPr lang="en-US" dirty="0"/>
                    </a:p>
                  </a:txBody>
                  <a:tcPr/>
                </a:tc>
                <a:tc>
                  <a: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a:txBody>
                  <a:tcPr/>
                </a:tc>
                <a:tc>
                  <a:txBody>
                    <a:bodyPr/>
                    <a:lstStyle/>
                    <a:p>
                      <a:endParaRPr lang="en-US" dirty="0" smtClean="0"/>
                    </a:p>
                    <a:p>
                      <a:endParaRPr lang="en-US" dirty="0" smtClean="0"/>
                    </a:p>
                    <a:p>
                      <a:r>
                        <a:rPr lang="en-US" dirty="0" smtClean="0"/>
                        <a:t>5,000</a:t>
                      </a:r>
                    </a:p>
                    <a:p>
                      <a:endParaRPr lang="en-US" dirty="0" smtClean="0"/>
                    </a:p>
                    <a:p>
                      <a:endParaRPr lang="en-US" dirty="0" smtClean="0"/>
                    </a:p>
                    <a:p>
                      <a:r>
                        <a:rPr lang="en-US" dirty="0" smtClean="0"/>
                        <a:t>20,000</a:t>
                      </a:r>
                    </a:p>
                    <a:p>
                      <a:endParaRPr lang="en-US" dirty="0" smtClean="0"/>
                    </a:p>
                    <a:p>
                      <a:endParaRPr lang="en-US" dirty="0" smtClean="0"/>
                    </a:p>
                    <a:p>
                      <a:endParaRPr lang="en-US" dirty="0" smtClean="0"/>
                    </a:p>
                    <a:p>
                      <a:r>
                        <a:rPr lang="en-US" dirty="0" smtClean="0"/>
                        <a:t>12,000</a:t>
                      </a:r>
                    </a:p>
                    <a:p>
                      <a:endParaRPr lang="en-US" dirty="0" smtClean="0"/>
                    </a:p>
                    <a:p>
                      <a:r>
                        <a:rPr lang="en-US" dirty="0" smtClean="0"/>
                        <a:t>----------</a:t>
                      </a:r>
                    </a:p>
                    <a:p>
                      <a:r>
                        <a:rPr lang="en-US" dirty="0" smtClean="0"/>
                        <a:t>37,000</a:t>
                      </a:r>
                    </a:p>
                    <a:p>
                      <a:r>
                        <a:rPr lang="en-US" dirty="0" smtClean="0"/>
                        <a:t>----------</a:t>
                      </a:r>
                    </a:p>
                    <a:p>
                      <a:endParaRPr lang="en-US" dirty="0" smtClean="0"/>
                    </a:p>
                    <a:p>
                      <a:endParaRPr lang="en-US" dirty="0"/>
                    </a:p>
                  </a:txBody>
                  <a:tcPr/>
                </a:tc>
              </a:tr>
            </a:tbl>
          </a:graphicData>
        </a:graphic>
      </p:graphicFrame>
      <p:sp>
        <p:nvSpPr>
          <p:cNvPr id="40982" name="TextBox 2"/>
          <p:cNvSpPr txBox="1">
            <a:spLocks noChangeArrowheads="1"/>
          </p:cNvSpPr>
          <p:nvPr/>
        </p:nvSpPr>
        <p:spPr bwMode="auto">
          <a:xfrm>
            <a:off x="3276600" y="838200"/>
            <a:ext cx="1979613" cy="369888"/>
          </a:xfrm>
          <a:prstGeom prst="rect">
            <a:avLst/>
          </a:prstGeom>
          <a:noFill/>
          <a:ln w="9525">
            <a:noFill/>
            <a:miter lim="800000"/>
            <a:headEnd/>
            <a:tailEnd/>
          </a:ln>
        </p:spPr>
        <p:txBody>
          <a:bodyPr wrap="none">
            <a:spAutoFit/>
          </a:bodyPr>
          <a:lstStyle/>
          <a:p>
            <a:r>
              <a:rPr lang="en-US"/>
              <a:t>Purchase Journal</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33400" y="1600200"/>
          <a:ext cx="8305800" cy="2006600"/>
        </p:xfrm>
        <a:graphic>
          <a:graphicData uri="http://schemas.openxmlformats.org/drawingml/2006/table">
            <a:tbl>
              <a:tblPr firstRow="1" bandRow="1">
                <a:tableStyleId>{5C22544A-7EE6-4342-B048-85BDC9FD1C3A}</a:tableStyleId>
              </a:tblPr>
              <a:tblGrid>
                <a:gridCol w="1038225"/>
                <a:gridCol w="1247775"/>
                <a:gridCol w="828675"/>
                <a:gridCol w="1038225"/>
                <a:gridCol w="1038225"/>
                <a:gridCol w="1285875"/>
                <a:gridCol w="790575"/>
                <a:gridCol w="1038225"/>
              </a:tblGrid>
              <a:tr h="408940">
                <a:tc gridSpan="8">
                  <a:txBody>
                    <a:bodyPr/>
                    <a:lstStyle/>
                    <a:p>
                      <a:r>
                        <a:rPr lang="en-US" sz="1800" dirty="0" smtClean="0"/>
                        <a:t>Debit side (Dr.)                                                                                                 Credit side(Cr.)</a:t>
                      </a:r>
                      <a:endParaRPr lang="en-US" sz="1800"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pPr algn="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408940">
                <a:tc>
                  <a:txBody>
                    <a:bodyPr/>
                    <a:lstStyle/>
                    <a:p>
                      <a:r>
                        <a:rPr lang="en-US" sz="1800" dirty="0" smtClean="0"/>
                        <a:t>Date</a:t>
                      </a:r>
                      <a:endParaRPr lang="en-US" sz="1800" dirty="0"/>
                    </a:p>
                  </a:txBody>
                  <a:tcPr/>
                </a:tc>
                <a:tc>
                  <a:txBody>
                    <a:bodyPr/>
                    <a:lstStyle/>
                    <a:p>
                      <a:r>
                        <a:rPr lang="en-US" sz="1800" dirty="0" smtClean="0"/>
                        <a:t>Particulars</a:t>
                      </a:r>
                      <a:endParaRPr lang="en-US" sz="1800" dirty="0"/>
                    </a:p>
                  </a:txBody>
                  <a:tcPr/>
                </a:tc>
                <a:tc>
                  <a:txBody>
                    <a:bodyPr/>
                    <a:lstStyle/>
                    <a:p>
                      <a:r>
                        <a:rPr lang="en-US" sz="1800" dirty="0" smtClean="0"/>
                        <a:t>Folio</a:t>
                      </a:r>
                      <a:endParaRPr lang="en-US" sz="1800" dirty="0"/>
                    </a:p>
                  </a:txBody>
                  <a:tcPr/>
                </a:tc>
                <a:tc>
                  <a:txBody>
                    <a:bodyPr/>
                    <a:lstStyle/>
                    <a:p>
                      <a:r>
                        <a:rPr lang="en-US" sz="1800" dirty="0" smtClean="0"/>
                        <a:t>Amt.</a:t>
                      </a:r>
                      <a:endParaRPr lang="en-US" sz="1800" dirty="0"/>
                    </a:p>
                  </a:txBody>
                  <a:tcPr/>
                </a:tc>
                <a:tc>
                  <a:txBody>
                    <a:bodyPr/>
                    <a:lstStyle/>
                    <a:p>
                      <a:r>
                        <a:rPr lang="en-US" sz="1800" dirty="0" smtClean="0"/>
                        <a:t>Date</a:t>
                      </a:r>
                      <a:endParaRPr lang="en-US" sz="1800" dirty="0"/>
                    </a:p>
                  </a:txBody>
                  <a:tcPr/>
                </a:tc>
                <a:tc>
                  <a:txBody>
                    <a:bodyPr/>
                    <a:lstStyle/>
                    <a:p>
                      <a:r>
                        <a:rPr lang="en-US" sz="1800" dirty="0" smtClean="0"/>
                        <a:t>Particulars</a:t>
                      </a:r>
                      <a:endParaRPr lang="en-US" sz="1800" dirty="0"/>
                    </a:p>
                  </a:txBody>
                  <a:tcPr/>
                </a:tc>
                <a:tc>
                  <a:txBody>
                    <a:bodyPr/>
                    <a:lstStyle/>
                    <a:p>
                      <a:r>
                        <a:rPr lang="en-US" sz="1800" dirty="0" smtClean="0"/>
                        <a:t>Folio</a:t>
                      </a:r>
                      <a:endParaRPr lang="en-US" sz="1800" dirty="0"/>
                    </a:p>
                  </a:txBody>
                  <a:tcPr/>
                </a:tc>
                <a:tc>
                  <a:txBody>
                    <a:bodyPr/>
                    <a:lstStyle/>
                    <a:p>
                      <a:r>
                        <a:rPr lang="en-US" sz="1800" dirty="0" smtClean="0"/>
                        <a:t>Amt.</a:t>
                      </a:r>
                      <a:endParaRPr lang="en-US" sz="1800" dirty="0"/>
                    </a:p>
                  </a:txBody>
                  <a:tcPr/>
                </a:tc>
              </a:tr>
              <a:tr h="934720">
                <a:tc gridSpan="4">
                  <a:txBody>
                    <a:bodyPr/>
                    <a:lstStyle/>
                    <a:p>
                      <a:r>
                        <a:rPr lang="en-US" sz="1800" dirty="0" smtClean="0"/>
                        <a:t>2014</a:t>
                      </a:r>
                    </a:p>
                    <a:p>
                      <a:endParaRPr lang="en-US" sz="1800" dirty="0" smtClean="0"/>
                    </a:p>
                    <a:p>
                      <a:r>
                        <a:rPr lang="en-US" sz="1800" dirty="0" smtClean="0"/>
                        <a:t>31-1-14       As per </a:t>
                      </a:r>
                    </a:p>
                    <a:p>
                      <a:r>
                        <a:rPr lang="en-US" sz="1800" dirty="0" smtClean="0"/>
                        <a:t>                 purchase book                 37,000</a:t>
                      </a:r>
                      <a:endParaRPr lang="en-US" sz="1800"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endParaRPr lang="en-US" sz="1800" dirty="0" smtClean="0"/>
                    </a:p>
                    <a:p>
                      <a:endParaRPr lang="en-US" sz="1800" dirty="0" smtClean="0"/>
                    </a:p>
                    <a:p>
                      <a:endParaRPr lang="en-US" sz="1800"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bl>
          </a:graphicData>
        </a:graphic>
      </p:graphicFrame>
      <p:sp>
        <p:nvSpPr>
          <p:cNvPr id="42011" name="TextBox 2"/>
          <p:cNvSpPr txBox="1">
            <a:spLocks noChangeArrowheads="1"/>
          </p:cNvSpPr>
          <p:nvPr/>
        </p:nvSpPr>
        <p:spPr bwMode="auto">
          <a:xfrm>
            <a:off x="2743200" y="838200"/>
            <a:ext cx="3529013" cy="523875"/>
          </a:xfrm>
          <a:prstGeom prst="rect">
            <a:avLst/>
          </a:prstGeom>
          <a:noFill/>
          <a:ln w="9525">
            <a:noFill/>
            <a:miter lim="800000"/>
            <a:headEnd/>
            <a:tailEnd/>
          </a:ln>
        </p:spPr>
        <p:txBody>
          <a:bodyPr wrap="none">
            <a:spAutoFit/>
          </a:bodyPr>
          <a:lstStyle/>
          <a:p>
            <a:r>
              <a:rPr lang="en-US" sz="2800" b="1"/>
              <a:t>Purchases Account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09600" y="2057400"/>
          <a:ext cx="8305800" cy="2006600"/>
        </p:xfrm>
        <a:graphic>
          <a:graphicData uri="http://schemas.openxmlformats.org/drawingml/2006/table">
            <a:tbl>
              <a:tblPr firstRow="1" bandRow="1">
                <a:tableStyleId>{5C22544A-7EE6-4342-B048-85BDC9FD1C3A}</a:tableStyleId>
              </a:tblPr>
              <a:tblGrid>
                <a:gridCol w="1038225"/>
                <a:gridCol w="1247775"/>
                <a:gridCol w="828675"/>
                <a:gridCol w="1038225"/>
                <a:gridCol w="1038225"/>
                <a:gridCol w="1285875"/>
                <a:gridCol w="790575"/>
                <a:gridCol w="1038225"/>
              </a:tblGrid>
              <a:tr h="408940">
                <a:tc gridSpan="8">
                  <a:txBody>
                    <a:bodyPr/>
                    <a:lstStyle/>
                    <a:p>
                      <a:r>
                        <a:rPr lang="en-US" sz="1800" dirty="0" smtClean="0"/>
                        <a:t>Debit side (Dr.)                                                                                                 Credit side(Cr.)</a:t>
                      </a:r>
                      <a:endParaRPr lang="en-US" sz="1800"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pPr algn="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408940">
                <a:tc>
                  <a:txBody>
                    <a:bodyPr/>
                    <a:lstStyle/>
                    <a:p>
                      <a:r>
                        <a:rPr lang="en-US" sz="1800" dirty="0" smtClean="0"/>
                        <a:t>Date</a:t>
                      </a:r>
                      <a:endParaRPr lang="en-US" sz="1800" dirty="0"/>
                    </a:p>
                  </a:txBody>
                  <a:tcPr/>
                </a:tc>
                <a:tc>
                  <a:txBody>
                    <a:bodyPr/>
                    <a:lstStyle/>
                    <a:p>
                      <a:r>
                        <a:rPr lang="en-US" sz="1800" dirty="0" smtClean="0"/>
                        <a:t>Particulars</a:t>
                      </a:r>
                      <a:endParaRPr lang="en-US" sz="1800" dirty="0"/>
                    </a:p>
                  </a:txBody>
                  <a:tcPr/>
                </a:tc>
                <a:tc>
                  <a:txBody>
                    <a:bodyPr/>
                    <a:lstStyle/>
                    <a:p>
                      <a:r>
                        <a:rPr lang="en-US" sz="1800" dirty="0" smtClean="0"/>
                        <a:t>Folio</a:t>
                      </a:r>
                      <a:endParaRPr lang="en-US" sz="1800" dirty="0"/>
                    </a:p>
                  </a:txBody>
                  <a:tcPr/>
                </a:tc>
                <a:tc>
                  <a:txBody>
                    <a:bodyPr/>
                    <a:lstStyle/>
                    <a:p>
                      <a:r>
                        <a:rPr lang="en-US" sz="1800" dirty="0" smtClean="0"/>
                        <a:t>Amt.</a:t>
                      </a:r>
                      <a:endParaRPr lang="en-US" sz="1800" dirty="0"/>
                    </a:p>
                  </a:txBody>
                  <a:tcPr/>
                </a:tc>
                <a:tc>
                  <a:txBody>
                    <a:bodyPr/>
                    <a:lstStyle/>
                    <a:p>
                      <a:r>
                        <a:rPr lang="en-US" sz="1800" dirty="0" smtClean="0"/>
                        <a:t>Date</a:t>
                      </a:r>
                      <a:endParaRPr lang="en-US" sz="1800" dirty="0"/>
                    </a:p>
                  </a:txBody>
                  <a:tcPr/>
                </a:tc>
                <a:tc>
                  <a:txBody>
                    <a:bodyPr/>
                    <a:lstStyle/>
                    <a:p>
                      <a:endParaRPr lang="en-US"/>
                    </a:p>
                  </a:txBody>
                  <a:tcPr/>
                </a:tc>
                <a:tc>
                  <a:txBody>
                    <a:bodyPr/>
                    <a:lstStyle/>
                    <a:p>
                      <a:endParaRPr lang="en-US"/>
                    </a:p>
                  </a:txBody>
                  <a:tcPr/>
                </a:tc>
                <a:tc>
                  <a:txBody>
                    <a:bodyPr/>
                    <a:lstStyle/>
                    <a:p>
                      <a:endParaRPr lang="en-US"/>
                    </a:p>
                  </a:txBody>
                  <a:tcPr/>
                </a:tc>
              </a:tr>
              <a:tr h="934720">
                <a:tc gridSpan="4">
                  <a:txBody>
                    <a:bodyPr/>
                    <a:lstStyle/>
                    <a:p>
                      <a:endParaRPr lang="en-US" sz="1800" dirty="0" smtClean="0"/>
                    </a:p>
                    <a:p>
                      <a:endParaRPr lang="en-US" sz="1800" dirty="0" smtClean="0"/>
                    </a:p>
                    <a:p>
                      <a:r>
                        <a:rPr lang="en-US" sz="1800" dirty="0" smtClean="0"/>
                        <a:t>      </a:t>
                      </a:r>
                    </a:p>
                    <a:p>
                      <a:r>
                        <a:rPr lang="en-US" sz="1800" dirty="0" smtClean="0"/>
                        <a:t>                                  </a:t>
                      </a:r>
                      <a:endParaRPr lang="en-US" sz="1800"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r>
                        <a:rPr lang="en-US" sz="1800" dirty="0" smtClean="0"/>
                        <a:t>31-3-14      By. Purchases                5,000</a:t>
                      </a:r>
                    </a:p>
                    <a:p>
                      <a:r>
                        <a:rPr lang="en-US" sz="1800" dirty="0" smtClean="0"/>
                        <a:t>                          A/c</a:t>
                      </a:r>
                    </a:p>
                    <a:p>
                      <a:endParaRPr lang="en-US" sz="1800"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bl>
          </a:graphicData>
        </a:graphic>
      </p:graphicFrame>
      <p:sp>
        <p:nvSpPr>
          <p:cNvPr id="43035" name="TextBox 2"/>
          <p:cNvSpPr txBox="1">
            <a:spLocks noChangeArrowheads="1"/>
          </p:cNvSpPr>
          <p:nvPr/>
        </p:nvSpPr>
        <p:spPr bwMode="auto">
          <a:xfrm>
            <a:off x="3581400" y="1295400"/>
            <a:ext cx="1855788" cy="369888"/>
          </a:xfrm>
          <a:prstGeom prst="rect">
            <a:avLst/>
          </a:prstGeom>
          <a:noFill/>
          <a:ln w="9525">
            <a:noFill/>
            <a:miter lim="800000"/>
            <a:headEnd/>
            <a:tailEnd/>
          </a:ln>
        </p:spPr>
        <p:txBody>
          <a:bodyPr wrap="none">
            <a:spAutoFit/>
          </a:bodyPr>
          <a:lstStyle/>
          <a:p>
            <a:r>
              <a:rPr lang="en-US" b="1"/>
              <a:t>Kamal Account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7853432" cy="4801314"/>
          </a:xfrm>
          <a:prstGeom prst="rect">
            <a:avLst/>
          </a:prstGeom>
          <a:noFill/>
        </p:spPr>
        <p:txBody>
          <a:bodyPr wrap="none" rtlCol="0">
            <a:spAutoFit/>
          </a:bodyPr>
          <a:lstStyle/>
          <a:p>
            <a:r>
              <a:rPr lang="en-US" dirty="0" smtClean="0"/>
              <a:t>In almost every company , purchases and sales of goods will form</a:t>
            </a:r>
          </a:p>
          <a:p>
            <a:r>
              <a:rPr lang="en-US" dirty="0" smtClean="0"/>
              <a:t>the bulk of transactions. It will save clerical </a:t>
            </a:r>
            <a:r>
              <a:rPr lang="en-US" dirty="0" err="1" smtClean="0"/>
              <a:t>labour</a:t>
            </a:r>
            <a:r>
              <a:rPr lang="en-US" dirty="0" smtClean="0"/>
              <a:t> if such transactions</a:t>
            </a:r>
          </a:p>
          <a:p>
            <a:r>
              <a:rPr lang="en-US" dirty="0" smtClean="0"/>
              <a:t> are not </a:t>
            </a:r>
            <a:r>
              <a:rPr lang="en-US" dirty="0" err="1" smtClean="0"/>
              <a:t>journalised</a:t>
            </a:r>
            <a:r>
              <a:rPr lang="en-US" dirty="0" smtClean="0"/>
              <a:t> but are entered in suitable books.</a:t>
            </a:r>
          </a:p>
          <a:p>
            <a:endParaRPr lang="en-US" dirty="0" smtClean="0"/>
          </a:p>
          <a:p>
            <a:endParaRPr lang="en-US" dirty="0" smtClean="0"/>
          </a:p>
          <a:p>
            <a:endParaRPr lang="en-US" dirty="0" smtClean="0"/>
          </a:p>
          <a:p>
            <a:r>
              <a:rPr lang="en-US" b="1" u="sng" dirty="0" smtClean="0"/>
              <a:t>Purchase of goods:</a:t>
            </a:r>
          </a:p>
          <a:p>
            <a:endParaRPr lang="en-US" dirty="0" smtClean="0"/>
          </a:p>
          <a:p>
            <a:r>
              <a:rPr lang="en-US" dirty="0" smtClean="0"/>
              <a:t>To record credit purchases of goods, a book named the Purchase Book</a:t>
            </a:r>
          </a:p>
          <a:p>
            <a:r>
              <a:rPr lang="en-US" dirty="0" smtClean="0"/>
              <a:t>is kept.</a:t>
            </a:r>
          </a:p>
          <a:p>
            <a:endParaRPr lang="en-US" dirty="0" smtClean="0"/>
          </a:p>
          <a:p>
            <a:r>
              <a:rPr lang="en-US" dirty="0" smtClean="0">
                <a:solidFill>
                  <a:srgbClr val="FF0000"/>
                </a:solidFill>
              </a:rPr>
              <a:t>In this book, only credit purchase of goods dealt in the firm or raw materials</a:t>
            </a:r>
          </a:p>
          <a:p>
            <a:r>
              <a:rPr lang="en-US" dirty="0" smtClean="0">
                <a:solidFill>
                  <a:srgbClr val="FF0000"/>
                </a:solidFill>
              </a:rPr>
              <a:t>used by the firm are entered. Cash purchases will not be entered in this</a:t>
            </a:r>
          </a:p>
          <a:p>
            <a:r>
              <a:rPr lang="en-US" dirty="0" smtClean="0">
                <a:solidFill>
                  <a:srgbClr val="FF0000"/>
                </a:solidFill>
              </a:rPr>
              <a:t> book.</a:t>
            </a:r>
          </a:p>
          <a:p>
            <a:r>
              <a:rPr lang="en-US" dirty="0" smtClean="0">
                <a:solidFill>
                  <a:srgbClr val="FF0000"/>
                </a:solidFill>
              </a:rPr>
              <a:t>The total of the purchases is posted to the debit of Purchase A/c, Suppliers </a:t>
            </a:r>
          </a:p>
          <a:p>
            <a:r>
              <a:rPr lang="en-US" dirty="0" smtClean="0">
                <a:solidFill>
                  <a:srgbClr val="FF0000"/>
                </a:solidFill>
              </a:rPr>
              <a:t>should be credited. </a:t>
            </a:r>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838200"/>
            <a:ext cx="7404591" cy="3139321"/>
          </a:xfrm>
          <a:prstGeom prst="rect">
            <a:avLst/>
          </a:prstGeom>
          <a:noFill/>
        </p:spPr>
        <p:txBody>
          <a:bodyPr wrap="none" rtlCol="0">
            <a:spAutoFit/>
          </a:bodyPr>
          <a:lstStyle/>
          <a:p>
            <a:r>
              <a:rPr lang="en-US" b="1" u="sng" dirty="0" smtClean="0"/>
              <a:t>Problem:</a:t>
            </a:r>
          </a:p>
          <a:p>
            <a:endParaRPr lang="en-US" dirty="0" smtClean="0"/>
          </a:p>
          <a:p>
            <a:r>
              <a:rPr lang="en-US" dirty="0" smtClean="0"/>
              <a:t>5-7-09 Purchased on credit from Mohan Co, goods worth 15,500</a:t>
            </a:r>
          </a:p>
          <a:p>
            <a:endParaRPr lang="en-US" dirty="0" smtClean="0"/>
          </a:p>
          <a:p>
            <a:r>
              <a:rPr lang="en-US" dirty="0" smtClean="0"/>
              <a:t>6-7-09 Purchased for cash from </a:t>
            </a:r>
            <a:r>
              <a:rPr lang="en-US" dirty="0" err="1" smtClean="0"/>
              <a:t>Rao</a:t>
            </a:r>
            <a:r>
              <a:rPr lang="en-US" dirty="0" smtClean="0"/>
              <a:t> &amp; Co table lamps 7,000</a:t>
            </a:r>
          </a:p>
          <a:p>
            <a:endParaRPr lang="en-US" dirty="0" smtClean="0"/>
          </a:p>
          <a:p>
            <a:r>
              <a:rPr lang="en-US" dirty="0" smtClean="0"/>
              <a:t>10-7-09 purchase on credit from </a:t>
            </a:r>
            <a:r>
              <a:rPr lang="en-US" dirty="0" err="1" smtClean="0"/>
              <a:t>Harsha</a:t>
            </a:r>
            <a:r>
              <a:rPr lang="en-US" dirty="0" smtClean="0"/>
              <a:t> &amp; Sons 7,000</a:t>
            </a:r>
          </a:p>
          <a:p>
            <a:endParaRPr lang="en-US" dirty="0" smtClean="0"/>
          </a:p>
          <a:p>
            <a:r>
              <a:rPr lang="en-US" dirty="0" smtClean="0"/>
              <a:t>15-7-09 Purchased on credit from More &amp; Co. 3,000</a:t>
            </a:r>
          </a:p>
          <a:p>
            <a:endParaRPr lang="en-US" dirty="0" smtClean="0"/>
          </a:p>
          <a:p>
            <a:r>
              <a:rPr lang="en-US" dirty="0" smtClean="0"/>
              <a:t>20-7-09 Purchase on credit one typewriter from </a:t>
            </a:r>
            <a:r>
              <a:rPr lang="en-US" dirty="0" err="1" smtClean="0"/>
              <a:t>Goderej</a:t>
            </a:r>
            <a:r>
              <a:rPr lang="en-US" dirty="0" smtClean="0"/>
              <a:t> for Rs. 15,000</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24000" y="2286000"/>
          <a:ext cx="6096000" cy="741680"/>
        </p:xfrm>
        <a:graphic>
          <a:graphicData uri="http://schemas.openxmlformats.org/drawingml/2006/table">
            <a:tbl>
              <a:tblPr firstRow="1" bandRow="1">
                <a:tableStyleId>{5C22544A-7EE6-4342-B048-85BDC9FD1C3A}</a:tableStyleId>
              </a:tblPr>
              <a:tblGrid>
                <a:gridCol w="609600"/>
                <a:gridCol w="2819400"/>
                <a:gridCol w="457200"/>
                <a:gridCol w="990600"/>
                <a:gridCol w="1219200"/>
              </a:tblGrid>
              <a:tr h="370840">
                <a:tc>
                  <a:txBody>
                    <a:bodyPr/>
                    <a:lstStyle/>
                    <a:p>
                      <a:r>
                        <a:rPr lang="en-US" sz="1400" dirty="0" smtClean="0"/>
                        <a:t>Date </a:t>
                      </a:r>
                      <a:endParaRPr lang="en-US" sz="1400" dirty="0"/>
                    </a:p>
                  </a:txBody>
                  <a:tcPr/>
                </a:tc>
                <a:tc>
                  <a:txBody>
                    <a:bodyPr/>
                    <a:lstStyle/>
                    <a:p>
                      <a:r>
                        <a:rPr lang="en-US" sz="1400" dirty="0" smtClean="0"/>
                        <a:t>Particulars</a:t>
                      </a:r>
                      <a:endParaRPr lang="en-US" sz="1400" dirty="0"/>
                    </a:p>
                  </a:txBody>
                  <a:tcPr/>
                </a:tc>
                <a:tc>
                  <a:txBody>
                    <a:bodyPr/>
                    <a:lstStyle/>
                    <a:p>
                      <a:r>
                        <a:rPr lang="en-US" sz="1400" dirty="0" smtClean="0"/>
                        <a:t>L.F</a:t>
                      </a:r>
                      <a:endParaRPr lang="en-US" sz="1400" dirty="0"/>
                    </a:p>
                  </a:txBody>
                  <a:tcPr/>
                </a:tc>
                <a:tc>
                  <a:txBody>
                    <a:bodyPr/>
                    <a:lstStyle/>
                    <a:p>
                      <a:r>
                        <a:rPr lang="en-US" sz="1400" dirty="0" smtClean="0"/>
                        <a:t>Details(Rs)</a:t>
                      </a:r>
                      <a:endParaRPr lang="en-US" sz="1400" dirty="0"/>
                    </a:p>
                  </a:txBody>
                  <a:tcPr/>
                </a:tc>
                <a:tc>
                  <a:txBody>
                    <a:bodyPr/>
                    <a:lstStyle/>
                    <a:p>
                      <a:r>
                        <a:rPr lang="en-US" sz="1400" dirty="0" smtClean="0"/>
                        <a:t>Amt.(Rs</a:t>
                      </a:r>
                      <a:endParaRPr lang="en-US" sz="1400" dirty="0"/>
                    </a:p>
                  </a:txBody>
                  <a:tcPr/>
                </a:tc>
              </a:tr>
              <a:tr h="370840">
                <a:tc>
                  <a:txBody>
                    <a:bodyPr/>
                    <a:lstStyle/>
                    <a:p>
                      <a:endParaRPr lang="en-US" sz="140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r>
            </a:tbl>
          </a:graphicData>
        </a:graphic>
      </p:graphicFrame>
      <p:sp>
        <p:nvSpPr>
          <p:cNvPr id="3" name="TextBox 2"/>
          <p:cNvSpPr txBox="1"/>
          <p:nvPr/>
        </p:nvSpPr>
        <p:spPr>
          <a:xfrm>
            <a:off x="2743200" y="1752600"/>
            <a:ext cx="3365024" cy="369332"/>
          </a:xfrm>
          <a:prstGeom prst="rect">
            <a:avLst/>
          </a:prstGeom>
          <a:noFill/>
        </p:spPr>
        <p:txBody>
          <a:bodyPr wrap="none" rtlCol="0">
            <a:spAutoFit/>
          </a:bodyPr>
          <a:lstStyle/>
          <a:p>
            <a:r>
              <a:rPr lang="en-US" b="1" u="sng" dirty="0" smtClean="0"/>
              <a:t>Purchase Book of ---------------</a:t>
            </a:r>
            <a:endParaRPr lang="en-US" b="1" u="sng"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447800" y="1981200"/>
          <a:ext cx="6096000" cy="3449320"/>
        </p:xfrm>
        <a:graphic>
          <a:graphicData uri="http://schemas.openxmlformats.org/drawingml/2006/table">
            <a:tbl>
              <a:tblPr firstRow="1" bandRow="1">
                <a:tableStyleId>{5C22544A-7EE6-4342-B048-85BDC9FD1C3A}</a:tableStyleId>
              </a:tblPr>
              <a:tblGrid>
                <a:gridCol w="609600"/>
                <a:gridCol w="2819400"/>
                <a:gridCol w="457200"/>
                <a:gridCol w="990600"/>
                <a:gridCol w="1219200"/>
              </a:tblGrid>
              <a:tr h="370840">
                <a:tc>
                  <a:txBody>
                    <a:bodyPr/>
                    <a:lstStyle/>
                    <a:p>
                      <a:r>
                        <a:rPr lang="en-US" sz="1400" dirty="0" smtClean="0"/>
                        <a:t>Date </a:t>
                      </a:r>
                      <a:endParaRPr lang="en-US" sz="1400" dirty="0"/>
                    </a:p>
                  </a:txBody>
                  <a:tcPr/>
                </a:tc>
                <a:tc>
                  <a:txBody>
                    <a:bodyPr/>
                    <a:lstStyle/>
                    <a:p>
                      <a:r>
                        <a:rPr lang="en-US" sz="1400" dirty="0" smtClean="0"/>
                        <a:t>Particulars</a:t>
                      </a:r>
                      <a:endParaRPr lang="en-US" sz="1400" dirty="0"/>
                    </a:p>
                  </a:txBody>
                  <a:tcPr/>
                </a:tc>
                <a:tc>
                  <a:txBody>
                    <a:bodyPr/>
                    <a:lstStyle/>
                    <a:p>
                      <a:r>
                        <a:rPr lang="en-US" sz="1400" dirty="0" smtClean="0"/>
                        <a:t>L.F</a:t>
                      </a:r>
                      <a:endParaRPr lang="en-US" sz="1400" dirty="0"/>
                    </a:p>
                  </a:txBody>
                  <a:tcPr/>
                </a:tc>
                <a:tc>
                  <a:txBody>
                    <a:bodyPr/>
                    <a:lstStyle/>
                    <a:p>
                      <a:r>
                        <a:rPr lang="en-US" sz="1400" dirty="0" smtClean="0"/>
                        <a:t>Details(Rs)</a:t>
                      </a:r>
                      <a:endParaRPr lang="en-US" sz="1400" dirty="0"/>
                    </a:p>
                  </a:txBody>
                  <a:tcPr/>
                </a:tc>
                <a:tc>
                  <a:txBody>
                    <a:bodyPr/>
                    <a:lstStyle/>
                    <a:p>
                      <a:r>
                        <a:rPr lang="en-US" sz="1400" dirty="0" smtClean="0"/>
                        <a:t>Amt.(Rs</a:t>
                      </a:r>
                      <a:endParaRPr lang="en-US" sz="1400" dirty="0"/>
                    </a:p>
                  </a:txBody>
                  <a:tcPr/>
                </a:tc>
              </a:tr>
              <a:tr h="370840">
                <a:tc>
                  <a:txBody>
                    <a:bodyPr/>
                    <a:lstStyle/>
                    <a:p>
                      <a:r>
                        <a:rPr lang="en-US" sz="1400" dirty="0" smtClean="0"/>
                        <a:t>5-7-09</a:t>
                      </a:r>
                    </a:p>
                    <a:p>
                      <a:endParaRPr lang="en-US" sz="1400" dirty="0" smtClean="0"/>
                    </a:p>
                    <a:p>
                      <a:r>
                        <a:rPr lang="en-US" sz="1400" dirty="0" smtClean="0"/>
                        <a:t>6-7-09</a:t>
                      </a:r>
                    </a:p>
                    <a:p>
                      <a:endParaRPr lang="en-US" sz="1400" dirty="0" smtClean="0"/>
                    </a:p>
                    <a:p>
                      <a:r>
                        <a:rPr lang="en-US" sz="1400" dirty="0" smtClean="0"/>
                        <a:t>15-7-09</a:t>
                      </a:r>
                    </a:p>
                    <a:p>
                      <a:endParaRPr lang="en-US" sz="1400" dirty="0" smtClean="0"/>
                    </a:p>
                    <a:p>
                      <a:r>
                        <a:rPr lang="en-US" sz="1400" dirty="0" smtClean="0"/>
                        <a:t>31-7-09</a:t>
                      </a:r>
                    </a:p>
                  </a:txBody>
                  <a:tcPr/>
                </a:tc>
                <a:tc>
                  <a:txBody>
                    <a:bodyPr/>
                    <a:lstStyle/>
                    <a:p>
                      <a:r>
                        <a:rPr lang="en-US" sz="1400" dirty="0" smtClean="0"/>
                        <a:t>Mohan</a:t>
                      </a:r>
                      <a:r>
                        <a:rPr lang="en-US" sz="1400" baseline="0" dirty="0" smtClean="0"/>
                        <a:t> &amp; </a:t>
                      </a:r>
                      <a:r>
                        <a:rPr lang="en-US" sz="1400" dirty="0" smtClean="0"/>
                        <a:t> Co.</a:t>
                      </a:r>
                    </a:p>
                    <a:p>
                      <a:r>
                        <a:rPr lang="en-US" sz="1400" dirty="0" smtClean="0"/>
                        <a:t>      Purchased goods vide bill no.------    </a:t>
                      </a:r>
                    </a:p>
                    <a:p>
                      <a:endParaRPr lang="en-US" sz="1400" dirty="0" smtClean="0"/>
                    </a:p>
                    <a:p>
                      <a:r>
                        <a:rPr lang="en-US" sz="1400" dirty="0" err="1" smtClean="0"/>
                        <a:t>Harsha</a:t>
                      </a:r>
                      <a:r>
                        <a:rPr lang="en-US" sz="1400" baseline="0" dirty="0" smtClean="0"/>
                        <a:t> &amp; Sons</a:t>
                      </a:r>
                    </a:p>
                    <a:p>
                      <a:r>
                        <a:rPr lang="en-US" sz="1400" baseline="0" dirty="0" smtClean="0"/>
                        <a:t>        </a:t>
                      </a:r>
                      <a:r>
                        <a:rPr lang="en-US" sz="1400" dirty="0" smtClean="0"/>
                        <a:t> Purchased goods vide bill no.---</a:t>
                      </a:r>
                    </a:p>
                    <a:p>
                      <a:endParaRPr lang="en-US" sz="1400" dirty="0" smtClean="0"/>
                    </a:p>
                    <a:p>
                      <a:r>
                        <a:rPr lang="en-US" sz="1400" dirty="0" smtClean="0"/>
                        <a:t>More</a:t>
                      </a:r>
                      <a:r>
                        <a:rPr lang="en-US" sz="1400" baseline="0" dirty="0" smtClean="0"/>
                        <a:t> &amp; Co.</a:t>
                      </a:r>
                      <a:endParaRPr lang="en-US" sz="1400" dirty="0" smtClean="0"/>
                    </a:p>
                    <a:p>
                      <a:r>
                        <a:rPr lang="en-US" sz="1400" dirty="0" smtClean="0"/>
                        <a:t>           Purchased goods vide bill no.-</a:t>
                      </a:r>
                    </a:p>
                    <a:p>
                      <a:r>
                        <a:rPr lang="en-US" sz="1400" dirty="0" smtClean="0"/>
                        <a:t>------------------------------------------------.</a:t>
                      </a:r>
                    </a:p>
                    <a:p>
                      <a:r>
                        <a:rPr lang="en-US" sz="1400" dirty="0" smtClean="0"/>
                        <a:t>                                                 Total</a:t>
                      </a:r>
                    </a:p>
                    <a:p>
                      <a:r>
                        <a:rPr lang="en-US" sz="1400" dirty="0" smtClean="0"/>
                        <a:t>------------------------------------------------</a:t>
                      </a:r>
                      <a:endParaRPr lang="en-US" sz="1400" dirty="0"/>
                    </a:p>
                  </a:txBody>
                  <a:tcPr/>
                </a:tc>
                <a:tc>
                  <a:txBody>
                    <a:bodyPr/>
                    <a:lstStyle/>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r>
                        <a:rPr lang="en-US" sz="1400" dirty="0" smtClean="0"/>
                        <a:t>-----</a:t>
                      </a:r>
                    </a:p>
                    <a:p>
                      <a:endParaRPr lang="en-US" sz="1400" dirty="0" smtClean="0"/>
                    </a:p>
                    <a:p>
                      <a:r>
                        <a:rPr lang="en-US" sz="1400" dirty="0" smtClean="0"/>
                        <a:t>------</a:t>
                      </a:r>
                      <a:endParaRPr lang="en-US" sz="1400" dirty="0"/>
                    </a:p>
                  </a:txBody>
                  <a:tcPr/>
                </a:tc>
                <a:tc>
                  <a:txBody>
                    <a:bodyPr/>
                    <a:lstStyle/>
                    <a:p>
                      <a:endParaRPr lang="en-US" sz="1400" dirty="0" smtClean="0"/>
                    </a:p>
                    <a:p>
                      <a:r>
                        <a:rPr lang="en-US" sz="1400" dirty="0" smtClean="0"/>
                        <a:t>   </a:t>
                      </a:r>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r>
                        <a:rPr lang="en-US" sz="1400" dirty="0" smtClean="0"/>
                        <a:t>--------------</a:t>
                      </a:r>
                    </a:p>
                    <a:p>
                      <a:endParaRPr lang="en-US" sz="1400" dirty="0" smtClean="0"/>
                    </a:p>
                    <a:p>
                      <a:r>
                        <a:rPr lang="en-US" sz="1400" dirty="0" smtClean="0"/>
                        <a:t>--------------</a:t>
                      </a:r>
                    </a:p>
                    <a:p>
                      <a:endParaRPr lang="en-US" sz="1400" dirty="0"/>
                    </a:p>
                  </a:txBody>
                  <a:tcPr/>
                </a:tc>
                <a:tc>
                  <a:txBody>
                    <a:bodyPr/>
                    <a:lstStyle/>
                    <a:p>
                      <a:endParaRPr lang="en-US" sz="1400" dirty="0" smtClean="0"/>
                    </a:p>
                    <a:p>
                      <a:r>
                        <a:rPr lang="en-US" sz="1400" dirty="0" smtClean="0"/>
                        <a:t>15,500</a:t>
                      </a:r>
                    </a:p>
                    <a:p>
                      <a:endParaRPr lang="en-US" sz="1400" dirty="0" smtClean="0"/>
                    </a:p>
                    <a:p>
                      <a:r>
                        <a:rPr lang="en-US" sz="1400" dirty="0" smtClean="0"/>
                        <a:t>7,000</a:t>
                      </a:r>
                    </a:p>
                    <a:p>
                      <a:endParaRPr lang="en-US" sz="1400" dirty="0" smtClean="0"/>
                    </a:p>
                    <a:p>
                      <a:endParaRPr lang="en-US" sz="1400" dirty="0" smtClean="0"/>
                    </a:p>
                    <a:p>
                      <a:r>
                        <a:rPr lang="en-US" sz="1400" dirty="0" smtClean="0"/>
                        <a:t>3,000</a:t>
                      </a:r>
                    </a:p>
                    <a:p>
                      <a:endParaRPr lang="en-US" sz="1400" dirty="0" smtClean="0"/>
                    </a:p>
                    <a:p>
                      <a:endParaRPr lang="en-US" sz="1400" dirty="0" smtClean="0"/>
                    </a:p>
                    <a:p>
                      <a:r>
                        <a:rPr lang="en-US" sz="1400" dirty="0" smtClean="0"/>
                        <a:t>-------------------</a:t>
                      </a:r>
                    </a:p>
                    <a:p>
                      <a:r>
                        <a:rPr lang="en-US" sz="1400" dirty="0" smtClean="0"/>
                        <a:t>25,500</a:t>
                      </a:r>
                    </a:p>
                    <a:p>
                      <a:r>
                        <a:rPr lang="en-US" sz="1400" dirty="0" smtClean="0"/>
                        <a:t>------------------</a:t>
                      </a:r>
                    </a:p>
                    <a:p>
                      <a:endParaRPr lang="en-US" sz="1400" dirty="0" smtClean="0"/>
                    </a:p>
                    <a:p>
                      <a:endParaRPr lang="en-US" sz="1400" dirty="0"/>
                    </a:p>
                  </a:txBody>
                  <a:tcPr/>
                </a:tc>
              </a:tr>
            </a:tbl>
          </a:graphicData>
        </a:graphic>
      </p:graphicFrame>
      <p:sp>
        <p:nvSpPr>
          <p:cNvPr id="3" name="TextBox 2"/>
          <p:cNvSpPr txBox="1"/>
          <p:nvPr/>
        </p:nvSpPr>
        <p:spPr>
          <a:xfrm>
            <a:off x="2209800" y="1219200"/>
            <a:ext cx="3621504" cy="369332"/>
          </a:xfrm>
          <a:prstGeom prst="rect">
            <a:avLst/>
          </a:prstGeom>
          <a:noFill/>
        </p:spPr>
        <p:txBody>
          <a:bodyPr wrap="none" rtlCol="0">
            <a:spAutoFit/>
          </a:bodyPr>
          <a:lstStyle/>
          <a:p>
            <a:r>
              <a:rPr lang="en-US" b="1" dirty="0" smtClean="0"/>
              <a:t>Purchase Book of ___________</a:t>
            </a:r>
            <a:endParaRPr lang="en-US" b="1"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24000" y="1981200"/>
          <a:ext cx="6096000" cy="1249680"/>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tblGrid>
              <a:tr h="370840">
                <a:tc>
                  <a:txBody>
                    <a:bodyPr/>
                    <a:lstStyle/>
                    <a:p>
                      <a:r>
                        <a:rPr lang="en-US" sz="1400" dirty="0" smtClean="0"/>
                        <a:t>Date</a:t>
                      </a:r>
                      <a:endParaRPr lang="en-US" sz="1400" dirty="0"/>
                    </a:p>
                  </a:txBody>
                  <a:tcPr/>
                </a:tc>
                <a:tc>
                  <a:txBody>
                    <a:bodyPr/>
                    <a:lstStyle/>
                    <a:p>
                      <a:r>
                        <a:rPr lang="en-US" sz="1400" dirty="0" smtClean="0"/>
                        <a:t>Particulars</a:t>
                      </a:r>
                      <a:endParaRPr lang="en-US" sz="1400" dirty="0"/>
                    </a:p>
                  </a:txBody>
                  <a:tcPr/>
                </a:tc>
                <a:tc>
                  <a:txBody>
                    <a:bodyPr/>
                    <a:lstStyle/>
                    <a:p>
                      <a:r>
                        <a:rPr lang="en-US" sz="1400" dirty="0" smtClean="0"/>
                        <a:t>Amount (Rs)</a:t>
                      </a:r>
                      <a:endParaRPr lang="en-US" sz="1400" dirty="0"/>
                    </a:p>
                  </a:txBody>
                  <a:tcPr/>
                </a:tc>
                <a:tc>
                  <a:txBody>
                    <a:bodyPr/>
                    <a:lstStyle/>
                    <a:p>
                      <a:r>
                        <a:rPr lang="en-US" sz="1400" dirty="0" smtClean="0"/>
                        <a:t>Date</a:t>
                      </a:r>
                      <a:endParaRPr lang="en-US" sz="1400" dirty="0"/>
                    </a:p>
                  </a:txBody>
                  <a:tcPr/>
                </a:tc>
                <a:tc>
                  <a:txBody>
                    <a:bodyPr/>
                    <a:lstStyle/>
                    <a:p>
                      <a:r>
                        <a:rPr lang="en-US" sz="1400" dirty="0" smtClean="0"/>
                        <a:t>Particulars</a:t>
                      </a:r>
                      <a:endParaRPr lang="en-US" sz="1400" dirty="0"/>
                    </a:p>
                  </a:txBody>
                  <a:tcPr/>
                </a:tc>
                <a:tc>
                  <a:txBody>
                    <a:bodyPr/>
                    <a:lstStyle/>
                    <a:p>
                      <a:r>
                        <a:rPr lang="en-US" sz="1400" dirty="0" smtClean="0"/>
                        <a:t>Amount (Rs)</a:t>
                      </a:r>
                      <a:endParaRPr lang="en-US" sz="1400" dirty="0"/>
                    </a:p>
                  </a:txBody>
                  <a:tcPr/>
                </a:tc>
              </a:tr>
              <a:tr h="370840">
                <a:tc>
                  <a:txBody>
                    <a:bodyPr/>
                    <a:lstStyle/>
                    <a:p>
                      <a:r>
                        <a:rPr lang="en-US" sz="1400" dirty="0" smtClean="0"/>
                        <a:t>31-7-09</a:t>
                      </a:r>
                      <a:endParaRPr lang="en-US" sz="1400" dirty="0"/>
                    </a:p>
                  </a:txBody>
                  <a:tcPr/>
                </a:tc>
                <a:tc>
                  <a:txBody>
                    <a:bodyPr/>
                    <a:lstStyle/>
                    <a:p>
                      <a:r>
                        <a:rPr lang="en-US" sz="1400" dirty="0" smtClean="0"/>
                        <a:t>As per</a:t>
                      </a:r>
                    </a:p>
                    <a:p>
                      <a:r>
                        <a:rPr lang="en-US" sz="1400" dirty="0" smtClean="0"/>
                        <a:t>Purchase</a:t>
                      </a:r>
                      <a:r>
                        <a:rPr lang="en-US" sz="1400" baseline="0" dirty="0" smtClean="0"/>
                        <a:t> Book</a:t>
                      </a:r>
                      <a:endParaRPr lang="en-US" sz="1400" dirty="0"/>
                    </a:p>
                  </a:txBody>
                  <a:tcPr/>
                </a:tc>
                <a:tc>
                  <a:txBody>
                    <a:bodyPr/>
                    <a:lstStyle/>
                    <a:p>
                      <a:endParaRPr lang="en-US" sz="1400" dirty="0" smtClean="0"/>
                    </a:p>
                    <a:p>
                      <a:endParaRPr lang="en-US" sz="1400" dirty="0" smtClean="0"/>
                    </a:p>
                    <a:p>
                      <a:r>
                        <a:rPr lang="en-US" sz="1400" dirty="0" smtClean="0"/>
                        <a:t>25,500</a:t>
                      </a:r>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smtClean="0"/>
                    </a:p>
                    <a:p>
                      <a:endParaRPr lang="en-US" sz="1400" dirty="0"/>
                    </a:p>
                  </a:txBody>
                  <a:tcPr/>
                </a:tc>
              </a:tr>
            </a:tbl>
          </a:graphicData>
        </a:graphic>
      </p:graphicFrame>
      <p:graphicFrame>
        <p:nvGraphicFramePr>
          <p:cNvPr id="3" name="Table 2"/>
          <p:cNvGraphicFramePr>
            <a:graphicFrameLocks noGrp="1"/>
          </p:cNvGraphicFramePr>
          <p:nvPr/>
        </p:nvGraphicFramePr>
        <p:xfrm>
          <a:off x="1752600" y="5029200"/>
          <a:ext cx="6096000" cy="1158240"/>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tblGrid>
              <a:tr h="370840">
                <a:tc>
                  <a:txBody>
                    <a:bodyPr/>
                    <a:lstStyle/>
                    <a:p>
                      <a:r>
                        <a:rPr lang="en-US" sz="1400" dirty="0" smtClean="0"/>
                        <a:t>Date</a:t>
                      </a:r>
                      <a:endParaRPr lang="en-US" sz="1400" dirty="0"/>
                    </a:p>
                  </a:txBody>
                  <a:tcPr/>
                </a:tc>
                <a:tc>
                  <a:txBody>
                    <a:bodyPr/>
                    <a:lstStyle/>
                    <a:p>
                      <a:r>
                        <a:rPr lang="en-US" sz="1400" dirty="0" smtClean="0"/>
                        <a:t>Particulars</a:t>
                      </a:r>
                      <a:endParaRPr lang="en-US" sz="1400" dirty="0"/>
                    </a:p>
                  </a:txBody>
                  <a:tcPr/>
                </a:tc>
                <a:tc>
                  <a:txBody>
                    <a:bodyPr/>
                    <a:lstStyle/>
                    <a:p>
                      <a:r>
                        <a:rPr lang="en-US" sz="1400" dirty="0" smtClean="0"/>
                        <a:t>Amount (Rs)</a:t>
                      </a:r>
                      <a:endParaRPr lang="en-US" sz="1400" dirty="0"/>
                    </a:p>
                  </a:txBody>
                  <a:tcPr/>
                </a:tc>
                <a:tc>
                  <a:txBody>
                    <a:bodyPr/>
                    <a:lstStyle/>
                    <a:p>
                      <a:r>
                        <a:rPr lang="en-US" sz="1400" dirty="0" smtClean="0"/>
                        <a:t>Date</a:t>
                      </a:r>
                      <a:endParaRPr lang="en-US" sz="1400" dirty="0"/>
                    </a:p>
                  </a:txBody>
                  <a:tcPr/>
                </a:tc>
                <a:tc>
                  <a:txBody>
                    <a:bodyPr/>
                    <a:lstStyle/>
                    <a:p>
                      <a:r>
                        <a:rPr lang="en-US" sz="1400" dirty="0" smtClean="0"/>
                        <a:t>Particulars</a:t>
                      </a:r>
                      <a:endParaRPr lang="en-US" sz="1400" dirty="0"/>
                    </a:p>
                  </a:txBody>
                  <a:tcPr/>
                </a:tc>
                <a:tc>
                  <a:txBody>
                    <a:bodyPr/>
                    <a:lstStyle/>
                    <a:p>
                      <a:r>
                        <a:rPr lang="en-US" sz="1400" dirty="0" smtClean="0"/>
                        <a:t>Amount (Rs)</a:t>
                      </a:r>
                      <a:endParaRPr lang="en-US" sz="1400" dirty="0"/>
                    </a:p>
                  </a:txBody>
                  <a:tcPr/>
                </a:tc>
              </a:tr>
              <a:tr h="370840">
                <a:tc>
                  <a:txBody>
                    <a:bodyPr/>
                    <a:lstStyle/>
                    <a:p>
                      <a:r>
                        <a:rPr lang="en-US" dirty="0" smtClean="0"/>
                        <a:t>5-8-14</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5-7-09</a:t>
                      </a:r>
                      <a:endParaRPr lang="en-US" dirty="0"/>
                    </a:p>
                  </a:txBody>
                  <a:tcPr/>
                </a:tc>
                <a:tc>
                  <a:txBody>
                    <a:bodyPr/>
                    <a:lstStyle/>
                    <a:p>
                      <a:r>
                        <a:rPr lang="en-US" sz="1400" dirty="0" smtClean="0"/>
                        <a:t>By Purchases</a:t>
                      </a:r>
                      <a:endParaRPr lang="en-US" sz="1400" dirty="0"/>
                    </a:p>
                  </a:txBody>
                  <a:tcPr/>
                </a:tc>
                <a:tc>
                  <a:txBody>
                    <a:bodyPr/>
                    <a:lstStyle/>
                    <a:p>
                      <a:endParaRPr lang="en-US" dirty="0" smtClean="0"/>
                    </a:p>
                    <a:p>
                      <a:r>
                        <a:rPr lang="en-US" dirty="0" smtClean="0"/>
                        <a:t>15,500</a:t>
                      </a:r>
                      <a:endParaRPr lang="en-US" dirty="0"/>
                    </a:p>
                  </a:txBody>
                  <a:tcPr/>
                </a:tc>
              </a:tr>
            </a:tbl>
          </a:graphicData>
        </a:graphic>
      </p:graphicFrame>
      <p:sp>
        <p:nvSpPr>
          <p:cNvPr id="4" name="TextBox 3"/>
          <p:cNvSpPr txBox="1"/>
          <p:nvPr/>
        </p:nvSpPr>
        <p:spPr>
          <a:xfrm>
            <a:off x="3429000" y="609600"/>
            <a:ext cx="1903150" cy="369332"/>
          </a:xfrm>
          <a:prstGeom prst="rect">
            <a:avLst/>
          </a:prstGeom>
          <a:noFill/>
        </p:spPr>
        <p:txBody>
          <a:bodyPr wrap="none" rtlCol="0">
            <a:spAutoFit/>
          </a:bodyPr>
          <a:lstStyle/>
          <a:p>
            <a:r>
              <a:rPr lang="en-US" dirty="0" smtClean="0"/>
              <a:t>Ledger Accounts</a:t>
            </a:r>
            <a:endParaRPr lang="en-US" dirty="0"/>
          </a:p>
        </p:txBody>
      </p:sp>
      <p:sp>
        <p:nvSpPr>
          <p:cNvPr id="6" name="TextBox 5"/>
          <p:cNvSpPr txBox="1"/>
          <p:nvPr/>
        </p:nvSpPr>
        <p:spPr>
          <a:xfrm>
            <a:off x="3200400" y="1295400"/>
            <a:ext cx="2330510" cy="369332"/>
          </a:xfrm>
          <a:prstGeom prst="rect">
            <a:avLst/>
          </a:prstGeom>
          <a:noFill/>
        </p:spPr>
        <p:txBody>
          <a:bodyPr wrap="none" rtlCol="0">
            <a:spAutoFit/>
          </a:bodyPr>
          <a:lstStyle/>
          <a:p>
            <a:r>
              <a:rPr lang="en-US" b="1" u="sng" dirty="0" smtClean="0"/>
              <a:t>Purchases Account</a:t>
            </a:r>
            <a:endParaRPr lang="en-US" b="1" u="sng" dirty="0"/>
          </a:p>
        </p:txBody>
      </p:sp>
      <p:sp>
        <p:nvSpPr>
          <p:cNvPr id="7" name="TextBox 6"/>
          <p:cNvSpPr txBox="1"/>
          <p:nvPr/>
        </p:nvSpPr>
        <p:spPr>
          <a:xfrm>
            <a:off x="3581400" y="4495800"/>
            <a:ext cx="1595309" cy="369332"/>
          </a:xfrm>
          <a:prstGeom prst="rect">
            <a:avLst/>
          </a:prstGeom>
          <a:noFill/>
        </p:spPr>
        <p:txBody>
          <a:bodyPr wrap="none" rtlCol="0">
            <a:spAutoFit/>
          </a:bodyPr>
          <a:lstStyle/>
          <a:p>
            <a:r>
              <a:rPr lang="en-US" b="1" dirty="0" smtClean="0"/>
              <a:t>Mohan &amp; Co</a:t>
            </a:r>
            <a:r>
              <a:rPr lang="en-US" dirty="0" smtClean="0"/>
              <a:t>.</a:t>
            </a:r>
            <a:endParaRPr lang="en-US" dirty="0"/>
          </a:p>
        </p:txBody>
      </p:sp>
      <p:sp>
        <p:nvSpPr>
          <p:cNvPr id="9" name="TextBox 8"/>
          <p:cNvSpPr txBox="1"/>
          <p:nvPr/>
        </p:nvSpPr>
        <p:spPr>
          <a:xfrm>
            <a:off x="1752600" y="1676400"/>
            <a:ext cx="428322" cy="369332"/>
          </a:xfrm>
          <a:prstGeom prst="rect">
            <a:avLst/>
          </a:prstGeom>
          <a:noFill/>
        </p:spPr>
        <p:txBody>
          <a:bodyPr wrap="none" rtlCol="0">
            <a:spAutoFit/>
          </a:bodyPr>
          <a:lstStyle/>
          <a:p>
            <a:r>
              <a:rPr lang="en-US" dirty="0" smtClean="0"/>
              <a:t>Dr</a:t>
            </a:r>
            <a:endParaRPr lang="en-US" dirty="0"/>
          </a:p>
        </p:txBody>
      </p:sp>
      <p:sp>
        <p:nvSpPr>
          <p:cNvPr id="10" name="TextBox 9"/>
          <p:cNvSpPr txBox="1"/>
          <p:nvPr/>
        </p:nvSpPr>
        <p:spPr>
          <a:xfrm>
            <a:off x="6934200" y="1600200"/>
            <a:ext cx="428322" cy="369332"/>
          </a:xfrm>
          <a:prstGeom prst="rect">
            <a:avLst/>
          </a:prstGeom>
          <a:noFill/>
        </p:spPr>
        <p:txBody>
          <a:bodyPr wrap="none" rtlCol="0">
            <a:spAutoFit/>
          </a:bodyPr>
          <a:lstStyle/>
          <a:p>
            <a:r>
              <a:rPr lang="en-US" dirty="0" smtClean="0"/>
              <a:t>Cr</a:t>
            </a:r>
            <a:endParaRPr lang="en-US" dirty="0"/>
          </a:p>
        </p:txBody>
      </p:sp>
      <p:sp>
        <p:nvSpPr>
          <p:cNvPr id="11" name="TextBox 10"/>
          <p:cNvSpPr txBox="1"/>
          <p:nvPr/>
        </p:nvSpPr>
        <p:spPr>
          <a:xfrm>
            <a:off x="1905000" y="4572000"/>
            <a:ext cx="428322" cy="369332"/>
          </a:xfrm>
          <a:prstGeom prst="rect">
            <a:avLst/>
          </a:prstGeom>
          <a:noFill/>
        </p:spPr>
        <p:txBody>
          <a:bodyPr wrap="none" rtlCol="0">
            <a:spAutoFit/>
          </a:bodyPr>
          <a:lstStyle/>
          <a:p>
            <a:r>
              <a:rPr lang="en-US" dirty="0" smtClean="0"/>
              <a:t>Dr</a:t>
            </a:r>
            <a:endParaRPr lang="en-US" dirty="0"/>
          </a:p>
        </p:txBody>
      </p:sp>
      <p:sp>
        <p:nvSpPr>
          <p:cNvPr id="13" name="TextBox 12"/>
          <p:cNvSpPr txBox="1"/>
          <p:nvPr/>
        </p:nvSpPr>
        <p:spPr>
          <a:xfrm>
            <a:off x="7086600" y="4572000"/>
            <a:ext cx="428322" cy="369332"/>
          </a:xfrm>
          <a:prstGeom prst="rect">
            <a:avLst/>
          </a:prstGeom>
          <a:noFill/>
        </p:spPr>
        <p:txBody>
          <a:bodyPr wrap="none" rtlCol="0">
            <a:spAutoFit/>
          </a:bodyPr>
          <a:lstStyle/>
          <a:p>
            <a:r>
              <a:rPr lang="en-US" dirty="0" smtClean="0"/>
              <a:t>Cr</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1"/>
          <p:cNvSpPr txBox="1">
            <a:spLocks noChangeArrowheads="1"/>
          </p:cNvSpPr>
          <p:nvPr/>
        </p:nvSpPr>
        <p:spPr bwMode="auto">
          <a:xfrm>
            <a:off x="762000" y="1447800"/>
            <a:ext cx="7626350" cy="3540125"/>
          </a:xfrm>
          <a:prstGeom prst="rect">
            <a:avLst/>
          </a:prstGeom>
          <a:noFill/>
          <a:ln w="9525">
            <a:noFill/>
            <a:miter lim="800000"/>
            <a:headEnd/>
            <a:tailEnd/>
          </a:ln>
        </p:spPr>
        <p:txBody>
          <a:bodyPr wrap="none">
            <a:spAutoFit/>
          </a:bodyPr>
          <a:lstStyle/>
          <a:p>
            <a:r>
              <a:rPr lang="en-US" sz="3200" b="1" dirty="0"/>
              <a:t>Accounting may be defined as the</a:t>
            </a:r>
          </a:p>
          <a:p>
            <a:r>
              <a:rPr lang="en-US" sz="3200" b="1" dirty="0"/>
              <a:t>process of </a:t>
            </a:r>
            <a:r>
              <a:rPr lang="en-US" sz="3200" b="1" dirty="0">
                <a:solidFill>
                  <a:srgbClr val="FF0000"/>
                </a:solidFill>
              </a:rPr>
              <a:t>recording</a:t>
            </a:r>
            <a:r>
              <a:rPr lang="en-US" sz="3200" b="1" dirty="0"/>
              <a:t>, </a:t>
            </a:r>
            <a:r>
              <a:rPr lang="en-US" sz="3200" b="1" dirty="0">
                <a:solidFill>
                  <a:srgbClr val="FF0000"/>
                </a:solidFill>
              </a:rPr>
              <a:t>classifying</a:t>
            </a:r>
            <a:r>
              <a:rPr lang="en-US" sz="3200" b="1" dirty="0"/>
              <a:t>,</a:t>
            </a:r>
          </a:p>
          <a:p>
            <a:r>
              <a:rPr lang="en-US" sz="3200" b="1" dirty="0" err="1">
                <a:solidFill>
                  <a:srgbClr val="FF0000"/>
                </a:solidFill>
              </a:rPr>
              <a:t>summarising</a:t>
            </a:r>
            <a:r>
              <a:rPr lang="en-US" sz="3200" b="1" dirty="0">
                <a:solidFill>
                  <a:srgbClr val="FF0000"/>
                </a:solidFill>
              </a:rPr>
              <a:t>, </a:t>
            </a:r>
            <a:r>
              <a:rPr lang="en-US" sz="3200" b="1" dirty="0" smtClean="0">
                <a:solidFill>
                  <a:srgbClr val="FF0000"/>
                </a:solidFill>
              </a:rPr>
              <a:t>analyzing, </a:t>
            </a:r>
            <a:r>
              <a:rPr lang="en-US" sz="3200" b="1" dirty="0">
                <a:solidFill>
                  <a:srgbClr val="FF0000"/>
                </a:solidFill>
              </a:rPr>
              <a:t>and </a:t>
            </a:r>
          </a:p>
          <a:p>
            <a:r>
              <a:rPr lang="en-US" sz="3200" b="1" dirty="0">
                <a:solidFill>
                  <a:srgbClr val="FF0000"/>
                </a:solidFill>
              </a:rPr>
              <a:t>interpreting</a:t>
            </a:r>
            <a:r>
              <a:rPr lang="en-US" sz="3200" b="1" dirty="0"/>
              <a:t> the financial transactions </a:t>
            </a:r>
          </a:p>
          <a:p>
            <a:r>
              <a:rPr lang="en-US" sz="3200" b="1" dirty="0"/>
              <a:t>and communicating the same to the </a:t>
            </a:r>
          </a:p>
          <a:p>
            <a:r>
              <a:rPr lang="en-US" sz="3200" b="1" dirty="0"/>
              <a:t>persons / agencies interested in</a:t>
            </a:r>
          </a:p>
          <a:p>
            <a:r>
              <a:rPr lang="en-US" sz="3200" b="1" dirty="0"/>
              <a:t>such information.</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838200"/>
            <a:ext cx="8144217" cy="3416320"/>
          </a:xfrm>
          <a:prstGeom prst="rect">
            <a:avLst/>
          </a:prstGeom>
          <a:noFill/>
        </p:spPr>
        <p:txBody>
          <a:bodyPr wrap="none" rtlCol="0">
            <a:spAutoFit/>
          </a:bodyPr>
          <a:lstStyle/>
          <a:p>
            <a:r>
              <a:rPr lang="en-US" b="1" u="sng" dirty="0" smtClean="0"/>
              <a:t>Sales of Goods</a:t>
            </a:r>
            <a:r>
              <a:rPr lang="en-US" dirty="0" smtClean="0"/>
              <a:t>:</a:t>
            </a:r>
          </a:p>
          <a:p>
            <a:endParaRPr lang="en-US" dirty="0" smtClean="0"/>
          </a:p>
          <a:p>
            <a:r>
              <a:rPr lang="en-US" dirty="0" smtClean="0"/>
              <a:t>The book of sales is called Sales Book</a:t>
            </a:r>
            <a:r>
              <a:rPr lang="en-US" dirty="0" smtClean="0">
                <a:solidFill>
                  <a:srgbClr val="FF0000"/>
                </a:solidFill>
              </a:rPr>
              <a:t>. Only credit sales dealt in or produced</a:t>
            </a:r>
          </a:p>
          <a:p>
            <a:r>
              <a:rPr lang="en-US" dirty="0" smtClean="0">
                <a:solidFill>
                  <a:srgbClr val="FF0000"/>
                </a:solidFill>
              </a:rPr>
              <a:t> by the firm are recorded in the sales book. </a:t>
            </a:r>
          </a:p>
          <a:p>
            <a:endParaRPr lang="en-US" dirty="0" smtClean="0">
              <a:solidFill>
                <a:srgbClr val="FF0000"/>
              </a:solidFill>
            </a:endParaRPr>
          </a:p>
          <a:p>
            <a:r>
              <a:rPr lang="en-US" dirty="0" smtClean="0">
                <a:solidFill>
                  <a:srgbClr val="FF0000"/>
                </a:solidFill>
              </a:rPr>
              <a:t>Cash sales are recorded in the cash book and credit sales of other items</a:t>
            </a:r>
          </a:p>
          <a:p>
            <a:r>
              <a:rPr lang="en-US" dirty="0" smtClean="0">
                <a:solidFill>
                  <a:srgbClr val="FF0000"/>
                </a:solidFill>
              </a:rPr>
              <a:t>are entered in the journal. The total of the sales book shows the total credit</a:t>
            </a:r>
          </a:p>
          <a:p>
            <a:r>
              <a:rPr lang="en-US" dirty="0" smtClean="0">
                <a:solidFill>
                  <a:srgbClr val="FF0000"/>
                </a:solidFill>
              </a:rPr>
              <a:t>sales during a period. It is totaled every month.</a:t>
            </a:r>
          </a:p>
          <a:p>
            <a:endParaRPr lang="en-US" dirty="0" smtClean="0">
              <a:solidFill>
                <a:srgbClr val="FF0000"/>
              </a:solidFill>
            </a:endParaRPr>
          </a:p>
          <a:p>
            <a:endParaRPr lang="en-US" dirty="0" smtClean="0">
              <a:solidFill>
                <a:srgbClr val="FF0000"/>
              </a:solidFill>
            </a:endParaRPr>
          </a:p>
          <a:p>
            <a:r>
              <a:rPr lang="en-US" dirty="0" smtClean="0"/>
              <a:t>Posting: The total of the sales book is credited to Sales a/c. Customers whose</a:t>
            </a:r>
          </a:p>
          <a:p>
            <a:r>
              <a:rPr lang="en-US" dirty="0" smtClean="0">
                <a:solidFill>
                  <a:srgbClr val="FF0000"/>
                </a:solidFill>
              </a:rPr>
              <a:t>name appear in the sales book are debited. </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7844840" cy="3139321"/>
          </a:xfrm>
          <a:prstGeom prst="rect">
            <a:avLst/>
          </a:prstGeom>
          <a:noFill/>
        </p:spPr>
        <p:txBody>
          <a:bodyPr wrap="none" rtlCol="0">
            <a:spAutoFit/>
          </a:bodyPr>
          <a:lstStyle/>
          <a:p>
            <a:r>
              <a:rPr lang="en-US" b="1" u="sng" dirty="0" smtClean="0"/>
              <a:t>Problem: </a:t>
            </a:r>
          </a:p>
          <a:p>
            <a:endParaRPr lang="en-US" dirty="0" smtClean="0"/>
          </a:p>
          <a:p>
            <a:r>
              <a:rPr lang="en-US" b="1" dirty="0" smtClean="0"/>
              <a:t>5-8-14 Sold goods on worth 8,000 to ABC Co. Gave a discount of 10%.</a:t>
            </a:r>
          </a:p>
          <a:p>
            <a:endParaRPr lang="en-US" b="1" dirty="0" smtClean="0"/>
          </a:p>
          <a:p>
            <a:r>
              <a:rPr lang="en-US" b="1" dirty="0" smtClean="0"/>
              <a:t>8-8-14 Sold Goods to XYZ Bros. worth 4,000</a:t>
            </a:r>
          </a:p>
          <a:p>
            <a:endParaRPr lang="en-US" b="1" dirty="0" smtClean="0"/>
          </a:p>
          <a:p>
            <a:r>
              <a:rPr lang="en-US" b="1" dirty="0" smtClean="0"/>
              <a:t>10-8-14 sold goods worth 7,500 to MMM</a:t>
            </a:r>
          </a:p>
          <a:p>
            <a:endParaRPr lang="en-US" b="1" dirty="0" smtClean="0"/>
          </a:p>
          <a:p>
            <a:r>
              <a:rPr lang="en-US" b="1" dirty="0" smtClean="0"/>
              <a:t>20-8-14 Sold to M/s MJCET worth 4,000 for cash</a:t>
            </a:r>
          </a:p>
          <a:p>
            <a:endParaRPr lang="en-US" b="1" dirty="0" smtClean="0"/>
          </a:p>
          <a:p>
            <a:r>
              <a:rPr lang="en-US" b="1" dirty="0" smtClean="0"/>
              <a:t>27-8-14 Sold on credit to NIMS &amp; Co. old typewriter for 4,000</a:t>
            </a:r>
            <a:endParaRPr lang="en-US" b="1"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447800" y="2057400"/>
          <a:ext cx="6096000" cy="741680"/>
        </p:xfrm>
        <a:graphic>
          <a:graphicData uri="http://schemas.openxmlformats.org/drawingml/2006/table">
            <a:tbl>
              <a:tblPr firstRow="1" bandRow="1">
                <a:tableStyleId>{5C22544A-7EE6-4342-B048-85BDC9FD1C3A}</a:tableStyleId>
              </a:tblPr>
              <a:tblGrid>
                <a:gridCol w="609600"/>
                <a:gridCol w="2819400"/>
                <a:gridCol w="457200"/>
                <a:gridCol w="990600"/>
                <a:gridCol w="1219200"/>
              </a:tblGrid>
              <a:tr h="370840">
                <a:tc>
                  <a:txBody>
                    <a:bodyPr/>
                    <a:lstStyle/>
                    <a:p>
                      <a:r>
                        <a:rPr lang="en-US" sz="1400" dirty="0" smtClean="0"/>
                        <a:t>Date </a:t>
                      </a:r>
                      <a:endParaRPr lang="en-US" sz="1400" dirty="0"/>
                    </a:p>
                  </a:txBody>
                  <a:tcPr/>
                </a:tc>
                <a:tc>
                  <a:txBody>
                    <a:bodyPr/>
                    <a:lstStyle/>
                    <a:p>
                      <a:r>
                        <a:rPr lang="en-US" sz="1400" dirty="0" smtClean="0"/>
                        <a:t>Particulars</a:t>
                      </a:r>
                      <a:endParaRPr lang="en-US" sz="1400" dirty="0"/>
                    </a:p>
                  </a:txBody>
                  <a:tcPr/>
                </a:tc>
                <a:tc>
                  <a:txBody>
                    <a:bodyPr/>
                    <a:lstStyle/>
                    <a:p>
                      <a:r>
                        <a:rPr lang="en-US" sz="1400" dirty="0" smtClean="0"/>
                        <a:t>L.F</a:t>
                      </a:r>
                      <a:endParaRPr lang="en-US" sz="1400" dirty="0"/>
                    </a:p>
                  </a:txBody>
                  <a:tcPr/>
                </a:tc>
                <a:tc>
                  <a:txBody>
                    <a:bodyPr/>
                    <a:lstStyle/>
                    <a:p>
                      <a:r>
                        <a:rPr lang="en-US" sz="1400" dirty="0" smtClean="0"/>
                        <a:t>Details(Rs)</a:t>
                      </a:r>
                      <a:endParaRPr lang="en-US" sz="1400" dirty="0"/>
                    </a:p>
                  </a:txBody>
                  <a:tcPr/>
                </a:tc>
                <a:tc>
                  <a:txBody>
                    <a:bodyPr/>
                    <a:lstStyle/>
                    <a:p>
                      <a:r>
                        <a:rPr lang="en-US" sz="1400" dirty="0" smtClean="0"/>
                        <a:t>Amt.(Rs</a:t>
                      </a:r>
                      <a:endParaRPr lang="en-US" sz="1400" dirty="0"/>
                    </a:p>
                  </a:txBody>
                  <a:tcPr/>
                </a:tc>
              </a:tr>
              <a:tr h="370840">
                <a:tc>
                  <a:txBody>
                    <a:bodyPr/>
                    <a:lstStyle/>
                    <a:p>
                      <a:endParaRPr lang="en-US" sz="140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r>
            </a:tbl>
          </a:graphicData>
        </a:graphic>
      </p:graphicFrame>
      <p:sp>
        <p:nvSpPr>
          <p:cNvPr id="3" name="TextBox 2"/>
          <p:cNvSpPr txBox="1"/>
          <p:nvPr/>
        </p:nvSpPr>
        <p:spPr>
          <a:xfrm>
            <a:off x="2514600" y="1219200"/>
            <a:ext cx="2544286" cy="369332"/>
          </a:xfrm>
          <a:prstGeom prst="rect">
            <a:avLst/>
          </a:prstGeom>
          <a:noFill/>
        </p:spPr>
        <p:txBody>
          <a:bodyPr wrap="none" rtlCol="0">
            <a:spAutoFit/>
          </a:bodyPr>
          <a:lstStyle/>
          <a:p>
            <a:r>
              <a:rPr lang="en-US" b="1" u="sng" dirty="0" smtClean="0"/>
              <a:t>Sales Book of ----------</a:t>
            </a:r>
            <a:endParaRPr lang="en-US" b="1" u="sng"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447800" y="1981200"/>
          <a:ext cx="6096000" cy="3235960"/>
        </p:xfrm>
        <a:graphic>
          <a:graphicData uri="http://schemas.openxmlformats.org/drawingml/2006/table">
            <a:tbl>
              <a:tblPr firstRow="1" bandRow="1">
                <a:tableStyleId>{5C22544A-7EE6-4342-B048-85BDC9FD1C3A}</a:tableStyleId>
              </a:tblPr>
              <a:tblGrid>
                <a:gridCol w="609600"/>
                <a:gridCol w="2819400"/>
                <a:gridCol w="457200"/>
                <a:gridCol w="990600"/>
                <a:gridCol w="1219200"/>
              </a:tblGrid>
              <a:tr h="370840">
                <a:tc>
                  <a:txBody>
                    <a:bodyPr/>
                    <a:lstStyle/>
                    <a:p>
                      <a:r>
                        <a:rPr lang="en-US" sz="1400" dirty="0" smtClean="0"/>
                        <a:t>Date </a:t>
                      </a:r>
                      <a:endParaRPr lang="en-US" sz="1400" dirty="0"/>
                    </a:p>
                  </a:txBody>
                  <a:tcPr/>
                </a:tc>
                <a:tc>
                  <a:txBody>
                    <a:bodyPr/>
                    <a:lstStyle/>
                    <a:p>
                      <a:r>
                        <a:rPr lang="en-US" sz="1400" dirty="0" smtClean="0"/>
                        <a:t>Particulars</a:t>
                      </a:r>
                      <a:endParaRPr lang="en-US" sz="1400" dirty="0"/>
                    </a:p>
                  </a:txBody>
                  <a:tcPr/>
                </a:tc>
                <a:tc>
                  <a:txBody>
                    <a:bodyPr/>
                    <a:lstStyle/>
                    <a:p>
                      <a:r>
                        <a:rPr lang="en-US" sz="1400" dirty="0" smtClean="0"/>
                        <a:t>L.F</a:t>
                      </a:r>
                      <a:endParaRPr lang="en-US" sz="1400" dirty="0"/>
                    </a:p>
                  </a:txBody>
                  <a:tcPr/>
                </a:tc>
                <a:tc>
                  <a:txBody>
                    <a:bodyPr/>
                    <a:lstStyle/>
                    <a:p>
                      <a:r>
                        <a:rPr lang="en-US" sz="1400" dirty="0" smtClean="0"/>
                        <a:t>Details(Rs)</a:t>
                      </a:r>
                      <a:endParaRPr lang="en-US" sz="1400" dirty="0"/>
                    </a:p>
                  </a:txBody>
                  <a:tcPr/>
                </a:tc>
                <a:tc>
                  <a:txBody>
                    <a:bodyPr/>
                    <a:lstStyle/>
                    <a:p>
                      <a:r>
                        <a:rPr lang="en-US" sz="1400" dirty="0" smtClean="0"/>
                        <a:t>Amt.(Rs</a:t>
                      </a:r>
                      <a:endParaRPr lang="en-US" sz="1400" dirty="0"/>
                    </a:p>
                  </a:txBody>
                  <a:tcPr/>
                </a:tc>
              </a:tr>
              <a:tr h="370840">
                <a:tc>
                  <a:txBody>
                    <a:bodyPr/>
                    <a:lstStyle/>
                    <a:p>
                      <a:r>
                        <a:rPr lang="en-US" sz="1400" dirty="0" smtClean="0"/>
                        <a:t>5-8-14</a:t>
                      </a:r>
                    </a:p>
                    <a:p>
                      <a:endParaRPr lang="en-US" sz="1400" dirty="0" smtClean="0"/>
                    </a:p>
                    <a:p>
                      <a:r>
                        <a:rPr lang="en-US" sz="1400" dirty="0" smtClean="0"/>
                        <a:t>8-8-14</a:t>
                      </a:r>
                    </a:p>
                    <a:p>
                      <a:endParaRPr lang="en-US" sz="1400" dirty="0" smtClean="0"/>
                    </a:p>
                    <a:p>
                      <a:r>
                        <a:rPr lang="en-US" sz="1400" dirty="0" smtClean="0"/>
                        <a:t>10-8-14</a:t>
                      </a:r>
                    </a:p>
                    <a:p>
                      <a:endParaRPr lang="en-US" sz="1400" dirty="0" smtClean="0"/>
                    </a:p>
                    <a:p>
                      <a:r>
                        <a:rPr lang="en-US" sz="1400" dirty="0" smtClean="0"/>
                        <a:t>31-8-14</a:t>
                      </a:r>
                    </a:p>
                  </a:txBody>
                  <a:tcPr/>
                </a:tc>
                <a:tc>
                  <a:txBody>
                    <a:bodyPr/>
                    <a:lstStyle/>
                    <a:p>
                      <a:r>
                        <a:rPr lang="en-US" sz="1400" dirty="0" smtClean="0"/>
                        <a:t>ABC - Co.</a:t>
                      </a:r>
                    </a:p>
                    <a:p>
                      <a:r>
                        <a:rPr lang="en-US" sz="1400" dirty="0" smtClean="0"/>
                        <a:t>           Less 10% Discount</a:t>
                      </a:r>
                    </a:p>
                    <a:p>
                      <a:endParaRPr lang="en-US" sz="1400" dirty="0" smtClean="0"/>
                    </a:p>
                    <a:p>
                      <a:r>
                        <a:rPr lang="en-US" sz="1400" dirty="0" smtClean="0"/>
                        <a:t>XYZ Co.</a:t>
                      </a:r>
                    </a:p>
                    <a:p>
                      <a:endParaRPr lang="en-US" sz="1400" dirty="0" smtClean="0"/>
                    </a:p>
                    <a:p>
                      <a:endParaRPr lang="en-US" sz="1400" dirty="0" smtClean="0"/>
                    </a:p>
                    <a:p>
                      <a:r>
                        <a:rPr lang="en-US" sz="1400" dirty="0" smtClean="0"/>
                        <a:t>MMM – Co</a:t>
                      </a:r>
                    </a:p>
                    <a:p>
                      <a:endParaRPr lang="en-US" sz="1400" dirty="0" smtClean="0"/>
                    </a:p>
                    <a:p>
                      <a:r>
                        <a:rPr lang="en-US" sz="1400" dirty="0" smtClean="0"/>
                        <a:t>------------------------------------------------.</a:t>
                      </a:r>
                    </a:p>
                    <a:p>
                      <a:r>
                        <a:rPr lang="en-US" sz="1400" dirty="0" smtClean="0"/>
                        <a:t>                                                 Total</a:t>
                      </a:r>
                    </a:p>
                    <a:p>
                      <a:r>
                        <a:rPr lang="en-US" sz="1400" dirty="0" smtClean="0"/>
                        <a:t>------------------------------------------------</a:t>
                      </a:r>
                      <a:endParaRPr lang="en-US" sz="1400" dirty="0"/>
                    </a:p>
                  </a:txBody>
                  <a:tcPr/>
                </a:tc>
                <a:tc>
                  <a:txBody>
                    <a:bodyPr/>
                    <a:lstStyle/>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r>
                        <a:rPr lang="en-US" sz="1400" dirty="0" smtClean="0"/>
                        <a:t>-----</a:t>
                      </a:r>
                    </a:p>
                    <a:p>
                      <a:endParaRPr lang="en-US" sz="1400" dirty="0" smtClean="0"/>
                    </a:p>
                    <a:p>
                      <a:r>
                        <a:rPr lang="en-US" sz="1400" dirty="0" smtClean="0"/>
                        <a:t>------</a:t>
                      </a:r>
                      <a:endParaRPr lang="en-US" sz="1400" dirty="0"/>
                    </a:p>
                  </a:txBody>
                  <a:tcPr/>
                </a:tc>
                <a:tc>
                  <a:txBody>
                    <a:bodyPr/>
                    <a:lstStyle/>
                    <a:p>
                      <a:r>
                        <a:rPr lang="en-US" sz="1400" dirty="0" smtClean="0"/>
                        <a:t>8,000</a:t>
                      </a:r>
                    </a:p>
                    <a:p>
                      <a:r>
                        <a:rPr lang="en-US" sz="1400" dirty="0" smtClean="0"/>
                        <a:t>   800</a:t>
                      </a:r>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r>
                        <a:rPr lang="en-US" sz="1400" dirty="0" smtClean="0"/>
                        <a:t>--------------</a:t>
                      </a:r>
                    </a:p>
                    <a:p>
                      <a:endParaRPr lang="en-US" sz="1400" dirty="0" smtClean="0"/>
                    </a:p>
                    <a:p>
                      <a:r>
                        <a:rPr lang="en-US" sz="1400" dirty="0" smtClean="0"/>
                        <a:t>--------------</a:t>
                      </a:r>
                    </a:p>
                    <a:p>
                      <a:endParaRPr lang="en-US" sz="1400" dirty="0"/>
                    </a:p>
                  </a:txBody>
                  <a:tcPr/>
                </a:tc>
                <a:tc>
                  <a:txBody>
                    <a:bodyPr/>
                    <a:lstStyle/>
                    <a:p>
                      <a:endParaRPr lang="en-US" sz="1400" dirty="0" smtClean="0"/>
                    </a:p>
                    <a:p>
                      <a:r>
                        <a:rPr lang="en-US" sz="1400" dirty="0" smtClean="0"/>
                        <a:t>7,200</a:t>
                      </a:r>
                    </a:p>
                    <a:p>
                      <a:endParaRPr lang="en-US" sz="1400" dirty="0" smtClean="0"/>
                    </a:p>
                    <a:p>
                      <a:r>
                        <a:rPr lang="en-US" sz="1400" dirty="0" smtClean="0"/>
                        <a:t>4,000</a:t>
                      </a:r>
                    </a:p>
                    <a:p>
                      <a:endParaRPr lang="en-US" sz="1400" dirty="0" smtClean="0"/>
                    </a:p>
                    <a:p>
                      <a:endParaRPr lang="en-US" sz="1400" dirty="0" smtClean="0"/>
                    </a:p>
                    <a:p>
                      <a:r>
                        <a:rPr lang="en-US" sz="1400" dirty="0" smtClean="0"/>
                        <a:t>7,500</a:t>
                      </a:r>
                    </a:p>
                    <a:p>
                      <a:endParaRPr lang="en-US" sz="1400" dirty="0" smtClean="0"/>
                    </a:p>
                    <a:p>
                      <a:r>
                        <a:rPr lang="en-US" sz="1400" dirty="0" smtClean="0"/>
                        <a:t>-------------------</a:t>
                      </a:r>
                    </a:p>
                    <a:p>
                      <a:r>
                        <a:rPr lang="en-US" sz="1400" dirty="0" smtClean="0"/>
                        <a:t>18,700</a:t>
                      </a:r>
                    </a:p>
                    <a:p>
                      <a:r>
                        <a:rPr lang="en-US" sz="1400" dirty="0" smtClean="0"/>
                        <a:t>------------------</a:t>
                      </a:r>
                    </a:p>
                    <a:p>
                      <a:endParaRPr lang="en-US" sz="1400" dirty="0" smtClean="0"/>
                    </a:p>
                    <a:p>
                      <a:endParaRPr lang="en-US" sz="1400" dirty="0"/>
                    </a:p>
                  </a:txBody>
                  <a:tcPr/>
                </a:tc>
              </a:tr>
            </a:tbl>
          </a:graphicData>
        </a:graphic>
      </p:graphicFrame>
      <p:sp>
        <p:nvSpPr>
          <p:cNvPr id="5" name="TextBox 4"/>
          <p:cNvSpPr txBox="1"/>
          <p:nvPr/>
        </p:nvSpPr>
        <p:spPr>
          <a:xfrm>
            <a:off x="2286000" y="1143000"/>
            <a:ext cx="2544286" cy="646331"/>
          </a:xfrm>
          <a:prstGeom prst="rect">
            <a:avLst/>
          </a:prstGeom>
          <a:noFill/>
        </p:spPr>
        <p:txBody>
          <a:bodyPr wrap="none" rtlCol="0">
            <a:spAutoFit/>
          </a:bodyPr>
          <a:lstStyle/>
          <a:p>
            <a:r>
              <a:rPr lang="en-US" b="1" u="sng" dirty="0" smtClean="0"/>
              <a:t>Sales Book of ----------</a:t>
            </a:r>
          </a:p>
          <a:p>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000" y="685800"/>
            <a:ext cx="2061205" cy="1477328"/>
          </a:xfrm>
          <a:prstGeom prst="rect">
            <a:avLst/>
          </a:prstGeom>
          <a:noFill/>
        </p:spPr>
        <p:txBody>
          <a:bodyPr wrap="none" rtlCol="0">
            <a:spAutoFit/>
          </a:bodyPr>
          <a:lstStyle/>
          <a:p>
            <a:r>
              <a:rPr lang="en-US" b="1" u="sng" dirty="0" smtClean="0"/>
              <a:t>Ledger Accounts</a:t>
            </a:r>
          </a:p>
          <a:p>
            <a:endParaRPr lang="en-US" b="1" dirty="0" smtClean="0"/>
          </a:p>
          <a:p>
            <a:endParaRPr lang="en-US" b="1" dirty="0" smtClean="0"/>
          </a:p>
          <a:p>
            <a:r>
              <a:rPr lang="en-US" b="1" dirty="0" smtClean="0"/>
              <a:t>Sales Account</a:t>
            </a:r>
          </a:p>
          <a:p>
            <a:endParaRPr lang="en-US" b="1" dirty="0"/>
          </a:p>
        </p:txBody>
      </p:sp>
      <p:graphicFrame>
        <p:nvGraphicFramePr>
          <p:cNvPr id="3" name="Table 2"/>
          <p:cNvGraphicFramePr>
            <a:graphicFrameLocks noGrp="1"/>
          </p:cNvGraphicFramePr>
          <p:nvPr/>
        </p:nvGraphicFramePr>
        <p:xfrm>
          <a:off x="1524000" y="2209800"/>
          <a:ext cx="6096000" cy="1036320"/>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tblGrid>
              <a:tr h="370840">
                <a:tc>
                  <a:txBody>
                    <a:bodyPr/>
                    <a:lstStyle/>
                    <a:p>
                      <a:r>
                        <a:rPr lang="en-US" sz="1400" dirty="0" smtClean="0"/>
                        <a:t>Date</a:t>
                      </a:r>
                      <a:endParaRPr lang="en-US" sz="1400" dirty="0"/>
                    </a:p>
                  </a:txBody>
                  <a:tcPr/>
                </a:tc>
                <a:tc>
                  <a:txBody>
                    <a:bodyPr/>
                    <a:lstStyle/>
                    <a:p>
                      <a:r>
                        <a:rPr lang="en-US" sz="1400" dirty="0" smtClean="0"/>
                        <a:t>Particulars</a:t>
                      </a:r>
                      <a:endParaRPr lang="en-US" sz="1400" dirty="0"/>
                    </a:p>
                  </a:txBody>
                  <a:tcPr/>
                </a:tc>
                <a:tc>
                  <a:txBody>
                    <a:bodyPr/>
                    <a:lstStyle/>
                    <a:p>
                      <a:r>
                        <a:rPr lang="en-US" sz="1400" dirty="0" smtClean="0"/>
                        <a:t>Amount (Rs)</a:t>
                      </a:r>
                      <a:endParaRPr lang="en-US" sz="1400" dirty="0"/>
                    </a:p>
                  </a:txBody>
                  <a:tcPr/>
                </a:tc>
                <a:tc>
                  <a:txBody>
                    <a:bodyPr/>
                    <a:lstStyle/>
                    <a:p>
                      <a:r>
                        <a:rPr lang="en-US" sz="1400" dirty="0" smtClean="0"/>
                        <a:t>Date</a:t>
                      </a:r>
                      <a:endParaRPr lang="en-US" sz="1400" dirty="0"/>
                    </a:p>
                  </a:txBody>
                  <a:tcPr/>
                </a:tc>
                <a:tc>
                  <a:txBody>
                    <a:bodyPr/>
                    <a:lstStyle/>
                    <a:p>
                      <a:r>
                        <a:rPr lang="en-US" sz="1400" dirty="0" smtClean="0"/>
                        <a:t>Particulars</a:t>
                      </a:r>
                      <a:endParaRPr lang="en-US" sz="1400" dirty="0"/>
                    </a:p>
                  </a:txBody>
                  <a:tcPr/>
                </a:tc>
                <a:tc>
                  <a:txBody>
                    <a:bodyPr/>
                    <a:lstStyle/>
                    <a:p>
                      <a:r>
                        <a:rPr lang="en-US" sz="1400" dirty="0" smtClean="0"/>
                        <a:t>Amount (Rs)</a:t>
                      </a:r>
                      <a:endParaRPr lang="en-US" sz="1400" dirty="0"/>
                    </a:p>
                  </a:txBody>
                  <a:tcPr/>
                </a:tc>
              </a:tr>
              <a:tr h="370840">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r>
                        <a:rPr lang="en-US" sz="1400" dirty="0" smtClean="0"/>
                        <a:t>30-8-14</a:t>
                      </a:r>
                      <a:endParaRPr lang="en-US" sz="1400" dirty="0"/>
                    </a:p>
                  </a:txBody>
                  <a:tcPr/>
                </a:tc>
                <a:tc>
                  <a:txBody>
                    <a:bodyPr/>
                    <a:lstStyle/>
                    <a:p>
                      <a:r>
                        <a:rPr lang="en-US" sz="1400" dirty="0" smtClean="0"/>
                        <a:t>By sales book</a:t>
                      </a:r>
                      <a:endParaRPr lang="en-US" sz="1400" dirty="0"/>
                    </a:p>
                  </a:txBody>
                  <a:tcPr/>
                </a:tc>
                <a:tc>
                  <a:txBody>
                    <a:bodyPr/>
                    <a:lstStyle/>
                    <a:p>
                      <a:endParaRPr lang="en-US" sz="1400" dirty="0" smtClean="0"/>
                    </a:p>
                    <a:p>
                      <a:r>
                        <a:rPr lang="en-US" sz="1400" dirty="0" smtClean="0"/>
                        <a:t>18,700</a:t>
                      </a:r>
                      <a:endParaRPr lang="en-US" sz="1400" dirty="0"/>
                    </a:p>
                  </a:txBody>
                  <a:tcPr/>
                </a:tc>
              </a:tr>
            </a:tbl>
          </a:graphicData>
        </a:graphic>
      </p:graphicFrame>
      <p:sp>
        <p:nvSpPr>
          <p:cNvPr id="4" name="TextBox 3"/>
          <p:cNvSpPr txBox="1"/>
          <p:nvPr/>
        </p:nvSpPr>
        <p:spPr>
          <a:xfrm>
            <a:off x="1600200" y="1828800"/>
            <a:ext cx="428322" cy="369332"/>
          </a:xfrm>
          <a:prstGeom prst="rect">
            <a:avLst/>
          </a:prstGeom>
          <a:noFill/>
        </p:spPr>
        <p:txBody>
          <a:bodyPr wrap="none" rtlCol="0">
            <a:spAutoFit/>
          </a:bodyPr>
          <a:lstStyle/>
          <a:p>
            <a:r>
              <a:rPr lang="en-US" dirty="0" smtClean="0"/>
              <a:t>Dr</a:t>
            </a:r>
            <a:endParaRPr lang="en-US" dirty="0"/>
          </a:p>
        </p:txBody>
      </p:sp>
      <p:sp>
        <p:nvSpPr>
          <p:cNvPr id="5" name="TextBox 4"/>
          <p:cNvSpPr txBox="1"/>
          <p:nvPr/>
        </p:nvSpPr>
        <p:spPr>
          <a:xfrm>
            <a:off x="7086600" y="1676400"/>
            <a:ext cx="428322" cy="369332"/>
          </a:xfrm>
          <a:prstGeom prst="rect">
            <a:avLst/>
          </a:prstGeom>
          <a:noFill/>
        </p:spPr>
        <p:txBody>
          <a:bodyPr wrap="none" rtlCol="0">
            <a:spAutoFit/>
          </a:bodyPr>
          <a:lstStyle/>
          <a:p>
            <a:r>
              <a:rPr lang="en-US" dirty="0" smtClean="0"/>
              <a:t>Cr</a:t>
            </a:r>
            <a:endParaRPr lang="en-US" dirty="0"/>
          </a:p>
        </p:txBody>
      </p:sp>
      <p:graphicFrame>
        <p:nvGraphicFramePr>
          <p:cNvPr id="8" name="Table 7"/>
          <p:cNvGraphicFramePr>
            <a:graphicFrameLocks noGrp="1"/>
          </p:cNvGraphicFramePr>
          <p:nvPr/>
        </p:nvGraphicFramePr>
        <p:xfrm>
          <a:off x="1676400" y="4419600"/>
          <a:ext cx="6096000" cy="889000"/>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tblGrid>
              <a:tr h="370840">
                <a:tc>
                  <a:txBody>
                    <a:bodyPr/>
                    <a:lstStyle/>
                    <a:p>
                      <a:r>
                        <a:rPr lang="en-US" sz="1400" dirty="0" smtClean="0"/>
                        <a:t>Date</a:t>
                      </a:r>
                      <a:endParaRPr lang="en-US" sz="1400" dirty="0"/>
                    </a:p>
                  </a:txBody>
                  <a:tcPr/>
                </a:tc>
                <a:tc>
                  <a:txBody>
                    <a:bodyPr/>
                    <a:lstStyle/>
                    <a:p>
                      <a:r>
                        <a:rPr lang="en-US" sz="1400" dirty="0" smtClean="0"/>
                        <a:t>Particulars</a:t>
                      </a:r>
                      <a:endParaRPr lang="en-US" sz="1400" dirty="0"/>
                    </a:p>
                  </a:txBody>
                  <a:tcPr/>
                </a:tc>
                <a:tc>
                  <a:txBody>
                    <a:bodyPr/>
                    <a:lstStyle/>
                    <a:p>
                      <a:r>
                        <a:rPr lang="en-US" sz="1400" dirty="0" smtClean="0"/>
                        <a:t>Amount (Rs)</a:t>
                      </a:r>
                      <a:endParaRPr lang="en-US" sz="1400" dirty="0"/>
                    </a:p>
                  </a:txBody>
                  <a:tcPr/>
                </a:tc>
                <a:tc>
                  <a:txBody>
                    <a:bodyPr/>
                    <a:lstStyle/>
                    <a:p>
                      <a:r>
                        <a:rPr lang="en-US" sz="1400" dirty="0" smtClean="0"/>
                        <a:t>Date</a:t>
                      </a:r>
                      <a:endParaRPr lang="en-US" sz="1400" dirty="0"/>
                    </a:p>
                  </a:txBody>
                  <a:tcPr/>
                </a:tc>
                <a:tc>
                  <a:txBody>
                    <a:bodyPr/>
                    <a:lstStyle/>
                    <a:p>
                      <a:r>
                        <a:rPr lang="en-US" sz="1400" dirty="0" smtClean="0"/>
                        <a:t>Particulars</a:t>
                      </a:r>
                      <a:endParaRPr lang="en-US" sz="1400" dirty="0"/>
                    </a:p>
                  </a:txBody>
                  <a:tcPr/>
                </a:tc>
                <a:tc>
                  <a:txBody>
                    <a:bodyPr/>
                    <a:lstStyle/>
                    <a:p>
                      <a:r>
                        <a:rPr lang="en-US" sz="1400" dirty="0" smtClean="0"/>
                        <a:t>Amount (Rs)</a:t>
                      </a:r>
                      <a:endParaRPr lang="en-US" sz="1400" dirty="0"/>
                    </a:p>
                  </a:txBody>
                  <a:tcPr/>
                </a:tc>
              </a:tr>
              <a:tr h="370840">
                <a:tc>
                  <a:txBody>
                    <a:bodyPr/>
                    <a:lstStyle/>
                    <a:p>
                      <a:r>
                        <a:rPr lang="en-US" dirty="0" smtClean="0"/>
                        <a:t>5-8-14</a:t>
                      </a:r>
                      <a:endParaRPr lang="en-US" dirty="0"/>
                    </a:p>
                  </a:txBody>
                  <a:tcPr/>
                </a:tc>
                <a:tc>
                  <a:txBody>
                    <a:bodyPr/>
                    <a:lstStyle/>
                    <a:p>
                      <a:r>
                        <a:rPr lang="en-US" dirty="0" smtClean="0"/>
                        <a:t>To sales</a:t>
                      </a:r>
                      <a:endParaRPr lang="en-US" dirty="0"/>
                    </a:p>
                  </a:txBody>
                  <a:tcPr/>
                </a:tc>
                <a:tc>
                  <a:txBody>
                    <a:bodyPr/>
                    <a:lstStyle/>
                    <a:p>
                      <a:r>
                        <a:rPr lang="en-US" dirty="0" smtClean="0"/>
                        <a:t>7,200</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9" name="TextBox 8"/>
          <p:cNvSpPr txBox="1"/>
          <p:nvPr/>
        </p:nvSpPr>
        <p:spPr>
          <a:xfrm>
            <a:off x="3962400" y="3733800"/>
            <a:ext cx="1313180" cy="369332"/>
          </a:xfrm>
          <a:prstGeom prst="rect">
            <a:avLst/>
          </a:prstGeom>
          <a:noFill/>
        </p:spPr>
        <p:txBody>
          <a:bodyPr wrap="none" rtlCol="0">
            <a:spAutoFit/>
          </a:bodyPr>
          <a:lstStyle/>
          <a:p>
            <a:r>
              <a:rPr lang="en-US" b="1" u="sng" dirty="0" smtClean="0"/>
              <a:t>ABC – Co.</a:t>
            </a:r>
            <a:endParaRPr lang="en-US" b="1" u="sng"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Box 1"/>
          <p:cNvSpPr txBox="1">
            <a:spLocks noChangeArrowheads="1"/>
          </p:cNvSpPr>
          <p:nvPr/>
        </p:nvSpPr>
        <p:spPr bwMode="auto">
          <a:xfrm>
            <a:off x="609600" y="990600"/>
            <a:ext cx="8059738" cy="3016250"/>
          </a:xfrm>
          <a:prstGeom prst="rect">
            <a:avLst/>
          </a:prstGeom>
          <a:noFill/>
          <a:ln w="9525">
            <a:noFill/>
            <a:miter lim="800000"/>
            <a:headEnd/>
            <a:tailEnd/>
          </a:ln>
        </p:spPr>
        <p:txBody>
          <a:bodyPr wrap="none">
            <a:spAutoFit/>
          </a:bodyPr>
          <a:lstStyle/>
          <a:p>
            <a:r>
              <a:rPr lang="en-US" sz="3200" b="1" u="sng">
                <a:latin typeface="Calibri" pitchFamily="34" charset="0"/>
              </a:rPr>
              <a:t>Trial Balance</a:t>
            </a:r>
          </a:p>
          <a:p>
            <a:endParaRPr lang="en-US">
              <a:latin typeface="Calibri" pitchFamily="34" charset="0"/>
            </a:endParaRPr>
          </a:p>
          <a:p>
            <a:r>
              <a:rPr lang="en-US" sz="2800" b="1">
                <a:latin typeface="Calibri" pitchFamily="34" charset="0"/>
              </a:rPr>
              <a:t>It is a statement containing debit and credit balances</a:t>
            </a:r>
          </a:p>
          <a:p>
            <a:r>
              <a:rPr lang="en-US" sz="2800" b="1">
                <a:latin typeface="Calibri" pitchFamily="34" charset="0"/>
              </a:rPr>
              <a:t>of various accounts taken out from ledger books as </a:t>
            </a:r>
          </a:p>
          <a:p>
            <a:r>
              <a:rPr lang="en-US" sz="2800" b="1">
                <a:latin typeface="Calibri" pitchFamily="34" charset="0"/>
              </a:rPr>
              <a:t>on particular date</a:t>
            </a:r>
          </a:p>
          <a:p>
            <a:endParaRPr lang="en-US" sz="2800" b="1">
              <a:latin typeface="Calibri" pitchFamily="34" charset="0"/>
            </a:endParaRPr>
          </a:p>
          <a:p>
            <a:r>
              <a:rPr lang="en-US" sz="2800" b="1">
                <a:latin typeface="Calibri" pitchFamily="34" charset="0"/>
              </a:rPr>
              <a:t>A trial balance must agree as on that date</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Box 1"/>
          <p:cNvSpPr txBox="1">
            <a:spLocks noChangeArrowheads="1"/>
          </p:cNvSpPr>
          <p:nvPr/>
        </p:nvSpPr>
        <p:spPr bwMode="auto">
          <a:xfrm>
            <a:off x="1447800" y="990600"/>
            <a:ext cx="6813550" cy="4308475"/>
          </a:xfrm>
          <a:prstGeom prst="rect">
            <a:avLst/>
          </a:prstGeom>
          <a:noFill/>
          <a:ln w="9525">
            <a:noFill/>
            <a:miter lim="800000"/>
            <a:headEnd/>
            <a:tailEnd/>
          </a:ln>
        </p:spPr>
        <p:txBody>
          <a:bodyPr wrap="none">
            <a:spAutoFit/>
          </a:bodyPr>
          <a:lstStyle/>
          <a:p>
            <a:r>
              <a:rPr lang="en-US" sz="3200" b="1" u="sng">
                <a:latin typeface="Calibri" pitchFamily="34" charset="0"/>
              </a:rPr>
              <a:t>Preparation of Trial Balance</a:t>
            </a:r>
          </a:p>
          <a:p>
            <a:endParaRPr lang="en-US">
              <a:latin typeface="Calibri" pitchFamily="34" charset="0"/>
            </a:endParaRPr>
          </a:p>
          <a:p>
            <a:r>
              <a:rPr lang="en-US" sz="2800" b="1" u="sng">
                <a:latin typeface="Calibri" pitchFamily="34" charset="0"/>
              </a:rPr>
              <a:t>Accounts showing debit balances</a:t>
            </a:r>
          </a:p>
          <a:p>
            <a:endParaRPr lang="en-US" sz="2800" b="1" u="sng">
              <a:latin typeface="Calibri" pitchFamily="34" charset="0"/>
            </a:endParaRPr>
          </a:p>
          <a:p>
            <a:r>
              <a:rPr lang="en-US" sz="2800" b="1">
                <a:latin typeface="Calibri" pitchFamily="34" charset="0"/>
              </a:rPr>
              <a:t>1 Debtors accounts</a:t>
            </a:r>
          </a:p>
          <a:p>
            <a:r>
              <a:rPr lang="en-US" sz="2800" b="1">
                <a:latin typeface="Calibri" pitchFamily="34" charset="0"/>
              </a:rPr>
              <a:t>2 Asset accounts such as plant, furniture etc.</a:t>
            </a:r>
          </a:p>
          <a:p>
            <a:r>
              <a:rPr lang="en-US" sz="2800" b="1">
                <a:latin typeface="Calibri" pitchFamily="34" charset="0"/>
              </a:rPr>
              <a:t>3 Expenses accounts</a:t>
            </a:r>
          </a:p>
          <a:p>
            <a:r>
              <a:rPr lang="en-US" sz="2800" b="1">
                <a:latin typeface="Calibri" pitchFamily="34" charset="0"/>
              </a:rPr>
              <a:t>4 Losses accounts</a:t>
            </a:r>
          </a:p>
          <a:p>
            <a:r>
              <a:rPr lang="en-US" sz="2800" b="1">
                <a:latin typeface="Calibri" pitchFamily="34" charset="0"/>
              </a:rPr>
              <a:t>5 Purchase accounts</a:t>
            </a:r>
          </a:p>
          <a:p>
            <a:r>
              <a:rPr lang="en-US" sz="2800" b="1">
                <a:latin typeface="Calibri" pitchFamily="34" charset="0"/>
              </a:rPr>
              <a:t>6 sales returns account</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Box 1"/>
          <p:cNvSpPr txBox="1">
            <a:spLocks noChangeArrowheads="1"/>
          </p:cNvSpPr>
          <p:nvPr/>
        </p:nvSpPr>
        <p:spPr bwMode="auto">
          <a:xfrm>
            <a:off x="1295400" y="457200"/>
            <a:ext cx="6640513" cy="5662613"/>
          </a:xfrm>
          <a:prstGeom prst="rect">
            <a:avLst/>
          </a:prstGeom>
          <a:noFill/>
          <a:ln w="9525">
            <a:noFill/>
            <a:miter lim="800000"/>
            <a:headEnd/>
            <a:tailEnd/>
          </a:ln>
        </p:spPr>
        <p:txBody>
          <a:bodyPr wrap="none">
            <a:spAutoFit/>
          </a:bodyPr>
          <a:lstStyle/>
          <a:p>
            <a:r>
              <a:rPr lang="en-US" sz="3600" b="1" u="sng">
                <a:latin typeface="Calibri" pitchFamily="34" charset="0"/>
              </a:rPr>
              <a:t>Accounts showing credit balances</a:t>
            </a:r>
          </a:p>
          <a:p>
            <a:endParaRPr lang="en-US">
              <a:latin typeface="Calibri" pitchFamily="34" charset="0"/>
            </a:endParaRPr>
          </a:p>
          <a:p>
            <a:r>
              <a:rPr lang="en-US" sz="2800" b="1">
                <a:latin typeface="Calibri" pitchFamily="34" charset="0"/>
              </a:rPr>
              <a:t>1 Creditors account</a:t>
            </a:r>
          </a:p>
          <a:p>
            <a:r>
              <a:rPr lang="en-US" sz="2800" b="1">
                <a:latin typeface="Calibri" pitchFamily="34" charset="0"/>
              </a:rPr>
              <a:t>2 Liabilities account</a:t>
            </a:r>
          </a:p>
          <a:p>
            <a:r>
              <a:rPr lang="en-US" sz="2800" b="1">
                <a:latin typeface="Calibri" pitchFamily="34" charset="0"/>
              </a:rPr>
              <a:t>3 Incomes account</a:t>
            </a:r>
          </a:p>
          <a:p>
            <a:r>
              <a:rPr lang="en-US" sz="2800" b="1">
                <a:latin typeface="Calibri" pitchFamily="34" charset="0"/>
              </a:rPr>
              <a:t>4 Gains account</a:t>
            </a:r>
          </a:p>
          <a:p>
            <a:r>
              <a:rPr lang="en-US" sz="2800" b="1">
                <a:latin typeface="Calibri" pitchFamily="34" charset="0"/>
              </a:rPr>
              <a:t>5 Profit account</a:t>
            </a:r>
          </a:p>
          <a:p>
            <a:r>
              <a:rPr lang="en-US" sz="2800" b="1">
                <a:latin typeface="Calibri" pitchFamily="34" charset="0"/>
              </a:rPr>
              <a:t>6 Loan account</a:t>
            </a:r>
          </a:p>
          <a:p>
            <a:r>
              <a:rPr lang="en-US" sz="2800" b="1">
                <a:latin typeface="Calibri" pitchFamily="34" charset="0"/>
              </a:rPr>
              <a:t>7 Bank overdraft account</a:t>
            </a:r>
          </a:p>
          <a:p>
            <a:r>
              <a:rPr lang="en-US" sz="2800" b="1">
                <a:latin typeface="Calibri" pitchFamily="34" charset="0"/>
              </a:rPr>
              <a:t>8 Sales account</a:t>
            </a:r>
          </a:p>
          <a:p>
            <a:r>
              <a:rPr lang="en-US" sz="2800" b="1">
                <a:latin typeface="Calibri" pitchFamily="34" charset="0"/>
              </a:rPr>
              <a:t>9 Purchase returns account</a:t>
            </a:r>
          </a:p>
          <a:p>
            <a:r>
              <a:rPr lang="en-US" sz="2800" b="1">
                <a:latin typeface="Calibri" pitchFamily="34" charset="0"/>
              </a:rPr>
              <a:t>10 Provisions account</a:t>
            </a:r>
          </a:p>
          <a:p>
            <a:r>
              <a:rPr lang="en-US" sz="2800" b="1">
                <a:latin typeface="Calibri" pitchFamily="34" charset="0"/>
              </a:rPr>
              <a:t>11 Reserve and funds account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Box 1"/>
          <p:cNvSpPr txBox="1">
            <a:spLocks noChangeArrowheads="1"/>
          </p:cNvSpPr>
          <p:nvPr/>
        </p:nvSpPr>
        <p:spPr bwMode="auto">
          <a:xfrm>
            <a:off x="990600" y="533400"/>
            <a:ext cx="7620000" cy="6340475"/>
          </a:xfrm>
          <a:prstGeom prst="rect">
            <a:avLst/>
          </a:prstGeom>
          <a:noFill/>
          <a:ln w="9525">
            <a:noFill/>
            <a:miter lim="800000"/>
            <a:headEnd/>
            <a:tailEnd/>
          </a:ln>
        </p:spPr>
        <p:txBody>
          <a:bodyPr>
            <a:spAutoFit/>
          </a:bodyPr>
          <a:lstStyle/>
          <a:p>
            <a:r>
              <a:rPr lang="en-US" sz="2400" b="1" u="sng" dirty="0">
                <a:latin typeface="Calibri" pitchFamily="34" charset="0"/>
              </a:rPr>
              <a:t>Make a trial balance as on </a:t>
            </a:r>
            <a:r>
              <a:rPr lang="en-US" sz="2400" b="1" u="sng" dirty="0" smtClean="0">
                <a:latin typeface="Calibri" pitchFamily="34" charset="0"/>
              </a:rPr>
              <a:t>31-12-2021 </a:t>
            </a:r>
            <a:r>
              <a:rPr lang="en-US" sz="2400" b="1" u="sng" dirty="0">
                <a:latin typeface="Calibri" pitchFamily="34" charset="0"/>
              </a:rPr>
              <a:t>from the following information:</a:t>
            </a:r>
          </a:p>
          <a:p>
            <a:endParaRPr lang="en-US" dirty="0">
              <a:latin typeface="Calibri" pitchFamily="34" charset="0"/>
            </a:endParaRPr>
          </a:p>
          <a:p>
            <a:r>
              <a:rPr lang="en-US" sz="2000" b="1" u="sng" dirty="0">
                <a:latin typeface="Calibri" pitchFamily="34" charset="0"/>
              </a:rPr>
              <a:t>Particulars  </a:t>
            </a:r>
            <a:r>
              <a:rPr lang="en-US" sz="2000" dirty="0">
                <a:latin typeface="Calibri" pitchFamily="34" charset="0"/>
              </a:rPr>
              <a:t>                                                                    </a:t>
            </a:r>
            <a:r>
              <a:rPr lang="en-US" sz="2000" b="1" u="sng" dirty="0">
                <a:latin typeface="Calibri" pitchFamily="34" charset="0"/>
              </a:rPr>
              <a:t>Rs.</a:t>
            </a:r>
          </a:p>
          <a:p>
            <a:r>
              <a:rPr lang="en-US" sz="2000" b="1" dirty="0">
                <a:latin typeface="Calibri" pitchFamily="34" charset="0"/>
              </a:rPr>
              <a:t>Sundry debtors                                                         32,000</a:t>
            </a:r>
          </a:p>
          <a:p>
            <a:r>
              <a:rPr lang="en-US" sz="2000" b="1" dirty="0" smtClean="0">
                <a:latin typeface="Calibri" pitchFamily="34" charset="0"/>
              </a:rPr>
              <a:t>Stock(1.1.2020)                                                         </a:t>
            </a:r>
            <a:r>
              <a:rPr lang="en-US" sz="2000" b="1" dirty="0">
                <a:latin typeface="Calibri" pitchFamily="34" charset="0"/>
              </a:rPr>
              <a:t>22,000</a:t>
            </a:r>
          </a:p>
          <a:p>
            <a:r>
              <a:rPr lang="en-US" sz="2000" b="1" dirty="0">
                <a:latin typeface="Calibri" pitchFamily="34" charset="0"/>
              </a:rPr>
              <a:t>Cash in hand                                                                      35</a:t>
            </a:r>
          </a:p>
          <a:p>
            <a:r>
              <a:rPr lang="en-US" sz="2000" b="1" dirty="0">
                <a:latin typeface="Calibri" pitchFamily="34" charset="0"/>
              </a:rPr>
              <a:t>Cash in bank                                                                  1,545</a:t>
            </a:r>
          </a:p>
          <a:p>
            <a:r>
              <a:rPr lang="en-US" sz="2000" b="1" dirty="0">
                <a:latin typeface="Calibri" pitchFamily="34" charset="0"/>
              </a:rPr>
              <a:t>Plant and M/c                                                              17,500</a:t>
            </a:r>
          </a:p>
          <a:p>
            <a:r>
              <a:rPr lang="en-US" sz="2000" b="1" dirty="0">
                <a:latin typeface="Calibri" pitchFamily="34" charset="0"/>
              </a:rPr>
              <a:t>Sundry creditors                                                          10,650</a:t>
            </a:r>
          </a:p>
          <a:p>
            <a:r>
              <a:rPr lang="en-US" sz="2000" b="1" dirty="0">
                <a:latin typeface="Calibri" pitchFamily="34" charset="0"/>
              </a:rPr>
              <a:t>Trade expenses                                                              1,075</a:t>
            </a:r>
          </a:p>
          <a:p>
            <a:r>
              <a:rPr lang="en-US" sz="2000" b="1" dirty="0">
                <a:latin typeface="Calibri" pitchFamily="34" charset="0"/>
              </a:rPr>
              <a:t>Sales                                                                           2,34,500</a:t>
            </a:r>
          </a:p>
          <a:p>
            <a:r>
              <a:rPr lang="en-US" sz="2000" b="1" dirty="0">
                <a:latin typeface="Calibri" pitchFamily="34" charset="0"/>
              </a:rPr>
              <a:t>Salaries					           2,225		</a:t>
            </a:r>
          </a:p>
          <a:p>
            <a:r>
              <a:rPr lang="en-US" sz="2000" b="1" dirty="0">
                <a:latin typeface="Calibri" pitchFamily="34" charset="0"/>
              </a:rPr>
              <a:t>Carriage outwards                                                            400</a:t>
            </a:r>
          </a:p>
          <a:p>
            <a:r>
              <a:rPr lang="en-US" sz="2000" b="1" dirty="0">
                <a:latin typeface="Calibri" pitchFamily="34" charset="0"/>
              </a:rPr>
              <a:t>Rent                                                                                     900                                                                   </a:t>
            </a:r>
          </a:p>
          <a:p>
            <a:r>
              <a:rPr lang="en-US" sz="2000" b="1" dirty="0">
                <a:latin typeface="Calibri" pitchFamily="34" charset="0"/>
              </a:rPr>
              <a:t>Purchases                                                                   2,18,870</a:t>
            </a:r>
          </a:p>
          <a:p>
            <a:r>
              <a:rPr lang="en-US" sz="2000" b="1" dirty="0">
                <a:latin typeface="Calibri" pitchFamily="34" charset="0"/>
              </a:rPr>
              <a:t>Discounts </a:t>
            </a:r>
            <a:r>
              <a:rPr lang="en-US" sz="2000" b="1" dirty="0" smtClean="0">
                <a:latin typeface="Calibri" pitchFamily="34" charset="0"/>
              </a:rPr>
              <a:t>                                                                        </a:t>
            </a:r>
            <a:r>
              <a:rPr lang="en-US" sz="2000" b="1" dirty="0">
                <a:latin typeface="Calibri" pitchFamily="34" charset="0"/>
              </a:rPr>
              <a:t>1,100</a:t>
            </a:r>
          </a:p>
          <a:p>
            <a:r>
              <a:rPr lang="en-US" sz="2000" b="1" dirty="0">
                <a:latin typeface="Calibri" pitchFamily="34" charset="0"/>
              </a:rPr>
              <a:t>Capital                                                                             79,500</a:t>
            </a:r>
          </a:p>
          <a:p>
            <a:r>
              <a:rPr lang="en-US" sz="2000" b="1" dirty="0">
                <a:latin typeface="Calibri" pitchFamily="34" charset="0"/>
              </a:rPr>
              <a:t>Business Premises </a:t>
            </a:r>
            <a:r>
              <a:rPr lang="en-US" sz="2000" b="1" dirty="0" smtClean="0">
                <a:latin typeface="Calibri" pitchFamily="34" charset="0"/>
              </a:rPr>
              <a:t>(rent)                                              </a:t>
            </a:r>
            <a:r>
              <a:rPr lang="en-US" sz="2000" b="1" dirty="0">
                <a:latin typeface="Calibri" pitchFamily="34" charset="0"/>
              </a:rPr>
              <a:t>34,500</a:t>
            </a:r>
          </a:p>
          <a:p>
            <a:r>
              <a:rPr lang="en-US" sz="2000" b="1" dirty="0">
                <a:latin typeface="Calibri" pitchFamily="34" charset="0"/>
              </a:rPr>
              <a:t>Bills Payable                                                                       7,500</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600200" y="1295400"/>
          <a:ext cx="6096000" cy="5029200"/>
        </p:xfrm>
        <a:graphic>
          <a:graphicData uri="http://schemas.openxmlformats.org/drawingml/2006/table">
            <a:tbl>
              <a:tblPr firstRow="1" bandRow="1">
                <a:tableStyleId>{5940675A-B579-460E-94D1-54222C63F5DA}</a:tableStyleId>
              </a:tblPr>
              <a:tblGrid>
                <a:gridCol w="3886200"/>
                <a:gridCol w="1066800"/>
                <a:gridCol w="1143000"/>
              </a:tblGrid>
              <a:tr h="423841">
                <a:tc>
                  <a:txBody>
                    <a:bodyPr/>
                    <a:lstStyle/>
                    <a:p>
                      <a:pPr algn="ctr"/>
                      <a:r>
                        <a:rPr lang="en-US" sz="1800" b="1" dirty="0" smtClean="0"/>
                        <a:t>Particulars</a:t>
                      </a:r>
                      <a:endParaRPr lang="en-US" sz="1800" b="1" dirty="0"/>
                    </a:p>
                  </a:txBody>
                  <a:tcPr/>
                </a:tc>
                <a:tc>
                  <a:txBody>
                    <a:bodyPr/>
                    <a:lstStyle/>
                    <a:p>
                      <a:pPr algn="ctr"/>
                      <a:r>
                        <a:rPr lang="en-US" sz="1800" b="1" dirty="0" smtClean="0"/>
                        <a:t>Dr.(Rs.)</a:t>
                      </a:r>
                      <a:endParaRPr lang="en-US" sz="1800" b="1" dirty="0"/>
                    </a:p>
                  </a:txBody>
                  <a:tcPr/>
                </a:tc>
                <a:tc>
                  <a:txBody>
                    <a:bodyPr/>
                    <a:lstStyle/>
                    <a:p>
                      <a:pPr algn="ctr"/>
                      <a:r>
                        <a:rPr lang="en-US" sz="1800" b="1" dirty="0" smtClean="0"/>
                        <a:t>Cr.(Rs.)</a:t>
                      </a:r>
                      <a:endParaRPr lang="en-US" sz="1800" b="1" dirty="0"/>
                    </a:p>
                  </a:txBody>
                  <a:tcPr/>
                </a:tc>
              </a:tr>
              <a:tr h="4605359">
                <a:tc>
                  <a:txBody>
                    <a:bodyPr/>
                    <a:lstStyle/>
                    <a:p>
                      <a:r>
                        <a:rPr lang="en-US" sz="1600" b="1" baseline="0" dirty="0" smtClean="0"/>
                        <a:t>            </a:t>
                      </a:r>
                    </a:p>
                    <a:p>
                      <a:r>
                        <a:rPr lang="en-US" sz="1600" b="1" baseline="0" dirty="0" smtClean="0"/>
                        <a:t>                                                                                    </a:t>
                      </a:r>
                    </a:p>
                    <a:p>
                      <a:r>
                        <a:rPr lang="en-US" sz="1600" b="1" baseline="0" dirty="0" smtClean="0"/>
                        <a:t>                                                                                   </a:t>
                      </a:r>
                    </a:p>
                    <a:p>
                      <a:endParaRPr lang="en-US" sz="1600" b="1" baseline="0" dirty="0" smtClean="0"/>
                    </a:p>
                    <a:p>
                      <a:r>
                        <a:rPr lang="en-US" sz="1600" b="1" baseline="0" dirty="0" smtClean="0"/>
                        <a:t>                                                                                    </a:t>
                      </a:r>
                    </a:p>
                    <a:p>
                      <a:r>
                        <a:rPr lang="en-US" sz="1600" b="1" baseline="0" dirty="0" smtClean="0"/>
                        <a:t>                                                                </a:t>
                      </a:r>
                    </a:p>
                  </a:txBody>
                  <a:tcPr/>
                </a:tc>
                <a:tc>
                  <a:txBody>
                    <a:bodyPr/>
                    <a:lstStyle/>
                    <a:p>
                      <a:pPr algn="r"/>
                      <a:endParaRPr lang="en-US" sz="1600" b="1" dirty="0" smtClean="0"/>
                    </a:p>
                    <a:p>
                      <a:pPr algn="r"/>
                      <a:endParaRPr lang="en-US" sz="1600" b="1" dirty="0"/>
                    </a:p>
                  </a:txBody>
                  <a:tcPr/>
                </a:tc>
                <a:tc>
                  <a:txBody>
                    <a:bodyPr/>
                    <a:lstStyle/>
                    <a:p>
                      <a:endParaRPr lang="en-US" sz="1600" b="1" dirty="0" smtClean="0"/>
                    </a:p>
                    <a:p>
                      <a:endParaRPr lang="en-US" sz="1600" b="1" dirty="0" smtClean="0"/>
                    </a:p>
                    <a:p>
                      <a:endParaRPr lang="en-US" sz="1600" b="1" dirty="0" smtClean="0"/>
                    </a:p>
                    <a:p>
                      <a:endParaRPr lang="en-US" sz="1600" b="1" dirty="0" smtClean="0"/>
                    </a:p>
                    <a:p>
                      <a:endParaRPr lang="en-US" sz="1600" b="1" dirty="0" smtClean="0"/>
                    </a:p>
                    <a:p>
                      <a:endParaRPr lang="en-US" sz="1600" b="1" dirty="0" smtClean="0"/>
                    </a:p>
                  </a:txBody>
                  <a:tcPr/>
                </a:tc>
              </a:tr>
            </a:tbl>
          </a:graphicData>
        </a:graphic>
      </p:graphicFrame>
      <p:sp>
        <p:nvSpPr>
          <p:cNvPr id="48144" name="TextBox 2"/>
          <p:cNvSpPr txBox="1">
            <a:spLocks noChangeArrowheads="1"/>
          </p:cNvSpPr>
          <p:nvPr/>
        </p:nvSpPr>
        <p:spPr bwMode="auto">
          <a:xfrm>
            <a:off x="2743200" y="762000"/>
            <a:ext cx="3749675" cy="369888"/>
          </a:xfrm>
          <a:prstGeom prst="rect">
            <a:avLst/>
          </a:prstGeom>
          <a:noFill/>
          <a:ln w="9525">
            <a:noFill/>
            <a:miter lim="800000"/>
            <a:headEnd/>
            <a:tailEnd/>
          </a:ln>
        </p:spPr>
        <p:txBody>
          <a:bodyPr wrap="none">
            <a:spAutoFit/>
          </a:bodyPr>
          <a:lstStyle/>
          <a:p>
            <a:r>
              <a:rPr lang="en-US" b="1" dirty="0"/>
              <a:t>Trial Balance as on ___________</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1"/>
          <p:cNvSpPr txBox="1">
            <a:spLocks noChangeArrowheads="1"/>
          </p:cNvSpPr>
          <p:nvPr/>
        </p:nvSpPr>
        <p:spPr bwMode="auto">
          <a:xfrm>
            <a:off x="1828800" y="1295400"/>
            <a:ext cx="1587500" cy="646113"/>
          </a:xfrm>
          <a:prstGeom prst="rect">
            <a:avLst/>
          </a:prstGeom>
          <a:noFill/>
          <a:ln w="9525">
            <a:noFill/>
            <a:miter lim="800000"/>
            <a:headEnd/>
            <a:tailEnd/>
          </a:ln>
        </p:spPr>
        <p:txBody>
          <a:bodyPr wrap="none">
            <a:spAutoFit/>
          </a:bodyPr>
          <a:lstStyle/>
          <a:p>
            <a:r>
              <a:rPr lang="en-US" sz="3600" b="1">
                <a:latin typeface="Calibri" pitchFamily="34" charset="0"/>
              </a:rPr>
              <a:t>Journal</a:t>
            </a:r>
          </a:p>
        </p:txBody>
      </p:sp>
      <p:cxnSp>
        <p:nvCxnSpPr>
          <p:cNvPr id="4" name="Straight Arrow Connector 3"/>
          <p:cNvCxnSpPr/>
          <p:nvPr/>
        </p:nvCxnSpPr>
        <p:spPr>
          <a:xfrm rot="5400000">
            <a:off x="2096294" y="2094706"/>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580" name="TextBox 4"/>
          <p:cNvSpPr txBox="1">
            <a:spLocks noChangeArrowheads="1"/>
          </p:cNvSpPr>
          <p:nvPr/>
        </p:nvSpPr>
        <p:spPr bwMode="auto">
          <a:xfrm>
            <a:off x="1828800" y="2362200"/>
            <a:ext cx="4848225" cy="2370138"/>
          </a:xfrm>
          <a:prstGeom prst="rect">
            <a:avLst/>
          </a:prstGeom>
          <a:noFill/>
          <a:ln w="9525">
            <a:noFill/>
            <a:miter lim="800000"/>
            <a:headEnd/>
            <a:tailEnd/>
          </a:ln>
        </p:spPr>
        <p:txBody>
          <a:bodyPr wrap="none">
            <a:spAutoFit/>
          </a:bodyPr>
          <a:lstStyle/>
          <a:p>
            <a:r>
              <a:rPr lang="en-US" sz="2800" b="1" dirty="0">
                <a:latin typeface="Calibri" pitchFamily="34" charset="0"/>
              </a:rPr>
              <a:t>Ledger</a:t>
            </a:r>
          </a:p>
          <a:p>
            <a:r>
              <a:rPr lang="en-US" dirty="0">
                <a:latin typeface="Calibri" pitchFamily="34" charset="0"/>
              </a:rPr>
              <a:t>                                                </a:t>
            </a:r>
            <a:r>
              <a:rPr lang="en-US" sz="2800" b="1" dirty="0">
                <a:latin typeface="Calibri" pitchFamily="34" charset="0"/>
              </a:rPr>
              <a:t>Trading a/c</a:t>
            </a:r>
          </a:p>
          <a:p>
            <a:endParaRPr lang="en-US" dirty="0">
              <a:latin typeface="Calibri" pitchFamily="34" charset="0"/>
            </a:endParaRPr>
          </a:p>
          <a:p>
            <a:r>
              <a:rPr lang="en-US" sz="2800" b="1" dirty="0">
                <a:latin typeface="Calibri" pitchFamily="34" charset="0"/>
              </a:rPr>
              <a:t>Trial Balance</a:t>
            </a:r>
            <a:r>
              <a:rPr lang="en-US" dirty="0">
                <a:latin typeface="Calibri" pitchFamily="34" charset="0"/>
              </a:rPr>
              <a:t>              </a:t>
            </a:r>
            <a:r>
              <a:rPr lang="en-US" sz="2800" b="1" dirty="0">
                <a:latin typeface="Calibri" pitchFamily="34" charset="0"/>
              </a:rPr>
              <a:t>P&amp;L a/c</a:t>
            </a:r>
          </a:p>
          <a:p>
            <a:endParaRPr lang="en-US" dirty="0">
              <a:latin typeface="Calibri" pitchFamily="34" charset="0"/>
            </a:endParaRPr>
          </a:p>
          <a:p>
            <a:r>
              <a:rPr lang="en-US" dirty="0">
                <a:latin typeface="Calibri" pitchFamily="34" charset="0"/>
              </a:rPr>
              <a:t>                                                 </a:t>
            </a:r>
            <a:r>
              <a:rPr lang="en-US" sz="2800" b="1" dirty="0">
                <a:latin typeface="Calibri" pitchFamily="34" charset="0"/>
              </a:rPr>
              <a:t>Balance sheet</a:t>
            </a:r>
          </a:p>
        </p:txBody>
      </p:sp>
      <p:cxnSp>
        <p:nvCxnSpPr>
          <p:cNvPr id="19" name="Straight Arrow Connector 18"/>
          <p:cNvCxnSpPr/>
          <p:nvPr/>
        </p:nvCxnSpPr>
        <p:spPr>
          <a:xfrm rot="5400000" flipH="1" flipV="1">
            <a:off x="3771900" y="3009900"/>
            <a:ext cx="685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810000" y="38100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733800" y="3886200"/>
            <a:ext cx="685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2095501" y="3238500"/>
            <a:ext cx="6858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585" name="TextBox 9"/>
          <p:cNvSpPr txBox="1">
            <a:spLocks noChangeArrowheads="1"/>
          </p:cNvSpPr>
          <p:nvPr/>
        </p:nvSpPr>
        <p:spPr bwMode="auto">
          <a:xfrm>
            <a:off x="1905000" y="457200"/>
            <a:ext cx="4083050" cy="646113"/>
          </a:xfrm>
          <a:prstGeom prst="rect">
            <a:avLst/>
          </a:prstGeom>
          <a:noFill/>
          <a:ln w="9525">
            <a:noFill/>
            <a:miter lim="800000"/>
            <a:headEnd/>
            <a:tailEnd/>
          </a:ln>
        </p:spPr>
        <p:txBody>
          <a:bodyPr wrap="none">
            <a:spAutoFit/>
          </a:bodyPr>
          <a:lstStyle/>
          <a:p>
            <a:r>
              <a:rPr lang="en-US" sz="3600" b="1" u="sng"/>
              <a:t>Accounting Cycle</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447800" y="640080"/>
          <a:ext cx="6019801" cy="6065520"/>
        </p:xfrm>
        <a:graphic>
          <a:graphicData uri="http://schemas.openxmlformats.org/drawingml/2006/table">
            <a:tbl>
              <a:tblPr firstRow="1" bandRow="1">
                <a:tableStyleId>{5940675A-B579-460E-94D1-54222C63F5DA}</a:tableStyleId>
              </a:tblPr>
              <a:tblGrid>
                <a:gridCol w="3837623"/>
                <a:gridCol w="1053465"/>
                <a:gridCol w="1128713"/>
              </a:tblGrid>
              <a:tr h="341209">
                <a:tc>
                  <a:txBody>
                    <a:bodyPr/>
                    <a:lstStyle/>
                    <a:p>
                      <a:endParaRPr lang="en-US" sz="1800" dirty="0"/>
                    </a:p>
                  </a:txBody>
                  <a:tcPr/>
                </a:tc>
                <a:tc>
                  <a:txBody>
                    <a:bodyPr/>
                    <a:lstStyle/>
                    <a:p>
                      <a:pPr algn="ctr"/>
                      <a:r>
                        <a:rPr lang="en-US" sz="1800" b="1" dirty="0" smtClean="0"/>
                        <a:t>Dr.(Rs.)</a:t>
                      </a:r>
                      <a:endParaRPr lang="en-US" sz="1800" b="1" dirty="0"/>
                    </a:p>
                  </a:txBody>
                  <a:tcPr/>
                </a:tc>
                <a:tc>
                  <a:txBody>
                    <a:bodyPr/>
                    <a:lstStyle/>
                    <a:p>
                      <a:pPr algn="ctr"/>
                      <a:r>
                        <a:rPr lang="en-US" sz="1800" b="1" dirty="0" smtClean="0"/>
                        <a:t>Cr.(Rs.)</a:t>
                      </a:r>
                      <a:endParaRPr lang="en-US" sz="1800" b="1" dirty="0"/>
                    </a:p>
                  </a:txBody>
                  <a:tcPr/>
                </a:tc>
              </a:tr>
              <a:tr h="4968240">
                <a:tc>
                  <a:txBody>
                    <a:bodyPr/>
                    <a:lstStyle/>
                    <a:p>
                      <a:r>
                        <a:rPr lang="en-US" sz="1600" b="1" baseline="0" dirty="0" smtClean="0"/>
                        <a:t>Sundry Debtors</a:t>
                      </a:r>
                    </a:p>
                    <a:p>
                      <a:r>
                        <a:rPr lang="en-US" sz="1600" b="1" baseline="0" dirty="0" smtClean="0"/>
                        <a:t>Stock(1.1.20)</a:t>
                      </a:r>
                      <a:endParaRPr lang="en-US" sz="1600" b="1" baseline="0" dirty="0" smtClean="0"/>
                    </a:p>
                    <a:p>
                      <a:r>
                        <a:rPr lang="en-US" sz="1600" b="1" baseline="0" dirty="0" smtClean="0"/>
                        <a:t>Cash in Hand</a:t>
                      </a:r>
                    </a:p>
                    <a:p>
                      <a:r>
                        <a:rPr lang="en-US" sz="1600" b="1" baseline="0" dirty="0" smtClean="0"/>
                        <a:t>Cash at Bank</a:t>
                      </a:r>
                    </a:p>
                    <a:p>
                      <a:r>
                        <a:rPr lang="en-US" sz="1600" b="1" baseline="0" dirty="0" smtClean="0"/>
                        <a:t>Plant &amp; Machinery</a:t>
                      </a:r>
                    </a:p>
                    <a:p>
                      <a:r>
                        <a:rPr lang="en-US" sz="1600" b="1" baseline="0" dirty="0" smtClean="0"/>
                        <a:t>Sundry Creditors                                                                             </a:t>
                      </a:r>
                    </a:p>
                    <a:p>
                      <a:r>
                        <a:rPr lang="en-US" sz="1600" b="1" baseline="0" dirty="0" smtClean="0"/>
                        <a:t>Trade expenses</a:t>
                      </a:r>
                    </a:p>
                    <a:p>
                      <a:r>
                        <a:rPr lang="en-US" sz="1600" b="1" baseline="0" dirty="0" smtClean="0"/>
                        <a:t>Sales</a:t>
                      </a:r>
                    </a:p>
                    <a:p>
                      <a:r>
                        <a:rPr lang="en-US" sz="1600" b="1" baseline="0" dirty="0" smtClean="0"/>
                        <a:t>Salaries</a:t>
                      </a:r>
                    </a:p>
                    <a:p>
                      <a:r>
                        <a:rPr lang="en-US" sz="1600" b="1" baseline="0" dirty="0" smtClean="0"/>
                        <a:t>Carriage Outwards</a:t>
                      </a:r>
                    </a:p>
                    <a:p>
                      <a:r>
                        <a:rPr lang="en-US" sz="1600" b="1" baseline="0" dirty="0" smtClean="0"/>
                        <a:t>Rent</a:t>
                      </a:r>
                    </a:p>
                    <a:p>
                      <a:r>
                        <a:rPr lang="en-US" sz="1600" b="1" baseline="0" dirty="0" smtClean="0"/>
                        <a:t>Bills Payable</a:t>
                      </a:r>
                    </a:p>
                    <a:p>
                      <a:r>
                        <a:rPr lang="en-US" sz="1600" b="1" baseline="0" dirty="0" smtClean="0"/>
                        <a:t>Purchases</a:t>
                      </a:r>
                    </a:p>
                    <a:p>
                      <a:r>
                        <a:rPr lang="en-US" sz="1600" b="1" baseline="0" dirty="0" smtClean="0"/>
                        <a:t>Discount</a:t>
                      </a:r>
                    </a:p>
                    <a:p>
                      <a:r>
                        <a:rPr lang="en-US" sz="1600" b="1" baseline="0" dirty="0" smtClean="0"/>
                        <a:t>Capital</a:t>
                      </a:r>
                    </a:p>
                    <a:p>
                      <a:r>
                        <a:rPr lang="en-US" sz="1600" b="1" baseline="0" dirty="0" smtClean="0"/>
                        <a:t>Business Premises                                              </a:t>
                      </a:r>
                    </a:p>
                    <a:p>
                      <a:endParaRPr lang="en-US" sz="1600" b="1" baseline="0" dirty="0" smtClean="0"/>
                    </a:p>
                    <a:p>
                      <a:r>
                        <a:rPr lang="en-US" sz="1600" b="1" baseline="0" dirty="0" smtClean="0"/>
                        <a:t>                                                             Total              </a:t>
                      </a:r>
                    </a:p>
                    <a:p>
                      <a:r>
                        <a:rPr lang="en-US" sz="1600" b="1" baseline="0" dirty="0" smtClean="0"/>
                        <a:t>                                                                                    </a:t>
                      </a:r>
                    </a:p>
                    <a:p>
                      <a:r>
                        <a:rPr lang="en-US" sz="1600" b="1" baseline="0" dirty="0" smtClean="0"/>
                        <a:t>                                                                                   </a:t>
                      </a:r>
                    </a:p>
                    <a:p>
                      <a:endParaRPr lang="en-US" sz="1600" b="1" baseline="0" dirty="0" smtClean="0"/>
                    </a:p>
                    <a:p>
                      <a:r>
                        <a:rPr lang="en-US" sz="1600" b="1" baseline="0" dirty="0" smtClean="0"/>
                        <a:t>                                                                                    </a:t>
                      </a:r>
                    </a:p>
                    <a:p>
                      <a:r>
                        <a:rPr lang="en-US" sz="1600" b="1" baseline="0" dirty="0" smtClean="0"/>
                        <a:t>                                                                </a:t>
                      </a:r>
                    </a:p>
                  </a:txBody>
                  <a:tcPr/>
                </a:tc>
                <a:tc>
                  <a:txBody>
                    <a:bodyPr/>
                    <a:lstStyle/>
                    <a:p>
                      <a:pPr algn="r"/>
                      <a:r>
                        <a:rPr lang="en-US" sz="1600" b="1" dirty="0" smtClean="0"/>
                        <a:t>32,000</a:t>
                      </a:r>
                    </a:p>
                    <a:p>
                      <a:pPr algn="r"/>
                      <a:r>
                        <a:rPr lang="en-US" sz="1600" b="1" dirty="0" smtClean="0"/>
                        <a:t>22,000</a:t>
                      </a:r>
                    </a:p>
                    <a:p>
                      <a:pPr algn="r"/>
                      <a:r>
                        <a:rPr lang="en-US" sz="1600" b="1" dirty="0" smtClean="0"/>
                        <a:t>35</a:t>
                      </a:r>
                    </a:p>
                    <a:p>
                      <a:pPr algn="r"/>
                      <a:r>
                        <a:rPr lang="en-US" sz="1600" b="1" dirty="0" smtClean="0"/>
                        <a:t>1,545</a:t>
                      </a:r>
                    </a:p>
                    <a:p>
                      <a:pPr algn="r"/>
                      <a:r>
                        <a:rPr lang="en-US" sz="1600" b="1" dirty="0" smtClean="0"/>
                        <a:t>17,500</a:t>
                      </a:r>
                    </a:p>
                    <a:p>
                      <a:pPr algn="r"/>
                      <a:endParaRPr lang="en-US" sz="1600" b="1" dirty="0" smtClean="0"/>
                    </a:p>
                    <a:p>
                      <a:pPr algn="r"/>
                      <a:r>
                        <a:rPr lang="en-US" sz="1600" b="1" dirty="0" smtClean="0"/>
                        <a:t>1,075</a:t>
                      </a:r>
                    </a:p>
                    <a:p>
                      <a:pPr algn="r"/>
                      <a:endParaRPr lang="en-US" sz="1600" b="1" dirty="0" smtClean="0"/>
                    </a:p>
                    <a:p>
                      <a:pPr algn="r"/>
                      <a:r>
                        <a:rPr lang="en-US" sz="1600" b="1" dirty="0" smtClean="0"/>
                        <a:t>2,225</a:t>
                      </a:r>
                    </a:p>
                    <a:p>
                      <a:pPr algn="r"/>
                      <a:r>
                        <a:rPr lang="en-US" sz="1600" b="1" dirty="0" smtClean="0"/>
                        <a:t>400</a:t>
                      </a:r>
                    </a:p>
                    <a:p>
                      <a:pPr algn="r"/>
                      <a:r>
                        <a:rPr lang="en-US" sz="1600" b="1" dirty="0" smtClean="0"/>
                        <a:t>900</a:t>
                      </a:r>
                    </a:p>
                    <a:p>
                      <a:pPr algn="r"/>
                      <a:endParaRPr lang="en-US" sz="1600" b="1" dirty="0" smtClean="0"/>
                    </a:p>
                    <a:p>
                      <a:pPr algn="r"/>
                      <a:r>
                        <a:rPr lang="en-US" sz="1600" b="1" dirty="0" smtClean="0"/>
                        <a:t>2,18,870</a:t>
                      </a:r>
                    </a:p>
                    <a:p>
                      <a:pPr algn="r"/>
                      <a:r>
                        <a:rPr lang="en-US" sz="1600" b="1" dirty="0" smtClean="0"/>
                        <a:t>1,100</a:t>
                      </a:r>
                    </a:p>
                    <a:p>
                      <a:pPr algn="r"/>
                      <a:endParaRPr lang="en-US" sz="1600" b="1" dirty="0" smtClean="0"/>
                    </a:p>
                    <a:p>
                      <a:pPr algn="r"/>
                      <a:r>
                        <a:rPr lang="en-US" sz="1600" b="1" dirty="0" smtClean="0"/>
                        <a:t>34,500</a:t>
                      </a:r>
                    </a:p>
                    <a:p>
                      <a:pPr algn="r"/>
                      <a:r>
                        <a:rPr lang="en-US" sz="1600" b="1" dirty="0" smtClean="0"/>
                        <a:t>-------------</a:t>
                      </a:r>
                    </a:p>
                    <a:p>
                      <a:pPr algn="r"/>
                      <a:r>
                        <a:rPr lang="en-US" sz="1600" b="1" dirty="0" smtClean="0"/>
                        <a:t>3,32,150</a:t>
                      </a:r>
                    </a:p>
                    <a:p>
                      <a:pPr algn="r"/>
                      <a:r>
                        <a:rPr lang="en-US" sz="1600" b="1" dirty="0" smtClean="0"/>
                        <a:t>--------------</a:t>
                      </a:r>
                      <a:endParaRPr lang="en-US" sz="1600" b="1" dirty="0"/>
                    </a:p>
                  </a:txBody>
                  <a:tcPr/>
                </a:tc>
                <a:tc>
                  <a:txBody>
                    <a:bodyPr/>
                    <a:lstStyle/>
                    <a:p>
                      <a:endParaRPr lang="en-US" sz="1600" b="1" dirty="0" smtClean="0"/>
                    </a:p>
                    <a:p>
                      <a:endParaRPr lang="en-US" sz="1600" b="1" dirty="0" smtClean="0"/>
                    </a:p>
                    <a:p>
                      <a:endParaRPr lang="en-US" sz="1600" b="1" dirty="0" smtClean="0"/>
                    </a:p>
                    <a:p>
                      <a:endParaRPr lang="en-US" sz="1600" b="1" dirty="0" smtClean="0"/>
                    </a:p>
                    <a:p>
                      <a:endParaRPr lang="en-US" sz="1600" b="1" dirty="0" smtClean="0"/>
                    </a:p>
                    <a:p>
                      <a:r>
                        <a:rPr lang="en-US" sz="1600" b="1" dirty="0" smtClean="0"/>
                        <a:t>10,650</a:t>
                      </a:r>
                    </a:p>
                    <a:p>
                      <a:endParaRPr lang="en-US" sz="1600" b="1" dirty="0" smtClean="0"/>
                    </a:p>
                    <a:p>
                      <a:r>
                        <a:rPr lang="en-US" sz="1600" b="1" dirty="0" smtClean="0"/>
                        <a:t>2,34,500</a:t>
                      </a:r>
                    </a:p>
                    <a:p>
                      <a:endParaRPr lang="en-US" sz="1600" b="1" dirty="0" smtClean="0"/>
                    </a:p>
                    <a:p>
                      <a:endParaRPr lang="en-US" sz="1600" b="1" dirty="0" smtClean="0"/>
                    </a:p>
                    <a:p>
                      <a:endParaRPr lang="en-US" sz="1600" b="1" dirty="0" smtClean="0"/>
                    </a:p>
                    <a:p>
                      <a:r>
                        <a:rPr lang="en-US" sz="1600" b="1" dirty="0" smtClean="0"/>
                        <a:t>7,500</a:t>
                      </a:r>
                    </a:p>
                    <a:p>
                      <a:endParaRPr lang="en-US" sz="1600" b="1" dirty="0" smtClean="0"/>
                    </a:p>
                    <a:p>
                      <a:endParaRPr lang="en-US" sz="1600" b="1" dirty="0" smtClean="0"/>
                    </a:p>
                    <a:p>
                      <a:r>
                        <a:rPr lang="en-US" sz="1600" b="1" dirty="0" smtClean="0"/>
                        <a:t>79,500</a:t>
                      </a:r>
                    </a:p>
                    <a:p>
                      <a:endParaRPr lang="en-US" sz="1600" b="1" dirty="0" smtClean="0"/>
                    </a:p>
                    <a:p>
                      <a:r>
                        <a:rPr lang="en-US" sz="1600" b="1" dirty="0" smtClean="0"/>
                        <a:t>---------------</a:t>
                      </a:r>
                    </a:p>
                    <a:p>
                      <a:r>
                        <a:rPr lang="en-US" sz="1600" b="1" dirty="0" smtClean="0"/>
                        <a:t>3,32,150</a:t>
                      </a:r>
                    </a:p>
                    <a:p>
                      <a:r>
                        <a:rPr lang="en-US" sz="1600" b="1" dirty="0" smtClean="0"/>
                        <a:t>---------------</a:t>
                      </a:r>
                    </a:p>
                    <a:p>
                      <a:endParaRPr lang="en-US" sz="1600" b="1" dirty="0" smtClean="0"/>
                    </a:p>
                  </a:txBody>
                  <a:tcPr/>
                </a:tc>
              </a:tr>
            </a:tbl>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09600"/>
            <a:ext cx="8077200" cy="4801314"/>
          </a:xfrm>
          <a:prstGeom prst="rect">
            <a:avLst/>
          </a:prstGeom>
        </p:spPr>
        <p:txBody>
          <a:bodyPr wrap="square">
            <a:spAutoFit/>
          </a:bodyPr>
          <a:lstStyle/>
          <a:p>
            <a:pPr algn="ctr"/>
            <a:r>
              <a:rPr lang="en-US" sz="3600" b="1" u="sng" dirty="0" smtClean="0"/>
              <a:t>CASH BOOK</a:t>
            </a:r>
          </a:p>
          <a:p>
            <a:endParaRPr lang="en-US" dirty="0" smtClean="0"/>
          </a:p>
          <a:p>
            <a:endParaRPr lang="en-US" dirty="0" smtClean="0"/>
          </a:p>
          <a:p>
            <a:r>
              <a:rPr lang="en-US" b="1" dirty="0" smtClean="0"/>
              <a:t># Cash Book is a type of subsidiary book but treated as a</a:t>
            </a:r>
          </a:p>
          <a:p>
            <a:r>
              <a:rPr lang="en-US" b="1" dirty="0" smtClean="0"/>
              <a:t>principal book.</a:t>
            </a:r>
          </a:p>
          <a:p>
            <a:endParaRPr lang="en-US" b="1" dirty="0" smtClean="0"/>
          </a:p>
          <a:p>
            <a:r>
              <a:rPr lang="en-US" b="1" dirty="0" smtClean="0"/>
              <a:t># On the basis of Cash Book , ledger accounts are prepared.</a:t>
            </a:r>
          </a:p>
          <a:p>
            <a:endParaRPr lang="en-US" b="1" dirty="0" smtClean="0"/>
          </a:p>
          <a:p>
            <a:r>
              <a:rPr lang="en-US" b="1" dirty="0" smtClean="0"/>
              <a:t># Therefore, the Cash Book is a subsidiary book.</a:t>
            </a:r>
          </a:p>
          <a:p>
            <a:endParaRPr lang="en-US" b="1" dirty="0" smtClean="0"/>
          </a:p>
          <a:p>
            <a:r>
              <a:rPr lang="en-US" b="1" dirty="0" smtClean="0"/>
              <a:t>#The Cash Book is part of the ledger also because the balance of cash book are entered in the trial balance directly.</a:t>
            </a:r>
          </a:p>
          <a:p>
            <a:endParaRPr lang="en-US" b="1" dirty="0" smtClean="0"/>
          </a:p>
          <a:p>
            <a:r>
              <a:rPr lang="en-US" b="1" dirty="0" smtClean="0"/>
              <a:t>#  So it also to be treated as the principal book.</a:t>
            </a:r>
          </a:p>
          <a:p>
            <a:endParaRPr lang="en-US" b="1" dirty="0" smtClean="0"/>
          </a:p>
          <a:p>
            <a:r>
              <a:rPr lang="en-US" b="1" dirty="0" smtClean="0"/>
              <a:t># So The Cash Book is both subsidiary book and a principal book.</a:t>
            </a:r>
            <a:endParaRPr lang="en-US" b="1"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762000"/>
            <a:ext cx="7696200" cy="4832092"/>
          </a:xfrm>
          <a:prstGeom prst="rect">
            <a:avLst/>
          </a:prstGeom>
        </p:spPr>
        <p:txBody>
          <a:bodyPr wrap="square">
            <a:spAutoFit/>
          </a:bodyPr>
          <a:lstStyle/>
          <a:p>
            <a:pPr algn="ctr"/>
            <a:r>
              <a:rPr lang="en-US" sz="2800" b="1" u="sng" dirty="0" smtClean="0"/>
              <a:t>KINDS OF CASH BOOK</a:t>
            </a:r>
          </a:p>
          <a:p>
            <a:pPr algn="ctr"/>
            <a:endParaRPr lang="en-US" sz="2800" b="1" u="sng" dirty="0" smtClean="0"/>
          </a:p>
          <a:p>
            <a:endParaRPr lang="en-US" b="1" dirty="0" smtClean="0"/>
          </a:p>
          <a:p>
            <a:r>
              <a:rPr lang="en-US" dirty="0" smtClean="0"/>
              <a:t>#</a:t>
            </a:r>
            <a:r>
              <a:rPr lang="en-US" sz="2400" dirty="0" smtClean="0"/>
              <a:t>The main Cash Book may be of the three types:</a:t>
            </a:r>
          </a:p>
          <a:p>
            <a:endParaRPr lang="en-US" sz="2400" dirty="0" smtClean="0"/>
          </a:p>
          <a:p>
            <a:r>
              <a:rPr lang="en-US" sz="2400" dirty="0" smtClean="0"/>
              <a:t>(</a:t>
            </a:r>
            <a:r>
              <a:rPr lang="en-US" sz="2400" dirty="0" err="1" smtClean="0"/>
              <a:t>i</a:t>
            </a:r>
            <a:r>
              <a:rPr lang="en-US" sz="2400" dirty="0" smtClean="0"/>
              <a:t>) Simple Cash Book:</a:t>
            </a:r>
          </a:p>
          <a:p>
            <a:r>
              <a:rPr lang="en-US" sz="2400" dirty="0" smtClean="0"/>
              <a:t>#In the simple cash book only the cash receipts and cash payment are</a:t>
            </a:r>
          </a:p>
          <a:p>
            <a:r>
              <a:rPr lang="en-US" sz="2400" dirty="0" smtClean="0"/>
              <a:t>recorded.</a:t>
            </a:r>
          </a:p>
          <a:p>
            <a:r>
              <a:rPr lang="en-US" sz="2400" dirty="0" smtClean="0"/>
              <a:t># The debit side is always bigger than the credit side since the</a:t>
            </a:r>
          </a:p>
          <a:p>
            <a:r>
              <a:rPr lang="en-US" sz="2400" dirty="0" smtClean="0"/>
              <a:t>payment cannot exceed the available cash.</a:t>
            </a:r>
          </a:p>
          <a:p>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85800" y="2133600"/>
          <a:ext cx="7772402" cy="1348067"/>
        </p:xfrm>
        <a:graphic>
          <a:graphicData uri="http://schemas.openxmlformats.org/drawingml/2006/table">
            <a:tbl>
              <a:tblPr firstRow="1" bandRow="1">
                <a:tableStyleId>{5C22544A-7EE6-4342-B048-85BDC9FD1C3A}</a:tableStyleId>
              </a:tblPr>
              <a:tblGrid>
                <a:gridCol w="874396"/>
                <a:gridCol w="1554480"/>
                <a:gridCol w="485776"/>
                <a:gridCol w="971550"/>
                <a:gridCol w="971550"/>
                <a:gridCol w="1314449"/>
                <a:gridCol w="628651"/>
                <a:gridCol w="971550"/>
              </a:tblGrid>
              <a:tr h="616547">
                <a:tc>
                  <a:txBody>
                    <a:bodyPr/>
                    <a:lstStyle/>
                    <a:p>
                      <a:r>
                        <a:rPr lang="en-US" dirty="0" smtClean="0"/>
                        <a:t>Date</a:t>
                      </a:r>
                      <a:endParaRPr lang="en-US" dirty="0"/>
                    </a:p>
                  </a:txBody>
                  <a:tcPr/>
                </a:tc>
                <a:tc>
                  <a:txBody>
                    <a:bodyPr/>
                    <a:lstStyle/>
                    <a:p>
                      <a:r>
                        <a:rPr lang="en-US" dirty="0" smtClean="0"/>
                        <a:t>Particulars</a:t>
                      </a:r>
                      <a:endParaRPr lang="en-US" dirty="0"/>
                    </a:p>
                  </a:txBody>
                  <a:tcPr/>
                </a:tc>
                <a:tc>
                  <a:txBody>
                    <a:bodyPr/>
                    <a:lstStyle/>
                    <a:p>
                      <a:r>
                        <a:rPr lang="en-US" dirty="0" smtClean="0"/>
                        <a:t>L F</a:t>
                      </a:r>
                      <a:endParaRPr lang="en-US" dirty="0"/>
                    </a:p>
                  </a:txBody>
                  <a:tcPr/>
                </a:tc>
                <a:tc>
                  <a:txBody>
                    <a:bodyPr/>
                    <a:lstStyle/>
                    <a:p>
                      <a:r>
                        <a:rPr lang="en-US" dirty="0" smtClean="0"/>
                        <a:t>Amount</a:t>
                      </a:r>
                      <a:endParaRPr lang="en-US" dirty="0"/>
                    </a:p>
                  </a:txBody>
                  <a:tcPr/>
                </a:tc>
                <a:tc>
                  <a:txBody>
                    <a:bodyPr/>
                    <a:lstStyle/>
                    <a:p>
                      <a:r>
                        <a:rPr lang="en-US" dirty="0" smtClean="0"/>
                        <a:t>Date</a:t>
                      </a:r>
                      <a:endParaRPr lang="en-US" dirty="0"/>
                    </a:p>
                  </a:txBody>
                  <a:tcPr/>
                </a:tc>
                <a:tc>
                  <a:txBody>
                    <a:bodyPr/>
                    <a:lstStyle/>
                    <a:p>
                      <a:r>
                        <a:rPr lang="en-US" dirty="0" smtClean="0"/>
                        <a:t>Particulars</a:t>
                      </a:r>
                      <a:endParaRPr lang="en-US" dirty="0"/>
                    </a:p>
                  </a:txBody>
                  <a:tcPr/>
                </a:tc>
                <a:tc>
                  <a:txBody>
                    <a:bodyPr/>
                    <a:lstStyle/>
                    <a:p>
                      <a:r>
                        <a:rPr lang="en-US" dirty="0" smtClean="0"/>
                        <a:t>L F </a:t>
                      </a:r>
                      <a:endParaRPr lang="en-US" dirty="0"/>
                    </a:p>
                  </a:txBody>
                  <a:tcPr/>
                </a:tc>
                <a:tc>
                  <a:txBody>
                    <a:bodyPr/>
                    <a:lstStyle/>
                    <a:p>
                      <a:r>
                        <a:rPr lang="en-US" dirty="0" smtClean="0"/>
                        <a:t>Amount</a:t>
                      </a:r>
                      <a:endParaRPr lang="en-US" dirty="0"/>
                    </a:p>
                  </a:txBody>
                  <a:tcPr/>
                </a:tc>
              </a:tr>
              <a:tr h="35720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5720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3" name="TextBox 2"/>
          <p:cNvSpPr txBox="1"/>
          <p:nvPr/>
        </p:nvSpPr>
        <p:spPr>
          <a:xfrm>
            <a:off x="914400" y="1752600"/>
            <a:ext cx="428322" cy="369332"/>
          </a:xfrm>
          <a:prstGeom prst="rect">
            <a:avLst/>
          </a:prstGeom>
          <a:noFill/>
        </p:spPr>
        <p:txBody>
          <a:bodyPr wrap="none" rtlCol="0">
            <a:spAutoFit/>
          </a:bodyPr>
          <a:lstStyle/>
          <a:p>
            <a:r>
              <a:rPr lang="en-US" dirty="0" smtClean="0"/>
              <a:t>Dr</a:t>
            </a:r>
            <a:endParaRPr lang="en-US" dirty="0"/>
          </a:p>
        </p:txBody>
      </p:sp>
      <p:sp>
        <p:nvSpPr>
          <p:cNvPr id="4" name="TextBox 3"/>
          <p:cNvSpPr txBox="1"/>
          <p:nvPr/>
        </p:nvSpPr>
        <p:spPr>
          <a:xfrm>
            <a:off x="7848600" y="1676400"/>
            <a:ext cx="428322" cy="369332"/>
          </a:xfrm>
          <a:prstGeom prst="rect">
            <a:avLst/>
          </a:prstGeom>
          <a:noFill/>
        </p:spPr>
        <p:txBody>
          <a:bodyPr wrap="none" rtlCol="0">
            <a:spAutoFit/>
          </a:bodyPr>
          <a:lstStyle/>
          <a:p>
            <a:r>
              <a:rPr lang="en-US" dirty="0" smtClean="0"/>
              <a:t>Cr</a:t>
            </a:r>
            <a:endParaRPr lang="en-US" dirty="0"/>
          </a:p>
        </p:txBody>
      </p:sp>
      <p:sp>
        <p:nvSpPr>
          <p:cNvPr id="5" name="TextBox 4"/>
          <p:cNvSpPr txBox="1"/>
          <p:nvPr/>
        </p:nvSpPr>
        <p:spPr>
          <a:xfrm>
            <a:off x="3352800" y="990600"/>
            <a:ext cx="2082621" cy="369332"/>
          </a:xfrm>
          <a:prstGeom prst="rect">
            <a:avLst/>
          </a:prstGeom>
          <a:noFill/>
        </p:spPr>
        <p:txBody>
          <a:bodyPr wrap="none" rtlCol="0">
            <a:spAutoFit/>
          </a:bodyPr>
          <a:lstStyle/>
          <a:p>
            <a:r>
              <a:rPr lang="en-US" dirty="0" smtClean="0"/>
              <a:t>Simple Cash Book</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4796" y="762000"/>
            <a:ext cx="8799204" cy="4093428"/>
          </a:xfrm>
          <a:prstGeom prst="rect">
            <a:avLst/>
          </a:prstGeom>
          <a:noFill/>
        </p:spPr>
        <p:txBody>
          <a:bodyPr wrap="none" rtlCol="0">
            <a:spAutoFit/>
          </a:bodyPr>
          <a:lstStyle/>
          <a:p>
            <a:r>
              <a:rPr lang="en-US" sz="2000" b="1" dirty="0" smtClean="0"/>
              <a:t>Example: Enter the following transactions of XYZ in Simple Cash Book</a:t>
            </a:r>
          </a:p>
          <a:p>
            <a:r>
              <a:rPr lang="en-US" sz="2000" b="1" dirty="0" smtClean="0"/>
              <a:t>                ( Single Column Cash Book)</a:t>
            </a:r>
          </a:p>
          <a:p>
            <a:endParaRPr lang="en-US" sz="2000" b="1" dirty="0" smtClean="0"/>
          </a:p>
          <a:p>
            <a:endParaRPr lang="en-US" sz="2000" b="1" dirty="0" smtClean="0"/>
          </a:p>
          <a:p>
            <a:r>
              <a:rPr lang="en-US" sz="2000" b="1" dirty="0" smtClean="0"/>
              <a:t>2009</a:t>
            </a:r>
          </a:p>
          <a:p>
            <a:r>
              <a:rPr lang="en-US" sz="2000" b="1" dirty="0" smtClean="0"/>
              <a:t>April              1 Commenced business with Cash               45,000</a:t>
            </a:r>
          </a:p>
          <a:p>
            <a:r>
              <a:rPr lang="en-US" sz="2000" b="1" dirty="0" smtClean="0"/>
              <a:t>                      2 Paid into bank                                               39,000</a:t>
            </a:r>
          </a:p>
          <a:p>
            <a:r>
              <a:rPr lang="en-US" sz="2000" b="1" dirty="0" smtClean="0"/>
              <a:t>                      3 Purchased goods for cash                             4,500</a:t>
            </a:r>
          </a:p>
          <a:p>
            <a:r>
              <a:rPr lang="en-US" sz="2000" b="1" dirty="0" smtClean="0"/>
              <a:t>                      4 Sold goods for cash                                        3,300</a:t>
            </a:r>
          </a:p>
          <a:p>
            <a:r>
              <a:rPr lang="en-US" sz="2000" b="1" dirty="0" smtClean="0"/>
              <a:t>                      5 Paid for stationery                                              180</a:t>
            </a:r>
          </a:p>
          <a:p>
            <a:r>
              <a:rPr lang="en-US" sz="2000" b="1" dirty="0" smtClean="0"/>
              <a:t>                      6 Received cash from </a:t>
            </a:r>
            <a:r>
              <a:rPr lang="en-US" sz="2000" b="1" dirty="0" err="1" smtClean="0"/>
              <a:t>Nariman</a:t>
            </a:r>
            <a:r>
              <a:rPr lang="en-US" sz="2000" b="1" dirty="0" smtClean="0"/>
              <a:t>                          4,500</a:t>
            </a:r>
          </a:p>
          <a:p>
            <a:r>
              <a:rPr lang="en-US" sz="2000" b="1" dirty="0" smtClean="0"/>
              <a:t>                      7 Paid cash to Gupta                                           2,400</a:t>
            </a:r>
          </a:p>
          <a:p>
            <a:r>
              <a:rPr lang="en-US" sz="2000" b="1" dirty="0" smtClean="0"/>
              <a:t>                      8 Purchased office Furniture for cash               1,800</a:t>
            </a:r>
            <a:endParaRPr lang="en-US" sz="2000" b="1"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533400" y="838200"/>
          <a:ext cx="7848603" cy="7345680"/>
        </p:xfrm>
        <a:graphic>
          <a:graphicData uri="http://schemas.openxmlformats.org/drawingml/2006/table">
            <a:tbl>
              <a:tblPr firstRow="1" bandRow="1">
                <a:tableStyleId>{5C22544A-7EE6-4342-B048-85BDC9FD1C3A}</a:tableStyleId>
              </a:tblPr>
              <a:tblGrid>
                <a:gridCol w="882969"/>
                <a:gridCol w="1569720"/>
                <a:gridCol w="490539"/>
                <a:gridCol w="981075"/>
                <a:gridCol w="981075"/>
                <a:gridCol w="1327336"/>
                <a:gridCol w="634814"/>
                <a:gridCol w="981075"/>
              </a:tblGrid>
              <a:tr h="491348">
                <a:tc>
                  <a:txBody>
                    <a:bodyPr/>
                    <a:lstStyle/>
                    <a:p>
                      <a:r>
                        <a:rPr lang="en-US" dirty="0" smtClean="0"/>
                        <a:t>Date</a:t>
                      </a:r>
                      <a:endParaRPr lang="en-US" dirty="0"/>
                    </a:p>
                  </a:txBody>
                  <a:tcPr/>
                </a:tc>
                <a:tc>
                  <a:txBody>
                    <a:bodyPr/>
                    <a:lstStyle/>
                    <a:p>
                      <a:r>
                        <a:rPr lang="en-US" dirty="0" smtClean="0"/>
                        <a:t>Particulars</a:t>
                      </a:r>
                      <a:endParaRPr lang="en-US" dirty="0"/>
                    </a:p>
                  </a:txBody>
                  <a:tcPr/>
                </a:tc>
                <a:tc>
                  <a:txBody>
                    <a:bodyPr/>
                    <a:lstStyle/>
                    <a:p>
                      <a:r>
                        <a:rPr lang="en-US" dirty="0" smtClean="0"/>
                        <a:t>L F</a:t>
                      </a:r>
                      <a:endParaRPr lang="en-US" dirty="0"/>
                    </a:p>
                  </a:txBody>
                  <a:tcPr/>
                </a:tc>
                <a:tc>
                  <a:txBody>
                    <a:bodyPr/>
                    <a:lstStyle/>
                    <a:p>
                      <a:r>
                        <a:rPr lang="en-US" dirty="0" smtClean="0"/>
                        <a:t>Amount</a:t>
                      </a:r>
                    </a:p>
                    <a:p>
                      <a:r>
                        <a:rPr lang="en-US" dirty="0" smtClean="0"/>
                        <a:t>     (Rs)</a:t>
                      </a:r>
                      <a:endParaRPr lang="en-US" dirty="0"/>
                    </a:p>
                  </a:txBody>
                  <a:tcPr/>
                </a:tc>
                <a:tc>
                  <a:txBody>
                    <a:bodyPr/>
                    <a:lstStyle/>
                    <a:p>
                      <a:r>
                        <a:rPr lang="en-US" dirty="0" smtClean="0"/>
                        <a:t>Date</a:t>
                      </a:r>
                      <a:endParaRPr lang="en-US" dirty="0"/>
                    </a:p>
                  </a:txBody>
                  <a:tcPr/>
                </a:tc>
                <a:tc>
                  <a:txBody>
                    <a:bodyPr/>
                    <a:lstStyle/>
                    <a:p>
                      <a:r>
                        <a:rPr lang="en-US" dirty="0" smtClean="0"/>
                        <a:t>Particulars</a:t>
                      </a:r>
                      <a:endParaRPr lang="en-US" dirty="0"/>
                    </a:p>
                  </a:txBody>
                  <a:tcPr/>
                </a:tc>
                <a:tc>
                  <a:txBody>
                    <a:bodyPr/>
                    <a:lstStyle/>
                    <a:p>
                      <a:r>
                        <a:rPr lang="en-US" dirty="0" smtClean="0"/>
                        <a:t>L F </a:t>
                      </a:r>
                      <a:endParaRPr lang="en-US" dirty="0"/>
                    </a:p>
                  </a:txBody>
                  <a:tcPr/>
                </a:tc>
                <a:tc>
                  <a:txBody>
                    <a:bodyPr/>
                    <a:lstStyle/>
                    <a:p>
                      <a:r>
                        <a:rPr lang="en-US" dirty="0" smtClean="0"/>
                        <a:t>Amount</a:t>
                      </a:r>
                    </a:p>
                    <a:p>
                      <a:r>
                        <a:rPr lang="en-US" dirty="0" smtClean="0"/>
                        <a:t>    (Rs)0</a:t>
                      </a:r>
                      <a:endParaRPr lang="en-US" dirty="0"/>
                    </a:p>
                  </a:txBody>
                  <a:tcPr/>
                </a:tc>
              </a:tr>
              <a:tr h="397758">
                <a:tc>
                  <a:txBody>
                    <a:bodyPr/>
                    <a:lstStyle/>
                    <a:p>
                      <a:r>
                        <a:rPr lang="en-US" dirty="0" smtClean="0"/>
                        <a:t>1-4-09</a:t>
                      </a:r>
                      <a:endParaRPr lang="en-US" dirty="0"/>
                    </a:p>
                  </a:txBody>
                  <a:tcPr/>
                </a:tc>
                <a:tc>
                  <a:txBody>
                    <a:bodyPr/>
                    <a:lstStyle/>
                    <a:p>
                      <a:r>
                        <a:rPr lang="en-US" sz="1400" dirty="0" smtClean="0"/>
                        <a:t>To Capital</a:t>
                      </a:r>
                      <a:r>
                        <a:rPr lang="en-US" sz="1400" baseline="0" dirty="0" smtClean="0"/>
                        <a:t> A/C</a:t>
                      </a:r>
                    </a:p>
                    <a:p>
                      <a:r>
                        <a:rPr lang="en-US" sz="1400" baseline="0" dirty="0" smtClean="0"/>
                        <a:t>(Comm. Business)</a:t>
                      </a:r>
                      <a:endParaRPr lang="en-US" sz="1400" dirty="0"/>
                    </a:p>
                  </a:txBody>
                  <a:tcPr/>
                </a:tc>
                <a:tc>
                  <a:txBody>
                    <a:bodyPr/>
                    <a:lstStyle/>
                    <a:p>
                      <a:endParaRPr lang="en-US" dirty="0"/>
                    </a:p>
                  </a:txBody>
                  <a:tcPr/>
                </a:tc>
                <a:tc>
                  <a:txBody>
                    <a:bodyPr/>
                    <a:lstStyle/>
                    <a:p>
                      <a:r>
                        <a:rPr lang="en-US" dirty="0" smtClean="0"/>
                        <a:t>45,000</a:t>
                      </a:r>
                      <a:endParaRPr lang="en-US" dirty="0"/>
                    </a:p>
                  </a:txBody>
                  <a:tcPr/>
                </a:tc>
                <a:tc>
                  <a:txBody>
                    <a:bodyPr/>
                    <a:lstStyle/>
                    <a:p>
                      <a:r>
                        <a:rPr lang="en-US" dirty="0" smtClean="0"/>
                        <a:t>2-4-09</a:t>
                      </a:r>
                      <a:endParaRPr lang="en-US" dirty="0"/>
                    </a:p>
                  </a:txBody>
                  <a:tcPr/>
                </a:tc>
                <a:tc>
                  <a:txBody>
                    <a:bodyPr/>
                    <a:lstStyle/>
                    <a:p>
                      <a:r>
                        <a:rPr lang="en-US" sz="1400" dirty="0" smtClean="0"/>
                        <a:t>By Bank A/c</a:t>
                      </a:r>
                    </a:p>
                    <a:p>
                      <a:r>
                        <a:rPr lang="en-US" sz="1400" dirty="0" smtClean="0"/>
                        <a:t>(opened A/c)</a:t>
                      </a:r>
                      <a:endParaRPr lang="en-US" sz="1400" dirty="0"/>
                    </a:p>
                  </a:txBody>
                  <a:tcPr/>
                </a:tc>
                <a:tc>
                  <a:txBody>
                    <a:bodyPr/>
                    <a:lstStyle/>
                    <a:p>
                      <a:endParaRPr lang="en-US" dirty="0"/>
                    </a:p>
                  </a:txBody>
                  <a:tcPr/>
                </a:tc>
                <a:tc>
                  <a:txBody>
                    <a:bodyPr/>
                    <a:lstStyle/>
                    <a:p>
                      <a:r>
                        <a:rPr lang="en-US" dirty="0" smtClean="0"/>
                        <a:t>39,000</a:t>
                      </a:r>
                      <a:endParaRPr lang="en-US" dirty="0"/>
                    </a:p>
                  </a:txBody>
                  <a:tcPr/>
                </a:tc>
              </a:tr>
              <a:tr h="4749695">
                <a:tc>
                  <a:txBody>
                    <a:bodyPr/>
                    <a:lstStyle/>
                    <a:p>
                      <a:endParaRPr lang="en-US" dirty="0" smtClean="0"/>
                    </a:p>
                    <a:p>
                      <a:endParaRPr lang="en-US" dirty="0" smtClean="0"/>
                    </a:p>
                    <a:p>
                      <a:r>
                        <a:rPr lang="en-US" dirty="0" smtClean="0"/>
                        <a:t>4-4-09</a:t>
                      </a:r>
                    </a:p>
                    <a:p>
                      <a:endParaRPr lang="en-US" dirty="0" smtClean="0"/>
                    </a:p>
                    <a:p>
                      <a:endParaRPr lang="en-US" dirty="0" smtClean="0"/>
                    </a:p>
                    <a:p>
                      <a:r>
                        <a:rPr lang="en-US" dirty="0" smtClean="0"/>
                        <a:t>6-4-09</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8-4-09</a:t>
                      </a:r>
                    </a:p>
                  </a:txBody>
                  <a:tcPr/>
                </a:tc>
                <a:tc>
                  <a:txBody>
                    <a:bodyPr/>
                    <a:lstStyle/>
                    <a:p>
                      <a:endParaRPr lang="en-US" dirty="0" smtClean="0"/>
                    </a:p>
                    <a:p>
                      <a:endParaRPr lang="en-US" dirty="0" smtClean="0"/>
                    </a:p>
                    <a:p>
                      <a:r>
                        <a:rPr lang="en-US" sz="1400" dirty="0" smtClean="0"/>
                        <a:t>To Goods A/c</a:t>
                      </a:r>
                    </a:p>
                    <a:p>
                      <a:r>
                        <a:rPr lang="en-US" sz="1400" dirty="0" smtClean="0"/>
                        <a:t>( Goods Sold)</a:t>
                      </a:r>
                    </a:p>
                    <a:p>
                      <a:endParaRPr lang="en-US" sz="1400" dirty="0" smtClean="0"/>
                    </a:p>
                    <a:p>
                      <a:endParaRPr lang="en-US" sz="1400" dirty="0" smtClean="0"/>
                    </a:p>
                    <a:p>
                      <a:r>
                        <a:rPr lang="en-US" sz="1400" dirty="0" smtClean="0"/>
                        <a:t>To </a:t>
                      </a:r>
                      <a:r>
                        <a:rPr lang="en-US" sz="1400" dirty="0" err="1" smtClean="0"/>
                        <a:t>Nariman</a:t>
                      </a:r>
                      <a:r>
                        <a:rPr lang="en-US" sz="1400" dirty="0" smtClean="0"/>
                        <a:t> A/C</a:t>
                      </a:r>
                    </a:p>
                    <a:p>
                      <a:r>
                        <a:rPr lang="en-US" sz="1400" dirty="0" smtClean="0"/>
                        <a:t> ( Amt. Recd.)</a:t>
                      </a:r>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r>
                        <a:rPr lang="en-US" sz="1400" dirty="0" smtClean="0"/>
                        <a:t>To Balance b/d</a:t>
                      </a:r>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txBody>
                  <a:tcPr/>
                </a:tc>
                <a:tc>
                  <a:txBody>
                    <a:bodyPr/>
                    <a:lstStyle/>
                    <a:p>
                      <a:endParaRPr lang="en-US" dirty="0"/>
                    </a:p>
                  </a:txBody>
                  <a:tcPr/>
                </a:tc>
                <a:tc>
                  <a:txBody>
                    <a:bodyPr/>
                    <a:lstStyle/>
                    <a:p>
                      <a:endParaRPr lang="en-US" dirty="0" smtClean="0"/>
                    </a:p>
                    <a:p>
                      <a:endParaRPr lang="en-US" dirty="0" smtClean="0"/>
                    </a:p>
                    <a:p>
                      <a:r>
                        <a:rPr lang="en-US" dirty="0" smtClean="0"/>
                        <a:t>  3,300</a:t>
                      </a:r>
                    </a:p>
                    <a:p>
                      <a:endParaRPr lang="en-US" dirty="0" smtClean="0"/>
                    </a:p>
                    <a:p>
                      <a:endParaRPr lang="en-US" dirty="0" smtClean="0"/>
                    </a:p>
                    <a:p>
                      <a:r>
                        <a:rPr lang="en-US" dirty="0" smtClean="0"/>
                        <a:t>   4,500</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a:t>
                      </a:r>
                    </a:p>
                    <a:p>
                      <a:r>
                        <a:rPr lang="en-US" dirty="0" smtClean="0"/>
                        <a:t>52,800</a:t>
                      </a:r>
                    </a:p>
                    <a:p>
                      <a:r>
                        <a:rPr lang="en-US" dirty="0" smtClean="0"/>
                        <a:t>-----------</a:t>
                      </a:r>
                    </a:p>
                    <a:p>
                      <a:r>
                        <a:rPr lang="en-US" dirty="0" smtClean="0"/>
                        <a:t>   4,920</a:t>
                      </a:r>
                    </a:p>
                    <a:p>
                      <a:endParaRPr lang="en-US" dirty="0" smtClean="0"/>
                    </a:p>
                    <a:p>
                      <a:endParaRPr lang="en-US" dirty="0"/>
                    </a:p>
                  </a:txBody>
                  <a:tcPr/>
                </a:tc>
                <a:tc>
                  <a:txBody>
                    <a:bodyPr/>
                    <a:lstStyle/>
                    <a:p>
                      <a:r>
                        <a:rPr lang="en-US" dirty="0" smtClean="0"/>
                        <a:t>3-4-09</a:t>
                      </a:r>
                    </a:p>
                    <a:p>
                      <a:endParaRPr lang="en-US" dirty="0" smtClean="0"/>
                    </a:p>
                    <a:p>
                      <a:endParaRPr lang="en-US" dirty="0" smtClean="0"/>
                    </a:p>
                    <a:p>
                      <a:r>
                        <a:rPr lang="en-US" dirty="0" smtClean="0"/>
                        <a:t>5-4-09</a:t>
                      </a:r>
                    </a:p>
                    <a:p>
                      <a:endParaRPr lang="en-US" dirty="0" smtClean="0"/>
                    </a:p>
                    <a:p>
                      <a:endParaRPr lang="en-US" dirty="0" smtClean="0"/>
                    </a:p>
                    <a:p>
                      <a:endParaRPr lang="en-US" dirty="0" smtClean="0"/>
                    </a:p>
                    <a:p>
                      <a:r>
                        <a:rPr lang="en-US" dirty="0" smtClean="0"/>
                        <a:t>7-4-09</a:t>
                      </a:r>
                    </a:p>
                    <a:p>
                      <a:endParaRPr lang="en-US" dirty="0" smtClean="0"/>
                    </a:p>
                    <a:p>
                      <a:r>
                        <a:rPr lang="en-US" dirty="0" smtClean="0"/>
                        <a:t>8-4-09</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a:txBody>
                  <a:tcPr/>
                </a:tc>
                <a:tc>
                  <a:txBody>
                    <a:bodyPr/>
                    <a:lstStyle/>
                    <a:p>
                      <a:r>
                        <a:rPr lang="en-US" sz="1400" dirty="0" smtClean="0"/>
                        <a:t>By Goods A/c</a:t>
                      </a:r>
                    </a:p>
                    <a:p>
                      <a:r>
                        <a:rPr lang="en-US" sz="1400" dirty="0" smtClean="0"/>
                        <a:t>( </a:t>
                      </a:r>
                      <a:r>
                        <a:rPr lang="en-US" sz="1400" dirty="0" err="1" smtClean="0"/>
                        <a:t>Pur</a:t>
                      </a:r>
                      <a:r>
                        <a:rPr lang="en-US" sz="1400" dirty="0" smtClean="0"/>
                        <a:t>. Goods)</a:t>
                      </a:r>
                    </a:p>
                    <a:p>
                      <a:endParaRPr lang="en-US" sz="1400" dirty="0" smtClean="0"/>
                    </a:p>
                    <a:p>
                      <a:endParaRPr lang="en-US" sz="1400" dirty="0" smtClean="0"/>
                    </a:p>
                    <a:p>
                      <a:r>
                        <a:rPr lang="en-US" sz="1400" dirty="0" smtClean="0"/>
                        <a:t>By Stationery A/C</a:t>
                      </a:r>
                    </a:p>
                    <a:p>
                      <a:r>
                        <a:rPr lang="en-US" sz="1400" dirty="0" smtClean="0"/>
                        <a:t>( </a:t>
                      </a:r>
                      <a:r>
                        <a:rPr lang="en-US" sz="1400" dirty="0" err="1" smtClean="0"/>
                        <a:t>Pur</a:t>
                      </a:r>
                      <a:r>
                        <a:rPr lang="en-US" sz="1400" dirty="0" smtClean="0"/>
                        <a:t>. Stat.)</a:t>
                      </a:r>
                    </a:p>
                    <a:p>
                      <a:endParaRPr lang="en-US" sz="1400" dirty="0" smtClean="0"/>
                    </a:p>
                    <a:p>
                      <a:endParaRPr lang="en-US" sz="1400" dirty="0" smtClean="0"/>
                    </a:p>
                    <a:p>
                      <a:r>
                        <a:rPr lang="en-US" sz="1400" dirty="0" smtClean="0"/>
                        <a:t>By Gupta A/c</a:t>
                      </a:r>
                    </a:p>
                    <a:p>
                      <a:r>
                        <a:rPr lang="en-US" sz="1400" dirty="0" smtClean="0"/>
                        <a:t>(</a:t>
                      </a:r>
                      <a:r>
                        <a:rPr lang="en-US" sz="1400" dirty="0" err="1" smtClean="0"/>
                        <a:t>Amt.Paid</a:t>
                      </a:r>
                      <a:r>
                        <a:rPr lang="en-US" sz="1400" dirty="0" smtClean="0"/>
                        <a:t>)</a:t>
                      </a:r>
                    </a:p>
                    <a:p>
                      <a:endParaRPr lang="en-US" sz="1400" dirty="0" smtClean="0"/>
                    </a:p>
                    <a:p>
                      <a:r>
                        <a:rPr lang="en-US" sz="1400" dirty="0" smtClean="0"/>
                        <a:t>By </a:t>
                      </a:r>
                      <a:r>
                        <a:rPr lang="en-US" sz="1400" dirty="0" err="1" smtClean="0"/>
                        <a:t>Furnit</a:t>
                      </a:r>
                      <a:r>
                        <a:rPr lang="en-US" sz="1400" dirty="0" smtClean="0"/>
                        <a:t>.</a:t>
                      </a:r>
                      <a:r>
                        <a:rPr lang="en-US" sz="1400" baseline="0" dirty="0" smtClean="0"/>
                        <a:t> A/c</a:t>
                      </a:r>
                    </a:p>
                    <a:p>
                      <a:endParaRPr lang="en-US" sz="1400" baseline="0" dirty="0" smtClean="0"/>
                    </a:p>
                    <a:p>
                      <a:r>
                        <a:rPr lang="en-US" sz="1400" baseline="0" dirty="0" smtClean="0"/>
                        <a:t>By Balance C/d</a:t>
                      </a:r>
                      <a:endParaRPr lang="en-US" sz="1400" dirty="0" smtClean="0"/>
                    </a:p>
                    <a:p>
                      <a:endParaRPr lang="en-US" sz="1400" dirty="0" smtClean="0"/>
                    </a:p>
                    <a:p>
                      <a:endParaRPr lang="en-US" sz="1400" dirty="0"/>
                    </a:p>
                  </a:txBody>
                  <a:tcPr/>
                </a:tc>
                <a:tc>
                  <a:txBody>
                    <a:bodyPr/>
                    <a:lstStyle/>
                    <a:p>
                      <a:endParaRPr lang="en-US" dirty="0"/>
                    </a:p>
                  </a:txBody>
                  <a:tcPr/>
                </a:tc>
                <a:tc>
                  <a:txBody>
                    <a:bodyPr/>
                    <a:lstStyle/>
                    <a:p>
                      <a:r>
                        <a:rPr lang="en-US" dirty="0" smtClean="0"/>
                        <a:t>  4,500</a:t>
                      </a:r>
                    </a:p>
                    <a:p>
                      <a:endParaRPr lang="en-US" dirty="0" smtClean="0"/>
                    </a:p>
                    <a:p>
                      <a:endParaRPr lang="en-US" dirty="0" smtClean="0"/>
                    </a:p>
                    <a:p>
                      <a:r>
                        <a:rPr lang="en-US" dirty="0" smtClean="0"/>
                        <a:t>      180</a:t>
                      </a:r>
                    </a:p>
                    <a:p>
                      <a:endParaRPr lang="en-US" dirty="0" smtClean="0"/>
                    </a:p>
                    <a:p>
                      <a:endParaRPr lang="en-US" dirty="0" smtClean="0"/>
                    </a:p>
                    <a:p>
                      <a:endParaRPr lang="en-US" dirty="0" smtClean="0"/>
                    </a:p>
                    <a:p>
                      <a:r>
                        <a:rPr lang="en-US" dirty="0" smtClean="0"/>
                        <a:t>   2,400</a:t>
                      </a:r>
                    </a:p>
                    <a:p>
                      <a:endParaRPr lang="en-US" dirty="0" smtClean="0"/>
                    </a:p>
                    <a:p>
                      <a:r>
                        <a:rPr lang="en-US" baseline="0" dirty="0" smtClean="0"/>
                        <a:t>   1.800</a:t>
                      </a:r>
                    </a:p>
                    <a:p>
                      <a:endParaRPr lang="en-US" baseline="0" dirty="0" smtClean="0"/>
                    </a:p>
                    <a:p>
                      <a:r>
                        <a:rPr lang="en-US" baseline="0" dirty="0" smtClean="0"/>
                        <a:t>   4.920</a:t>
                      </a:r>
                    </a:p>
                    <a:p>
                      <a:r>
                        <a:rPr lang="en-US" baseline="0" dirty="0" smtClean="0"/>
                        <a:t>-----------</a:t>
                      </a:r>
                    </a:p>
                    <a:p>
                      <a:r>
                        <a:rPr lang="en-US" baseline="0" dirty="0" smtClean="0"/>
                        <a:t>52,800</a:t>
                      </a:r>
                    </a:p>
                    <a:p>
                      <a:r>
                        <a:rPr lang="en-US" baseline="0" dirty="0" smtClean="0"/>
                        <a:t>-----------</a:t>
                      </a:r>
                      <a:endParaRPr lang="en-US" dirty="0" smtClean="0"/>
                    </a:p>
                    <a:p>
                      <a:endParaRPr lang="en-US" dirty="0" smtClean="0"/>
                    </a:p>
                    <a:p>
                      <a:endParaRPr lang="en-US" dirty="0" smtClean="0"/>
                    </a:p>
                    <a:p>
                      <a:endParaRPr lang="en-US" dirty="0" smtClean="0"/>
                    </a:p>
                    <a:p>
                      <a:r>
                        <a:rPr lang="en-US" dirty="0" smtClean="0"/>
                        <a:t>      </a:t>
                      </a:r>
                    </a:p>
                    <a:p>
                      <a:endParaRPr lang="en-US" dirty="0" smtClean="0"/>
                    </a:p>
                    <a:p>
                      <a:endParaRPr lang="en-US" dirty="0"/>
                    </a:p>
                  </a:txBody>
                  <a:tcPr/>
                </a:tc>
              </a:tr>
            </a:tbl>
          </a:graphicData>
        </a:graphic>
      </p:graphicFrame>
      <p:sp>
        <p:nvSpPr>
          <p:cNvPr id="4" name="TextBox 3"/>
          <p:cNvSpPr txBox="1"/>
          <p:nvPr/>
        </p:nvSpPr>
        <p:spPr>
          <a:xfrm>
            <a:off x="914400" y="457200"/>
            <a:ext cx="428322" cy="369332"/>
          </a:xfrm>
          <a:prstGeom prst="rect">
            <a:avLst/>
          </a:prstGeom>
          <a:noFill/>
        </p:spPr>
        <p:txBody>
          <a:bodyPr wrap="none" rtlCol="0">
            <a:spAutoFit/>
          </a:bodyPr>
          <a:lstStyle/>
          <a:p>
            <a:r>
              <a:rPr lang="en-US" dirty="0" smtClean="0"/>
              <a:t>Dr</a:t>
            </a:r>
            <a:endParaRPr lang="en-US" dirty="0"/>
          </a:p>
        </p:txBody>
      </p:sp>
      <p:sp>
        <p:nvSpPr>
          <p:cNvPr id="5" name="TextBox 4"/>
          <p:cNvSpPr txBox="1"/>
          <p:nvPr/>
        </p:nvSpPr>
        <p:spPr>
          <a:xfrm>
            <a:off x="7391400" y="457200"/>
            <a:ext cx="428322" cy="369332"/>
          </a:xfrm>
          <a:prstGeom prst="rect">
            <a:avLst/>
          </a:prstGeom>
          <a:noFill/>
        </p:spPr>
        <p:txBody>
          <a:bodyPr wrap="none" rtlCol="0">
            <a:spAutoFit/>
          </a:bodyPr>
          <a:lstStyle/>
          <a:p>
            <a:r>
              <a:rPr lang="en-US" dirty="0" smtClean="0"/>
              <a:t>Cr</a:t>
            </a:r>
            <a:endParaRPr lang="en-US" dirty="0"/>
          </a:p>
        </p:txBody>
      </p:sp>
      <p:sp>
        <p:nvSpPr>
          <p:cNvPr id="6" name="TextBox 5"/>
          <p:cNvSpPr txBox="1"/>
          <p:nvPr/>
        </p:nvSpPr>
        <p:spPr>
          <a:xfrm>
            <a:off x="3352800" y="381000"/>
            <a:ext cx="2082621" cy="369332"/>
          </a:xfrm>
          <a:prstGeom prst="rect">
            <a:avLst/>
          </a:prstGeom>
          <a:noFill/>
        </p:spPr>
        <p:txBody>
          <a:bodyPr wrap="none" rtlCol="0">
            <a:spAutoFit/>
          </a:bodyPr>
          <a:lstStyle/>
          <a:p>
            <a:r>
              <a:rPr lang="en-US" u="sng" dirty="0" smtClean="0"/>
              <a:t>Simple Cash Book</a:t>
            </a:r>
            <a:endParaRPr lang="en-US" u="sng"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533400"/>
            <a:ext cx="7696200" cy="4708981"/>
          </a:xfrm>
          <a:prstGeom prst="rect">
            <a:avLst/>
          </a:prstGeom>
        </p:spPr>
        <p:txBody>
          <a:bodyPr wrap="square">
            <a:spAutoFit/>
          </a:bodyPr>
          <a:lstStyle/>
          <a:p>
            <a:pPr algn="ctr"/>
            <a:r>
              <a:rPr lang="en-US" sz="3200" b="1" u="sng" dirty="0" smtClean="0"/>
              <a:t>(ii) Two-column Cash Book:</a:t>
            </a:r>
          </a:p>
          <a:p>
            <a:pPr algn="ctr"/>
            <a:endParaRPr lang="en-US" sz="3200" b="1" u="sng" dirty="0" smtClean="0"/>
          </a:p>
          <a:p>
            <a:endParaRPr lang="en-US" b="1" dirty="0" smtClean="0"/>
          </a:p>
          <a:p>
            <a:r>
              <a:rPr lang="en-US" sz="2000" b="1" dirty="0" smtClean="0"/>
              <a:t># There are two columns one to record cash receipts and cash payments ,</a:t>
            </a:r>
          </a:p>
          <a:p>
            <a:endParaRPr lang="en-US" sz="2000" b="1" dirty="0" smtClean="0"/>
          </a:p>
          <a:p>
            <a:r>
              <a:rPr lang="en-US" sz="2000" b="1" dirty="0" smtClean="0"/>
              <a:t># Another column is added on each side to record the cash discount allowed or the discount received.</a:t>
            </a:r>
          </a:p>
          <a:p>
            <a:endParaRPr lang="en-US" sz="2000" b="1" dirty="0" smtClean="0"/>
          </a:p>
          <a:p>
            <a:r>
              <a:rPr lang="en-US" sz="2000" b="1" dirty="0" smtClean="0"/>
              <a:t># Discount Columns are not balanced; and</a:t>
            </a:r>
          </a:p>
          <a:p>
            <a:endParaRPr lang="en-US" sz="2000" b="1" dirty="0" smtClean="0"/>
          </a:p>
          <a:p>
            <a:r>
              <a:rPr lang="en-US" sz="2000" b="1" dirty="0" smtClean="0"/>
              <a:t>#Totals of discount columns are entered in the discount account in the ledger.</a:t>
            </a:r>
          </a:p>
          <a:p>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0" y="533400"/>
            <a:ext cx="5070620" cy="646331"/>
          </a:xfrm>
          <a:prstGeom prst="rect">
            <a:avLst/>
          </a:prstGeom>
          <a:noFill/>
        </p:spPr>
        <p:txBody>
          <a:bodyPr wrap="none" rtlCol="0">
            <a:spAutoFit/>
          </a:bodyPr>
          <a:lstStyle/>
          <a:p>
            <a:pPr algn="ctr"/>
            <a:r>
              <a:rPr lang="en-US" b="1" u="sng" dirty="0" smtClean="0"/>
              <a:t>Two – Column Cash Book</a:t>
            </a:r>
          </a:p>
          <a:p>
            <a:pPr algn="ctr"/>
            <a:r>
              <a:rPr lang="en-US" b="1" dirty="0" smtClean="0"/>
              <a:t>( Cash book with Cash &amp; Discount Columns)</a:t>
            </a:r>
            <a:endParaRPr lang="en-US" b="1" dirty="0"/>
          </a:p>
        </p:txBody>
      </p:sp>
      <p:graphicFrame>
        <p:nvGraphicFramePr>
          <p:cNvPr id="3" name="Table 2"/>
          <p:cNvGraphicFramePr>
            <a:graphicFrameLocks noGrp="1"/>
          </p:cNvGraphicFramePr>
          <p:nvPr/>
        </p:nvGraphicFramePr>
        <p:xfrm>
          <a:off x="457200" y="2590800"/>
          <a:ext cx="8077200" cy="927100"/>
        </p:xfrm>
        <a:graphic>
          <a:graphicData uri="http://schemas.openxmlformats.org/drawingml/2006/table">
            <a:tbl>
              <a:tblPr firstRow="1" bandRow="1">
                <a:tableStyleId>{5C22544A-7EE6-4342-B048-85BDC9FD1C3A}</a:tableStyleId>
              </a:tblPr>
              <a:tblGrid>
                <a:gridCol w="807720"/>
                <a:gridCol w="1021080"/>
                <a:gridCol w="533400"/>
                <a:gridCol w="868680"/>
                <a:gridCol w="807720"/>
                <a:gridCol w="807720"/>
                <a:gridCol w="1021080"/>
                <a:gridCol w="533400"/>
                <a:gridCol w="838200"/>
                <a:gridCol w="838200"/>
              </a:tblGrid>
              <a:tr h="408940">
                <a:tc>
                  <a:txBody>
                    <a:bodyPr/>
                    <a:lstStyle/>
                    <a:p>
                      <a:r>
                        <a:rPr lang="en-US" dirty="0" smtClean="0"/>
                        <a:t>Date</a:t>
                      </a:r>
                      <a:endParaRPr lang="en-US" dirty="0"/>
                    </a:p>
                  </a:txBody>
                  <a:tcPr/>
                </a:tc>
                <a:tc>
                  <a:txBody>
                    <a:bodyPr/>
                    <a:lstStyle/>
                    <a:p>
                      <a:r>
                        <a:rPr lang="en-US" sz="1400" dirty="0" smtClean="0"/>
                        <a:t>Particulars</a:t>
                      </a:r>
                    </a:p>
                    <a:p>
                      <a:r>
                        <a:rPr lang="en-US" sz="1400" dirty="0" smtClean="0"/>
                        <a:t>(Receipts)</a:t>
                      </a:r>
                      <a:endParaRPr lang="en-US" sz="1400" dirty="0"/>
                    </a:p>
                  </a:txBody>
                  <a:tcPr/>
                </a:tc>
                <a:tc>
                  <a:txBody>
                    <a:bodyPr/>
                    <a:lstStyle/>
                    <a:p>
                      <a:r>
                        <a:rPr lang="en-US" dirty="0" smtClean="0"/>
                        <a:t>L.F</a:t>
                      </a:r>
                      <a:endParaRPr lang="en-US" dirty="0"/>
                    </a:p>
                  </a:txBody>
                  <a:tcPr/>
                </a:tc>
                <a:tc>
                  <a:txBody>
                    <a:bodyPr/>
                    <a:lstStyle/>
                    <a:p>
                      <a:r>
                        <a:rPr lang="en-US" sz="1400" dirty="0" smtClean="0"/>
                        <a:t>Discount</a:t>
                      </a:r>
                      <a:endParaRPr lang="en-US" sz="1400" dirty="0"/>
                    </a:p>
                  </a:txBody>
                  <a:tcPr/>
                </a:tc>
                <a:tc>
                  <a:txBody>
                    <a:bodyPr/>
                    <a:lstStyle/>
                    <a:p>
                      <a:r>
                        <a:rPr lang="en-US" sz="1400" dirty="0" smtClean="0"/>
                        <a:t>Amount</a:t>
                      </a:r>
                      <a:endParaRPr lang="en-US" sz="1400" dirty="0"/>
                    </a:p>
                  </a:txBody>
                  <a:tcPr/>
                </a:tc>
                <a:tc>
                  <a:txBody>
                    <a:bodyPr/>
                    <a:lstStyle/>
                    <a:p>
                      <a:r>
                        <a:rPr lang="en-US" dirty="0" smtClean="0"/>
                        <a:t>Date</a:t>
                      </a:r>
                      <a:endParaRPr lang="en-US" dirty="0"/>
                    </a:p>
                  </a:txBody>
                  <a:tcPr/>
                </a:tc>
                <a:tc>
                  <a:txBody>
                    <a:bodyPr/>
                    <a:lstStyle/>
                    <a:p>
                      <a:r>
                        <a:rPr lang="en-US" sz="1400" dirty="0" smtClean="0"/>
                        <a:t>Particulars</a:t>
                      </a:r>
                    </a:p>
                    <a:p>
                      <a:r>
                        <a:rPr lang="en-US" sz="1400" dirty="0" smtClean="0"/>
                        <a:t>(Payments)</a:t>
                      </a:r>
                      <a:endParaRPr lang="en-US" sz="1400" dirty="0"/>
                    </a:p>
                  </a:txBody>
                  <a:tcPr/>
                </a:tc>
                <a:tc>
                  <a:txBody>
                    <a:bodyPr/>
                    <a:lstStyle/>
                    <a:p>
                      <a:r>
                        <a:rPr lang="en-US" dirty="0" smtClean="0"/>
                        <a:t>L.F</a:t>
                      </a:r>
                      <a:endParaRPr lang="en-US" dirty="0"/>
                    </a:p>
                  </a:txBody>
                  <a:tcPr/>
                </a:tc>
                <a:tc>
                  <a:txBody>
                    <a:bodyPr/>
                    <a:lstStyle/>
                    <a:p>
                      <a:r>
                        <a:rPr lang="en-US" sz="1400" dirty="0" smtClean="0"/>
                        <a:t>Discount</a:t>
                      </a:r>
                      <a:endParaRPr lang="en-US" sz="1400" dirty="0"/>
                    </a:p>
                  </a:txBody>
                  <a:tcPr/>
                </a:tc>
                <a:tc>
                  <a:txBody>
                    <a:bodyPr/>
                    <a:lstStyle/>
                    <a:p>
                      <a:r>
                        <a:rPr lang="en-US" sz="1400" dirty="0" smtClean="0"/>
                        <a:t>Amount</a:t>
                      </a:r>
                      <a:endParaRPr lang="en-US" sz="1400" dirty="0"/>
                    </a:p>
                  </a:txBody>
                  <a:tcPr/>
                </a:tc>
              </a:tr>
              <a:tr h="4089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4" name="TextBox 3"/>
          <p:cNvSpPr txBox="1"/>
          <p:nvPr/>
        </p:nvSpPr>
        <p:spPr>
          <a:xfrm>
            <a:off x="609600" y="1905000"/>
            <a:ext cx="428322" cy="369332"/>
          </a:xfrm>
          <a:prstGeom prst="rect">
            <a:avLst/>
          </a:prstGeom>
          <a:noFill/>
        </p:spPr>
        <p:txBody>
          <a:bodyPr wrap="none" rtlCol="0">
            <a:spAutoFit/>
          </a:bodyPr>
          <a:lstStyle/>
          <a:p>
            <a:r>
              <a:rPr lang="en-US" dirty="0" smtClean="0"/>
              <a:t>Dr</a:t>
            </a:r>
            <a:endParaRPr lang="en-US" dirty="0"/>
          </a:p>
        </p:txBody>
      </p:sp>
      <p:sp>
        <p:nvSpPr>
          <p:cNvPr id="5" name="TextBox 4"/>
          <p:cNvSpPr txBox="1"/>
          <p:nvPr/>
        </p:nvSpPr>
        <p:spPr>
          <a:xfrm>
            <a:off x="7543800" y="1828800"/>
            <a:ext cx="428322" cy="369332"/>
          </a:xfrm>
          <a:prstGeom prst="rect">
            <a:avLst/>
          </a:prstGeom>
          <a:noFill/>
        </p:spPr>
        <p:txBody>
          <a:bodyPr wrap="none" rtlCol="0">
            <a:spAutoFit/>
          </a:bodyPr>
          <a:lstStyle/>
          <a:p>
            <a:r>
              <a:rPr lang="en-US" dirty="0" smtClean="0"/>
              <a:t>Cr</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1219200"/>
            <a:ext cx="7532831" cy="4062651"/>
          </a:xfrm>
          <a:prstGeom prst="rect">
            <a:avLst/>
          </a:prstGeom>
          <a:noFill/>
        </p:spPr>
        <p:txBody>
          <a:bodyPr wrap="none" rtlCol="0">
            <a:spAutoFit/>
          </a:bodyPr>
          <a:lstStyle/>
          <a:p>
            <a:r>
              <a:rPr lang="en-US" sz="2400" b="1" u="sng" dirty="0" smtClean="0"/>
              <a:t>Problem:</a:t>
            </a:r>
          </a:p>
          <a:p>
            <a:endParaRPr lang="en-US" b="1" u="sng" dirty="0" smtClean="0"/>
          </a:p>
          <a:p>
            <a:r>
              <a:rPr lang="en-US" b="1" dirty="0" smtClean="0"/>
              <a:t>2003 Jan 1 ABC firm commenced business with Rs.4000</a:t>
            </a:r>
          </a:p>
          <a:p>
            <a:r>
              <a:rPr lang="en-US" b="1" dirty="0" smtClean="0"/>
              <a:t>                2 Deposited cash Rs.3500 into bank</a:t>
            </a:r>
          </a:p>
          <a:p>
            <a:r>
              <a:rPr lang="en-US" b="1" dirty="0" smtClean="0"/>
              <a:t>                3 Bought goods worth Rs.8000 from </a:t>
            </a:r>
            <a:r>
              <a:rPr lang="en-US" b="1" dirty="0" err="1" smtClean="0"/>
              <a:t>Mukesh</a:t>
            </a:r>
            <a:endParaRPr lang="en-US" b="1" dirty="0" smtClean="0"/>
          </a:p>
          <a:p>
            <a:r>
              <a:rPr lang="en-US" b="1" dirty="0" smtClean="0"/>
              <a:t>                4 Sold goods worth RsRs.15000for cash</a:t>
            </a:r>
          </a:p>
          <a:p>
            <a:r>
              <a:rPr lang="en-US" b="1" dirty="0" smtClean="0"/>
              <a:t>                5 Bought furniture for Rs.4000 on cash</a:t>
            </a:r>
          </a:p>
          <a:p>
            <a:r>
              <a:rPr lang="en-US" b="1" dirty="0" smtClean="0"/>
              <a:t>                6 Sold goods to Suresh for Rs. 8000</a:t>
            </a:r>
          </a:p>
          <a:p>
            <a:r>
              <a:rPr lang="en-US" b="1" dirty="0" smtClean="0"/>
              <a:t>                7 Paid Rs. 2000 to </a:t>
            </a:r>
            <a:r>
              <a:rPr lang="en-US" b="1" dirty="0" err="1" smtClean="0"/>
              <a:t>Mukesh</a:t>
            </a:r>
            <a:r>
              <a:rPr lang="en-US" b="1" dirty="0" smtClean="0"/>
              <a:t> on account</a:t>
            </a:r>
          </a:p>
          <a:p>
            <a:r>
              <a:rPr lang="en-US" b="1" dirty="0" smtClean="0"/>
              <a:t>                8 Paid Insurance Rs.300; advertising Rs.500</a:t>
            </a:r>
          </a:p>
          <a:p>
            <a:r>
              <a:rPr lang="en-US" b="1" dirty="0" smtClean="0"/>
              <a:t>                9 Settled </a:t>
            </a:r>
            <a:r>
              <a:rPr lang="en-US" b="1" dirty="0" err="1" smtClean="0"/>
              <a:t>Mukesh</a:t>
            </a:r>
            <a:r>
              <a:rPr lang="en-US" b="1" dirty="0" smtClean="0"/>
              <a:t> account: he allows a discount of Rs.200</a:t>
            </a:r>
          </a:p>
          <a:p>
            <a:r>
              <a:rPr lang="en-US" b="1" dirty="0" smtClean="0"/>
              <a:t>               10 Suresh pays Rs.7700 in full settlement of account.</a:t>
            </a:r>
          </a:p>
          <a:p>
            <a:r>
              <a:rPr lang="en-US" b="1" dirty="0" smtClean="0"/>
              <a:t>                </a:t>
            </a:r>
          </a:p>
          <a:p>
            <a:r>
              <a:rPr lang="en-US" b="1" dirty="0" smtClean="0"/>
              <a:t>                </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457200"/>
            <a:ext cx="5070620" cy="923330"/>
          </a:xfrm>
          <a:prstGeom prst="rect">
            <a:avLst/>
          </a:prstGeom>
          <a:noFill/>
        </p:spPr>
        <p:txBody>
          <a:bodyPr wrap="none" rtlCol="0">
            <a:spAutoFit/>
          </a:bodyPr>
          <a:lstStyle/>
          <a:p>
            <a:pPr algn="ctr"/>
            <a:r>
              <a:rPr lang="en-US" b="1" u="sng" dirty="0" smtClean="0"/>
              <a:t>Two – Column Cash Book</a:t>
            </a:r>
          </a:p>
          <a:p>
            <a:pPr algn="ctr"/>
            <a:r>
              <a:rPr lang="en-US" b="1" dirty="0" smtClean="0"/>
              <a:t>( Cash book with Cash &amp; Discount Columns)</a:t>
            </a:r>
          </a:p>
          <a:p>
            <a:endParaRPr lang="en-US" dirty="0"/>
          </a:p>
        </p:txBody>
      </p:sp>
      <p:sp>
        <p:nvSpPr>
          <p:cNvPr id="3" name="TextBox 2"/>
          <p:cNvSpPr txBox="1"/>
          <p:nvPr/>
        </p:nvSpPr>
        <p:spPr>
          <a:xfrm>
            <a:off x="381000" y="2133600"/>
            <a:ext cx="184731" cy="369332"/>
          </a:xfrm>
          <a:prstGeom prst="rect">
            <a:avLst/>
          </a:prstGeom>
          <a:noFill/>
        </p:spPr>
        <p:txBody>
          <a:bodyPr wrap="none" rtlCol="0">
            <a:spAutoFit/>
          </a:bodyPr>
          <a:lstStyle/>
          <a:p>
            <a:endParaRPr lang="en-US" dirty="0"/>
          </a:p>
        </p:txBody>
      </p:sp>
      <p:sp>
        <p:nvSpPr>
          <p:cNvPr id="4" name="TextBox 3"/>
          <p:cNvSpPr txBox="1"/>
          <p:nvPr/>
        </p:nvSpPr>
        <p:spPr>
          <a:xfrm>
            <a:off x="762000" y="1676400"/>
            <a:ext cx="184731" cy="369332"/>
          </a:xfrm>
          <a:prstGeom prst="rect">
            <a:avLst/>
          </a:prstGeom>
          <a:noFill/>
        </p:spPr>
        <p:txBody>
          <a:bodyPr wrap="none" rtlCol="0">
            <a:spAutoFit/>
          </a:bodyPr>
          <a:lstStyle/>
          <a:p>
            <a:endParaRPr lang="en-US" dirty="0"/>
          </a:p>
        </p:txBody>
      </p:sp>
      <p:graphicFrame>
        <p:nvGraphicFramePr>
          <p:cNvPr id="6" name="Table 5"/>
          <p:cNvGraphicFramePr>
            <a:graphicFrameLocks noGrp="1"/>
          </p:cNvGraphicFramePr>
          <p:nvPr/>
        </p:nvGraphicFramePr>
        <p:xfrm>
          <a:off x="457200" y="1295397"/>
          <a:ext cx="7924800" cy="5292099"/>
        </p:xfrm>
        <a:graphic>
          <a:graphicData uri="http://schemas.openxmlformats.org/drawingml/2006/table">
            <a:tbl>
              <a:tblPr firstRow="1" bandRow="1">
                <a:tableStyleId>{5C22544A-7EE6-4342-B048-85BDC9FD1C3A}</a:tableStyleId>
              </a:tblPr>
              <a:tblGrid>
                <a:gridCol w="685800"/>
                <a:gridCol w="990600"/>
                <a:gridCol w="533400"/>
                <a:gridCol w="872067"/>
                <a:gridCol w="880533"/>
                <a:gridCol w="762000"/>
                <a:gridCol w="990600"/>
                <a:gridCol w="457200"/>
                <a:gridCol w="872067"/>
                <a:gridCol w="880533"/>
              </a:tblGrid>
              <a:tr h="1184415">
                <a:tc>
                  <a:txBody>
                    <a:bodyPr/>
                    <a:lstStyle/>
                    <a:p>
                      <a:r>
                        <a:rPr lang="en-US" dirty="0" smtClean="0"/>
                        <a:t>Date</a:t>
                      </a:r>
                      <a:endParaRPr lang="en-US" dirty="0"/>
                    </a:p>
                  </a:txBody>
                  <a:tcPr/>
                </a:tc>
                <a:tc>
                  <a:txBody>
                    <a:bodyPr/>
                    <a:lstStyle/>
                    <a:p>
                      <a:r>
                        <a:rPr lang="en-US" sz="1400" dirty="0" smtClean="0"/>
                        <a:t>Particulars</a:t>
                      </a:r>
                    </a:p>
                    <a:p>
                      <a:r>
                        <a:rPr lang="en-US" sz="1400" dirty="0" smtClean="0"/>
                        <a:t>(Receipts)</a:t>
                      </a:r>
                      <a:endParaRPr lang="en-US" sz="1400" dirty="0"/>
                    </a:p>
                  </a:txBody>
                  <a:tcPr/>
                </a:tc>
                <a:tc>
                  <a:txBody>
                    <a:bodyPr/>
                    <a:lstStyle/>
                    <a:p>
                      <a:r>
                        <a:rPr lang="en-US" dirty="0" smtClean="0"/>
                        <a:t>L.F</a:t>
                      </a:r>
                      <a:endParaRPr lang="en-US" dirty="0"/>
                    </a:p>
                  </a:txBody>
                  <a:tcPr/>
                </a:tc>
                <a:tc>
                  <a:txBody>
                    <a:bodyPr/>
                    <a:lstStyle/>
                    <a:p>
                      <a:r>
                        <a:rPr lang="en-US" sz="1400" dirty="0" smtClean="0"/>
                        <a:t>Discount</a:t>
                      </a:r>
                      <a:endParaRPr lang="en-US" sz="1400" dirty="0"/>
                    </a:p>
                  </a:txBody>
                  <a:tcPr/>
                </a:tc>
                <a:tc>
                  <a:txBody>
                    <a:bodyPr/>
                    <a:lstStyle/>
                    <a:p>
                      <a:r>
                        <a:rPr lang="en-US" sz="1400" dirty="0" smtClean="0"/>
                        <a:t>Amount</a:t>
                      </a:r>
                    </a:p>
                    <a:p>
                      <a:r>
                        <a:rPr lang="en-US" sz="1400" dirty="0" smtClean="0"/>
                        <a:t>    (RS)</a:t>
                      </a:r>
                      <a:endParaRPr lang="en-US" sz="1400" dirty="0"/>
                    </a:p>
                  </a:txBody>
                  <a:tcPr/>
                </a:tc>
                <a:tc>
                  <a:txBody>
                    <a:bodyPr/>
                    <a:lstStyle/>
                    <a:p>
                      <a:r>
                        <a:rPr lang="en-US" dirty="0" smtClean="0"/>
                        <a:t>Date</a:t>
                      </a:r>
                      <a:endParaRPr lang="en-US" dirty="0"/>
                    </a:p>
                  </a:txBody>
                  <a:tcPr/>
                </a:tc>
                <a:tc>
                  <a:txBody>
                    <a:bodyPr/>
                    <a:lstStyle/>
                    <a:p>
                      <a:r>
                        <a:rPr lang="en-US" sz="1400" dirty="0" smtClean="0"/>
                        <a:t>Particulars</a:t>
                      </a:r>
                    </a:p>
                    <a:p>
                      <a:r>
                        <a:rPr lang="en-US" sz="1400" dirty="0" smtClean="0"/>
                        <a:t>(Payments)</a:t>
                      </a:r>
                      <a:endParaRPr lang="en-US" sz="1400" dirty="0"/>
                    </a:p>
                  </a:txBody>
                  <a:tcPr/>
                </a:tc>
                <a:tc>
                  <a:txBody>
                    <a:bodyPr/>
                    <a:lstStyle/>
                    <a:p>
                      <a:r>
                        <a:rPr lang="en-US" dirty="0" smtClean="0"/>
                        <a:t>L.F</a:t>
                      </a:r>
                      <a:endParaRPr lang="en-US" dirty="0"/>
                    </a:p>
                  </a:txBody>
                  <a:tcPr/>
                </a:tc>
                <a:tc>
                  <a:txBody>
                    <a:bodyPr/>
                    <a:lstStyle/>
                    <a:p>
                      <a:r>
                        <a:rPr lang="en-US" sz="1400" dirty="0" smtClean="0"/>
                        <a:t>Discount</a:t>
                      </a:r>
                      <a:endParaRPr lang="en-US" sz="1400" dirty="0"/>
                    </a:p>
                  </a:txBody>
                  <a:tcPr/>
                </a:tc>
                <a:tc>
                  <a:txBody>
                    <a:bodyPr/>
                    <a:lstStyle/>
                    <a:p>
                      <a:r>
                        <a:rPr lang="en-US" sz="1400" dirty="0" smtClean="0"/>
                        <a:t>Amount</a:t>
                      </a:r>
                    </a:p>
                    <a:p>
                      <a:r>
                        <a:rPr lang="en-US" sz="1400" dirty="0" smtClean="0"/>
                        <a:t>    (Rs)</a:t>
                      </a:r>
                      <a:endParaRPr lang="en-US" sz="1400" dirty="0"/>
                    </a:p>
                  </a:txBody>
                  <a:tcPr/>
                </a:tc>
              </a:tr>
              <a:tr h="379221">
                <a:tc>
                  <a:txBody>
                    <a:bodyPr/>
                    <a:lstStyle/>
                    <a:p>
                      <a:r>
                        <a:rPr lang="en-US" sz="1400" dirty="0" smtClean="0"/>
                        <a:t>1-1-03</a:t>
                      </a:r>
                      <a:endParaRPr lang="en-US" sz="1400" dirty="0"/>
                    </a:p>
                  </a:txBody>
                  <a:tcPr/>
                </a:tc>
                <a:tc>
                  <a:txBody>
                    <a:bodyPr/>
                    <a:lstStyle/>
                    <a:p>
                      <a:r>
                        <a:rPr lang="en-US" sz="1400" dirty="0" smtClean="0"/>
                        <a:t>To Capital A/c</a:t>
                      </a:r>
                      <a:endParaRPr lang="en-US" sz="1400" dirty="0"/>
                    </a:p>
                  </a:txBody>
                  <a:tcPr/>
                </a:tc>
                <a:tc>
                  <a:txBody>
                    <a:bodyPr/>
                    <a:lstStyle/>
                    <a:p>
                      <a:endParaRPr lang="en-US" sz="1400" dirty="0"/>
                    </a:p>
                  </a:txBody>
                  <a:tcPr/>
                </a:tc>
                <a:tc>
                  <a:txBody>
                    <a:bodyPr/>
                    <a:lstStyle/>
                    <a:p>
                      <a:endParaRPr lang="en-US" sz="1400" dirty="0" smtClean="0"/>
                    </a:p>
                    <a:p>
                      <a:endParaRPr lang="en-US" sz="1400" dirty="0"/>
                    </a:p>
                  </a:txBody>
                  <a:tcPr/>
                </a:tc>
                <a:tc>
                  <a:txBody>
                    <a:bodyPr/>
                    <a:lstStyle/>
                    <a:p>
                      <a:endParaRPr lang="en-US" sz="1400" dirty="0" smtClean="0"/>
                    </a:p>
                    <a:p>
                      <a:r>
                        <a:rPr lang="en-US" sz="1400" dirty="0" smtClean="0"/>
                        <a:t>4,000</a:t>
                      </a:r>
                      <a:endParaRPr lang="en-US" sz="1400" dirty="0"/>
                    </a:p>
                  </a:txBody>
                  <a:tcPr/>
                </a:tc>
                <a:tc>
                  <a:txBody>
                    <a:bodyPr/>
                    <a:lstStyle/>
                    <a:p>
                      <a:r>
                        <a:rPr lang="en-US" sz="1400" dirty="0" smtClean="0"/>
                        <a:t>2-1-03</a:t>
                      </a:r>
                      <a:endParaRPr lang="en-US" sz="1400" dirty="0"/>
                    </a:p>
                  </a:txBody>
                  <a:tcPr/>
                </a:tc>
                <a:tc>
                  <a:txBody>
                    <a:bodyPr/>
                    <a:lstStyle/>
                    <a:p>
                      <a:r>
                        <a:rPr lang="en-US" sz="1400" dirty="0" smtClean="0"/>
                        <a:t>By Bank</a:t>
                      </a:r>
                      <a:endParaRPr lang="en-US" sz="1400" dirty="0"/>
                    </a:p>
                  </a:txBody>
                  <a:tcPr/>
                </a:tc>
                <a:tc>
                  <a:txBody>
                    <a:bodyPr/>
                    <a:lstStyle/>
                    <a:p>
                      <a:endParaRPr lang="en-US" sz="1400" dirty="0"/>
                    </a:p>
                  </a:txBody>
                  <a:tcPr/>
                </a:tc>
                <a:tc>
                  <a:txBody>
                    <a:bodyPr/>
                    <a:lstStyle/>
                    <a:p>
                      <a:endParaRPr lang="en-US" sz="1400" dirty="0"/>
                    </a:p>
                  </a:txBody>
                  <a:tcPr/>
                </a:tc>
                <a:tc>
                  <a:txBody>
                    <a:bodyPr/>
                    <a:lstStyle/>
                    <a:p>
                      <a:r>
                        <a:rPr lang="en-US" sz="1400" dirty="0" smtClean="0"/>
                        <a:t>3,500</a:t>
                      </a:r>
                      <a:endParaRPr lang="en-US" sz="1400" dirty="0"/>
                    </a:p>
                  </a:txBody>
                  <a:tcPr/>
                </a:tc>
              </a:tr>
              <a:tr h="379221">
                <a:tc>
                  <a:txBody>
                    <a:bodyPr/>
                    <a:lstStyle/>
                    <a:p>
                      <a:r>
                        <a:rPr lang="en-US" sz="1400" dirty="0" smtClean="0"/>
                        <a:t>4-1-03</a:t>
                      </a:r>
                      <a:endParaRPr lang="en-US" sz="1400" dirty="0"/>
                    </a:p>
                  </a:txBody>
                  <a:tcPr/>
                </a:tc>
                <a:tc>
                  <a:txBody>
                    <a:bodyPr/>
                    <a:lstStyle/>
                    <a:p>
                      <a:r>
                        <a:rPr lang="en-US" sz="1400" dirty="0" smtClean="0"/>
                        <a:t>To sales A/c</a:t>
                      </a:r>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smtClean="0"/>
                    </a:p>
                    <a:p>
                      <a:r>
                        <a:rPr lang="en-US" sz="1400" dirty="0" smtClean="0"/>
                        <a:t>15,000</a:t>
                      </a:r>
                      <a:endParaRPr lang="en-US" sz="1400" dirty="0"/>
                    </a:p>
                  </a:txBody>
                  <a:tcPr/>
                </a:tc>
                <a:tc>
                  <a:txBody>
                    <a:bodyPr/>
                    <a:lstStyle/>
                    <a:p>
                      <a:r>
                        <a:rPr lang="en-US" sz="1400" dirty="0" smtClean="0"/>
                        <a:t>5-1-03</a:t>
                      </a:r>
                      <a:endParaRPr lang="en-US" sz="1400" dirty="0"/>
                    </a:p>
                  </a:txBody>
                  <a:tcPr/>
                </a:tc>
                <a:tc>
                  <a:txBody>
                    <a:bodyPr/>
                    <a:lstStyle/>
                    <a:p>
                      <a:r>
                        <a:rPr lang="en-US" sz="1400" dirty="0" smtClean="0"/>
                        <a:t>By Fur. A/c</a:t>
                      </a:r>
                      <a:endParaRPr lang="en-US" sz="1400" dirty="0"/>
                    </a:p>
                  </a:txBody>
                  <a:tcPr/>
                </a:tc>
                <a:tc>
                  <a:txBody>
                    <a:bodyPr/>
                    <a:lstStyle/>
                    <a:p>
                      <a:endParaRPr lang="en-US" sz="1400" dirty="0"/>
                    </a:p>
                  </a:txBody>
                  <a:tcPr/>
                </a:tc>
                <a:tc>
                  <a:txBody>
                    <a:bodyPr/>
                    <a:lstStyle/>
                    <a:p>
                      <a:endParaRPr lang="en-US" sz="1400" dirty="0"/>
                    </a:p>
                  </a:txBody>
                  <a:tcPr/>
                </a:tc>
                <a:tc>
                  <a:txBody>
                    <a:bodyPr/>
                    <a:lstStyle/>
                    <a:p>
                      <a:r>
                        <a:rPr lang="en-US" sz="1400" dirty="0" smtClean="0"/>
                        <a:t>4,000</a:t>
                      </a:r>
                      <a:endParaRPr lang="en-US" sz="1400" dirty="0"/>
                    </a:p>
                  </a:txBody>
                  <a:tcPr/>
                </a:tc>
              </a:tr>
              <a:tr h="379221">
                <a:tc>
                  <a:txBody>
                    <a:bodyPr/>
                    <a:lstStyle/>
                    <a:p>
                      <a:r>
                        <a:rPr lang="en-US" sz="1400" dirty="0" smtClean="0"/>
                        <a:t>9-1-03</a:t>
                      </a:r>
                      <a:endParaRPr lang="en-US" sz="1400" dirty="0"/>
                    </a:p>
                  </a:txBody>
                  <a:tcPr/>
                </a:tc>
                <a:tc>
                  <a:txBody>
                    <a:bodyPr/>
                    <a:lstStyle/>
                    <a:p>
                      <a:r>
                        <a:rPr lang="en-US" sz="1400" dirty="0" smtClean="0"/>
                        <a:t>To Suresh</a:t>
                      </a:r>
                      <a:endParaRPr lang="en-US" sz="1400" dirty="0"/>
                    </a:p>
                  </a:txBody>
                  <a:tcPr/>
                </a:tc>
                <a:tc>
                  <a:txBody>
                    <a:bodyPr/>
                    <a:lstStyle/>
                    <a:p>
                      <a:endParaRPr lang="en-US" sz="1400" dirty="0"/>
                    </a:p>
                  </a:txBody>
                  <a:tcPr/>
                </a:tc>
                <a:tc>
                  <a:txBody>
                    <a:bodyPr/>
                    <a:lstStyle/>
                    <a:p>
                      <a:r>
                        <a:rPr lang="en-US" sz="1400" dirty="0" smtClean="0"/>
                        <a:t>300</a:t>
                      </a:r>
                      <a:endParaRPr lang="en-US" sz="1400" dirty="0"/>
                    </a:p>
                  </a:txBody>
                  <a:tcPr/>
                </a:tc>
                <a:tc>
                  <a:txBody>
                    <a:bodyPr/>
                    <a:lstStyle/>
                    <a:p>
                      <a:r>
                        <a:rPr lang="en-US" sz="1400" dirty="0" smtClean="0"/>
                        <a:t>  7,700</a:t>
                      </a:r>
                      <a:endParaRPr lang="en-US" sz="1400" dirty="0"/>
                    </a:p>
                  </a:txBody>
                  <a:tcPr/>
                </a:tc>
                <a:tc>
                  <a:txBody>
                    <a:bodyPr/>
                    <a:lstStyle/>
                    <a:p>
                      <a:r>
                        <a:rPr lang="en-US" sz="1400" dirty="0" smtClean="0"/>
                        <a:t>7-1-03</a:t>
                      </a:r>
                      <a:endParaRPr lang="en-US" sz="1400" dirty="0"/>
                    </a:p>
                  </a:txBody>
                  <a:tcPr/>
                </a:tc>
                <a:tc>
                  <a:txBody>
                    <a:bodyPr/>
                    <a:lstStyle/>
                    <a:p>
                      <a:r>
                        <a:rPr lang="en-US" sz="1400" dirty="0" smtClean="0"/>
                        <a:t>By </a:t>
                      </a:r>
                      <a:r>
                        <a:rPr lang="en-US" sz="1400" dirty="0" err="1" smtClean="0"/>
                        <a:t>Mukesh</a:t>
                      </a:r>
                      <a:endParaRPr lang="en-US" sz="1400" dirty="0" smtClean="0"/>
                    </a:p>
                    <a:p>
                      <a:r>
                        <a:rPr lang="en-US" sz="1400" dirty="0" smtClean="0"/>
                        <a:t>A/c</a:t>
                      </a:r>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dirty="0" smtClean="0"/>
                    </a:p>
                    <a:p>
                      <a:r>
                        <a:rPr lang="en-US" sz="1400" dirty="0" smtClean="0"/>
                        <a:t>2000</a:t>
                      </a:r>
                      <a:endParaRPr lang="en-US" sz="1400" dirty="0"/>
                    </a:p>
                  </a:txBody>
                  <a:tcPr/>
                </a:tc>
              </a:tr>
              <a:tr h="379221">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r>
                        <a:rPr lang="en-US" sz="1400" dirty="0" smtClean="0"/>
                        <a:t>8-1-03</a:t>
                      </a:r>
                      <a:endParaRPr lang="en-US" sz="1400" dirty="0"/>
                    </a:p>
                  </a:txBody>
                  <a:tcPr/>
                </a:tc>
                <a:tc>
                  <a:txBody>
                    <a:bodyPr/>
                    <a:lstStyle/>
                    <a:p>
                      <a:r>
                        <a:rPr lang="en-US" sz="1400" dirty="0" smtClean="0"/>
                        <a:t>By Ins.</a:t>
                      </a:r>
                      <a:r>
                        <a:rPr lang="en-US" sz="1400" baseline="0" dirty="0" smtClean="0"/>
                        <a:t> A/c</a:t>
                      </a:r>
                      <a:endParaRPr lang="en-US" sz="1400" dirty="0"/>
                    </a:p>
                  </a:txBody>
                  <a:tcPr/>
                </a:tc>
                <a:tc>
                  <a:txBody>
                    <a:bodyPr/>
                    <a:lstStyle/>
                    <a:p>
                      <a:endParaRPr lang="en-US" sz="1400" dirty="0"/>
                    </a:p>
                  </a:txBody>
                  <a:tcPr/>
                </a:tc>
                <a:tc>
                  <a:txBody>
                    <a:bodyPr/>
                    <a:lstStyle/>
                    <a:p>
                      <a:endParaRPr lang="en-US" sz="1400"/>
                    </a:p>
                  </a:txBody>
                  <a:tcPr/>
                </a:tc>
                <a:tc>
                  <a:txBody>
                    <a:bodyPr/>
                    <a:lstStyle/>
                    <a:p>
                      <a:r>
                        <a:rPr lang="en-US" sz="1400" dirty="0" smtClean="0"/>
                        <a:t>  300</a:t>
                      </a:r>
                      <a:endParaRPr lang="en-US" sz="1400" dirty="0"/>
                    </a:p>
                  </a:txBody>
                  <a:tcPr/>
                </a:tc>
              </a:tr>
              <a:tr h="379221">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r>
                        <a:rPr lang="en-US" sz="1400" dirty="0" smtClean="0"/>
                        <a:t>8-1-03</a:t>
                      </a:r>
                      <a:endParaRPr lang="en-US" sz="1400" dirty="0"/>
                    </a:p>
                  </a:txBody>
                  <a:tcPr/>
                </a:tc>
                <a:tc>
                  <a:txBody>
                    <a:bodyPr/>
                    <a:lstStyle/>
                    <a:p>
                      <a:r>
                        <a:rPr lang="en-US" sz="1400" dirty="0" smtClean="0"/>
                        <a:t>By Adv. A/c</a:t>
                      </a:r>
                      <a:endParaRPr lang="en-US" sz="1400" dirty="0"/>
                    </a:p>
                  </a:txBody>
                  <a:tcPr/>
                </a:tc>
                <a:tc>
                  <a:txBody>
                    <a:bodyPr/>
                    <a:lstStyle/>
                    <a:p>
                      <a:endParaRPr lang="en-US" sz="1400" dirty="0"/>
                    </a:p>
                  </a:txBody>
                  <a:tcPr/>
                </a:tc>
                <a:tc>
                  <a:txBody>
                    <a:bodyPr/>
                    <a:lstStyle/>
                    <a:p>
                      <a:endParaRPr lang="en-US" sz="1400" dirty="0"/>
                    </a:p>
                  </a:txBody>
                  <a:tcPr/>
                </a:tc>
                <a:tc>
                  <a:txBody>
                    <a:bodyPr/>
                    <a:lstStyle/>
                    <a:p>
                      <a:r>
                        <a:rPr lang="en-US" sz="1400" dirty="0" smtClean="0"/>
                        <a:t>  500</a:t>
                      </a:r>
                      <a:endParaRPr lang="en-US" sz="1400" dirty="0"/>
                    </a:p>
                  </a:txBody>
                  <a:tcPr/>
                </a:tc>
              </a:tr>
              <a:tr h="379221">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r>
                        <a:rPr lang="en-US" sz="1400" dirty="0" smtClean="0"/>
                        <a:t>9-1-03</a:t>
                      </a:r>
                      <a:endParaRPr lang="en-US" sz="1400" dirty="0"/>
                    </a:p>
                  </a:txBody>
                  <a:tcPr/>
                </a:tc>
                <a:tc>
                  <a:txBody>
                    <a:bodyPr/>
                    <a:lstStyle/>
                    <a:p>
                      <a:r>
                        <a:rPr lang="en-US" sz="1400" dirty="0" smtClean="0"/>
                        <a:t>By </a:t>
                      </a:r>
                      <a:r>
                        <a:rPr lang="en-US" sz="1400" dirty="0" err="1" smtClean="0"/>
                        <a:t>Mukesh</a:t>
                      </a:r>
                      <a:endParaRPr lang="en-US" sz="1400" dirty="0" smtClean="0"/>
                    </a:p>
                    <a:p>
                      <a:r>
                        <a:rPr lang="en-US" sz="1400" dirty="0" smtClean="0"/>
                        <a:t>A/c</a:t>
                      </a:r>
                      <a:endParaRPr lang="en-US" sz="1400" dirty="0"/>
                    </a:p>
                  </a:txBody>
                  <a:tcPr/>
                </a:tc>
                <a:tc>
                  <a:txBody>
                    <a:bodyPr/>
                    <a:lstStyle/>
                    <a:p>
                      <a:endParaRPr lang="en-US" sz="1400"/>
                    </a:p>
                  </a:txBody>
                  <a:tcPr/>
                </a:tc>
                <a:tc>
                  <a:txBody>
                    <a:bodyPr/>
                    <a:lstStyle/>
                    <a:p>
                      <a:endParaRPr lang="en-US" sz="1400" dirty="0" smtClean="0"/>
                    </a:p>
                    <a:p>
                      <a:r>
                        <a:rPr lang="en-US" sz="1400" dirty="0" smtClean="0"/>
                        <a:t>200</a:t>
                      </a:r>
                      <a:endParaRPr lang="en-US" sz="1400" dirty="0"/>
                    </a:p>
                  </a:txBody>
                  <a:tcPr/>
                </a:tc>
                <a:tc>
                  <a:txBody>
                    <a:bodyPr/>
                    <a:lstStyle/>
                    <a:p>
                      <a:endParaRPr lang="en-US" sz="1400" dirty="0" smtClean="0"/>
                    </a:p>
                    <a:p>
                      <a:r>
                        <a:rPr lang="en-US" sz="1400" dirty="0" smtClean="0"/>
                        <a:t>5800</a:t>
                      </a:r>
                      <a:endParaRPr lang="en-US" sz="1400" dirty="0"/>
                    </a:p>
                  </a:txBody>
                  <a:tcPr/>
                </a:tc>
              </a:tr>
              <a:tr h="379221">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r>
                        <a:rPr lang="en-US" sz="1400" dirty="0" smtClean="0"/>
                        <a:t>31-1-03</a:t>
                      </a:r>
                      <a:endParaRPr lang="en-US" sz="1400" dirty="0"/>
                    </a:p>
                  </a:txBody>
                  <a:tcPr/>
                </a:tc>
                <a:tc>
                  <a:txBody>
                    <a:bodyPr/>
                    <a:lstStyle/>
                    <a:p>
                      <a:r>
                        <a:rPr lang="en-US" sz="1400" dirty="0" smtClean="0"/>
                        <a:t>By Balance </a:t>
                      </a:r>
                    </a:p>
                    <a:p>
                      <a:r>
                        <a:rPr lang="en-US" sz="1400" dirty="0" smtClean="0"/>
                        <a:t>c/d</a:t>
                      </a:r>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smtClean="0"/>
                    </a:p>
                    <a:p>
                      <a:r>
                        <a:rPr lang="en-US" sz="1400" dirty="0" smtClean="0"/>
                        <a:t>10,600</a:t>
                      </a:r>
                      <a:endParaRPr lang="en-US" sz="1400" dirty="0"/>
                    </a:p>
                  </a:txBody>
                  <a:tcPr/>
                </a:tc>
              </a:tr>
              <a:tr h="379221">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r>
                        <a:rPr lang="en-US" sz="1400" dirty="0" smtClean="0"/>
                        <a:t>300</a:t>
                      </a:r>
                      <a:endParaRPr lang="en-US" sz="1400" dirty="0"/>
                    </a:p>
                  </a:txBody>
                  <a:tcPr/>
                </a:tc>
                <a:tc>
                  <a:txBody>
                    <a:bodyPr/>
                    <a:lstStyle/>
                    <a:p>
                      <a:r>
                        <a:rPr lang="en-US" sz="1400" dirty="0" smtClean="0"/>
                        <a:t>26,700</a:t>
                      </a:r>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r>
                        <a:rPr lang="en-US" sz="1400" dirty="0" smtClean="0"/>
                        <a:t>200</a:t>
                      </a:r>
                      <a:endParaRPr lang="en-US" sz="1400" dirty="0"/>
                    </a:p>
                  </a:txBody>
                  <a:tcPr/>
                </a:tc>
                <a:tc>
                  <a:txBody>
                    <a:bodyPr/>
                    <a:lstStyle/>
                    <a:p>
                      <a:r>
                        <a:rPr lang="en-US" sz="1400" dirty="0" smtClean="0"/>
                        <a:t>26,700</a:t>
                      </a:r>
                      <a:endParaRPr lang="en-US" sz="1400" dirty="0"/>
                    </a:p>
                  </a:txBody>
                  <a:tcPr/>
                </a:tc>
              </a:tr>
              <a:tr h="379221">
                <a:tc>
                  <a:txBody>
                    <a:bodyPr/>
                    <a:lstStyle/>
                    <a:p>
                      <a:r>
                        <a:rPr lang="en-US" sz="1400" dirty="0" smtClean="0"/>
                        <a:t>1-2-03</a:t>
                      </a:r>
                      <a:endParaRPr lang="en-US" sz="1400" dirty="0"/>
                    </a:p>
                  </a:txBody>
                  <a:tcPr/>
                </a:tc>
                <a:tc>
                  <a:txBody>
                    <a:bodyPr/>
                    <a:lstStyle/>
                    <a:p>
                      <a:r>
                        <a:rPr lang="en-US" sz="1400" dirty="0" smtClean="0"/>
                        <a:t>To bal. b/d</a:t>
                      </a:r>
                      <a:endParaRPr lang="en-US" sz="1400" dirty="0"/>
                    </a:p>
                  </a:txBody>
                  <a:tcPr/>
                </a:tc>
                <a:tc>
                  <a:txBody>
                    <a:bodyPr/>
                    <a:lstStyle/>
                    <a:p>
                      <a:endParaRPr lang="en-US" sz="1400" dirty="0"/>
                    </a:p>
                  </a:txBody>
                  <a:tcPr/>
                </a:tc>
                <a:tc>
                  <a:txBody>
                    <a:bodyPr/>
                    <a:lstStyle/>
                    <a:p>
                      <a:endParaRPr lang="en-US" sz="1400" dirty="0"/>
                    </a:p>
                  </a:txBody>
                  <a:tcPr/>
                </a:tc>
                <a:tc>
                  <a:txBody>
                    <a:bodyPr/>
                    <a:lstStyle/>
                    <a:p>
                      <a:r>
                        <a:rPr lang="en-US" sz="1400" dirty="0" smtClean="0"/>
                        <a:t>10,600</a:t>
                      </a:r>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F56E0438-68EB-4A51-BAB7-058335E33CB9}" type="datetime1">
              <a:rPr lang="en-AU"/>
              <a:pPr>
                <a:defRPr/>
              </a:pPr>
              <a:t>17/10/2022</a:t>
            </a:fld>
            <a:endParaRPr lang="en-US"/>
          </a:p>
        </p:txBody>
      </p:sp>
      <p:sp>
        <p:nvSpPr>
          <p:cNvPr id="5" name="Footer Placeholder 4"/>
          <p:cNvSpPr>
            <a:spLocks noGrp="1"/>
          </p:cNvSpPr>
          <p:nvPr>
            <p:ph type="ftr" sz="quarter" idx="11"/>
          </p:nvPr>
        </p:nvSpPr>
        <p:spPr/>
        <p:txBody>
          <a:bodyPr/>
          <a:lstStyle/>
          <a:p>
            <a:pPr>
              <a:defRPr/>
            </a:pPr>
            <a:r>
              <a:rPr lang="en-US"/>
              <a:t>Soumendra Roy NIMS</a:t>
            </a:r>
          </a:p>
        </p:txBody>
      </p:sp>
      <p:sp>
        <p:nvSpPr>
          <p:cNvPr id="6" name="Slide Number Placeholder 5"/>
          <p:cNvSpPr>
            <a:spLocks noGrp="1"/>
          </p:cNvSpPr>
          <p:nvPr>
            <p:ph type="sldNum" sz="quarter" idx="12"/>
          </p:nvPr>
        </p:nvSpPr>
        <p:spPr/>
        <p:txBody>
          <a:bodyPr/>
          <a:lstStyle/>
          <a:p>
            <a:pPr>
              <a:defRPr/>
            </a:pPr>
            <a:fld id="{E3F957C9-CCFD-4648-8D57-955A5E6CFA3C}" type="slidenum">
              <a:rPr lang="en-US"/>
              <a:pPr>
                <a:defRPr/>
              </a:pPr>
              <a:t>7</a:t>
            </a:fld>
            <a:endParaRPr lang="en-US"/>
          </a:p>
        </p:txBody>
      </p:sp>
      <p:sp>
        <p:nvSpPr>
          <p:cNvPr id="30722" name="Rectangle 2"/>
          <p:cNvSpPr>
            <a:spLocks noGrp="1" noChangeArrowheads="1"/>
          </p:cNvSpPr>
          <p:nvPr>
            <p:ph type="title"/>
          </p:nvPr>
        </p:nvSpPr>
        <p:spPr/>
        <p:txBody>
          <a:bodyPr/>
          <a:lstStyle/>
          <a:p>
            <a:pPr eaLnBrk="1" hangingPunct="1">
              <a:defRPr/>
            </a:pPr>
            <a:r>
              <a:rPr lang="en-US" b="1" dirty="0" smtClean="0">
                <a:solidFill>
                  <a:srgbClr val="FF0000"/>
                </a:solidFill>
              </a:rPr>
              <a:t>ACCOUNTING CYCLE</a:t>
            </a:r>
          </a:p>
        </p:txBody>
      </p:sp>
      <p:sp>
        <p:nvSpPr>
          <p:cNvPr id="30723" name="Rectangle 3"/>
          <p:cNvSpPr>
            <a:spLocks noGrp="1" noChangeArrowheads="1"/>
          </p:cNvSpPr>
          <p:nvPr>
            <p:ph type="body" idx="1"/>
          </p:nvPr>
        </p:nvSpPr>
        <p:spPr>
          <a:xfrm>
            <a:off x="0" y="1341438"/>
            <a:ext cx="9144000" cy="5516562"/>
          </a:xfrm>
        </p:spPr>
        <p:txBody>
          <a:bodyPr/>
          <a:lstStyle/>
          <a:p>
            <a:pPr marL="609600" indent="-609600" eaLnBrk="1" hangingPunct="1">
              <a:lnSpc>
                <a:spcPct val="90000"/>
              </a:lnSpc>
              <a:buFont typeface="Symbol" pitchFamily="18" charset="2"/>
              <a:buAutoNum type="arabicPeriod"/>
              <a:defRPr/>
            </a:pPr>
            <a:r>
              <a:rPr lang="en-US" b="1" dirty="0" smtClean="0">
                <a:solidFill>
                  <a:srgbClr val="FF0000"/>
                </a:solidFill>
              </a:rPr>
              <a:t>Business Transaction</a:t>
            </a:r>
          </a:p>
          <a:p>
            <a:pPr marL="609600" indent="-609600" eaLnBrk="1" hangingPunct="1">
              <a:lnSpc>
                <a:spcPct val="90000"/>
              </a:lnSpc>
              <a:buFont typeface="Symbol" pitchFamily="18" charset="2"/>
              <a:buAutoNum type="arabicPeriod"/>
              <a:defRPr/>
            </a:pPr>
            <a:r>
              <a:rPr lang="en-US" b="1" dirty="0" smtClean="0">
                <a:solidFill>
                  <a:srgbClr val="FF0000"/>
                </a:solidFill>
              </a:rPr>
              <a:t>Transaction is recorded in document (Voucher / Receipt)</a:t>
            </a:r>
          </a:p>
          <a:p>
            <a:pPr marL="609600" indent="-609600" eaLnBrk="1" hangingPunct="1">
              <a:lnSpc>
                <a:spcPct val="90000"/>
              </a:lnSpc>
              <a:buFont typeface="Symbol" pitchFamily="18" charset="2"/>
              <a:buAutoNum type="arabicPeriod"/>
              <a:defRPr/>
            </a:pPr>
            <a:r>
              <a:rPr lang="en-US" b="1" dirty="0" smtClean="0">
                <a:solidFill>
                  <a:srgbClr val="FF0000"/>
                </a:solidFill>
              </a:rPr>
              <a:t>Analyze the transaction – location ?</a:t>
            </a:r>
          </a:p>
          <a:p>
            <a:pPr marL="609600" indent="-609600" eaLnBrk="1" hangingPunct="1">
              <a:lnSpc>
                <a:spcPct val="90000"/>
              </a:lnSpc>
              <a:buFont typeface="Symbol" pitchFamily="18" charset="2"/>
              <a:buAutoNum type="arabicPeriod"/>
              <a:defRPr/>
            </a:pPr>
            <a:r>
              <a:rPr lang="en-US" b="1" dirty="0" smtClean="0">
                <a:solidFill>
                  <a:srgbClr val="FF0000"/>
                </a:solidFill>
              </a:rPr>
              <a:t>Journal Entry</a:t>
            </a:r>
          </a:p>
          <a:p>
            <a:pPr marL="609600" indent="-609600" eaLnBrk="1" hangingPunct="1">
              <a:lnSpc>
                <a:spcPct val="90000"/>
              </a:lnSpc>
              <a:buFont typeface="Symbol" pitchFamily="18" charset="2"/>
              <a:buAutoNum type="arabicPeriod"/>
              <a:defRPr/>
            </a:pPr>
            <a:r>
              <a:rPr lang="en-US" b="1" dirty="0" smtClean="0">
                <a:solidFill>
                  <a:srgbClr val="FF0000"/>
                </a:solidFill>
              </a:rPr>
              <a:t>Ledger Accounts (or ‘T’ account)</a:t>
            </a:r>
          </a:p>
          <a:p>
            <a:pPr marL="609600" indent="-609600" eaLnBrk="1" hangingPunct="1">
              <a:lnSpc>
                <a:spcPct val="90000"/>
              </a:lnSpc>
              <a:buFont typeface="Symbol" pitchFamily="18" charset="2"/>
              <a:buAutoNum type="arabicPeriod"/>
              <a:defRPr/>
            </a:pPr>
            <a:r>
              <a:rPr lang="en-US" b="1" dirty="0" smtClean="0">
                <a:solidFill>
                  <a:srgbClr val="FF0000"/>
                </a:solidFill>
              </a:rPr>
              <a:t>Trial Balance</a:t>
            </a:r>
          </a:p>
          <a:p>
            <a:pPr marL="609600" indent="-609600" eaLnBrk="1" hangingPunct="1">
              <a:lnSpc>
                <a:spcPct val="90000"/>
              </a:lnSpc>
              <a:buFont typeface="Symbol" pitchFamily="18" charset="2"/>
              <a:buAutoNum type="arabicPeriod"/>
              <a:defRPr/>
            </a:pPr>
            <a:r>
              <a:rPr lang="en-US" b="1" dirty="0" smtClean="0">
                <a:solidFill>
                  <a:srgbClr val="FF0000"/>
                </a:solidFill>
              </a:rPr>
              <a:t>Balance Sheet, P&amp;L A/c, Cash Flow Statement</a:t>
            </a:r>
          </a:p>
          <a:p>
            <a:pPr marL="609600" indent="-609600" eaLnBrk="1" hangingPunct="1">
              <a:lnSpc>
                <a:spcPct val="90000"/>
              </a:lnSpc>
              <a:buFont typeface="Symbol" pitchFamily="18" charset="2"/>
              <a:buAutoNum type="arabicPeriod"/>
              <a:defRPr/>
            </a:pPr>
            <a:endParaRPr lang="en-US" dirty="0" smtClean="0"/>
          </a:p>
          <a:p>
            <a:pPr marL="609600" indent="-609600" eaLnBrk="1" hangingPunct="1">
              <a:lnSpc>
                <a:spcPct val="90000"/>
              </a:lnSpc>
              <a:buFont typeface="Symbol" pitchFamily="18" charset="2"/>
              <a:buAutoNum type="arabicPeriod"/>
              <a:defRPr/>
            </a:pPr>
            <a:endParaRPr lang="en-AU"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 calcmode="lin" valueType="num">
                                      <p:cBhvr additive="base">
                                        <p:cTn id="7" dur="500" fill="hold"/>
                                        <p:tgtEl>
                                          <p:spTgt spid="307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7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723">
                                            <p:txEl>
                                              <p:pRg st="1" end="1"/>
                                            </p:txEl>
                                          </p:spTgt>
                                        </p:tgtEl>
                                        <p:attrNameLst>
                                          <p:attrName>style.visibility</p:attrName>
                                        </p:attrNameLst>
                                      </p:cBhvr>
                                      <p:to>
                                        <p:strVal val="visible"/>
                                      </p:to>
                                    </p:set>
                                    <p:anim calcmode="lin" valueType="num">
                                      <p:cBhvr additive="base">
                                        <p:cTn id="13" dur="500" fill="hold"/>
                                        <p:tgtEl>
                                          <p:spTgt spid="307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7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723">
                                            <p:txEl>
                                              <p:pRg st="2" end="2"/>
                                            </p:txEl>
                                          </p:spTgt>
                                        </p:tgtEl>
                                        <p:attrNameLst>
                                          <p:attrName>style.visibility</p:attrName>
                                        </p:attrNameLst>
                                      </p:cBhvr>
                                      <p:to>
                                        <p:strVal val="visible"/>
                                      </p:to>
                                    </p:set>
                                    <p:anim calcmode="lin" valueType="num">
                                      <p:cBhvr additive="base">
                                        <p:cTn id="19" dur="500" fill="hold"/>
                                        <p:tgtEl>
                                          <p:spTgt spid="307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07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0723">
                                            <p:txEl>
                                              <p:pRg st="3" end="3"/>
                                            </p:txEl>
                                          </p:spTgt>
                                        </p:tgtEl>
                                        <p:attrNameLst>
                                          <p:attrName>style.visibility</p:attrName>
                                        </p:attrNameLst>
                                      </p:cBhvr>
                                      <p:to>
                                        <p:strVal val="visible"/>
                                      </p:to>
                                    </p:set>
                                    <p:anim calcmode="lin" valueType="num">
                                      <p:cBhvr additive="base">
                                        <p:cTn id="25" dur="500" fill="hold"/>
                                        <p:tgtEl>
                                          <p:spTgt spid="3072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07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0723">
                                            <p:txEl>
                                              <p:pRg st="4" end="4"/>
                                            </p:txEl>
                                          </p:spTgt>
                                        </p:tgtEl>
                                        <p:attrNameLst>
                                          <p:attrName>style.visibility</p:attrName>
                                        </p:attrNameLst>
                                      </p:cBhvr>
                                      <p:to>
                                        <p:strVal val="visible"/>
                                      </p:to>
                                    </p:set>
                                    <p:anim calcmode="lin" valueType="num">
                                      <p:cBhvr additive="base">
                                        <p:cTn id="31" dur="500" fill="hold"/>
                                        <p:tgtEl>
                                          <p:spTgt spid="3072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072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0723">
                                            <p:txEl>
                                              <p:pRg st="5" end="5"/>
                                            </p:txEl>
                                          </p:spTgt>
                                        </p:tgtEl>
                                        <p:attrNameLst>
                                          <p:attrName>style.visibility</p:attrName>
                                        </p:attrNameLst>
                                      </p:cBhvr>
                                      <p:to>
                                        <p:strVal val="visible"/>
                                      </p:to>
                                    </p:set>
                                    <p:anim calcmode="lin" valueType="num">
                                      <p:cBhvr additive="base">
                                        <p:cTn id="37" dur="500" fill="hold"/>
                                        <p:tgtEl>
                                          <p:spTgt spid="3072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072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0723">
                                            <p:txEl>
                                              <p:pRg st="6" end="6"/>
                                            </p:txEl>
                                          </p:spTgt>
                                        </p:tgtEl>
                                        <p:attrNameLst>
                                          <p:attrName>style.visibility</p:attrName>
                                        </p:attrNameLst>
                                      </p:cBhvr>
                                      <p:to>
                                        <p:strVal val="visible"/>
                                      </p:to>
                                    </p:set>
                                    <p:anim calcmode="lin" valueType="num">
                                      <p:cBhvr additive="base">
                                        <p:cTn id="43" dur="500" fill="hold"/>
                                        <p:tgtEl>
                                          <p:spTgt spid="3072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072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bldLvl="2"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990600"/>
            <a:ext cx="7772400" cy="4247317"/>
          </a:xfrm>
          <a:prstGeom prst="rect">
            <a:avLst/>
          </a:prstGeom>
        </p:spPr>
        <p:txBody>
          <a:bodyPr wrap="square">
            <a:spAutoFit/>
          </a:bodyPr>
          <a:lstStyle/>
          <a:p>
            <a:r>
              <a:rPr lang="en-US" dirty="0" smtClean="0"/>
              <a:t>(iii) </a:t>
            </a:r>
            <a:r>
              <a:rPr lang="en-US" b="1" u="sng" dirty="0" smtClean="0"/>
              <a:t>Three-column Cash Book:</a:t>
            </a:r>
          </a:p>
          <a:p>
            <a:endParaRPr lang="en-US" dirty="0" smtClean="0"/>
          </a:p>
          <a:p>
            <a:r>
              <a:rPr lang="en-US" b="1" dirty="0" smtClean="0"/>
              <a:t># Three- column cash book is similar to two column cash book but    there is one more column i.e. Bank column.</a:t>
            </a:r>
          </a:p>
          <a:p>
            <a:endParaRPr lang="en-US" b="1" dirty="0" smtClean="0"/>
          </a:p>
          <a:p>
            <a:r>
              <a:rPr lang="en-US" b="1" dirty="0" smtClean="0"/>
              <a:t># In case of maintaining more than one Bank Account, separate column can be added for each Bank Account.</a:t>
            </a:r>
          </a:p>
          <a:p>
            <a:endParaRPr lang="en-US" b="1" dirty="0" smtClean="0"/>
          </a:p>
          <a:p>
            <a:r>
              <a:rPr lang="en-US" b="1" dirty="0" smtClean="0"/>
              <a:t># In case any Cash deposited to Bank or Cash withdrawal from Bank,</a:t>
            </a:r>
          </a:p>
          <a:p>
            <a:r>
              <a:rPr lang="en-US" b="1" dirty="0" smtClean="0"/>
              <a:t>   the letter "C" (</a:t>
            </a:r>
            <a:r>
              <a:rPr lang="en-US" b="1" i="1" dirty="0" smtClean="0"/>
              <a:t>Contra Entries) should be written in the LF.</a:t>
            </a:r>
          </a:p>
          <a:p>
            <a:endParaRPr lang="en-US" b="1" i="1" dirty="0" smtClean="0"/>
          </a:p>
          <a:p>
            <a:r>
              <a:rPr lang="en-US" b="1" dirty="0" smtClean="0"/>
              <a:t># If initially </a:t>
            </a:r>
            <a:r>
              <a:rPr lang="en-US" b="1" dirty="0" err="1" smtClean="0"/>
              <a:t>cheques</a:t>
            </a:r>
            <a:r>
              <a:rPr lang="en-US" b="1" dirty="0" smtClean="0"/>
              <a:t> received are entered in the cash column and then sent to the bank, the entry is as if cash has been sent to the bank </a:t>
            </a:r>
            <a:r>
              <a:rPr lang="en-US" b="1" dirty="0" err="1" smtClean="0"/>
              <a:t>i.e.</a:t>
            </a:r>
            <a:r>
              <a:rPr lang="en-US" b="1" i="1" dirty="0" err="1" smtClean="0"/>
              <a:t>Contra</a:t>
            </a:r>
            <a:r>
              <a:rPr lang="en-US" b="1" i="1" dirty="0" smtClean="0"/>
              <a:t> Entry.</a:t>
            </a:r>
          </a:p>
          <a:p>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685800" y="1676400"/>
          <a:ext cx="8153400" cy="538163"/>
        </p:xfrm>
        <a:graphic>
          <a:graphicData uri="http://schemas.openxmlformats.org/drawingml/2006/table">
            <a:tbl>
              <a:tblPr/>
              <a:tblGrid>
                <a:gridCol w="679450"/>
                <a:gridCol w="1149350"/>
                <a:gridCol w="209550"/>
                <a:gridCol w="679450"/>
                <a:gridCol w="679450"/>
                <a:gridCol w="679450"/>
                <a:gridCol w="495300"/>
                <a:gridCol w="1219200"/>
                <a:gridCol w="304800"/>
                <a:gridCol w="698500"/>
                <a:gridCol w="679450"/>
                <a:gridCol w="679450"/>
              </a:tblGrid>
              <a:tr h="0">
                <a:tc>
                  <a:txBody>
                    <a:bodyPr/>
                    <a:lstStyle/>
                    <a:p>
                      <a:pPr marL="0" marR="0" algn="ctr">
                        <a:lnSpc>
                          <a:spcPct val="107000"/>
                        </a:lnSpc>
                        <a:spcBef>
                          <a:spcPts val="0"/>
                        </a:spcBef>
                        <a:spcAft>
                          <a:spcPts val="0"/>
                        </a:spcAft>
                      </a:pPr>
                      <a:r>
                        <a:rPr lang="en-US" sz="1100" dirty="0">
                          <a:latin typeface="Calibri"/>
                          <a:ea typeface="Calibri"/>
                          <a:cs typeface="Times New Roman"/>
                        </a:rPr>
                        <a:t>Date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latin typeface="Calibri"/>
                          <a:ea typeface="Calibri"/>
                          <a:cs typeface="Times New Roman"/>
                        </a:rPr>
                        <a:t>Receipts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latin typeface="Calibri"/>
                          <a:ea typeface="Calibri"/>
                          <a:cs typeface="Times New Roman"/>
                        </a:rPr>
                        <a:t>LF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latin typeface="Calibri"/>
                          <a:ea typeface="Calibri"/>
                          <a:cs typeface="Times New Roman"/>
                        </a:rPr>
                        <a:t>Discount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latin typeface="Calibri"/>
                          <a:ea typeface="Calibri"/>
                          <a:cs typeface="Times New Roman"/>
                        </a:rPr>
                        <a:t>Cash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latin typeface="Calibri"/>
                          <a:ea typeface="Calibri"/>
                          <a:cs typeface="Times New Roman"/>
                        </a:rPr>
                        <a:t>Bank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latin typeface="Calibri"/>
                          <a:ea typeface="Calibri"/>
                          <a:cs typeface="Times New Roman"/>
                        </a:rPr>
                        <a:t>Date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latin typeface="Calibri"/>
                          <a:ea typeface="Calibri"/>
                          <a:cs typeface="Times New Roman"/>
                        </a:rPr>
                        <a:t>Payments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latin typeface="Calibri"/>
                          <a:ea typeface="Calibri"/>
                          <a:cs typeface="Times New Roman"/>
                        </a:rPr>
                        <a:t>LF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latin typeface="Calibri"/>
                          <a:ea typeface="Calibri"/>
                          <a:cs typeface="Times New Roman"/>
                        </a:rPr>
                        <a:t>Discount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latin typeface="Calibri"/>
                          <a:ea typeface="Calibri"/>
                          <a:cs typeface="Times New Roman"/>
                        </a:rPr>
                        <a:t>Cash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latin typeface="Calibri"/>
                          <a:ea typeface="Calibri"/>
                          <a:cs typeface="Times New Roman"/>
                        </a:rPr>
                        <a:t>Bank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07000"/>
                        </a:lnSpc>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609600"/>
            <a:ext cx="8153400" cy="5786199"/>
          </a:xfrm>
          <a:prstGeom prst="rect">
            <a:avLst/>
          </a:prstGeom>
          <a:noFill/>
        </p:spPr>
        <p:txBody>
          <a:bodyPr wrap="square" rtlCol="0">
            <a:spAutoFit/>
          </a:bodyPr>
          <a:lstStyle/>
          <a:p>
            <a:r>
              <a:rPr lang="en-US" sz="2800" b="1" dirty="0" smtClean="0"/>
              <a:t>Problem:</a:t>
            </a:r>
          </a:p>
          <a:p>
            <a:r>
              <a:rPr lang="en-US" b="1" dirty="0" smtClean="0"/>
              <a:t>Jan 1 - 2003</a:t>
            </a:r>
          </a:p>
          <a:p>
            <a:r>
              <a:rPr lang="en-US" b="1" dirty="0" smtClean="0"/>
              <a:t>ABC firm commenced business with cash balance of Rs.4,000 and bank balance of Rs.5,000.</a:t>
            </a:r>
          </a:p>
          <a:p>
            <a:r>
              <a:rPr lang="en-US" b="1" dirty="0" smtClean="0"/>
              <a:t>2. Deposited cash Rs.3,500 in bank.</a:t>
            </a:r>
          </a:p>
          <a:p>
            <a:r>
              <a:rPr lang="en-US" b="1" dirty="0" smtClean="0"/>
              <a:t>11. Bough goods worth Rs.8,000 from </a:t>
            </a:r>
            <a:r>
              <a:rPr lang="en-US" b="1" dirty="0" err="1" smtClean="0"/>
              <a:t>Mukesh</a:t>
            </a:r>
            <a:endParaRPr lang="en-US" b="1" dirty="0" smtClean="0"/>
          </a:p>
          <a:p>
            <a:r>
              <a:rPr lang="en-US" b="1" dirty="0" smtClean="0"/>
              <a:t>12 Sold goods worth rs.15,000 on cash</a:t>
            </a:r>
          </a:p>
          <a:p>
            <a:r>
              <a:rPr lang="en-US" b="1" dirty="0" smtClean="0"/>
              <a:t>13 bought furniture worth 4,000 from XYZ and issued </a:t>
            </a:r>
            <a:r>
              <a:rPr lang="en-US" b="1" dirty="0" err="1" smtClean="0"/>
              <a:t>cheque</a:t>
            </a:r>
            <a:r>
              <a:rPr lang="en-US" b="1" dirty="0" smtClean="0"/>
              <a:t> for the same</a:t>
            </a:r>
          </a:p>
          <a:p>
            <a:r>
              <a:rPr lang="en-US" b="1" dirty="0" smtClean="0"/>
              <a:t>14 Sold goods to Suresh for Rs.8,000</a:t>
            </a:r>
          </a:p>
          <a:p>
            <a:r>
              <a:rPr lang="en-US" b="1" dirty="0" smtClean="0"/>
              <a:t>15 deposited cash into bank Rs.2,000</a:t>
            </a:r>
          </a:p>
          <a:p>
            <a:r>
              <a:rPr lang="en-US" b="1" dirty="0" smtClean="0"/>
              <a:t>16 Paid Rs.2,000 to </a:t>
            </a:r>
            <a:r>
              <a:rPr lang="en-US" b="1" dirty="0" err="1" smtClean="0"/>
              <a:t>Mukesh</a:t>
            </a:r>
            <a:endParaRPr lang="en-US" b="1" dirty="0" smtClean="0"/>
          </a:p>
          <a:p>
            <a:r>
              <a:rPr lang="en-US" b="1" dirty="0" smtClean="0"/>
              <a:t>17 Paid insurance Rs.300; Adv. Rs.500</a:t>
            </a:r>
          </a:p>
          <a:p>
            <a:r>
              <a:rPr lang="en-US" b="1" dirty="0" smtClean="0"/>
              <a:t>18 Withdrew Rs.1,000 from bank for personal use</a:t>
            </a:r>
          </a:p>
          <a:p>
            <a:r>
              <a:rPr lang="en-US" b="1" dirty="0" smtClean="0"/>
              <a:t>19 Settled </a:t>
            </a:r>
            <a:r>
              <a:rPr lang="en-US" b="1" dirty="0" err="1" smtClean="0"/>
              <a:t>Mukesh</a:t>
            </a:r>
            <a:r>
              <a:rPr lang="en-US" b="1" dirty="0" smtClean="0"/>
              <a:t> A/c; he allows a discount of Rs.200</a:t>
            </a:r>
          </a:p>
          <a:p>
            <a:r>
              <a:rPr lang="en-US" b="1" dirty="0" smtClean="0"/>
              <a:t>20 Suresh pays Rs.7,700 in full </a:t>
            </a:r>
            <a:r>
              <a:rPr lang="en-US" b="1" dirty="0" err="1" smtClean="0"/>
              <a:t>setllement</a:t>
            </a:r>
            <a:r>
              <a:rPr lang="en-US" b="1" dirty="0" smtClean="0"/>
              <a:t> of </a:t>
            </a:r>
            <a:r>
              <a:rPr lang="en-US" b="1" dirty="0" err="1" smtClean="0"/>
              <a:t>a/C</a:t>
            </a:r>
            <a:endParaRPr lang="en-US" b="1" dirty="0" smtClean="0"/>
          </a:p>
          <a:p>
            <a:r>
              <a:rPr lang="en-US" b="1" dirty="0" smtClean="0"/>
              <a:t>28 Withdrew rs,1,500 from bank for office use</a:t>
            </a:r>
          </a:p>
          <a:p>
            <a:endParaRPr lang="en-US" dirty="0" smtClean="0"/>
          </a:p>
          <a:p>
            <a:r>
              <a:rPr lang="en-US" b="1" dirty="0" smtClean="0"/>
              <a:t>Prepare a cash book with discount, cash and bank columns</a:t>
            </a:r>
          </a:p>
          <a:p>
            <a:endParaRPr lang="en-US" dirty="0"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2895600"/>
            <a:ext cx="6858000" cy="523220"/>
          </a:xfrm>
          <a:prstGeom prst="rect">
            <a:avLst/>
          </a:prstGeom>
          <a:noFill/>
        </p:spPr>
        <p:txBody>
          <a:bodyPr wrap="square" rtlCol="0">
            <a:spAutoFit/>
          </a:bodyPr>
          <a:lstStyle/>
          <a:p>
            <a:r>
              <a:rPr lang="en-US" sz="2800" b="1" u="sng" dirty="0" smtClean="0"/>
              <a:t>BANK RECONCILIATION STATEMENT</a:t>
            </a:r>
            <a:endParaRPr lang="en-US" sz="2800" b="1" u="sng"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066800"/>
            <a:ext cx="8366393" cy="5016758"/>
          </a:xfrm>
          <a:prstGeom prst="rect">
            <a:avLst/>
          </a:prstGeom>
          <a:noFill/>
        </p:spPr>
        <p:txBody>
          <a:bodyPr wrap="none" rtlCol="0">
            <a:spAutoFit/>
          </a:bodyPr>
          <a:lstStyle/>
          <a:p>
            <a:pPr>
              <a:buFont typeface="Arial" charset="0"/>
              <a:buChar char="•"/>
            </a:pPr>
            <a:r>
              <a:rPr lang="en-US" sz="2400" dirty="0" smtClean="0"/>
              <a:t>The bank pass book and Cash book (Bank Column)</a:t>
            </a:r>
          </a:p>
          <a:p>
            <a:r>
              <a:rPr lang="en-US" sz="2400" dirty="0" smtClean="0"/>
              <a:t>  record the same transactions. Hence balances in both</a:t>
            </a:r>
          </a:p>
          <a:p>
            <a:r>
              <a:rPr lang="en-US" sz="2400" dirty="0" smtClean="0"/>
              <a:t>  should agree.</a:t>
            </a:r>
          </a:p>
          <a:p>
            <a:endParaRPr lang="en-US" sz="2400" dirty="0" smtClean="0"/>
          </a:p>
          <a:p>
            <a:pPr>
              <a:buFont typeface="Arial" charset="0"/>
              <a:buChar char="•"/>
            </a:pPr>
            <a:r>
              <a:rPr lang="en-US" sz="2400" dirty="0" smtClean="0"/>
              <a:t>In practice this is rarely so, because of the time lag of</a:t>
            </a:r>
          </a:p>
          <a:p>
            <a:r>
              <a:rPr lang="en-US" sz="2400" dirty="0" smtClean="0"/>
              <a:t>  a few days between entries made by a firm in it’s cash</a:t>
            </a:r>
          </a:p>
          <a:p>
            <a:r>
              <a:rPr lang="en-US" sz="2400" dirty="0" smtClean="0"/>
              <a:t>  book and by the bank in the client’s account. </a:t>
            </a:r>
          </a:p>
          <a:p>
            <a:endParaRPr lang="en-US" sz="2400" dirty="0" smtClean="0"/>
          </a:p>
          <a:p>
            <a:r>
              <a:rPr lang="en-US" sz="2400" b="1" u="sng" dirty="0" smtClean="0"/>
              <a:t>Reasons for difference between the balances:</a:t>
            </a:r>
          </a:p>
          <a:p>
            <a:endParaRPr lang="en-US" sz="2400" b="1" u="sng" dirty="0" smtClean="0"/>
          </a:p>
          <a:p>
            <a:r>
              <a:rPr lang="en-US" sz="2000" dirty="0" smtClean="0"/>
              <a:t># </a:t>
            </a:r>
            <a:r>
              <a:rPr lang="en-US" sz="2000" dirty="0" err="1" smtClean="0"/>
              <a:t>Cheques</a:t>
            </a:r>
            <a:r>
              <a:rPr lang="en-US" sz="2000" dirty="0" smtClean="0"/>
              <a:t> recd. may have been entered in the cash book and sent to</a:t>
            </a:r>
          </a:p>
          <a:p>
            <a:r>
              <a:rPr lang="en-US" sz="2000" dirty="0" smtClean="0"/>
              <a:t>   bank collection.</a:t>
            </a:r>
          </a:p>
          <a:p>
            <a:endParaRPr lang="en-US" sz="2000" dirty="0" smtClean="0"/>
          </a:p>
          <a:p>
            <a:r>
              <a:rPr lang="en-US" sz="2000" dirty="0" smtClean="0"/>
              <a:t># </a:t>
            </a:r>
            <a:r>
              <a:rPr lang="en-US" sz="2000" dirty="0" err="1" smtClean="0"/>
              <a:t>Cheques</a:t>
            </a:r>
            <a:r>
              <a:rPr lang="en-US" sz="2000" dirty="0" smtClean="0"/>
              <a:t> issued for payments , may not as yet presented for payment.</a:t>
            </a:r>
            <a:endParaRPr lang="en-US" sz="2000"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762000"/>
            <a:ext cx="7543800" cy="4524315"/>
          </a:xfrm>
          <a:prstGeom prst="rect">
            <a:avLst/>
          </a:prstGeom>
          <a:noFill/>
        </p:spPr>
        <p:txBody>
          <a:bodyPr wrap="square" rtlCol="0">
            <a:spAutoFit/>
          </a:bodyPr>
          <a:lstStyle/>
          <a:p>
            <a:r>
              <a:rPr lang="en-US" b="1" u="sng" dirty="0" smtClean="0"/>
              <a:t>How to prepare Bank Reconciliation statement</a:t>
            </a:r>
          </a:p>
          <a:p>
            <a:endParaRPr lang="en-US" b="1" u="sng" dirty="0" smtClean="0"/>
          </a:p>
          <a:p>
            <a:r>
              <a:rPr lang="en-US" b="1" dirty="0" smtClean="0"/>
              <a:t># It is prepared on common sense basis</a:t>
            </a:r>
          </a:p>
          <a:p>
            <a:endParaRPr lang="en-US" b="1" dirty="0" smtClean="0"/>
          </a:p>
          <a:p>
            <a:r>
              <a:rPr lang="en-US" b="1" dirty="0" smtClean="0"/>
              <a:t># Start is made with one of the balanced – Pass Book balance</a:t>
            </a:r>
          </a:p>
          <a:p>
            <a:r>
              <a:rPr lang="en-US" b="1" dirty="0" smtClean="0"/>
              <a:t>   or Cash Book Balance.</a:t>
            </a:r>
          </a:p>
          <a:p>
            <a:endParaRPr lang="en-US" b="1" dirty="0" smtClean="0"/>
          </a:p>
          <a:p>
            <a:r>
              <a:rPr lang="en-US" b="1" dirty="0" smtClean="0"/>
              <a:t># Causes that lead to the difference can be classified as :</a:t>
            </a:r>
          </a:p>
          <a:p>
            <a:endParaRPr lang="en-US" b="1" dirty="0" smtClean="0"/>
          </a:p>
          <a:p>
            <a:r>
              <a:rPr lang="en-US" b="1" dirty="0" smtClean="0"/>
              <a:t>    1 entries that have been made in cash book but not in the pass </a:t>
            </a:r>
          </a:p>
          <a:p>
            <a:r>
              <a:rPr lang="en-US" b="1" dirty="0" smtClean="0"/>
              <a:t>       book</a:t>
            </a:r>
          </a:p>
          <a:p>
            <a:r>
              <a:rPr lang="en-US" b="1" dirty="0" smtClean="0"/>
              <a:t>     2 entries that have been made in the pass book but not in</a:t>
            </a:r>
          </a:p>
          <a:p>
            <a:r>
              <a:rPr lang="en-US" b="1" dirty="0" smtClean="0"/>
              <a:t>        cash book.</a:t>
            </a:r>
          </a:p>
          <a:p>
            <a:r>
              <a:rPr lang="en-US" b="1" dirty="0" smtClean="0"/>
              <a:t>       </a:t>
            </a:r>
          </a:p>
          <a:p>
            <a:endParaRPr lang="en-US" b="1" u="sng" dirty="0" smtClean="0"/>
          </a:p>
          <a:p>
            <a:endParaRPr lang="en-US" b="1" u="sng"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762000"/>
            <a:ext cx="7696200" cy="7048083"/>
          </a:xfrm>
          <a:prstGeom prst="rect">
            <a:avLst/>
          </a:prstGeom>
          <a:noFill/>
        </p:spPr>
        <p:txBody>
          <a:bodyPr wrap="square" rtlCol="0">
            <a:spAutoFit/>
          </a:bodyPr>
          <a:lstStyle/>
          <a:p>
            <a:r>
              <a:rPr lang="en-US" sz="2400" b="1" u="sng" dirty="0" smtClean="0"/>
              <a:t>Problem</a:t>
            </a:r>
            <a:r>
              <a:rPr lang="en-US" sz="2400" b="1" dirty="0" smtClean="0"/>
              <a:t>:</a:t>
            </a:r>
          </a:p>
          <a:p>
            <a:endParaRPr lang="en-US" sz="2400" b="1" dirty="0" smtClean="0"/>
          </a:p>
          <a:p>
            <a:r>
              <a:rPr lang="en-US" sz="2000" b="1" dirty="0" smtClean="0"/>
              <a:t>On 31</a:t>
            </a:r>
            <a:r>
              <a:rPr lang="en-US" sz="2000" b="1" baseline="30000" dirty="0" smtClean="0"/>
              <a:t>st</a:t>
            </a:r>
            <a:r>
              <a:rPr lang="en-US" sz="2000" b="1" dirty="0" smtClean="0"/>
              <a:t>  March 2009, the cash book of a company showed a balance at bank of Rs.9,729. Balance as per</a:t>
            </a:r>
          </a:p>
          <a:p>
            <a:r>
              <a:rPr lang="en-US" sz="2000" b="1" dirty="0" smtClean="0"/>
              <a:t>Bank pass book showed a balance Rs.5,849.</a:t>
            </a:r>
          </a:p>
          <a:p>
            <a:r>
              <a:rPr lang="en-US" sz="2000" b="1" dirty="0" smtClean="0"/>
              <a:t> From the following info. Prepare the bank reconciliation</a:t>
            </a:r>
          </a:p>
          <a:p>
            <a:r>
              <a:rPr lang="en-US" sz="2000" b="1" dirty="0" smtClean="0"/>
              <a:t>Statement.</a:t>
            </a:r>
          </a:p>
          <a:p>
            <a:endParaRPr lang="en-US" sz="2000" b="1" dirty="0" smtClean="0"/>
          </a:p>
          <a:p>
            <a:pPr marL="457200" indent="-457200">
              <a:buAutoNum type="alphaLcParenR"/>
            </a:pPr>
            <a:r>
              <a:rPr lang="en-US" sz="2000" b="1" dirty="0" err="1" smtClean="0"/>
              <a:t>Cheques</a:t>
            </a:r>
            <a:r>
              <a:rPr lang="en-US" sz="2000" b="1" dirty="0" smtClean="0"/>
              <a:t> issued for Rs.5,600 are not yet presented .</a:t>
            </a:r>
          </a:p>
          <a:p>
            <a:pPr marL="457200" indent="-457200">
              <a:buAutoNum type="alphaLcParenR"/>
            </a:pPr>
            <a:r>
              <a:rPr lang="en-US" sz="2000" b="1" dirty="0" err="1" smtClean="0"/>
              <a:t>Cheques</a:t>
            </a:r>
            <a:r>
              <a:rPr lang="en-US" sz="2000" b="1" dirty="0" smtClean="0"/>
              <a:t> amounting to Rs4,750 were paid but not yet</a:t>
            </a:r>
          </a:p>
          <a:p>
            <a:pPr marL="457200" indent="-457200"/>
            <a:r>
              <a:rPr lang="en-US" sz="2000" b="1" dirty="0" smtClean="0"/>
              <a:t>       credited by the bank.</a:t>
            </a:r>
          </a:p>
          <a:p>
            <a:pPr marL="457200" indent="-457200"/>
            <a:r>
              <a:rPr lang="en-US" sz="2000" b="1" dirty="0" smtClean="0"/>
              <a:t>C) </a:t>
            </a:r>
            <a:r>
              <a:rPr lang="en-US" sz="2000" b="1" dirty="0" err="1" smtClean="0"/>
              <a:t>Cheque</a:t>
            </a:r>
            <a:r>
              <a:rPr lang="en-US" sz="2000" b="1" dirty="0" smtClean="0"/>
              <a:t> for Rs2,230 was entered in the cash book on</a:t>
            </a:r>
          </a:p>
          <a:p>
            <a:pPr marL="457200" indent="-457200"/>
            <a:r>
              <a:rPr lang="en-US" sz="2000" b="1" dirty="0" smtClean="0"/>
              <a:t>    31-03-09, but was credited by bank on 02-04-09.</a:t>
            </a:r>
          </a:p>
          <a:p>
            <a:pPr marL="457200" indent="-457200"/>
            <a:r>
              <a:rPr lang="en-US" sz="2000" b="1" dirty="0" smtClean="0"/>
              <a:t>d) A </a:t>
            </a:r>
            <a:r>
              <a:rPr lang="en-US" sz="2000" b="1" dirty="0" err="1" smtClean="0"/>
              <a:t>cheque</a:t>
            </a:r>
            <a:r>
              <a:rPr lang="en-US" sz="2000" b="1" dirty="0" smtClean="0"/>
              <a:t> from </a:t>
            </a:r>
            <a:r>
              <a:rPr lang="en-US" sz="2000" b="1" dirty="0" err="1" smtClean="0"/>
              <a:t>Vinod</a:t>
            </a:r>
            <a:r>
              <a:rPr lang="en-US" sz="2000" b="1" dirty="0" smtClean="0"/>
              <a:t>  for Rs.3,150 was deposited  on 27-03-09 was </a:t>
            </a:r>
            <a:r>
              <a:rPr lang="en-US" sz="2000" b="1" dirty="0" err="1" smtClean="0"/>
              <a:t>dishonoured</a:t>
            </a:r>
            <a:r>
              <a:rPr lang="en-US" sz="2000" b="1" dirty="0" smtClean="0"/>
              <a:t>,  but was informed only on 02-04-09.</a:t>
            </a:r>
          </a:p>
          <a:p>
            <a:pPr marL="457200" indent="-457200"/>
            <a:r>
              <a:rPr lang="en-US" sz="2000" b="1" dirty="0" smtClean="0"/>
              <a:t>e) Pass book shows bank charges of Rs50 debited by the bank. It also shows Rs.700 collected by the bank as interest on securities. </a:t>
            </a:r>
          </a:p>
          <a:p>
            <a:endParaRPr lang="en-US" sz="2000" b="1" dirty="0" smtClean="0"/>
          </a:p>
          <a:p>
            <a:endParaRPr lang="en-US" sz="2000" b="1" dirty="0" smtClean="0"/>
          </a:p>
          <a:p>
            <a:r>
              <a:rPr lang="en-US" sz="2000" b="1" dirty="0" smtClean="0"/>
              <a:t> </a:t>
            </a:r>
          </a:p>
          <a:p>
            <a:endParaRPr lang="en-US" sz="2400" b="1"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24000" y="1397000"/>
          <a:ext cx="6096000" cy="5125720"/>
        </p:xfrm>
        <a:graphic>
          <a:graphicData uri="http://schemas.openxmlformats.org/drawingml/2006/table">
            <a:tbl>
              <a:tblPr firstRow="1" bandRow="1">
                <a:tableStyleId>{5C22544A-7EE6-4342-B048-85BDC9FD1C3A}</a:tableStyleId>
              </a:tblPr>
              <a:tblGrid>
                <a:gridCol w="4267200"/>
                <a:gridCol w="914400"/>
                <a:gridCol w="914400"/>
              </a:tblGrid>
              <a:tr h="370840">
                <a:tc>
                  <a:txBody>
                    <a:bodyPr/>
                    <a:lstStyle/>
                    <a:p>
                      <a:endParaRPr lang="en-US" dirty="0"/>
                    </a:p>
                  </a:txBody>
                  <a:tcPr/>
                </a:tc>
                <a:tc>
                  <a:txBody>
                    <a:bodyPr/>
                    <a:lstStyle/>
                    <a:p>
                      <a:r>
                        <a:rPr lang="en-US" dirty="0" smtClean="0"/>
                        <a:t>Rs</a:t>
                      </a:r>
                      <a:endParaRPr lang="en-US" dirty="0"/>
                    </a:p>
                  </a:txBody>
                  <a:tcPr/>
                </a:tc>
                <a:tc>
                  <a:txBody>
                    <a:bodyPr/>
                    <a:lstStyle/>
                    <a:p>
                      <a:r>
                        <a:rPr lang="en-US" dirty="0" smtClean="0"/>
                        <a:t>Rs</a:t>
                      </a:r>
                      <a:endParaRPr lang="en-US" dirty="0"/>
                    </a:p>
                  </a:txBody>
                  <a:tcPr/>
                </a:tc>
              </a:tr>
              <a:tr h="370840">
                <a:tc>
                  <a:txBody>
                    <a:bodyPr/>
                    <a:lstStyle/>
                    <a:p>
                      <a:r>
                        <a:rPr lang="en-US" dirty="0" smtClean="0"/>
                        <a:t>Balance as per cash book</a:t>
                      </a:r>
                    </a:p>
                    <a:p>
                      <a:endParaRPr lang="en-US" dirty="0" smtClean="0"/>
                    </a:p>
                    <a:p>
                      <a:r>
                        <a:rPr lang="en-US" b="1" dirty="0" smtClean="0"/>
                        <a:t>Add:</a:t>
                      </a:r>
                      <a:r>
                        <a:rPr lang="en-US" dirty="0" smtClean="0"/>
                        <a:t> </a:t>
                      </a:r>
                      <a:r>
                        <a:rPr lang="en-US" dirty="0" err="1" smtClean="0"/>
                        <a:t>Cheques</a:t>
                      </a:r>
                      <a:r>
                        <a:rPr lang="en-US" dirty="0" smtClean="0"/>
                        <a:t> issued but not presented</a:t>
                      </a:r>
                    </a:p>
                    <a:p>
                      <a:r>
                        <a:rPr lang="en-US" dirty="0" smtClean="0"/>
                        <a:t>          Interest collected by Bank but not</a:t>
                      </a:r>
                    </a:p>
                    <a:p>
                      <a:r>
                        <a:rPr lang="en-US" dirty="0" smtClean="0"/>
                        <a:t>          entered in cash book</a:t>
                      </a:r>
                    </a:p>
                    <a:p>
                      <a:endParaRPr lang="en-US" dirty="0" smtClean="0"/>
                    </a:p>
                    <a:p>
                      <a:endParaRPr lang="en-US" dirty="0" smtClean="0"/>
                    </a:p>
                    <a:p>
                      <a:r>
                        <a:rPr lang="en-US" b="1" dirty="0" smtClean="0"/>
                        <a:t>Less:</a:t>
                      </a:r>
                      <a:r>
                        <a:rPr lang="en-US" dirty="0" smtClean="0"/>
                        <a:t> </a:t>
                      </a:r>
                      <a:r>
                        <a:rPr lang="en-US" dirty="0" err="1" smtClean="0"/>
                        <a:t>Cheque</a:t>
                      </a:r>
                      <a:r>
                        <a:rPr lang="en-US" dirty="0" smtClean="0"/>
                        <a:t> paid in but not collected  </a:t>
                      </a:r>
                    </a:p>
                    <a:p>
                      <a:r>
                        <a:rPr lang="en-US" dirty="0" smtClean="0"/>
                        <a:t>          </a:t>
                      </a:r>
                      <a:r>
                        <a:rPr lang="en-US" dirty="0" err="1" smtClean="0"/>
                        <a:t>Cheque</a:t>
                      </a:r>
                      <a:r>
                        <a:rPr lang="en-US" dirty="0" smtClean="0"/>
                        <a:t> entered in CB but not yet</a:t>
                      </a:r>
                    </a:p>
                    <a:p>
                      <a:r>
                        <a:rPr lang="en-US" dirty="0" smtClean="0"/>
                        <a:t>          paid in</a:t>
                      </a:r>
                    </a:p>
                    <a:p>
                      <a:r>
                        <a:rPr lang="en-US" dirty="0" smtClean="0"/>
                        <a:t>     </a:t>
                      </a:r>
                      <a:r>
                        <a:rPr lang="en-US" dirty="0" err="1" smtClean="0"/>
                        <a:t>Cheque</a:t>
                      </a:r>
                      <a:r>
                        <a:rPr lang="en-US" dirty="0" smtClean="0"/>
                        <a:t> </a:t>
                      </a:r>
                      <a:r>
                        <a:rPr lang="en-US" dirty="0" err="1" smtClean="0"/>
                        <a:t>dishonoured</a:t>
                      </a:r>
                      <a:r>
                        <a:rPr lang="en-US" dirty="0" smtClean="0"/>
                        <a:t> – not entered in CB</a:t>
                      </a:r>
                    </a:p>
                    <a:p>
                      <a:r>
                        <a:rPr lang="en-US" dirty="0" smtClean="0"/>
                        <a:t>     Bank Charges – not entered in CB</a:t>
                      </a:r>
                      <a:endParaRPr lang="en-US" dirty="0"/>
                    </a:p>
                  </a:txBody>
                  <a:tcPr/>
                </a:tc>
                <a:tc>
                  <a:txBody>
                    <a:bodyPr/>
                    <a:lstStyle/>
                    <a:p>
                      <a:endParaRPr lang="en-US" dirty="0" smtClean="0"/>
                    </a:p>
                    <a:p>
                      <a:endParaRPr lang="en-US" dirty="0" smtClean="0"/>
                    </a:p>
                    <a:p>
                      <a:r>
                        <a:rPr lang="en-US" dirty="0" smtClean="0"/>
                        <a:t>5,600</a:t>
                      </a:r>
                    </a:p>
                    <a:p>
                      <a:endParaRPr lang="en-US" dirty="0" smtClean="0"/>
                    </a:p>
                    <a:p>
                      <a:r>
                        <a:rPr lang="en-US" dirty="0" smtClean="0"/>
                        <a:t>    700</a:t>
                      </a:r>
                    </a:p>
                    <a:p>
                      <a:endParaRPr lang="en-US" dirty="0" smtClean="0"/>
                    </a:p>
                    <a:p>
                      <a:endParaRPr lang="en-US" dirty="0" smtClean="0"/>
                    </a:p>
                    <a:p>
                      <a:r>
                        <a:rPr lang="en-US" dirty="0" smtClean="0"/>
                        <a:t>4,750</a:t>
                      </a:r>
                    </a:p>
                    <a:p>
                      <a:endParaRPr lang="en-US" dirty="0" smtClean="0"/>
                    </a:p>
                    <a:p>
                      <a:r>
                        <a:rPr lang="en-US" dirty="0" smtClean="0"/>
                        <a:t>2,230</a:t>
                      </a:r>
                    </a:p>
                    <a:p>
                      <a:r>
                        <a:rPr lang="en-US" dirty="0" smtClean="0"/>
                        <a:t>3,150</a:t>
                      </a:r>
                    </a:p>
                    <a:p>
                      <a:r>
                        <a:rPr lang="en-US" dirty="0" smtClean="0"/>
                        <a:t>      50</a:t>
                      </a:r>
                    </a:p>
                    <a:p>
                      <a:endParaRPr lang="en-US" dirty="0" smtClean="0"/>
                    </a:p>
                    <a:p>
                      <a:endParaRPr lang="en-US" dirty="0"/>
                    </a:p>
                  </a:txBody>
                  <a:tcPr/>
                </a:tc>
                <a:tc>
                  <a:txBody>
                    <a:bodyPr/>
                    <a:lstStyle/>
                    <a:p>
                      <a:r>
                        <a:rPr lang="en-US" dirty="0" smtClean="0"/>
                        <a:t>9,729</a:t>
                      </a:r>
                    </a:p>
                    <a:p>
                      <a:endParaRPr lang="en-US" dirty="0" smtClean="0"/>
                    </a:p>
                    <a:p>
                      <a:endParaRPr lang="en-US" dirty="0" smtClean="0"/>
                    </a:p>
                    <a:p>
                      <a:endParaRPr lang="en-US" dirty="0" smtClean="0"/>
                    </a:p>
                    <a:p>
                      <a:r>
                        <a:rPr lang="en-US" dirty="0" smtClean="0"/>
                        <a:t>6,300</a:t>
                      </a:r>
                    </a:p>
                    <a:p>
                      <a:r>
                        <a:rPr lang="en-US" dirty="0" smtClean="0"/>
                        <a:t>---------</a:t>
                      </a:r>
                    </a:p>
                    <a:p>
                      <a:r>
                        <a:rPr lang="en-US" dirty="0" smtClean="0"/>
                        <a:t>16,029</a:t>
                      </a:r>
                    </a:p>
                    <a:p>
                      <a:endParaRPr lang="en-US" dirty="0" smtClean="0"/>
                    </a:p>
                    <a:p>
                      <a:endParaRPr lang="en-US" dirty="0" smtClean="0"/>
                    </a:p>
                    <a:p>
                      <a:endParaRPr lang="en-US" dirty="0" smtClean="0"/>
                    </a:p>
                    <a:p>
                      <a:endParaRPr lang="en-US" dirty="0" smtClean="0"/>
                    </a:p>
                    <a:p>
                      <a:r>
                        <a:rPr lang="en-US" dirty="0" smtClean="0"/>
                        <a:t>10,180</a:t>
                      </a:r>
                    </a:p>
                    <a:p>
                      <a:r>
                        <a:rPr lang="en-US" dirty="0" smtClean="0"/>
                        <a:t>----------</a:t>
                      </a:r>
                    </a:p>
                    <a:p>
                      <a:r>
                        <a:rPr lang="en-US" dirty="0" smtClean="0"/>
                        <a:t>5,849</a:t>
                      </a:r>
                    </a:p>
                    <a:p>
                      <a:r>
                        <a:rPr lang="en-US" dirty="0" smtClean="0"/>
                        <a:t>----------</a:t>
                      </a:r>
                    </a:p>
                    <a:p>
                      <a:endParaRPr lang="en-US" dirty="0" smtClean="0"/>
                    </a:p>
                    <a:p>
                      <a:endParaRPr lang="en-US" dirty="0"/>
                    </a:p>
                  </a:txBody>
                  <a:tcPr/>
                </a:tc>
              </a:tr>
            </a:tbl>
          </a:graphicData>
        </a:graphic>
      </p:graphicFrame>
      <p:sp>
        <p:nvSpPr>
          <p:cNvPr id="3" name="TextBox 2"/>
          <p:cNvSpPr txBox="1"/>
          <p:nvPr/>
        </p:nvSpPr>
        <p:spPr>
          <a:xfrm>
            <a:off x="1600200" y="609600"/>
            <a:ext cx="5942652" cy="646331"/>
          </a:xfrm>
          <a:prstGeom prst="rect">
            <a:avLst/>
          </a:prstGeom>
          <a:noFill/>
        </p:spPr>
        <p:txBody>
          <a:bodyPr wrap="none" rtlCol="0">
            <a:spAutoFit/>
          </a:bodyPr>
          <a:lstStyle/>
          <a:p>
            <a:r>
              <a:rPr lang="en-US" b="1" dirty="0" smtClean="0"/>
              <a:t>Bank Reconciliation Statement as on March 31, 2009</a:t>
            </a:r>
          </a:p>
          <a:p>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1143000"/>
            <a:ext cx="7162800" cy="1754326"/>
          </a:xfrm>
          <a:prstGeom prst="rect">
            <a:avLst/>
          </a:prstGeom>
          <a:noFill/>
        </p:spPr>
        <p:txBody>
          <a:bodyPr wrap="square" rtlCol="0">
            <a:spAutoFit/>
          </a:bodyPr>
          <a:lstStyle/>
          <a:p>
            <a:r>
              <a:rPr lang="en-US" b="1" u="sng" dirty="0" smtClean="0"/>
              <a:t>Alternate Presentation.</a:t>
            </a:r>
          </a:p>
          <a:p>
            <a:endParaRPr lang="en-US" b="1" dirty="0" smtClean="0"/>
          </a:p>
          <a:p>
            <a:r>
              <a:rPr lang="en-US" b="1" dirty="0" smtClean="0"/>
              <a:t>Two columns are given, one to record items that increase the balance (Plus column) and the other to record items that reduce the balance(Minus column). The opening balance is put down in the plus column; overdraft is put down in the minus column.</a:t>
            </a:r>
            <a:endParaRPr lang="en-US" b="1"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228600"/>
            <a:ext cx="7772400" cy="6740307"/>
          </a:xfrm>
          <a:prstGeom prst="rect">
            <a:avLst/>
          </a:prstGeom>
          <a:noFill/>
        </p:spPr>
        <p:txBody>
          <a:bodyPr wrap="square" rtlCol="0">
            <a:spAutoFit/>
          </a:bodyPr>
          <a:lstStyle/>
          <a:p>
            <a:r>
              <a:rPr lang="en-US" b="1" u="sng" dirty="0" smtClean="0"/>
              <a:t>Problem</a:t>
            </a:r>
            <a:r>
              <a:rPr lang="en-US" b="1" dirty="0" smtClean="0"/>
              <a:t>:</a:t>
            </a:r>
          </a:p>
          <a:p>
            <a:r>
              <a:rPr lang="en-US" b="1" dirty="0" smtClean="0"/>
              <a:t>On 31</a:t>
            </a:r>
            <a:r>
              <a:rPr lang="en-US" b="1" baseline="30000" dirty="0" smtClean="0"/>
              <a:t>st</a:t>
            </a:r>
            <a:r>
              <a:rPr lang="en-US" b="1" dirty="0" smtClean="0"/>
              <a:t> March, 2009, the pass book of a company showed an overdraft of Rs. 7,680. Comparison of the pass book with the cash book showed the following:</a:t>
            </a:r>
          </a:p>
          <a:p>
            <a:endParaRPr lang="en-US" b="1" dirty="0" smtClean="0"/>
          </a:p>
          <a:p>
            <a:pPr marL="342900" indent="-342900">
              <a:buAutoNum type="alphaLcParenR"/>
            </a:pPr>
            <a:r>
              <a:rPr lang="en-US" b="1" dirty="0" smtClean="0"/>
              <a:t>The company had sent to the bank three </a:t>
            </a:r>
            <a:r>
              <a:rPr lang="en-US" b="1" dirty="0" err="1" smtClean="0"/>
              <a:t>cheques</a:t>
            </a:r>
            <a:r>
              <a:rPr lang="en-US" b="1" dirty="0" smtClean="0"/>
              <a:t> on 28</a:t>
            </a:r>
            <a:r>
              <a:rPr lang="en-US" b="1" baseline="30000" dirty="0" smtClean="0"/>
              <a:t>th</a:t>
            </a:r>
            <a:r>
              <a:rPr lang="en-US" b="1" dirty="0" smtClean="0"/>
              <a:t> March. The </a:t>
            </a:r>
            <a:r>
              <a:rPr lang="en-US" b="1" dirty="0" err="1" smtClean="0"/>
              <a:t>cheques</a:t>
            </a:r>
            <a:r>
              <a:rPr lang="en-US" b="1" dirty="0" smtClean="0"/>
              <a:t> were for Rs.3,300, Rs. 4,680 and Rs.2,790. Of these, only </a:t>
            </a:r>
            <a:r>
              <a:rPr lang="en-US" b="1" dirty="0" err="1" smtClean="0"/>
              <a:t>cheque</a:t>
            </a:r>
            <a:r>
              <a:rPr lang="en-US" b="1" dirty="0" smtClean="0"/>
              <a:t> for rs.3,300 was credited by the bank on or before 31</a:t>
            </a:r>
            <a:r>
              <a:rPr lang="en-US" b="1" baseline="30000" dirty="0" smtClean="0"/>
              <a:t>st</a:t>
            </a:r>
            <a:r>
              <a:rPr lang="en-US" b="1" dirty="0" smtClean="0"/>
              <a:t> March.</a:t>
            </a:r>
          </a:p>
          <a:p>
            <a:pPr marL="342900" indent="-342900">
              <a:buAutoNum type="alphaLcParenR"/>
            </a:pPr>
            <a:endParaRPr lang="en-US" b="1" dirty="0" smtClean="0"/>
          </a:p>
          <a:p>
            <a:pPr marL="342900" indent="-342900">
              <a:buAutoNum type="alphaLcParenR"/>
            </a:pPr>
            <a:r>
              <a:rPr lang="en-US" b="1" dirty="0" smtClean="0"/>
              <a:t>The company had issued on 27</a:t>
            </a:r>
            <a:r>
              <a:rPr lang="en-US" b="1" baseline="30000" dirty="0" smtClean="0"/>
              <a:t>th</a:t>
            </a:r>
            <a:r>
              <a:rPr lang="en-US" b="1" dirty="0" smtClean="0"/>
              <a:t>.March, </a:t>
            </a:r>
            <a:r>
              <a:rPr lang="en-US" b="1" dirty="0" err="1" smtClean="0"/>
              <a:t>Cheques</a:t>
            </a:r>
            <a:r>
              <a:rPr lang="en-US" b="1" dirty="0" smtClean="0"/>
              <a:t> for Rs2,460; Rs.1,590 and Rs.2,280. The </a:t>
            </a:r>
            <a:r>
              <a:rPr lang="en-US" b="1" dirty="0" err="1" smtClean="0"/>
              <a:t>cheque</a:t>
            </a:r>
            <a:r>
              <a:rPr lang="en-US" b="1" dirty="0" smtClean="0"/>
              <a:t> for Rs.2,280 was paid by 31</a:t>
            </a:r>
            <a:r>
              <a:rPr lang="en-US" b="1" baseline="30000" dirty="0" smtClean="0"/>
              <a:t>st</a:t>
            </a:r>
            <a:r>
              <a:rPr lang="en-US" b="1" dirty="0" smtClean="0"/>
              <a:t> Mar. The other </a:t>
            </a:r>
            <a:r>
              <a:rPr lang="en-US" b="1" dirty="0" err="1" smtClean="0"/>
              <a:t>cheques</a:t>
            </a:r>
            <a:r>
              <a:rPr lang="en-US" b="1" dirty="0" smtClean="0"/>
              <a:t> were paid on 3</a:t>
            </a:r>
            <a:r>
              <a:rPr lang="en-US" b="1" baseline="30000" dirty="0" smtClean="0"/>
              <a:t>rd</a:t>
            </a:r>
            <a:r>
              <a:rPr lang="en-US" b="1" dirty="0" smtClean="0"/>
              <a:t> April.</a:t>
            </a:r>
          </a:p>
          <a:p>
            <a:pPr marL="342900" indent="-342900"/>
            <a:endParaRPr lang="en-US" b="1" dirty="0" smtClean="0"/>
          </a:p>
          <a:p>
            <a:pPr marL="342900" indent="-342900"/>
            <a:r>
              <a:rPr lang="en-US" b="1" dirty="0" smtClean="0"/>
              <a:t>c) The bank had debited the company with Rs.60 as bank charges and Rs.150 as interest. Entries in the cash book had not yet been made.</a:t>
            </a:r>
          </a:p>
          <a:p>
            <a:pPr marL="342900" indent="-342900"/>
            <a:endParaRPr lang="en-US" b="1" dirty="0" smtClean="0"/>
          </a:p>
          <a:p>
            <a:pPr marL="342900" indent="-342900"/>
            <a:r>
              <a:rPr lang="en-US" b="1" dirty="0" smtClean="0"/>
              <a:t>d) The bank had collected rs.1,500 from a customer against a bill but the fact was not yet recorded in the cash book.</a:t>
            </a:r>
          </a:p>
          <a:p>
            <a:pPr marL="342900" indent="-342900"/>
            <a:endParaRPr lang="en-US" b="1" dirty="0" smtClean="0"/>
          </a:p>
          <a:p>
            <a:pPr marL="342900" indent="-342900"/>
            <a:r>
              <a:rPr lang="en-US" b="1" dirty="0" smtClean="0"/>
              <a:t>Prepare a bank reconciliation statement as on 31</a:t>
            </a:r>
            <a:r>
              <a:rPr lang="en-US" b="1" baseline="30000" dirty="0" smtClean="0"/>
              <a:t>st</a:t>
            </a:r>
            <a:r>
              <a:rPr lang="en-US" b="1" dirty="0" smtClean="0"/>
              <a:t> March 2009.</a:t>
            </a:r>
          </a:p>
          <a:p>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Date Placeholder 3"/>
          <p:cNvSpPr>
            <a:spLocks noGrp="1"/>
          </p:cNvSpPr>
          <p:nvPr>
            <p:ph type="dt" sz="quarter" idx="10"/>
          </p:nvPr>
        </p:nvSpPr>
        <p:spPr/>
        <p:txBody>
          <a:bodyPr/>
          <a:lstStyle/>
          <a:p>
            <a:pPr>
              <a:defRPr/>
            </a:pPr>
            <a:fld id="{757A7071-184C-4819-98E5-3B4DEC82354F}" type="datetime1">
              <a:rPr lang="en-AU"/>
              <a:pPr>
                <a:defRPr/>
              </a:pPr>
              <a:t>17/10/2022</a:t>
            </a:fld>
            <a:endParaRPr lang="en-US"/>
          </a:p>
        </p:txBody>
      </p:sp>
      <p:sp>
        <p:nvSpPr>
          <p:cNvPr id="36" name="Footer Placeholder 4"/>
          <p:cNvSpPr>
            <a:spLocks noGrp="1"/>
          </p:cNvSpPr>
          <p:nvPr>
            <p:ph type="ftr" sz="quarter" idx="11"/>
          </p:nvPr>
        </p:nvSpPr>
        <p:spPr/>
        <p:txBody>
          <a:bodyPr/>
          <a:lstStyle/>
          <a:p>
            <a:pPr>
              <a:defRPr/>
            </a:pPr>
            <a:r>
              <a:rPr lang="en-US"/>
              <a:t>Soumendra Roy NIMS</a:t>
            </a:r>
          </a:p>
        </p:txBody>
      </p:sp>
      <p:sp>
        <p:nvSpPr>
          <p:cNvPr id="37" name="Slide Number Placeholder 5"/>
          <p:cNvSpPr>
            <a:spLocks noGrp="1"/>
          </p:cNvSpPr>
          <p:nvPr>
            <p:ph type="sldNum" sz="quarter" idx="12"/>
          </p:nvPr>
        </p:nvSpPr>
        <p:spPr/>
        <p:txBody>
          <a:bodyPr/>
          <a:lstStyle/>
          <a:p>
            <a:pPr>
              <a:defRPr/>
            </a:pPr>
            <a:fld id="{C68E9286-30B2-492C-B955-D20B4312BFFE}" type="slidenum">
              <a:rPr lang="en-US"/>
              <a:pPr>
                <a:defRPr/>
              </a:pPr>
              <a:t>8</a:t>
            </a:fld>
            <a:endParaRPr lang="en-US"/>
          </a:p>
        </p:txBody>
      </p:sp>
      <p:grpSp>
        <p:nvGrpSpPr>
          <p:cNvPr id="2" name="Group 43"/>
          <p:cNvGrpSpPr>
            <a:grpSpLocks/>
          </p:cNvGrpSpPr>
          <p:nvPr/>
        </p:nvGrpSpPr>
        <p:grpSpPr bwMode="auto">
          <a:xfrm>
            <a:off x="0" y="4435475"/>
            <a:ext cx="2600325" cy="2278063"/>
            <a:chOff x="-3" y="2794"/>
            <a:chExt cx="1638" cy="1435"/>
          </a:xfrm>
        </p:grpSpPr>
        <p:graphicFrame>
          <p:nvGraphicFramePr>
            <p:cNvPr id="2056" name="Object 44"/>
            <p:cNvGraphicFramePr>
              <a:graphicFrameLocks/>
            </p:cNvGraphicFramePr>
            <p:nvPr/>
          </p:nvGraphicFramePr>
          <p:xfrm>
            <a:off x="393" y="2794"/>
            <a:ext cx="846" cy="566"/>
          </p:xfrm>
          <a:graphic>
            <a:graphicData uri="http://schemas.openxmlformats.org/presentationml/2006/ole">
              <p:oleObj spid="_x0000_s1032" name="Clip" r:id="rId4" imgW="4714560" imgH="3160440" progId="">
                <p:embed/>
              </p:oleObj>
            </a:graphicData>
          </a:graphic>
        </p:graphicFrame>
        <p:sp>
          <p:nvSpPr>
            <p:cNvPr id="2085" name="Rectangle 45"/>
            <p:cNvSpPr>
              <a:spLocks noChangeArrowheads="1"/>
            </p:cNvSpPr>
            <p:nvPr/>
          </p:nvSpPr>
          <p:spPr bwMode="auto">
            <a:xfrm>
              <a:off x="-3" y="3405"/>
              <a:ext cx="1638" cy="824"/>
            </a:xfrm>
            <a:prstGeom prst="rect">
              <a:avLst/>
            </a:prstGeom>
            <a:noFill/>
            <a:ln w="12700">
              <a:noFill/>
              <a:miter lim="800000"/>
              <a:headEnd/>
              <a:tailEnd/>
            </a:ln>
          </p:spPr>
          <p:txBody>
            <a:bodyPr lIns="90488" tIns="44450" rIns="90488" bIns="44450">
              <a:spAutoFit/>
            </a:bodyPr>
            <a:lstStyle/>
            <a:p>
              <a:pPr algn="ctr">
                <a:spcBef>
                  <a:spcPct val="50000"/>
                </a:spcBef>
              </a:pPr>
              <a:r>
                <a:rPr lang="en-US" sz="2000" b="1" dirty="0"/>
                <a:t>Balance Sheet</a:t>
              </a:r>
            </a:p>
            <a:p>
              <a:pPr algn="ctr">
                <a:spcBef>
                  <a:spcPct val="50000"/>
                </a:spcBef>
              </a:pPr>
              <a:r>
                <a:rPr lang="en-US" sz="2000" b="1" dirty="0"/>
                <a:t>P &amp; L A/c</a:t>
              </a:r>
            </a:p>
            <a:p>
              <a:pPr algn="ctr">
                <a:spcBef>
                  <a:spcPct val="50000"/>
                </a:spcBef>
              </a:pPr>
              <a:r>
                <a:rPr lang="en-US" sz="2000" b="1" dirty="0"/>
                <a:t>Cash Flow</a:t>
              </a:r>
            </a:p>
          </p:txBody>
        </p:sp>
      </p:grpSp>
      <p:grpSp>
        <p:nvGrpSpPr>
          <p:cNvPr id="3" name="Group 63"/>
          <p:cNvGrpSpPr>
            <a:grpSpLocks/>
          </p:cNvGrpSpPr>
          <p:nvPr/>
        </p:nvGrpSpPr>
        <p:grpSpPr bwMode="auto">
          <a:xfrm>
            <a:off x="1992313" y="4191000"/>
            <a:ext cx="3124200" cy="2217738"/>
            <a:chOff x="1255" y="2640"/>
            <a:chExt cx="1968" cy="1397"/>
          </a:xfrm>
        </p:grpSpPr>
        <p:grpSp>
          <p:nvGrpSpPr>
            <p:cNvPr id="4" name="Group 37"/>
            <p:cNvGrpSpPr>
              <a:grpSpLocks/>
            </p:cNvGrpSpPr>
            <p:nvPr/>
          </p:nvGrpSpPr>
          <p:grpSpPr bwMode="auto">
            <a:xfrm>
              <a:off x="1488" y="2640"/>
              <a:ext cx="1735" cy="1397"/>
              <a:chOff x="1485" y="2640"/>
              <a:chExt cx="1735" cy="1397"/>
            </a:xfrm>
          </p:grpSpPr>
          <p:graphicFrame>
            <p:nvGraphicFramePr>
              <p:cNvPr id="2055" name="Object 38"/>
              <p:cNvGraphicFramePr>
                <a:graphicFrameLocks/>
              </p:cNvGraphicFramePr>
              <p:nvPr/>
            </p:nvGraphicFramePr>
            <p:xfrm>
              <a:off x="1928" y="2640"/>
              <a:ext cx="849" cy="912"/>
            </p:xfrm>
            <a:graphic>
              <a:graphicData uri="http://schemas.openxmlformats.org/presentationml/2006/ole">
                <p:oleObj spid="_x0000_s1031" name="Clip" r:id="rId5" imgW="3225600" imgH="3468600" progId="">
                  <p:embed/>
                </p:oleObj>
              </a:graphicData>
            </a:graphic>
          </p:graphicFrame>
          <p:sp>
            <p:nvSpPr>
              <p:cNvPr id="2084" name="Rectangle 39"/>
              <p:cNvSpPr>
                <a:spLocks noChangeArrowheads="1"/>
              </p:cNvSpPr>
              <p:nvPr/>
            </p:nvSpPr>
            <p:spPr bwMode="auto">
              <a:xfrm>
                <a:off x="1485" y="3597"/>
                <a:ext cx="1735" cy="440"/>
              </a:xfrm>
              <a:prstGeom prst="rect">
                <a:avLst/>
              </a:prstGeom>
              <a:noFill/>
              <a:ln w="12700">
                <a:noFill/>
                <a:miter lim="800000"/>
                <a:headEnd/>
                <a:tailEnd/>
              </a:ln>
            </p:spPr>
            <p:txBody>
              <a:bodyPr lIns="90488" tIns="44450" rIns="90488" bIns="44450">
                <a:spAutoFit/>
              </a:bodyPr>
              <a:lstStyle/>
              <a:p>
                <a:pPr algn="ctr">
                  <a:spcBef>
                    <a:spcPct val="50000"/>
                  </a:spcBef>
                </a:pPr>
                <a:r>
                  <a:rPr lang="en-US" sz="2000" b="1" dirty="0"/>
                  <a:t>Prepare a trial balance</a:t>
                </a:r>
              </a:p>
            </p:txBody>
          </p:sp>
        </p:grpSp>
        <p:sp>
          <p:nvSpPr>
            <p:cNvPr id="2083" name="AutoShape 46"/>
            <p:cNvSpPr>
              <a:spLocks noChangeArrowheads="1"/>
            </p:cNvSpPr>
            <p:nvPr/>
          </p:nvSpPr>
          <p:spPr bwMode="auto">
            <a:xfrm flipH="1">
              <a:off x="1255" y="3172"/>
              <a:ext cx="568" cy="136"/>
            </a:xfrm>
            <a:prstGeom prst="rightArrow">
              <a:avLst>
                <a:gd name="adj1" fmla="val 50000"/>
                <a:gd name="adj2" fmla="val 208843"/>
              </a:avLst>
            </a:prstGeom>
            <a:solidFill>
              <a:schemeClr val="accent1"/>
            </a:solidFill>
            <a:ln w="12700">
              <a:solidFill>
                <a:schemeClr val="tx1"/>
              </a:solidFill>
              <a:miter lim="800000"/>
              <a:headEnd/>
              <a:tailEnd/>
            </a:ln>
          </p:spPr>
          <p:txBody>
            <a:bodyPr wrap="none" anchor="ctr"/>
            <a:lstStyle/>
            <a:p>
              <a:endParaRPr lang="en-US"/>
            </a:p>
          </p:txBody>
        </p:sp>
      </p:grpSp>
      <p:grpSp>
        <p:nvGrpSpPr>
          <p:cNvPr id="5" name="Group 62"/>
          <p:cNvGrpSpPr>
            <a:grpSpLocks/>
          </p:cNvGrpSpPr>
          <p:nvPr/>
        </p:nvGrpSpPr>
        <p:grpSpPr bwMode="auto">
          <a:xfrm>
            <a:off x="4506913" y="4114800"/>
            <a:ext cx="2436812" cy="2217738"/>
            <a:chOff x="2839" y="2592"/>
            <a:chExt cx="1535" cy="1397"/>
          </a:xfrm>
        </p:grpSpPr>
        <p:grpSp>
          <p:nvGrpSpPr>
            <p:cNvPr id="6" name="Group 28"/>
            <p:cNvGrpSpPr>
              <a:grpSpLocks/>
            </p:cNvGrpSpPr>
            <p:nvPr/>
          </p:nvGrpSpPr>
          <p:grpSpPr bwMode="auto">
            <a:xfrm>
              <a:off x="3120" y="2592"/>
              <a:ext cx="1254" cy="1397"/>
              <a:chOff x="3117" y="2592"/>
              <a:chExt cx="1254" cy="1397"/>
            </a:xfrm>
          </p:grpSpPr>
          <p:graphicFrame>
            <p:nvGraphicFramePr>
              <p:cNvPr id="2054" name="Object 29"/>
              <p:cNvGraphicFramePr>
                <a:graphicFrameLocks/>
              </p:cNvGraphicFramePr>
              <p:nvPr/>
            </p:nvGraphicFramePr>
            <p:xfrm>
              <a:off x="3414" y="2592"/>
              <a:ext cx="661" cy="891"/>
            </p:xfrm>
            <a:graphic>
              <a:graphicData uri="http://schemas.openxmlformats.org/presentationml/2006/ole">
                <p:oleObj spid="_x0000_s1030" name="Clip" r:id="rId6" imgW="3246120" imgH="5878440" progId="">
                  <p:embed/>
                </p:oleObj>
              </a:graphicData>
            </a:graphic>
          </p:graphicFrame>
          <p:sp>
            <p:nvSpPr>
              <p:cNvPr id="2081" name="Rectangle 30"/>
              <p:cNvSpPr>
                <a:spLocks noChangeArrowheads="1"/>
              </p:cNvSpPr>
              <p:nvPr/>
            </p:nvSpPr>
            <p:spPr bwMode="auto">
              <a:xfrm>
                <a:off x="3117" y="3549"/>
                <a:ext cx="1254" cy="440"/>
              </a:xfrm>
              <a:prstGeom prst="rect">
                <a:avLst/>
              </a:prstGeom>
              <a:noFill/>
              <a:ln w="12700">
                <a:noFill/>
                <a:miter lim="800000"/>
                <a:headEnd/>
                <a:tailEnd/>
              </a:ln>
            </p:spPr>
            <p:txBody>
              <a:bodyPr lIns="90488" tIns="44450" rIns="90488" bIns="44450">
                <a:spAutoFit/>
              </a:bodyPr>
              <a:lstStyle/>
              <a:p>
                <a:pPr algn="ctr">
                  <a:spcBef>
                    <a:spcPct val="50000"/>
                  </a:spcBef>
                </a:pPr>
                <a:r>
                  <a:rPr lang="en-US" sz="2000" b="1" dirty="0"/>
                  <a:t>Post to the ledger</a:t>
                </a:r>
              </a:p>
            </p:txBody>
          </p:sp>
        </p:grpSp>
        <p:sp>
          <p:nvSpPr>
            <p:cNvPr id="2080" name="AutoShape 47"/>
            <p:cNvSpPr>
              <a:spLocks noChangeArrowheads="1"/>
            </p:cNvSpPr>
            <p:nvPr/>
          </p:nvSpPr>
          <p:spPr bwMode="auto">
            <a:xfrm flipH="1">
              <a:off x="2839" y="3172"/>
              <a:ext cx="568" cy="136"/>
            </a:xfrm>
            <a:prstGeom prst="rightArrow">
              <a:avLst>
                <a:gd name="adj1" fmla="val 50000"/>
                <a:gd name="adj2" fmla="val 208843"/>
              </a:avLst>
            </a:prstGeom>
            <a:solidFill>
              <a:schemeClr val="accent1"/>
            </a:solidFill>
            <a:ln w="12700">
              <a:solidFill>
                <a:schemeClr val="tx1"/>
              </a:solidFill>
              <a:miter lim="800000"/>
              <a:headEnd/>
              <a:tailEnd/>
            </a:ln>
          </p:spPr>
          <p:txBody>
            <a:bodyPr wrap="none" anchor="ctr"/>
            <a:lstStyle/>
            <a:p>
              <a:endParaRPr lang="en-US"/>
            </a:p>
          </p:txBody>
        </p:sp>
      </p:grpSp>
      <p:grpSp>
        <p:nvGrpSpPr>
          <p:cNvPr id="7" name="Group 61"/>
          <p:cNvGrpSpPr>
            <a:grpSpLocks/>
          </p:cNvGrpSpPr>
          <p:nvPr/>
        </p:nvGrpSpPr>
        <p:grpSpPr bwMode="auto">
          <a:xfrm>
            <a:off x="6488113" y="4329113"/>
            <a:ext cx="2589212" cy="1774825"/>
            <a:chOff x="4087" y="2727"/>
            <a:chExt cx="1631" cy="1118"/>
          </a:xfrm>
        </p:grpSpPr>
        <p:grpSp>
          <p:nvGrpSpPr>
            <p:cNvPr id="8" name="Group 34"/>
            <p:cNvGrpSpPr>
              <a:grpSpLocks/>
            </p:cNvGrpSpPr>
            <p:nvPr/>
          </p:nvGrpSpPr>
          <p:grpSpPr bwMode="auto">
            <a:xfrm>
              <a:off x="4464" y="2727"/>
              <a:ext cx="1254" cy="1118"/>
              <a:chOff x="4461" y="2727"/>
              <a:chExt cx="1254" cy="1118"/>
            </a:xfrm>
          </p:grpSpPr>
          <p:graphicFrame>
            <p:nvGraphicFramePr>
              <p:cNvPr id="2053" name="Object 35"/>
              <p:cNvGraphicFramePr>
                <a:graphicFrameLocks/>
              </p:cNvGraphicFramePr>
              <p:nvPr/>
            </p:nvGraphicFramePr>
            <p:xfrm>
              <a:off x="4654" y="2727"/>
              <a:ext cx="869" cy="916"/>
            </p:xfrm>
            <a:graphic>
              <a:graphicData uri="http://schemas.openxmlformats.org/presentationml/2006/ole">
                <p:oleObj spid="_x0000_s1029" name="Clip" r:id="rId7" imgW="3263760" imgH="3435120" progId="">
                  <p:embed/>
                </p:oleObj>
              </a:graphicData>
            </a:graphic>
          </p:graphicFrame>
          <p:sp>
            <p:nvSpPr>
              <p:cNvPr id="2078" name="Rectangle 36"/>
              <p:cNvSpPr>
                <a:spLocks noChangeArrowheads="1"/>
              </p:cNvSpPr>
              <p:nvPr/>
            </p:nvSpPr>
            <p:spPr bwMode="auto">
              <a:xfrm>
                <a:off x="4461" y="3597"/>
                <a:ext cx="1254" cy="248"/>
              </a:xfrm>
              <a:prstGeom prst="rect">
                <a:avLst/>
              </a:prstGeom>
              <a:noFill/>
              <a:ln w="12700">
                <a:noFill/>
                <a:miter lim="800000"/>
                <a:headEnd/>
                <a:tailEnd/>
              </a:ln>
            </p:spPr>
            <p:txBody>
              <a:bodyPr lIns="90488" tIns="44450" rIns="90488" bIns="44450">
                <a:spAutoFit/>
              </a:bodyPr>
              <a:lstStyle/>
              <a:p>
                <a:pPr algn="ctr">
                  <a:spcBef>
                    <a:spcPct val="50000"/>
                  </a:spcBef>
                </a:pPr>
                <a:r>
                  <a:rPr lang="en-US" sz="2000" b="1" dirty="0"/>
                  <a:t>Journal Entry</a:t>
                </a:r>
              </a:p>
            </p:txBody>
          </p:sp>
        </p:grpSp>
        <p:sp>
          <p:nvSpPr>
            <p:cNvPr id="2077" name="AutoShape 48"/>
            <p:cNvSpPr>
              <a:spLocks noChangeArrowheads="1"/>
            </p:cNvSpPr>
            <p:nvPr/>
          </p:nvSpPr>
          <p:spPr bwMode="auto">
            <a:xfrm flipH="1">
              <a:off x="4087" y="3172"/>
              <a:ext cx="568" cy="136"/>
            </a:xfrm>
            <a:prstGeom prst="rightArrow">
              <a:avLst>
                <a:gd name="adj1" fmla="val 50000"/>
                <a:gd name="adj2" fmla="val 208843"/>
              </a:avLst>
            </a:prstGeom>
            <a:solidFill>
              <a:schemeClr val="accent1"/>
            </a:solidFill>
            <a:ln w="12700">
              <a:solidFill>
                <a:schemeClr val="tx1"/>
              </a:solidFill>
              <a:miter lim="800000"/>
              <a:headEnd/>
              <a:tailEnd/>
            </a:ln>
          </p:spPr>
          <p:txBody>
            <a:bodyPr wrap="none" anchor="ctr"/>
            <a:lstStyle/>
            <a:p>
              <a:endParaRPr lang="en-US"/>
            </a:p>
          </p:txBody>
        </p:sp>
      </p:grpSp>
      <p:grpSp>
        <p:nvGrpSpPr>
          <p:cNvPr id="9" name="Group 31"/>
          <p:cNvGrpSpPr>
            <a:grpSpLocks/>
          </p:cNvGrpSpPr>
          <p:nvPr/>
        </p:nvGrpSpPr>
        <p:grpSpPr bwMode="auto">
          <a:xfrm>
            <a:off x="4205288" y="1600200"/>
            <a:ext cx="1685925" cy="1684338"/>
            <a:chOff x="2646" y="1008"/>
            <a:chExt cx="1062" cy="1061"/>
          </a:xfrm>
        </p:grpSpPr>
        <p:graphicFrame>
          <p:nvGraphicFramePr>
            <p:cNvPr id="2052" name="Object 32"/>
            <p:cNvGraphicFramePr>
              <a:graphicFrameLocks/>
            </p:cNvGraphicFramePr>
            <p:nvPr/>
          </p:nvGraphicFramePr>
          <p:xfrm>
            <a:off x="2732" y="1008"/>
            <a:ext cx="890" cy="672"/>
          </p:xfrm>
          <a:graphic>
            <a:graphicData uri="http://schemas.openxmlformats.org/presentationml/2006/ole">
              <p:oleObj spid="_x0000_s1028" name="Clip" r:id="rId8" imgW="4581360" imgH="3468600" progId="">
                <p:embed/>
              </p:oleObj>
            </a:graphicData>
          </a:graphic>
        </p:graphicFrame>
        <p:sp>
          <p:nvSpPr>
            <p:cNvPr id="2075" name="Rectangle 33"/>
            <p:cNvSpPr>
              <a:spLocks noChangeArrowheads="1"/>
            </p:cNvSpPr>
            <p:nvPr/>
          </p:nvSpPr>
          <p:spPr bwMode="auto">
            <a:xfrm>
              <a:off x="2646" y="1629"/>
              <a:ext cx="1062" cy="440"/>
            </a:xfrm>
            <a:prstGeom prst="rect">
              <a:avLst/>
            </a:prstGeom>
            <a:noFill/>
            <a:ln w="12700">
              <a:noFill/>
              <a:miter lim="800000"/>
              <a:headEnd/>
              <a:tailEnd/>
            </a:ln>
          </p:spPr>
          <p:txBody>
            <a:bodyPr lIns="90488" tIns="44450" rIns="90488" bIns="44450">
              <a:spAutoFit/>
            </a:bodyPr>
            <a:lstStyle/>
            <a:p>
              <a:pPr algn="ctr">
                <a:spcBef>
                  <a:spcPct val="50000"/>
                </a:spcBef>
              </a:pPr>
              <a:r>
                <a:rPr lang="en-US" sz="2000" b="1" dirty="0"/>
                <a:t>Source documents</a:t>
              </a:r>
            </a:p>
          </p:txBody>
        </p:sp>
      </p:grpSp>
      <p:sp>
        <p:nvSpPr>
          <p:cNvPr id="2065" name="AutoShape 41"/>
          <p:cNvSpPr>
            <a:spLocks noChangeArrowheads="1"/>
          </p:cNvSpPr>
          <p:nvPr/>
        </p:nvSpPr>
        <p:spPr bwMode="auto">
          <a:xfrm>
            <a:off x="5802313" y="2254250"/>
            <a:ext cx="901700" cy="215900"/>
          </a:xfrm>
          <a:prstGeom prst="rightArrow">
            <a:avLst>
              <a:gd name="adj1" fmla="val 50000"/>
              <a:gd name="adj2" fmla="val 208843"/>
            </a:avLst>
          </a:prstGeom>
          <a:solidFill>
            <a:schemeClr val="accent1"/>
          </a:solidFill>
          <a:ln w="12700">
            <a:solidFill>
              <a:schemeClr val="tx1"/>
            </a:solidFill>
            <a:miter lim="800000"/>
            <a:headEnd/>
            <a:tailEnd/>
          </a:ln>
        </p:spPr>
        <p:txBody>
          <a:bodyPr wrap="none" anchor="ctr"/>
          <a:lstStyle/>
          <a:p>
            <a:endParaRPr lang="en-US"/>
          </a:p>
        </p:txBody>
      </p:sp>
      <p:grpSp>
        <p:nvGrpSpPr>
          <p:cNvPr id="10" name="Group 58"/>
          <p:cNvGrpSpPr>
            <a:grpSpLocks/>
          </p:cNvGrpSpPr>
          <p:nvPr/>
        </p:nvGrpSpPr>
        <p:grpSpPr bwMode="auto">
          <a:xfrm>
            <a:off x="1166813" y="1600200"/>
            <a:ext cx="2794000" cy="1684338"/>
            <a:chOff x="735" y="1008"/>
            <a:chExt cx="1760" cy="1061"/>
          </a:xfrm>
        </p:grpSpPr>
        <p:sp>
          <p:nvSpPr>
            <p:cNvPr id="2072" name="AutoShape 40"/>
            <p:cNvSpPr>
              <a:spLocks noChangeArrowheads="1"/>
            </p:cNvSpPr>
            <p:nvPr/>
          </p:nvSpPr>
          <p:spPr bwMode="auto">
            <a:xfrm>
              <a:off x="1927" y="1420"/>
              <a:ext cx="568" cy="136"/>
            </a:xfrm>
            <a:prstGeom prst="rightArrow">
              <a:avLst>
                <a:gd name="adj1" fmla="val 50000"/>
                <a:gd name="adj2" fmla="val 208843"/>
              </a:avLst>
            </a:prstGeom>
            <a:solidFill>
              <a:schemeClr val="accent1"/>
            </a:solidFill>
            <a:ln w="12700">
              <a:solidFill>
                <a:schemeClr val="tx1"/>
              </a:solidFill>
              <a:miter lim="800000"/>
              <a:headEnd/>
              <a:tailEnd/>
            </a:ln>
          </p:spPr>
          <p:txBody>
            <a:bodyPr wrap="none" anchor="ctr"/>
            <a:lstStyle/>
            <a:p>
              <a:endParaRPr lang="en-US"/>
            </a:p>
          </p:txBody>
        </p:sp>
        <p:grpSp>
          <p:nvGrpSpPr>
            <p:cNvPr id="11" name="Group 49"/>
            <p:cNvGrpSpPr>
              <a:grpSpLocks/>
            </p:cNvGrpSpPr>
            <p:nvPr/>
          </p:nvGrpSpPr>
          <p:grpSpPr bwMode="auto">
            <a:xfrm>
              <a:off x="735" y="1008"/>
              <a:ext cx="1062" cy="1061"/>
              <a:chOff x="732" y="1008"/>
              <a:chExt cx="1062" cy="1061"/>
            </a:xfrm>
          </p:grpSpPr>
          <p:graphicFrame>
            <p:nvGraphicFramePr>
              <p:cNvPr id="2051" name="Object 50"/>
              <p:cNvGraphicFramePr>
                <a:graphicFrameLocks/>
              </p:cNvGraphicFramePr>
              <p:nvPr/>
            </p:nvGraphicFramePr>
            <p:xfrm>
              <a:off x="740" y="1008"/>
              <a:ext cx="1047" cy="803"/>
            </p:xfrm>
            <a:graphic>
              <a:graphicData uri="http://schemas.openxmlformats.org/presentationml/2006/ole">
                <p:oleObj spid="_x0000_s1027" name="Clip" r:id="rId9" imgW="4471920" imgH="3433680" progId="">
                  <p:embed/>
                </p:oleObj>
              </a:graphicData>
            </a:graphic>
          </p:graphicFrame>
          <p:sp>
            <p:nvSpPr>
              <p:cNvPr id="2074" name="Rectangle 51"/>
              <p:cNvSpPr>
                <a:spLocks noChangeArrowheads="1"/>
              </p:cNvSpPr>
              <p:nvPr/>
            </p:nvSpPr>
            <p:spPr bwMode="auto">
              <a:xfrm>
                <a:off x="732" y="1821"/>
                <a:ext cx="1062" cy="248"/>
              </a:xfrm>
              <a:prstGeom prst="rect">
                <a:avLst/>
              </a:prstGeom>
              <a:noFill/>
              <a:ln w="12700">
                <a:noFill/>
                <a:miter lim="800000"/>
                <a:headEnd/>
                <a:tailEnd/>
              </a:ln>
            </p:spPr>
            <p:txBody>
              <a:bodyPr lIns="90488" tIns="44450" rIns="90488" bIns="44450">
                <a:spAutoFit/>
              </a:bodyPr>
              <a:lstStyle/>
              <a:p>
                <a:pPr algn="ctr">
                  <a:spcBef>
                    <a:spcPct val="50000"/>
                  </a:spcBef>
                </a:pPr>
                <a:r>
                  <a:rPr lang="en-US" sz="2000" b="1" dirty="0"/>
                  <a:t>Transaction</a:t>
                </a:r>
              </a:p>
            </p:txBody>
          </p:sp>
        </p:grpSp>
      </p:grpSp>
      <p:grpSp>
        <p:nvGrpSpPr>
          <p:cNvPr id="12" name="Group 60"/>
          <p:cNvGrpSpPr>
            <a:grpSpLocks/>
          </p:cNvGrpSpPr>
          <p:nvPr/>
        </p:nvGrpSpPr>
        <p:grpSpPr bwMode="auto">
          <a:xfrm>
            <a:off x="6867525" y="1524000"/>
            <a:ext cx="1516063" cy="2813050"/>
            <a:chOff x="4326" y="960"/>
            <a:chExt cx="955" cy="1772"/>
          </a:xfrm>
        </p:grpSpPr>
        <p:sp>
          <p:nvSpPr>
            <p:cNvPr id="2069" name="AutoShape 42"/>
            <p:cNvSpPr>
              <a:spLocks noChangeArrowheads="1"/>
            </p:cNvSpPr>
            <p:nvPr/>
          </p:nvSpPr>
          <p:spPr bwMode="auto">
            <a:xfrm rot="16200000" flipH="1">
              <a:off x="4568" y="2380"/>
              <a:ext cx="568" cy="136"/>
            </a:xfrm>
            <a:prstGeom prst="rightArrow">
              <a:avLst>
                <a:gd name="adj1" fmla="val 50000"/>
                <a:gd name="adj2" fmla="val 208843"/>
              </a:avLst>
            </a:prstGeom>
            <a:solidFill>
              <a:schemeClr val="accent1"/>
            </a:solidFill>
            <a:ln w="12700">
              <a:solidFill>
                <a:schemeClr val="tx1"/>
              </a:solidFill>
              <a:miter lim="800000"/>
              <a:headEnd/>
              <a:tailEnd/>
            </a:ln>
          </p:spPr>
          <p:txBody>
            <a:bodyPr wrap="none" anchor="ctr"/>
            <a:lstStyle/>
            <a:p>
              <a:endParaRPr lang="en-US"/>
            </a:p>
          </p:txBody>
        </p:sp>
        <p:grpSp>
          <p:nvGrpSpPr>
            <p:cNvPr id="13" name="Group 52"/>
            <p:cNvGrpSpPr>
              <a:grpSpLocks/>
            </p:cNvGrpSpPr>
            <p:nvPr/>
          </p:nvGrpSpPr>
          <p:grpSpPr bwMode="auto">
            <a:xfrm>
              <a:off x="4326" y="960"/>
              <a:ext cx="955" cy="1157"/>
              <a:chOff x="4323" y="960"/>
              <a:chExt cx="955" cy="1157"/>
            </a:xfrm>
          </p:grpSpPr>
          <p:graphicFrame>
            <p:nvGraphicFramePr>
              <p:cNvPr id="2050" name="Object 53"/>
              <p:cNvGraphicFramePr>
                <a:graphicFrameLocks/>
              </p:cNvGraphicFramePr>
              <p:nvPr/>
            </p:nvGraphicFramePr>
            <p:xfrm>
              <a:off x="4323" y="960"/>
              <a:ext cx="955" cy="851"/>
            </p:xfrm>
            <a:graphic>
              <a:graphicData uri="http://schemas.openxmlformats.org/presentationml/2006/ole">
                <p:oleObj spid="_x0000_s1026" name="Clip" r:id="rId10" imgW="1877760" imgH="1672920" progId="">
                  <p:embed/>
                </p:oleObj>
              </a:graphicData>
            </a:graphic>
          </p:graphicFrame>
          <p:sp>
            <p:nvSpPr>
              <p:cNvPr id="2071" name="Rectangle 54"/>
              <p:cNvSpPr>
                <a:spLocks noChangeArrowheads="1"/>
              </p:cNvSpPr>
              <p:nvPr/>
            </p:nvSpPr>
            <p:spPr bwMode="auto">
              <a:xfrm>
                <a:off x="4365" y="1869"/>
                <a:ext cx="870" cy="248"/>
              </a:xfrm>
              <a:prstGeom prst="rect">
                <a:avLst/>
              </a:prstGeom>
              <a:noFill/>
              <a:ln w="12700">
                <a:noFill/>
                <a:miter lim="800000"/>
                <a:headEnd/>
                <a:tailEnd/>
              </a:ln>
            </p:spPr>
            <p:txBody>
              <a:bodyPr lIns="90488" tIns="44450" rIns="90488" bIns="44450">
                <a:spAutoFit/>
              </a:bodyPr>
              <a:lstStyle/>
              <a:p>
                <a:pPr algn="ctr">
                  <a:spcBef>
                    <a:spcPct val="50000"/>
                  </a:spcBef>
                </a:pPr>
                <a:r>
                  <a:rPr lang="en-US" sz="2000" b="1" dirty="0"/>
                  <a:t>Analyze</a:t>
                </a:r>
              </a:p>
            </p:txBody>
          </p:sp>
        </p:grpSp>
      </p:grpSp>
      <p:sp>
        <p:nvSpPr>
          <p:cNvPr id="37944" name="Rectangle 56"/>
          <p:cNvSpPr>
            <a:spLocks noGrp="1" noChangeArrowheads="1"/>
          </p:cNvSpPr>
          <p:nvPr>
            <p:ph type="title"/>
          </p:nvPr>
        </p:nvSpPr>
        <p:spPr/>
        <p:txBody>
          <a:bodyPr/>
          <a:lstStyle/>
          <a:p>
            <a:pPr eaLnBrk="1" hangingPunct="1">
              <a:defRPr/>
            </a:pPr>
            <a:r>
              <a:rPr lang="en-US" dirty="0" smtClean="0"/>
              <a:t>ACCOUNTING CYCLE</a:t>
            </a:r>
            <a:endParaRPr lang="en-AU"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
          <p:cNvSpPr txBox="1">
            <a:spLocks noChangeArrowheads="1"/>
          </p:cNvSpPr>
          <p:nvPr/>
        </p:nvSpPr>
        <p:spPr bwMode="auto">
          <a:xfrm>
            <a:off x="685800" y="914400"/>
            <a:ext cx="8120063" cy="5016500"/>
          </a:xfrm>
          <a:prstGeom prst="rect">
            <a:avLst/>
          </a:prstGeom>
          <a:noFill/>
          <a:ln w="9525">
            <a:noFill/>
            <a:miter lim="800000"/>
            <a:headEnd/>
            <a:tailEnd/>
          </a:ln>
        </p:spPr>
        <p:txBody>
          <a:bodyPr wrap="none">
            <a:spAutoFit/>
          </a:bodyPr>
          <a:lstStyle/>
          <a:p>
            <a:r>
              <a:rPr lang="en-US" sz="2000" b="1">
                <a:solidFill>
                  <a:srgbClr val="C00000"/>
                </a:solidFill>
                <a:latin typeface="Calibri" pitchFamily="34" charset="0"/>
              </a:rPr>
              <a:t># BK is the art of recording of financial data in a  regular and systematic</a:t>
            </a:r>
          </a:p>
          <a:p>
            <a:r>
              <a:rPr lang="en-US" sz="2000" b="1">
                <a:solidFill>
                  <a:srgbClr val="C00000"/>
                </a:solidFill>
                <a:latin typeface="Calibri" pitchFamily="34" charset="0"/>
              </a:rPr>
              <a:t>   manner</a:t>
            </a:r>
          </a:p>
          <a:p>
            <a:endParaRPr lang="en-US" sz="2000" b="1">
              <a:solidFill>
                <a:srgbClr val="C00000"/>
              </a:solidFill>
              <a:latin typeface="Calibri" pitchFamily="34" charset="0"/>
            </a:endParaRPr>
          </a:p>
          <a:p>
            <a:r>
              <a:rPr lang="en-US" sz="2000" b="1">
                <a:solidFill>
                  <a:srgbClr val="C00000"/>
                </a:solidFill>
                <a:latin typeface="Calibri" pitchFamily="34" charset="0"/>
              </a:rPr>
              <a:t># A firm has to record the events affecting it in such a way that</a:t>
            </a:r>
          </a:p>
          <a:p>
            <a:r>
              <a:rPr lang="en-US" sz="2000" b="1">
                <a:solidFill>
                  <a:srgbClr val="C00000"/>
                </a:solidFill>
                <a:latin typeface="Calibri" pitchFamily="34" charset="0"/>
              </a:rPr>
              <a:t>   a correct picture emerges whenever needed</a:t>
            </a:r>
          </a:p>
          <a:p>
            <a:endParaRPr lang="en-US" sz="2000" b="1">
              <a:solidFill>
                <a:srgbClr val="C00000"/>
              </a:solidFill>
              <a:latin typeface="Calibri" pitchFamily="34" charset="0"/>
            </a:endParaRPr>
          </a:p>
          <a:p>
            <a:r>
              <a:rPr lang="en-US" sz="2000" b="1">
                <a:solidFill>
                  <a:srgbClr val="C00000"/>
                </a:solidFill>
                <a:latin typeface="Calibri" pitchFamily="34" charset="0"/>
              </a:rPr>
              <a:t># Events can be small or big</a:t>
            </a:r>
          </a:p>
          <a:p>
            <a:endParaRPr lang="en-US" sz="2000" b="1">
              <a:solidFill>
                <a:srgbClr val="C00000"/>
              </a:solidFill>
              <a:latin typeface="Calibri" pitchFamily="34" charset="0"/>
            </a:endParaRPr>
          </a:p>
          <a:p>
            <a:r>
              <a:rPr lang="en-US" sz="2000" b="1">
                <a:solidFill>
                  <a:srgbClr val="C00000"/>
                </a:solidFill>
                <a:latin typeface="Calibri" pitchFamily="34" charset="0"/>
              </a:rPr>
              <a:t># If a firm is involved with outsiders in an event, the event becomes</a:t>
            </a:r>
          </a:p>
          <a:p>
            <a:r>
              <a:rPr lang="en-US" sz="2000" b="1">
                <a:solidFill>
                  <a:srgbClr val="C00000"/>
                </a:solidFill>
                <a:latin typeface="Calibri" pitchFamily="34" charset="0"/>
              </a:rPr>
              <a:t>   a transaction</a:t>
            </a:r>
          </a:p>
          <a:p>
            <a:endParaRPr lang="en-US" sz="2000" b="1">
              <a:solidFill>
                <a:srgbClr val="C00000"/>
              </a:solidFill>
              <a:latin typeface="Calibri" pitchFamily="34" charset="0"/>
            </a:endParaRPr>
          </a:p>
          <a:p>
            <a:r>
              <a:rPr lang="en-US" sz="2000" b="1">
                <a:solidFill>
                  <a:srgbClr val="C00000"/>
                </a:solidFill>
                <a:latin typeface="Calibri" pitchFamily="34" charset="0"/>
              </a:rPr>
              <a:t># Bulk events of the records of a firm will be with reference to transactions</a:t>
            </a:r>
          </a:p>
          <a:p>
            <a:r>
              <a:rPr lang="en-US" sz="2000" b="1">
                <a:solidFill>
                  <a:srgbClr val="C00000"/>
                </a:solidFill>
                <a:latin typeface="Calibri" pitchFamily="34" charset="0"/>
              </a:rPr>
              <a:t>   with others</a:t>
            </a:r>
          </a:p>
          <a:p>
            <a:endParaRPr lang="en-US" sz="2000" b="1">
              <a:solidFill>
                <a:srgbClr val="C00000"/>
              </a:solidFill>
              <a:latin typeface="Calibri" pitchFamily="34" charset="0"/>
            </a:endParaRPr>
          </a:p>
          <a:p>
            <a:r>
              <a:rPr lang="en-US" sz="2000" b="1">
                <a:solidFill>
                  <a:srgbClr val="C00000"/>
                </a:solidFill>
                <a:latin typeface="Calibri" pitchFamily="34" charset="0"/>
              </a:rPr>
              <a:t># There will be events which do not concern outsiders. Such events also </a:t>
            </a:r>
          </a:p>
          <a:p>
            <a:r>
              <a:rPr lang="en-US" sz="2000" b="1">
                <a:solidFill>
                  <a:srgbClr val="C00000"/>
                </a:solidFill>
                <a:latin typeface="Calibri" pitchFamily="34" charset="0"/>
              </a:rPr>
              <a:t>    need to be recorded</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5267</TotalTime>
  <Words>4026</Words>
  <Application>Microsoft Office PowerPoint</Application>
  <PresentationFormat>On-screen Show (4:3)</PresentationFormat>
  <Paragraphs>1396</Paragraphs>
  <Slides>79</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79</vt:i4>
      </vt:variant>
    </vt:vector>
  </HeadingPairs>
  <TitlesOfParts>
    <vt:vector size="81" baseType="lpstr">
      <vt:lpstr>Office Theme</vt:lpstr>
      <vt:lpstr>Clip</vt:lpstr>
      <vt:lpstr>Slide 1</vt:lpstr>
      <vt:lpstr>Slide 2</vt:lpstr>
      <vt:lpstr>Slide 3</vt:lpstr>
      <vt:lpstr>Slide 4</vt:lpstr>
      <vt:lpstr>Slide 5</vt:lpstr>
      <vt:lpstr>Slide 6</vt:lpstr>
      <vt:lpstr>ACCOUNTING CYCLE</vt:lpstr>
      <vt:lpstr>ACCOUNTING CYCLE</vt:lpstr>
      <vt:lpstr>Slide 9</vt:lpstr>
      <vt:lpstr>Slide 10</vt:lpstr>
      <vt:lpstr>Slide 11</vt:lpstr>
      <vt:lpstr>Slide 12</vt:lpstr>
      <vt:lpstr>Slide 13</vt:lpstr>
      <vt:lpstr>Slide 14</vt:lpstr>
      <vt:lpstr>ACCOUNTING EQUIVALENCE</vt:lpstr>
      <vt:lpstr>Slide 16</vt:lpstr>
      <vt:lpstr>Slide 17</vt:lpstr>
      <vt:lpstr>Slide 18</vt:lpstr>
      <vt:lpstr>Slide 19</vt:lpstr>
      <vt:lpstr>Slide 20</vt:lpstr>
      <vt:lpstr>Slide 21</vt:lpstr>
      <vt:lpstr>Slide 22</vt:lpstr>
      <vt:lpstr>Slide 23</vt:lpstr>
      <vt:lpstr>RULES FOR DEBIT AND CREDIT</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SDMIN</cp:lastModifiedBy>
  <cp:revision>370</cp:revision>
  <dcterms:created xsi:type="dcterms:W3CDTF">2013-09-22T14:53:29Z</dcterms:created>
  <dcterms:modified xsi:type="dcterms:W3CDTF">2022-10-17T07:52:58Z</dcterms:modified>
</cp:coreProperties>
</file>