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335" r:id="rId2"/>
    <p:sldId id="324" r:id="rId3"/>
    <p:sldId id="327" r:id="rId4"/>
    <p:sldId id="280" r:id="rId5"/>
    <p:sldId id="274" r:id="rId6"/>
    <p:sldId id="275" r:id="rId7"/>
    <p:sldId id="279" r:id="rId8"/>
    <p:sldId id="281" r:id="rId9"/>
    <p:sldId id="276" r:id="rId10"/>
    <p:sldId id="277" r:id="rId11"/>
    <p:sldId id="282" r:id="rId12"/>
    <p:sldId id="278" r:id="rId13"/>
    <p:sldId id="336" r:id="rId14"/>
    <p:sldId id="329" r:id="rId15"/>
    <p:sldId id="330" r:id="rId16"/>
    <p:sldId id="331" r:id="rId17"/>
    <p:sldId id="337" r:id="rId18"/>
    <p:sldId id="332" r:id="rId19"/>
    <p:sldId id="333" r:id="rId20"/>
  </p:sldIdLst>
  <p:sldSz cx="9144000" cy="6858000" type="screen4x3"/>
  <p:notesSz cx="6858000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2652" autoAdjust="0"/>
  </p:normalViewPr>
  <p:slideViewPr>
    <p:cSldViewPr>
      <p:cViewPr>
        <p:scale>
          <a:sx n="40" d="100"/>
          <a:sy n="40" d="100"/>
        </p:scale>
        <p:origin x="-1555" y="-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76" y="-102"/>
      </p:cViewPr>
      <p:guideLst>
        <p:guide orient="horz" pos="305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5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5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C3AA6-0E87-4D4F-87FA-1586B68D35B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516"/>
            <a:ext cx="2971800" cy="485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223516"/>
            <a:ext cx="2971800" cy="485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52E61-9E62-416B-ABAC-BA878E310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07F9C-9931-4176-8824-7F2F46183915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E850-7030-4CF8-9DC6-4DB68A516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C8436-1497-4498-AF66-DC2446598F8B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C8B2A-6345-4696-9FD4-BDE87A0BD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0FC80-4217-4ABB-8091-6246EA7BB7F9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DE1AC-955E-4BE0-B544-A8D6A791F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83170-3EE9-47ED-95BF-459A29E9B570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7D36-56BC-45BB-86EB-8C86FC20C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5B25A-2436-473C-9BA1-7806706BC1CD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7006C-A71F-413B-AA66-6D17A6730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2D117-993C-4B10-AE8E-3BC10C816CB7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D975A-F232-479D-B6C9-A12904184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0ED7E-FD26-4813-9A9A-8B9445A86279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4BD11-29E3-4EEA-A37E-BB70F2BD4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338D3-182C-44DB-9C26-DC55B5D501D3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10A65-427D-4429-B153-DC2E9E7B8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42C27-1F78-474C-B358-43CF8A8B673F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64F6A-31B0-425F-80AA-8C1EAD01A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ED2B1-A200-43D3-91C2-7EE0145F333B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EE83D-7E59-4DBD-96CF-646158998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1ECFC-61DA-4E89-BF3F-BFD4091ED52C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EE8CE-4E2A-451F-8EA6-B237B468E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DF358C-9E7E-4225-B91D-BD5AE3BC901E}" type="datetimeFigureOut">
              <a:rPr lang="en-US"/>
              <a:pPr>
                <a:defRPr/>
              </a:pPr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9B634C-20B9-4DD3-9F74-81B9AFC8F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3657600"/>
            <a:ext cx="5167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FINAL ACCOUNTS</a:t>
            </a:r>
            <a:endParaRPr lang="en-US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524000"/>
          <a:ext cx="7696200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600"/>
                <a:gridCol w="952500"/>
                <a:gridCol w="29337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Liabilities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Assets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Long - Term Liabilities</a:t>
                      </a:r>
                    </a:p>
                    <a:p>
                      <a:r>
                        <a:rPr lang="en-US" b="0" dirty="0" smtClean="0"/>
                        <a:t>Owner’s Capital                XXX</a:t>
                      </a:r>
                    </a:p>
                    <a:p>
                      <a:r>
                        <a:rPr lang="en-US" b="0" dirty="0" smtClean="0"/>
                        <a:t>Add net profit from</a:t>
                      </a:r>
                    </a:p>
                    <a:p>
                      <a:r>
                        <a:rPr lang="en-US" b="0" dirty="0" smtClean="0"/>
                        <a:t>P&amp;L</a:t>
                      </a:r>
                      <a:r>
                        <a:rPr lang="en-US" b="0" baseline="0" dirty="0" smtClean="0"/>
                        <a:t> A/C                             XXX</a:t>
                      </a:r>
                    </a:p>
                    <a:p>
                      <a:r>
                        <a:rPr lang="en-US" b="0" baseline="0" dirty="0" smtClean="0"/>
                        <a:t>(-) Drawings                      XXX</a:t>
                      </a:r>
                    </a:p>
                    <a:p>
                      <a:r>
                        <a:rPr lang="en-US" b="0" baseline="0" dirty="0" smtClean="0"/>
                        <a:t>Bank Overdraft</a:t>
                      </a:r>
                    </a:p>
                    <a:p>
                      <a:endParaRPr lang="en-US" b="1" baseline="0" dirty="0" smtClean="0"/>
                    </a:p>
                    <a:p>
                      <a:r>
                        <a:rPr lang="en-US" b="1" u="sng" baseline="0" dirty="0" smtClean="0"/>
                        <a:t>Current Liabilities</a:t>
                      </a:r>
                    </a:p>
                    <a:p>
                      <a:r>
                        <a:rPr lang="en-US" b="0" u="none" baseline="0" dirty="0" smtClean="0"/>
                        <a:t>Sundry Creditors</a:t>
                      </a:r>
                    </a:p>
                    <a:p>
                      <a:r>
                        <a:rPr lang="en-US" b="0" u="none" baseline="0" dirty="0" smtClean="0"/>
                        <a:t>Bills Payable</a:t>
                      </a:r>
                    </a:p>
                    <a:p>
                      <a:endParaRPr lang="en-US" b="1" u="none" baseline="0" dirty="0" smtClean="0"/>
                    </a:p>
                    <a:p>
                      <a:r>
                        <a:rPr lang="en-US" b="0" u="none" baseline="0" dirty="0" smtClean="0"/>
                        <a:t>Outstanding expenses</a:t>
                      </a:r>
                    </a:p>
                    <a:p>
                      <a:endParaRPr lang="en-US" b="0" u="none" baseline="0" dirty="0" smtClean="0"/>
                    </a:p>
                    <a:p>
                      <a:endParaRPr lang="en-US" b="0" u="none" baseline="0" dirty="0" smtClean="0"/>
                    </a:p>
                    <a:p>
                      <a:endParaRPr lang="en-US" b="0" u="none" baseline="0" dirty="0" smtClean="0"/>
                    </a:p>
                    <a:p>
                      <a:r>
                        <a:rPr lang="en-US" b="0" u="none" baseline="0" dirty="0" smtClean="0"/>
                        <a:t>TOTAL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XXXX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Fixed Assets</a:t>
                      </a:r>
                    </a:p>
                    <a:p>
                      <a:r>
                        <a:rPr lang="en-US" b="0" u="none" dirty="0" smtClean="0"/>
                        <a:t>Plant &amp; Machinery           XXX</a:t>
                      </a:r>
                    </a:p>
                    <a:p>
                      <a:r>
                        <a:rPr lang="en-US" b="0" u="none" dirty="0" smtClean="0"/>
                        <a:t>(-) Depreciation                XXX</a:t>
                      </a:r>
                    </a:p>
                    <a:p>
                      <a:r>
                        <a:rPr lang="en-US" b="0" u="none" dirty="0" smtClean="0"/>
                        <a:t>Furniture &amp; Fixtures        XXX</a:t>
                      </a:r>
                    </a:p>
                    <a:p>
                      <a:r>
                        <a:rPr lang="en-US" b="0" u="none" dirty="0" smtClean="0"/>
                        <a:t>(-) Depreciation                XXX</a:t>
                      </a:r>
                    </a:p>
                    <a:p>
                      <a:endParaRPr lang="en-US" b="0" u="none" dirty="0" smtClean="0"/>
                    </a:p>
                    <a:p>
                      <a:r>
                        <a:rPr lang="en-US" b="1" u="sng" dirty="0" smtClean="0"/>
                        <a:t>Current Assets</a:t>
                      </a:r>
                    </a:p>
                    <a:p>
                      <a:r>
                        <a:rPr lang="en-US" b="0" u="none" dirty="0" smtClean="0"/>
                        <a:t>Stock</a:t>
                      </a:r>
                    </a:p>
                    <a:p>
                      <a:r>
                        <a:rPr lang="en-US" b="0" u="none" dirty="0" smtClean="0"/>
                        <a:t>Sundry debtors                  XXX</a:t>
                      </a:r>
                    </a:p>
                    <a:p>
                      <a:r>
                        <a:rPr lang="en-US" b="0" u="none" dirty="0" smtClean="0"/>
                        <a:t>(-)</a:t>
                      </a:r>
                      <a:r>
                        <a:rPr lang="en-US" b="0" u="none" baseline="0" dirty="0" smtClean="0"/>
                        <a:t> </a:t>
                      </a:r>
                      <a:r>
                        <a:rPr lang="en-US" b="0" u="none" baseline="0" dirty="0" err="1" smtClean="0"/>
                        <a:t>Prv</a:t>
                      </a:r>
                      <a:r>
                        <a:rPr lang="en-US" b="0" u="none" baseline="0" dirty="0" smtClean="0"/>
                        <a:t>. forbad debts          XXX</a:t>
                      </a:r>
                    </a:p>
                    <a:p>
                      <a:r>
                        <a:rPr lang="en-US" b="0" u="none" baseline="0" dirty="0" smtClean="0"/>
                        <a:t>Bills Receivable</a:t>
                      </a:r>
                    </a:p>
                    <a:p>
                      <a:r>
                        <a:rPr lang="en-US" b="0" u="none" baseline="0" dirty="0" smtClean="0"/>
                        <a:t>Cash in hand</a:t>
                      </a:r>
                    </a:p>
                    <a:p>
                      <a:r>
                        <a:rPr lang="en-US" b="0" u="none" baseline="0" dirty="0" smtClean="0"/>
                        <a:t>Cash at bank</a:t>
                      </a:r>
                    </a:p>
                    <a:p>
                      <a:r>
                        <a:rPr lang="en-US" b="0" u="none" baseline="0" dirty="0" smtClean="0"/>
                        <a:t>Prepaid expenses</a:t>
                      </a:r>
                    </a:p>
                    <a:p>
                      <a:endParaRPr lang="en-US" b="0" u="none" baseline="0" dirty="0" smtClean="0"/>
                    </a:p>
                    <a:p>
                      <a:r>
                        <a:rPr lang="en-US" b="0" u="none" baseline="0" dirty="0" smtClean="0"/>
                        <a:t>TOTAL</a:t>
                      </a:r>
                      <a:endParaRPr 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XXXX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387" name="TextBox 2"/>
          <p:cNvSpPr txBox="1">
            <a:spLocks noChangeArrowheads="1"/>
          </p:cNvSpPr>
          <p:nvPr/>
        </p:nvSpPr>
        <p:spPr bwMode="auto">
          <a:xfrm>
            <a:off x="2590800" y="762000"/>
            <a:ext cx="3522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>
                <a:latin typeface="Calibri" pitchFamily="34" charset="0"/>
              </a:rPr>
              <a:t>Format of a Balance Sheet</a:t>
            </a:r>
          </a:p>
        </p:txBody>
      </p:sp>
      <p:sp>
        <p:nvSpPr>
          <p:cNvPr id="58388" name="TextBox 3"/>
          <p:cNvSpPr txBox="1">
            <a:spLocks noChangeArrowheads="1"/>
          </p:cNvSpPr>
          <p:nvPr/>
        </p:nvSpPr>
        <p:spPr bwMode="auto">
          <a:xfrm>
            <a:off x="1676400" y="1143000"/>
            <a:ext cx="452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Dr.</a:t>
            </a:r>
          </a:p>
        </p:txBody>
      </p:sp>
      <p:sp>
        <p:nvSpPr>
          <p:cNvPr id="58389" name="TextBox 4"/>
          <p:cNvSpPr txBox="1">
            <a:spLocks noChangeArrowheads="1"/>
          </p:cNvSpPr>
          <p:nvPr/>
        </p:nvSpPr>
        <p:spPr bwMode="auto">
          <a:xfrm>
            <a:off x="7010400" y="10668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Cr.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1447800"/>
          <a:ext cx="7924800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/>
                <a:gridCol w="990600"/>
                <a:gridCol w="3020840"/>
                <a:gridCol w="941560"/>
              </a:tblGrid>
              <a:tr h="37635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Liabilities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Assets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Rs.</a:t>
                      </a:r>
                      <a:endParaRPr lang="en-US" b="1" dirty="0"/>
                    </a:p>
                  </a:txBody>
                  <a:tcPr/>
                </a:tc>
              </a:tr>
              <a:tr h="4825567">
                <a:tc>
                  <a:txBody>
                    <a:bodyPr/>
                    <a:lstStyle/>
                    <a:p>
                      <a:endParaRPr lang="en-US" sz="16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411" name="TextBox 2"/>
          <p:cNvSpPr txBox="1">
            <a:spLocks noChangeArrowheads="1"/>
          </p:cNvSpPr>
          <p:nvPr/>
        </p:nvSpPr>
        <p:spPr bwMode="auto">
          <a:xfrm>
            <a:off x="2514600" y="381000"/>
            <a:ext cx="411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>
                <a:latin typeface="Calibri" pitchFamily="34" charset="0"/>
              </a:rPr>
              <a:t> Balance Sheet as on 31.3.2012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1295400"/>
          <a:ext cx="7924800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/>
                <a:gridCol w="990600"/>
                <a:gridCol w="3020840"/>
                <a:gridCol w="941560"/>
              </a:tblGrid>
              <a:tr h="37635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Liabilities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Assets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Rs.</a:t>
                      </a:r>
                      <a:endParaRPr lang="en-US" b="1" dirty="0"/>
                    </a:p>
                  </a:txBody>
                  <a:tcPr/>
                </a:tc>
              </a:tr>
              <a:tr h="4825567">
                <a:tc>
                  <a:txBody>
                    <a:bodyPr/>
                    <a:lstStyle/>
                    <a:p>
                      <a:r>
                        <a:rPr lang="en-US" sz="1600" b="1" u="sng" dirty="0" smtClean="0"/>
                        <a:t>Long - Term Liabilities</a:t>
                      </a:r>
                    </a:p>
                    <a:p>
                      <a:r>
                        <a:rPr lang="en-US" sz="1600" b="0" dirty="0" smtClean="0"/>
                        <a:t>Owner’s Capital               1,96,000</a:t>
                      </a:r>
                    </a:p>
                    <a:p>
                      <a:r>
                        <a:rPr lang="en-US" sz="1600" b="0" dirty="0" smtClean="0"/>
                        <a:t>Add net profit from</a:t>
                      </a:r>
                    </a:p>
                    <a:p>
                      <a:r>
                        <a:rPr lang="en-US" sz="1600" b="0" dirty="0" smtClean="0"/>
                        <a:t>P&amp;L</a:t>
                      </a:r>
                      <a:r>
                        <a:rPr lang="en-US" sz="1600" b="0" baseline="0" dirty="0" smtClean="0"/>
                        <a:t> A/C                                38,600</a:t>
                      </a:r>
                    </a:p>
                    <a:p>
                      <a:endParaRPr lang="en-US" sz="1600" b="0" baseline="0" dirty="0" smtClean="0"/>
                    </a:p>
                    <a:p>
                      <a:endParaRPr lang="en-US" sz="1600" b="0" baseline="0" dirty="0" smtClean="0"/>
                    </a:p>
                    <a:p>
                      <a:endParaRPr lang="en-US" sz="1600" b="1" baseline="0" dirty="0" smtClean="0"/>
                    </a:p>
                    <a:p>
                      <a:r>
                        <a:rPr lang="en-US" sz="1600" b="1" u="sng" baseline="0" dirty="0" smtClean="0"/>
                        <a:t>Current Liabilities</a:t>
                      </a:r>
                    </a:p>
                    <a:p>
                      <a:r>
                        <a:rPr lang="en-US" sz="1600" b="0" u="none" baseline="0" dirty="0" smtClean="0"/>
                        <a:t>Sundry Creditors</a:t>
                      </a:r>
                    </a:p>
                    <a:p>
                      <a:r>
                        <a:rPr lang="en-US" sz="1600" b="0" u="none" baseline="0" dirty="0" smtClean="0"/>
                        <a:t>Bills Payable</a:t>
                      </a:r>
                    </a:p>
                    <a:p>
                      <a:endParaRPr lang="en-US" sz="1600" b="0" u="none" baseline="0" dirty="0" smtClean="0"/>
                    </a:p>
                    <a:p>
                      <a:endParaRPr lang="en-US" sz="1600" b="0" u="none" baseline="0" dirty="0" smtClean="0"/>
                    </a:p>
                    <a:p>
                      <a:endParaRPr lang="en-US" sz="1600" b="0" u="none" baseline="0" dirty="0" smtClean="0"/>
                    </a:p>
                    <a:p>
                      <a:endParaRPr lang="en-US" sz="1600" b="0" u="none" baseline="0" dirty="0" smtClean="0"/>
                    </a:p>
                    <a:p>
                      <a:endParaRPr lang="en-US" sz="1600" b="0" u="none" baseline="0" dirty="0" smtClean="0"/>
                    </a:p>
                    <a:p>
                      <a:r>
                        <a:rPr lang="en-US" sz="1600" b="1" u="none" baseline="0" dirty="0" smtClean="0"/>
                        <a:t>TOTAL</a:t>
                      </a:r>
                      <a:endParaRPr lang="en-US" sz="16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2,34,600</a:t>
                      </a:r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25,000</a:t>
                      </a:r>
                    </a:p>
                    <a:p>
                      <a:pPr algn="r"/>
                      <a:r>
                        <a:rPr lang="en-US" sz="1600" dirty="0" smtClean="0"/>
                        <a:t>17,000</a:t>
                      </a:r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b="1" dirty="0" smtClean="0"/>
                        <a:t>2,76,600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 smtClean="0"/>
                        <a:t>Fixed Assets</a:t>
                      </a:r>
                    </a:p>
                    <a:p>
                      <a:r>
                        <a:rPr lang="en-US" sz="1600" b="0" u="none" dirty="0" smtClean="0"/>
                        <a:t>Plant &amp; Machinery           </a:t>
                      </a:r>
                    </a:p>
                    <a:p>
                      <a:r>
                        <a:rPr lang="en-US" sz="1600" b="0" u="none" dirty="0" smtClean="0"/>
                        <a:t>Buildings                </a:t>
                      </a:r>
                    </a:p>
                    <a:p>
                      <a:r>
                        <a:rPr lang="en-US" sz="1600" b="0" u="none" dirty="0" smtClean="0"/>
                        <a:t>Furniture &amp; Fixtures        </a:t>
                      </a:r>
                    </a:p>
                    <a:p>
                      <a:r>
                        <a:rPr lang="en-US" sz="1600" b="0" u="none" dirty="0" smtClean="0"/>
                        <a:t>                </a:t>
                      </a:r>
                    </a:p>
                    <a:p>
                      <a:endParaRPr lang="en-US" sz="1600" b="0" u="none" dirty="0" smtClean="0"/>
                    </a:p>
                    <a:p>
                      <a:r>
                        <a:rPr lang="en-US" sz="1600" b="1" u="sng" dirty="0" smtClean="0"/>
                        <a:t>Current Assets</a:t>
                      </a:r>
                    </a:p>
                    <a:p>
                      <a:r>
                        <a:rPr lang="en-US" sz="1600" b="0" u="none" dirty="0" smtClean="0"/>
                        <a:t>Stock</a:t>
                      </a:r>
                    </a:p>
                    <a:p>
                      <a:r>
                        <a:rPr lang="en-US" sz="1600" b="0" u="none" dirty="0" smtClean="0"/>
                        <a:t>Sundry debtors                  </a:t>
                      </a:r>
                    </a:p>
                    <a:p>
                      <a:r>
                        <a:rPr lang="en-US" sz="1600" b="0" u="none" baseline="0" dirty="0" smtClean="0"/>
                        <a:t>         </a:t>
                      </a:r>
                    </a:p>
                    <a:p>
                      <a:r>
                        <a:rPr lang="en-US" sz="1600" b="0" u="none" baseline="0" dirty="0" smtClean="0"/>
                        <a:t>Bills Receivable</a:t>
                      </a:r>
                    </a:p>
                    <a:p>
                      <a:r>
                        <a:rPr lang="en-US" sz="1600" b="0" u="none" baseline="0" dirty="0" smtClean="0"/>
                        <a:t>Cash in hand</a:t>
                      </a:r>
                    </a:p>
                    <a:p>
                      <a:r>
                        <a:rPr lang="en-US" sz="1600" b="0" u="none" baseline="0" dirty="0" smtClean="0"/>
                        <a:t>Cash at bank</a:t>
                      </a:r>
                    </a:p>
                    <a:p>
                      <a:endParaRPr lang="en-US" sz="1600" b="0" u="none" baseline="0" dirty="0" smtClean="0"/>
                    </a:p>
                    <a:p>
                      <a:endParaRPr lang="en-US" sz="1600" b="0" u="none" baseline="0" dirty="0" smtClean="0"/>
                    </a:p>
                    <a:p>
                      <a:r>
                        <a:rPr lang="en-US" sz="1600" b="1" u="none" baseline="0" dirty="0" smtClean="0"/>
                        <a:t>TOTAL</a:t>
                      </a:r>
                      <a:endParaRPr lang="en-US" sz="160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60,000</a:t>
                      </a:r>
                    </a:p>
                    <a:p>
                      <a:pPr algn="r"/>
                      <a:r>
                        <a:rPr lang="en-US" sz="1600" dirty="0" smtClean="0"/>
                        <a:t>80,000</a:t>
                      </a:r>
                    </a:p>
                    <a:p>
                      <a:pPr algn="r"/>
                      <a:r>
                        <a:rPr lang="en-US" sz="1600" dirty="0" smtClean="0"/>
                        <a:t>11,000</a:t>
                      </a:r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40,200</a:t>
                      </a:r>
                    </a:p>
                    <a:p>
                      <a:pPr algn="r"/>
                      <a:r>
                        <a:rPr lang="en-US" sz="1600" dirty="0" smtClean="0"/>
                        <a:t>40,000</a:t>
                      </a:r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dirty="0" smtClean="0"/>
                        <a:t>10,000</a:t>
                      </a:r>
                    </a:p>
                    <a:p>
                      <a:pPr algn="r"/>
                      <a:r>
                        <a:rPr lang="en-US" sz="1600" dirty="0" smtClean="0"/>
                        <a:t>4,800</a:t>
                      </a:r>
                    </a:p>
                    <a:p>
                      <a:pPr algn="r"/>
                      <a:r>
                        <a:rPr lang="en-US" sz="1600" dirty="0" smtClean="0"/>
                        <a:t>30,800</a:t>
                      </a:r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endParaRPr lang="en-US" sz="1600" dirty="0" smtClean="0"/>
                    </a:p>
                    <a:p>
                      <a:pPr algn="r"/>
                      <a:r>
                        <a:rPr lang="en-US" sz="1600" b="1" dirty="0" smtClean="0"/>
                        <a:t>2,76,600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435" name="TextBox 2"/>
          <p:cNvSpPr txBox="1">
            <a:spLocks noChangeArrowheads="1"/>
          </p:cNvSpPr>
          <p:nvPr/>
        </p:nvSpPr>
        <p:spPr bwMode="auto">
          <a:xfrm>
            <a:off x="2514600" y="228600"/>
            <a:ext cx="411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>
                <a:latin typeface="Calibri" pitchFamily="34" charset="0"/>
              </a:rPr>
              <a:t> Balance Sheet as on 31.3.2012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-990600"/>
            <a:ext cx="777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Problem</a:t>
            </a:r>
          </a:p>
          <a:p>
            <a:endParaRPr lang="en-US" dirty="0" smtClean="0"/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From the following trial balance and adjustments of ABC Company, prepare trading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 P&amp;L for the year ended 31-12-01 and Balance Sheet as on that date.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Cr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Sundry Debtors                                64,000 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Stock(1-1-01)                                    44,000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Cash in hand                                           70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Plant &amp; Machinery                          35,000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Sundry creditors                                                                               21,300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Trade Expenses                                  2,150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Sales                                                                                                  2,69,000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Salaries                                               4,450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Carriage Outwards                               800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Rent                                                      1,800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Bills Payable                                                                                      15,000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Purchases                                         2,37,740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Discounts                                               2,200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Business Premises                               69,000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Capital (1/1/01)                                                                                1,59,000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Cash at Bank                                         3,090 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4,64,300                                 4,64,300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1"/>
          <p:cNvSpPr txBox="1">
            <a:spLocks noChangeArrowheads="1"/>
          </p:cNvSpPr>
          <p:nvPr/>
        </p:nvSpPr>
        <p:spPr bwMode="auto">
          <a:xfrm>
            <a:off x="990600" y="533400"/>
            <a:ext cx="760095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/>
              <a:t>Problem</a:t>
            </a:r>
          </a:p>
          <a:p>
            <a:endParaRPr lang="en-US" dirty="0"/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From the following trial balance and adjustments of ABC Company, prepare trading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 P&amp;L for the year ended 31-12-01 and Balance Sheet as on that date.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Cr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Sundry Debtors                                64,000  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Stock(1-1-01)                             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44,000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Cash in hand                                           70 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Plant &amp; Machinery                          35,000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Sundry creditors                                                                               21,300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Trade Expenses                                  2,150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Sales        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2,69,000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Salaries                                               4,450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Carriage Outwards                               800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Rent                                                      1,800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Bills Payable                                                                                      15,000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Purchases 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2,37,740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Discounts                                               2,200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Business Premises                               69,000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Capital (1/1/01)                                                                                1,59,000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Cash at Bank                                         3,090  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4,64,300                                 4,64,300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838200"/>
            <a:ext cx="5815013" cy="2586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Adjustments</a:t>
            </a:r>
            <a:r>
              <a:rPr lang="en-US" dirty="0"/>
              <a:t>:</a:t>
            </a:r>
          </a:p>
          <a:p>
            <a:pPr>
              <a:defRPr/>
            </a:pPr>
            <a:endParaRPr lang="en-US" dirty="0"/>
          </a:p>
          <a:p>
            <a:pPr marL="342900" indent="-342900">
              <a:buFontTx/>
              <a:buAutoNum type="arabicPeriod"/>
              <a:defRPr/>
            </a:pPr>
            <a:r>
              <a:rPr lang="en-US" b="1" dirty="0"/>
              <a:t>The stock as on 31-12-01 was Rs.24,900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b="1" dirty="0"/>
              <a:t>Rent was unpaid to the extent of Rs.170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b="1" dirty="0"/>
              <a:t>Outstanding trade expenses were Rs. 300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b="1" dirty="0"/>
              <a:t>Write off for bad debts Rs.800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b="1" dirty="0"/>
              <a:t>Provide 5% for doubtful debts.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b="1" dirty="0"/>
              <a:t>Depreciate Plant &amp; Machinery @ 10%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b="1" dirty="0"/>
              <a:t>Business premises are to be depreciated by 2%.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143000"/>
            <a:ext cx="53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Trading Account for the year ending 31.12.2001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981200"/>
          <a:ext cx="6096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896"/>
                <a:gridCol w="1187532"/>
                <a:gridCol w="1583377"/>
                <a:gridCol w="1029195"/>
              </a:tblGrid>
              <a:tr h="33528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 Opening Stock</a:t>
                      </a:r>
                    </a:p>
                    <a:p>
                      <a:r>
                        <a:rPr lang="en-US" dirty="0" smtClean="0"/>
                        <a:t>To Purchases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 gross profit transferred to P&amp;L A/c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44,000</a:t>
                      </a:r>
                    </a:p>
                    <a:p>
                      <a:r>
                        <a:rPr lang="en-US" dirty="0" smtClean="0"/>
                        <a:t>2,37,740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12,160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2,93,900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By Sales</a:t>
                      </a:r>
                    </a:p>
                    <a:p>
                      <a:r>
                        <a:rPr lang="en-US" dirty="0" smtClean="0"/>
                        <a:t>By Closing Stock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2,69,000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24,900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2,93,900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0" y="1600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1524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609600"/>
            <a:ext cx="622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Profit and Loss Account for the year ending 31-12-2001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066800"/>
          <a:ext cx="7086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990600"/>
                <a:gridCol w="2057400"/>
                <a:gridCol w="1219200"/>
              </a:tblGrid>
              <a:tr h="44704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 salaries</a:t>
                      </a:r>
                    </a:p>
                    <a:p>
                      <a:r>
                        <a:rPr lang="en-US" dirty="0" smtClean="0"/>
                        <a:t>To trade expenses    2,150</a:t>
                      </a:r>
                    </a:p>
                    <a:p>
                      <a:r>
                        <a:rPr lang="en-US" dirty="0" smtClean="0"/>
                        <a:t>Add Outstanding          300</a:t>
                      </a:r>
                    </a:p>
                    <a:p>
                      <a:r>
                        <a:rPr lang="en-US" dirty="0" smtClean="0"/>
                        <a:t>To Carriage Outwards</a:t>
                      </a:r>
                    </a:p>
                    <a:p>
                      <a:r>
                        <a:rPr lang="en-US" dirty="0" smtClean="0"/>
                        <a:t>To rent                           1,800</a:t>
                      </a:r>
                    </a:p>
                    <a:p>
                      <a:r>
                        <a:rPr lang="en-US" dirty="0" smtClean="0"/>
                        <a:t>Add outstanding             170</a:t>
                      </a:r>
                    </a:p>
                    <a:p>
                      <a:r>
                        <a:rPr lang="en-US" dirty="0" smtClean="0"/>
                        <a:t>To discounts</a:t>
                      </a:r>
                    </a:p>
                    <a:p>
                      <a:r>
                        <a:rPr lang="en-US" dirty="0" smtClean="0"/>
                        <a:t>Add: further bad debts  800</a:t>
                      </a:r>
                    </a:p>
                    <a:p>
                      <a:r>
                        <a:rPr lang="en-US" dirty="0" smtClean="0"/>
                        <a:t>Add Provisions             3,160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 depreciation</a:t>
                      </a:r>
                    </a:p>
                    <a:p>
                      <a:r>
                        <a:rPr lang="en-US" dirty="0" smtClean="0"/>
                        <a:t>Plant 10%                      3,500</a:t>
                      </a:r>
                    </a:p>
                    <a:p>
                      <a:r>
                        <a:rPr lang="en-US" dirty="0" err="1" smtClean="0"/>
                        <a:t>Busi</a:t>
                      </a:r>
                      <a:r>
                        <a:rPr lang="en-US" dirty="0" smtClean="0"/>
                        <a:t>. Premises              1,380      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4,450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2450</a:t>
                      </a:r>
                    </a:p>
                    <a:p>
                      <a:pPr algn="ctr"/>
                      <a:r>
                        <a:rPr lang="en-US" dirty="0" smtClean="0"/>
                        <a:t>800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1,970</a:t>
                      </a:r>
                    </a:p>
                    <a:p>
                      <a:pPr algn="ctr"/>
                      <a:r>
                        <a:rPr lang="en-US" dirty="0" smtClean="0"/>
                        <a:t>2,200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3,960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4,880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20,170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By gross profit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By Net loss transferred</a:t>
                      </a:r>
                      <a:r>
                        <a:rPr lang="en-US" baseline="0" dirty="0" smtClean="0"/>
                        <a:t> to capital a/c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12,160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8,550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20,170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97000"/>
          <a:ext cx="6096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914400"/>
                <a:gridCol w="2057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Liabilities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800" u="sng" dirty="0" smtClean="0"/>
                        <a:t>Long Term Liabilities</a:t>
                      </a:r>
                    </a:p>
                    <a:p>
                      <a:r>
                        <a:rPr lang="en-US" sz="1200" dirty="0" smtClean="0"/>
                        <a:t>Owner’s  Capital        1,59,000</a:t>
                      </a:r>
                    </a:p>
                    <a:p>
                      <a:r>
                        <a:rPr lang="en-US" sz="1200" dirty="0" smtClean="0"/>
                        <a:t>Less: Net loss                     8,550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800" u="sng" dirty="0" smtClean="0"/>
                        <a:t>Current Liabilities</a:t>
                      </a:r>
                    </a:p>
                    <a:p>
                      <a:endParaRPr lang="en-US" sz="1200" u="sng" dirty="0" smtClean="0"/>
                    </a:p>
                    <a:p>
                      <a:r>
                        <a:rPr lang="en-US" sz="1200" u="none" dirty="0" smtClean="0"/>
                        <a:t>Sundry</a:t>
                      </a:r>
                      <a:r>
                        <a:rPr lang="en-US" sz="1200" u="none" baseline="0" dirty="0" smtClean="0"/>
                        <a:t> Creditors</a:t>
                      </a:r>
                    </a:p>
                    <a:p>
                      <a:r>
                        <a:rPr lang="en-US" sz="1200" u="none" baseline="0" dirty="0" smtClean="0"/>
                        <a:t>Bills Payable</a:t>
                      </a:r>
                    </a:p>
                    <a:p>
                      <a:endParaRPr lang="en-US" sz="1200" u="none" baseline="0" dirty="0" smtClean="0"/>
                    </a:p>
                    <a:p>
                      <a:r>
                        <a:rPr lang="en-US" sz="1200" u="none" baseline="0" dirty="0" smtClean="0"/>
                        <a:t>Outstanding Expenses   </a:t>
                      </a:r>
                    </a:p>
                    <a:p>
                      <a:r>
                        <a:rPr lang="en-US" sz="1200" u="none" baseline="0" dirty="0" smtClean="0"/>
                        <a:t>Rent                                      170</a:t>
                      </a:r>
                    </a:p>
                    <a:p>
                      <a:r>
                        <a:rPr lang="en-US" sz="1200" u="none" baseline="0" dirty="0" smtClean="0"/>
                        <a:t>Trading expenses               300  </a:t>
                      </a:r>
                    </a:p>
                    <a:p>
                      <a:endParaRPr lang="en-US" sz="1200" u="none" baseline="0" dirty="0" smtClean="0"/>
                    </a:p>
                    <a:p>
                      <a:endParaRPr lang="en-US" sz="1200" u="none" baseline="0" dirty="0" smtClean="0"/>
                    </a:p>
                    <a:p>
                      <a:r>
                        <a:rPr lang="en-US" sz="1200" u="none" baseline="0" dirty="0" smtClean="0"/>
                        <a:t>Total   </a:t>
                      </a:r>
                    </a:p>
                    <a:p>
                      <a:endParaRPr lang="en-US" sz="1200" u="none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j-lt"/>
                      </a:endParaRPr>
                    </a:p>
                    <a:p>
                      <a:endParaRPr lang="en-US" dirty="0" smtClean="0">
                        <a:latin typeface="+mj-lt"/>
                      </a:endParaRPr>
                    </a:p>
                    <a:p>
                      <a:endParaRPr lang="en-US" sz="1200" dirty="0" smtClean="0">
                        <a:latin typeface="+mj-lt"/>
                      </a:endParaRP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r>
                        <a:rPr lang="en-US" sz="1200" dirty="0" smtClean="0">
                          <a:latin typeface="+mn-lt"/>
                        </a:rPr>
                        <a:t>1,,50,450</a:t>
                      </a: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r>
                        <a:rPr lang="en-US" sz="1200" dirty="0" smtClean="0">
                          <a:latin typeface="+mn-lt"/>
                        </a:rPr>
                        <a:t>21,300</a:t>
                      </a:r>
                    </a:p>
                    <a:p>
                      <a:r>
                        <a:rPr lang="en-US" sz="1200" dirty="0" smtClean="0">
                          <a:latin typeface="+mn-lt"/>
                        </a:rPr>
                        <a:t>15,000</a:t>
                      </a: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r>
                        <a:rPr lang="en-US" sz="1200" dirty="0" smtClean="0">
                          <a:latin typeface="+mn-lt"/>
                        </a:rPr>
                        <a:t>      470</a:t>
                      </a: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r>
                        <a:rPr lang="en-US" sz="1200" dirty="0" smtClean="0">
                          <a:latin typeface="+mn-lt"/>
                        </a:rPr>
                        <a:t>1,87,220</a:t>
                      </a:r>
                    </a:p>
                    <a:p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latin typeface="+mj-lt"/>
                        </a:rPr>
                        <a:t>Assets</a:t>
                      </a:r>
                    </a:p>
                    <a:p>
                      <a:r>
                        <a:rPr lang="en-US" u="sng" dirty="0" smtClean="0">
                          <a:latin typeface="+mj-lt"/>
                        </a:rPr>
                        <a:t>Fixed Assets</a:t>
                      </a:r>
                    </a:p>
                    <a:p>
                      <a:r>
                        <a:rPr lang="en-US" sz="1200" u="none" dirty="0" smtClean="0">
                          <a:latin typeface="+mn-lt"/>
                        </a:rPr>
                        <a:t>Plant &amp; Machinery   35,000</a:t>
                      </a:r>
                    </a:p>
                    <a:p>
                      <a:r>
                        <a:rPr lang="en-US" sz="1200" u="none" dirty="0" smtClean="0">
                          <a:latin typeface="+mn-lt"/>
                        </a:rPr>
                        <a:t>Less:</a:t>
                      </a:r>
                      <a:r>
                        <a:rPr lang="en-US" sz="1200" u="none" baseline="0" dirty="0" smtClean="0">
                          <a:latin typeface="+mn-lt"/>
                        </a:rPr>
                        <a:t> depreciation       3,500</a:t>
                      </a:r>
                    </a:p>
                    <a:p>
                      <a:endParaRPr lang="en-US" sz="1200" u="none" baseline="0" dirty="0" smtClean="0">
                        <a:latin typeface="+mn-lt"/>
                      </a:endParaRPr>
                    </a:p>
                    <a:p>
                      <a:r>
                        <a:rPr lang="en-US" sz="1200" u="none" baseline="0" dirty="0" smtClean="0">
                          <a:latin typeface="+mn-lt"/>
                        </a:rPr>
                        <a:t>Business Premises     69,000</a:t>
                      </a:r>
                    </a:p>
                    <a:p>
                      <a:r>
                        <a:rPr lang="en-US" sz="1200" u="none" baseline="0" dirty="0" smtClean="0">
                          <a:latin typeface="+mn-lt"/>
                        </a:rPr>
                        <a:t>Less: depreciation       1,380</a:t>
                      </a:r>
                    </a:p>
                    <a:p>
                      <a:endParaRPr lang="en-US" sz="1200" u="none" baseline="0" dirty="0" smtClean="0">
                        <a:latin typeface="+mn-lt"/>
                      </a:endParaRPr>
                    </a:p>
                    <a:p>
                      <a:r>
                        <a:rPr lang="en-US" sz="1800" u="sng" baseline="0" dirty="0" smtClean="0">
                          <a:latin typeface="+mn-lt"/>
                        </a:rPr>
                        <a:t>Current Assets</a:t>
                      </a:r>
                    </a:p>
                    <a:p>
                      <a:r>
                        <a:rPr lang="en-US" sz="1200" u="none" baseline="0" dirty="0" smtClean="0">
                          <a:latin typeface="+mn-lt"/>
                        </a:rPr>
                        <a:t>Stock</a:t>
                      </a:r>
                    </a:p>
                    <a:p>
                      <a:r>
                        <a:rPr lang="en-US" sz="1200" u="none" baseline="0" dirty="0" smtClean="0">
                          <a:latin typeface="+mn-lt"/>
                        </a:rPr>
                        <a:t>Sundry Debtors         64,000</a:t>
                      </a:r>
                    </a:p>
                    <a:p>
                      <a:r>
                        <a:rPr lang="en-US" sz="1200" u="none" baseline="0" dirty="0" smtClean="0">
                          <a:latin typeface="+mn-lt"/>
                        </a:rPr>
                        <a:t>  Less: Bad Debts             800</a:t>
                      </a:r>
                    </a:p>
                    <a:p>
                      <a:r>
                        <a:rPr lang="en-US" sz="1200" u="none" baseline="0" dirty="0" smtClean="0">
                          <a:latin typeface="+mn-lt"/>
                        </a:rPr>
                        <a:t>                                     63,200</a:t>
                      </a:r>
                    </a:p>
                    <a:p>
                      <a:r>
                        <a:rPr lang="en-US" sz="1200" u="none" baseline="0" dirty="0" smtClean="0">
                          <a:latin typeface="+mn-lt"/>
                        </a:rPr>
                        <a:t>Less: new Provisions  3,160</a:t>
                      </a:r>
                    </a:p>
                    <a:p>
                      <a:r>
                        <a:rPr lang="en-US" sz="1200" u="none" baseline="0" dirty="0" smtClean="0">
                          <a:latin typeface="+mn-lt"/>
                        </a:rPr>
                        <a:t>Cash at bank</a:t>
                      </a:r>
                    </a:p>
                    <a:p>
                      <a:r>
                        <a:rPr lang="en-US" sz="1200" u="none" baseline="0" dirty="0" smtClean="0">
                          <a:latin typeface="+mn-lt"/>
                        </a:rPr>
                        <a:t>Cash in hand</a:t>
                      </a:r>
                    </a:p>
                    <a:p>
                      <a:endParaRPr lang="en-US" sz="1200" u="none" baseline="0" dirty="0" smtClean="0">
                        <a:latin typeface="+mn-lt"/>
                      </a:endParaRPr>
                    </a:p>
                    <a:p>
                      <a:r>
                        <a:rPr lang="en-US" sz="1200" u="none" baseline="0" dirty="0" smtClean="0">
                          <a:latin typeface="+mn-lt"/>
                        </a:rPr>
                        <a:t>Total</a:t>
                      </a:r>
                      <a:endParaRPr lang="en-US" sz="12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31,500</a:t>
                      </a:r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67620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  </a:t>
                      </a:r>
                    </a:p>
                    <a:p>
                      <a:r>
                        <a:rPr lang="en-US" sz="1200" dirty="0" smtClean="0"/>
                        <a:t>24,900</a:t>
                      </a:r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60,040</a:t>
                      </a:r>
                    </a:p>
                    <a:p>
                      <a:r>
                        <a:rPr lang="en-US" sz="1200" dirty="0" smtClean="0"/>
                        <a:t>   3,090</a:t>
                      </a:r>
                    </a:p>
                    <a:p>
                      <a:r>
                        <a:rPr lang="en-US" sz="1200" dirty="0" smtClean="0"/>
                        <a:t>         70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1,87,220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90800" y="609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Balance Sheet as on 31.12.2001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990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914400"/>
            <a:ext cx="65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200025" y="1143000"/>
            <a:ext cx="8943975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u="sng"/>
              <a:t>Trading Account</a:t>
            </a:r>
          </a:p>
          <a:p>
            <a:endParaRPr lang="en-US"/>
          </a:p>
          <a:p>
            <a:r>
              <a:rPr lang="en-US" sz="2000" b="1"/>
              <a:t>The trading account gives overall result of trading, i.e., purchasing</a:t>
            </a:r>
          </a:p>
          <a:p>
            <a:r>
              <a:rPr lang="en-US" sz="2000" b="1"/>
              <a:t>and selling of goods. In other words, it explains whether purchasing </a:t>
            </a:r>
          </a:p>
          <a:p>
            <a:r>
              <a:rPr lang="en-US" sz="2000" b="1"/>
              <a:t>of goods and selling them has proved to be profitable or not. It takes</a:t>
            </a:r>
          </a:p>
          <a:p>
            <a:r>
              <a:rPr lang="en-US" sz="2000" b="1"/>
              <a:t>into account on the one hand the cost of goods sold and on the other </a:t>
            </a:r>
          </a:p>
          <a:p>
            <a:r>
              <a:rPr lang="en-US" sz="2000" b="1"/>
              <a:t>the value for which they have been sold. In case the sales value is</a:t>
            </a:r>
          </a:p>
          <a:p>
            <a:r>
              <a:rPr lang="en-US" sz="2000" b="1"/>
              <a:t>higher than the cost of goods sold, there will be </a:t>
            </a:r>
            <a:r>
              <a:rPr lang="en-US" sz="2400" b="1">
                <a:solidFill>
                  <a:srgbClr val="FF0000"/>
                </a:solidFill>
              </a:rPr>
              <a:t>Profit</a:t>
            </a:r>
            <a:r>
              <a:rPr lang="en-US" sz="2400" b="1"/>
              <a:t>,</a:t>
            </a:r>
            <a:r>
              <a:rPr lang="en-US" sz="2000" b="1"/>
              <a:t> while in a</a:t>
            </a:r>
          </a:p>
          <a:p>
            <a:r>
              <a:rPr lang="en-US" sz="2000" b="1"/>
              <a:t>reverse case, there will be </a:t>
            </a:r>
            <a:r>
              <a:rPr lang="en-US" sz="2400" b="1">
                <a:solidFill>
                  <a:srgbClr val="FF0000"/>
                </a:solidFill>
              </a:rPr>
              <a:t>Loss</a:t>
            </a:r>
            <a:r>
              <a:rPr lang="en-US" sz="2400" b="1"/>
              <a:t>.</a:t>
            </a:r>
          </a:p>
          <a:p>
            <a:endParaRPr lang="en-US" sz="2000" b="1"/>
          </a:p>
          <a:p>
            <a:r>
              <a:rPr lang="en-US" sz="2000" b="1"/>
              <a:t>The profit disclosed by the Trading Account is termed as </a:t>
            </a:r>
            <a:r>
              <a:rPr lang="en-US" sz="2400" b="1">
                <a:solidFill>
                  <a:srgbClr val="FF0000"/>
                </a:solidFill>
              </a:rPr>
              <a:t>Gross Profit</a:t>
            </a:r>
          </a:p>
          <a:p>
            <a:r>
              <a:rPr lang="en-US" sz="2000" b="1"/>
              <a:t>similarly the loss disclosed is termed as </a:t>
            </a:r>
            <a:r>
              <a:rPr lang="en-US" sz="2400" b="1">
                <a:solidFill>
                  <a:srgbClr val="FF0000"/>
                </a:solidFill>
              </a:rPr>
              <a:t>Gross Loss</a:t>
            </a:r>
            <a:r>
              <a:rPr lang="en-US" sz="20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533400" y="838200"/>
            <a:ext cx="8259763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/>
              <a:t>Items to be considered in trading account are</a:t>
            </a:r>
            <a:r>
              <a:rPr lang="en-US" sz="2800" b="1"/>
              <a:t>:</a:t>
            </a:r>
          </a:p>
          <a:p>
            <a:endParaRPr lang="en-US" b="1"/>
          </a:p>
          <a:p>
            <a:r>
              <a:rPr lang="en-US" sz="2800" b="1"/>
              <a:t>1 Opening Stock</a:t>
            </a:r>
          </a:p>
          <a:p>
            <a:r>
              <a:rPr lang="en-US" sz="2800" b="1"/>
              <a:t>2 Purchases less returns</a:t>
            </a:r>
          </a:p>
          <a:p>
            <a:r>
              <a:rPr lang="en-US" sz="2800" b="1"/>
              <a:t>3 Wages</a:t>
            </a:r>
          </a:p>
          <a:p>
            <a:r>
              <a:rPr lang="en-US" sz="2800" b="1"/>
              <a:t>4 Carriage Inwards</a:t>
            </a:r>
          </a:p>
          <a:p>
            <a:r>
              <a:rPr lang="en-US" sz="2800" b="1"/>
              <a:t>5 fuel and power</a:t>
            </a:r>
          </a:p>
          <a:p>
            <a:r>
              <a:rPr lang="en-US" sz="2800" b="1"/>
              <a:t>6 Sales less returns</a:t>
            </a:r>
          </a:p>
          <a:p>
            <a:r>
              <a:rPr lang="en-US" sz="2800" b="1"/>
              <a:t>7 any other direct expenses </a:t>
            </a:r>
          </a:p>
          <a:p>
            <a:r>
              <a:rPr lang="en-US" sz="2800" b="1"/>
              <a:t>8 closing stock given as additional information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1752600"/>
          <a:ext cx="7010402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/>
                <a:gridCol w="1158328"/>
                <a:gridCol w="2083983"/>
                <a:gridCol w="1139191"/>
              </a:tblGrid>
              <a:tr h="21336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To Opening Stock</a:t>
                      </a:r>
                    </a:p>
                    <a:p>
                      <a:pPr algn="l"/>
                      <a:endParaRPr lang="en-US" b="0" dirty="0" smtClean="0"/>
                    </a:p>
                    <a:p>
                      <a:pPr algn="l"/>
                      <a:r>
                        <a:rPr lang="en-US" b="0" dirty="0" smtClean="0"/>
                        <a:t>To Purchases             XXX</a:t>
                      </a:r>
                    </a:p>
                    <a:p>
                      <a:pPr algn="l"/>
                      <a:r>
                        <a:rPr lang="en-US" b="0" dirty="0" smtClean="0"/>
                        <a:t>(-)  Returns                XXX </a:t>
                      </a:r>
                    </a:p>
                    <a:p>
                      <a:pPr algn="l"/>
                      <a:endParaRPr lang="en-US" b="0" dirty="0" smtClean="0"/>
                    </a:p>
                    <a:p>
                      <a:pPr algn="l"/>
                      <a:r>
                        <a:rPr lang="en-US" b="0" dirty="0" smtClean="0"/>
                        <a:t>To Wages    </a:t>
                      </a:r>
                    </a:p>
                    <a:p>
                      <a:pPr algn="l"/>
                      <a:r>
                        <a:rPr lang="en-US" b="0" dirty="0" smtClean="0"/>
                        <a:t>To Carriage inwards</a:t>
                      </a:r>
                    </a:p>
                    <a:p>
                      <a:pPr algn="l"/>
                      <a:r>
                        <a:rPr lang="en-US" b="0" dirty="0" smtClean="0"/>
                        <a:t>To fuel &amp; power</a:t>
                      </a:r>
                    </a:p>
                    <a:p>
                      <a:pPr algn="l"/>
                      <a:r>
                        <a:rPr lang="en-US" b="0" dirty="0" smtClean="0"/>
                        <a:t>To direct expenses</a:t>
                      </a:r>
                    </a:p>
                    <a:p>
                      <a:pPr algn="l"/>
                      <a:endParaRPr lang="en-US" b="0" dirty="0" smtClean="0"/>
                    </a:p>
                    <a:p>
                      <a:pPr algn="l"/>
                      <a:r>
                        <a:rPr lang="en-US" b="0" dirty="0" smtClean="0"/>
                        <a:t>To Gross Profit transferred</a:t>
                      </a:r>
                    </a:p>
                    <a:p>
                      <a:pPr algn="l"/>
                      <a:r>
                        <a:rPr lang="en-US" b="0" dirty="0" smtClean="0"/>
                        <a:t>to P&amp; L account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XXX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XXX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XXX</a:t>
                      </a:r>
                    </a:p>
                    <a:p>
                      <a:pPr algn="r"/>
                      <a:r>
                        <a:rPr lang="en-US" b="0" dirty="0" smtClean="0"/>
                        <a:t>XXX</a:t>
                      </a:r>
                    </a:p>
                    <a:p>
                      <a:pPr algn="r"/>
                      <a:r>
                        <a:rPr lang="en-US" b="0" dirty="0" smtClean="0"/>
                        <a:t>XXX</a:t>
                      </a:r>
                    </a:p>
                    <a:p>
                      <a:pPr algn="r"/>
                      <a:r>
                        <a:rPr lang="en-US" b="0" dirty="0" smtClean="0"/>
                        <a:t>XXX</a:t>
                      </a:r>
                    </a:p>
                    <a:p>
                      <a:pPr algn="r"/>
                      <a:r>
                        <a:rPr lang="en-US" b="0" dirty="0" smtClean="0"/>
                        <a:t>------</a:t>
                      </a:r>
                    </a:p>
                    <a:p>
                      <a:pPr algn="r"/>
                      <a:r>
                        <a:rPr lang="en-US" b="0" dirty="0" smtClean="0"/>
                        <a:t>XXX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XXX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By Sales              XXX</a:t>
                      </a:r>
                    </a:p>
                    <a:p>
                      <a:r>
                        <a:rPr lang="en-US" b="0" dirty="0" smtClean="0"/>
                        <a:t>Less : Returns   </a:t>
                      </a:r>
                      <a:r>
                        <a:rPr lang="en-US" b="0" baseline="0" dirty="0" smtClean="0"/>
                        <a:t> XXX</a:t>
                      </a:r>
                    </a:p>
                    <a:p>
                      <a:endParaRPr lang="en-US" b="0" baseline="0" dirty="0" smtClean="0"/>
                    </a:p>
                    <a:p>
                      <a:r>
                        <a:rPr lang="en-US" b="0" baseline="0" dirty="0" smtClean="0"/>
                        <a:t>By Closing Stock</a:t>
                      </a:r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XXX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XXX</a:t>
                      </a:r>
                    </a:p>
                    <a:p>
                      <a:pPr algn="r"/>
                      <a:r>
                        <a:rPr lang="en-US" b="0" dirty="0" smtClean="0"/>
                        <a:t>------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XXX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243" name="TextBox 2"/>
          <p:cNvSpPr txBox="1">
            <a:spLocks noChangeArrowheads="1"/>
          </p:cNvSpPr>
          <p:nvPr/>
        </p:nvSpPr>
        <p:spPr bwMode="auto">
          <a:xfrm>
            <a:off x="1828800" y="1371600"/>
            <a:ext cx="407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Dr</a:t>
            </a:r>
          </a:p>
        </p:txBody>
      </p:sp>
      <p:sp>
        <p:nvSpPr>
          <p:cNvPr id="52244" name="TextBox 3"/>
          <p:cNvSpPr txBox="1">
            <a:spLocks noChangeArrowheads="1"/>
          </p:cNvSpPr>
          <p:nvPr/>
        </p:nvSpPr>
        <p:spPr bwMode="auto">
          <a:xfrm>
            <a:off x="7239000" y="1295400"/>
            <a:ext cx="38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Cr</a:t>
            </a:r>
          </a:p>
        </p:txBody>
      </p:sp>
      <p:sp>
        <p:nvSpPr>
          <p:cNvPr id="52245" name="TextBox 4"/>
          <p:cNvSpPr txBox="1">
            <a:spLocks noChangeArrowheads="1"/>
          </p:cNvSpPr>
          <p:nvPr/>
        </p:nvSpPr>
        <p:spPr bwMode="auto">
          <a:xfrm>
            <a:off x="1447800" y="609600"/>
            <a:ext cx="6059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Trading Account for the year ending 31.3.2002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990600"/>
          <a:ext cx="6096000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/>
                <a:gridCol w="1066800"/>
                <a:gridCol w="1143000"/>
              </a:tblGrid>
              <a:tr h="31381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Dr.(Rs.)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Cr.(Rs.)</a:t>
                      </a:r>
                      <a:endParaRPr lang="en-US" sz="1800" b="1" dirty="0"/>
                    </a:p>
                  </a:txBody>
                  <a:tcPr/>
                </a:tc>
              </a:tr>
              <a:tr h="4105782">
                <a:tc>
                  <a:txBody>
                    <a:bodyPr/>
                    <a:lstStyle/>
                    <a:p>
                      <a:endParaRPr lang="en-US" sz="1200" b="1" dirty="0" smtClean="0"/>
                    </a:p>
                    <a:p>
                      <a:r>
                        <a:rPr lang="en-US" sz="1200" b="1" dirty="0" smtClean="0"/>
                        <a:t>Discounts allowed</a:t>
                      </a:r>
                    </a:p>
                    <a:p>
                      <a:r>
                        <a:rPr lang="en-US" sz="1200" b="1" dirty="0" smtClean="0"/>
                        <a:t>Discounts recd.</a:t>
                      </a:r>
                    </a:p>
                    <a:p>
                      <a:r>
                        <a:rPr lang="en-US" sz="1200" b="1" dirty="0" smtClean="0"/>
                        <a:t>Office expenses</a:t>
                      </a:r>
                    </a:p>
                    <a:p>
                      <a:r>
                        <a:rPr lang="en-US" sz="1200" b="1" dirty="0" smtClean="0"/>
                        <a:t>Mfg. expenses</a:t>
                      </a:r>
                    </a:p>
                    <a:p>
                      <a:r>
                        <a:rPr lang="en-US" sz="1200" b="1" dirty="0" smtClean="0"/>
                        <a:t>Bills payable</a:t>
                      </a:r>
                    </a:p>
                    <a:p>
                      <a:r>
                        <a:rPr lang="en-US" sz="1200" b="1" dirty="0" smtClean="0"/>
                        <a:t>Bills receivable</a:t>
                      </a:r>
                    </a:p>
                    <a:p>
                      <a:r>
                        <a:rPr lang="en-US" sz="1200" b="1" dirty="0" smtClean="0"/>
                        <a:t>Cash in hand</a:t>
                      </a:r>
                    </a:p>
                    <a:p>
                      <a:r>
                        <a:rPr lang="en-US" sz="1200" b="1" dirty="0" smtClean="0"/>
                        <a:t>Cash</a:t>
                      </a:r>
                      <a:r>
                        <a:rPr lang="en-US" sz="1200" b="1" baseline="0" dirty="0" smtClean="0"/>
                        <a:t> at bank</a:t>
                      </a:r>
                    </a:p>
                    <a:p>
                      <a:r>
                        <a:rPr lang="en-US" sz="1200" b="1" baseline="0" dirty="0" smtClean="0"/>
                        <a:t>Office rent</a:t>
                      </a:r>
                    </a:p>
                    <a:p>
                      <a:r>
                        <a:rPr lang="en-US" sz="1200" b="1" baseline="0" dirty="0" smtClean="0"/>
                        <a:t>Owner’s Capital</a:t>
                      </a:r>
                    </a:p>
                    <a:p>
                      <a:r>
                        <a:rPr lang="en-US" sz="1200" b="1" baseline="0" dirty="0" smtClean="0"/>
                        <a:t>Machinery</a:t>
                      </a:r>
                    </a:p>
                    <a:p>
                      <a:r>
                        <a:rPr lang="en-US" sz="1200" b="1" baseline="0" dirty="0" smtClean="0"/>
                        <a:t>Stock(1.4.2011)</a:t>
                      </a:r>
                    </a:p>
                    <a:p>
                      <a:r>
                        <a:rPr lang="en-US" sz="1200" b="1" baseline="0" dirty="0" smtClean="0"/>
                        <a:t>Wages</a:t>
                      </a:r>
                    </a:p>
                    <a:p>
                      <a:r>
                        <a:rPr lang="en-US" sz="1200" b="1" baseline="0" dirty="0" smtClean="0"/>
                        <a:t>Carriage inwards</a:t>
                      </a:r>
                    </a:p>
                    <a:p>
                      <a:r>
                        <a:rPr lang="en-US" sz="1200" b="1" baseline="0" dirty="0" smtClean="0"/>
                        <a:t>Salaries</a:t>
                      </a:r>
                    </a:p>
                    <a:p>
                      <a:r>
                        <a:rPr lang="en-US" sz="1200" b="1" baseline="0" dirty="0" smtClean="0"/>
                        <a:t>Factory rent</a:t>
                      </a:r>
                    </a:p>
                    <a:p>
                      <a:r>
                        <a:rPr lang="en-US" sz="1200" b="1" baseline="0" dirty="0" smtClean="0"/>
                        <a:t>Repairs</a:t>
                      </a:r>
                    </a:p>
                    <a:p>
                      <a:r>
                        <a:rPr lang="en-US" sz="1200" b="1" baseline="0" dirty="0" smtClean="0"/>
                        <a:t>Fuel &amp; Power</a:t>
                      </a:r>
                    </a:p>
                    <a:p>
                      <a:r>
                        <a:rPr lang="en-US" sz="1200" b="1" baseline="0" dirty="0" smtClean="0"/>
                        <a:t>Furniture</a:t>
                      </a:r>
                    </a:p>
                    <a:p>
                      <a:r>
                        <a:rPr lang="en-US" sz="1200" b="1" baseline="0" dirty="0" smtClean="0"/>
                        <a:t>Buildings</a:t>
                      </a:r>
                    </a:p>
                    <a:p>
                      <a:r>
                        <a:rPr lang="en-US" sz="1200" b="1" baseline="0" dirty="0" smtClean="0"/>
                        <a:t>Sundry debtors</a:t>
                      </a:r>
                    </a:p>
                    <a:p>
                      <a:r>
                        <a:rPr lang="en-US" sz="1200" b="1" baseline="0" dirty="0" smtClean="0"/>
                        <a:t>Sales</a:t>
                      </a:r>
                    </a:p>
                    <a:p>
                      <a:r>
                        <a:rPr lang="en-US" sz="1200" b="1" baseline="0" dirty="0" smtClean="0"/>
                        <a:t>Purchases</a:t>
                      </a:r>
                    </a:p>
                    <a:p>
                      <a:r>
                        <a:rPr lang="en-US" sz="1200" b="1" baseline="0" dirty="0" smtClean="0"/>
                        <a:t>Creditors</a:t>
                      </a:r>
                    </a:p>
                    <a:p>
                      <a:r>
                        <a:rPr lang="en-US" sz="1200" b="1" baseline="0" dirty="0" smtClean="0"/>
                        <a:t>Returns Inwards</a:t>
                      </a:r>
                    </a:p>
                    <a:p>
                      <a:r>
                        <a:rPr lang="en-US" sz="1200" b="1" baseline="0" dirty="0" smtClean="0"/>
                        <a:t>Returns outwards</a:t>
                      </a:r>
                    </a:p>
                    <a:p>
                      <a:endParaRPr lang="en-US" sz="12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1,500</a:t>
                      </a:r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2,000</a:t>
                      </a:r>
                    </a:p>
                    <a:p>
                      <a:pPr algn="r"/>
                      <a:r>
                        <a:rPr lang="en-US" sz="1200" b="1" dirty="0" smtClean="0"/>
                        <a:t>1,200</a:t>
                      </a:r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10,000</a:t>
                      </a:r>
                    </a:p>
                    <a:p>
                      <a:pPr algn="r"/>
                      <a:r>
                        <a:rPr lang="en-US" sz="1200" b="1" dirty="0" smtClean="0"/>
                        <a:t>4,800</a:t>
                      </a:r>
                    </a:p>
                    <a:p>
                      <a:pPr algn="r"/>
                      <a:r>
                        <a:rPr lang="en-US" sz="1200" b="1" dirty="0" smtClean="0"/>
                        <a:t>30,800</a:t>
                      </a:r>
                    </a:p>
                    <a:p>
                      <a:pPr algn="r"/>
                      <a:r>
                        <a:rPr lang="en-US" sz="1200" b="1" dirty="0" smtClean="0"/>
                        <a:t>3,600</a:t>
                      </a:r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60,000</a:t>
                      </a:r>
                    </a:p>
                    <a:p>
                      <a:pPr algn="r"/>
                      <a:r>
                        <a:rPr lang="en-US" sz="1200" b="1" dirty="0" smtClean="0"/>
                        <a:t>32,000</a:t>
                      </a:r>
                    </a:p>
                    <a:p>
                      <a:pPr algn="r"/>
                      <a:r>
                        <a:rPr lang="en-US" sz="1200" b="1" dirty="0" smtClean="0"/>
                        <a:t>1,00,000</a:t>
                      </a:r>
                    </a:p>
                    <a:p>
                      <a:pPr algn="r"/>
                      <a:r>
                        <a:rPr lang="en-US" sz="1200" b="1" dirty="0" smtClean="0"/>
                        <a:t>1,000</a:t>
                      </a:r>
                    </a:p>
                    <a:p>
                      <a:pPr algn="r"/>
                      <a:r>
                        <a:rPr lang="en-US" sz="1200" b="1" dirty="0" smtClean="0"/>
                        <a:t>10,000</a:t>
                      </a:r>
                    </a:p>
                    <a:p>
                      <a:pPr algn="r"/>
                      <a:r>
                        <a:rPr lang="en-US" sz="1200" b="1" dirty="0" smtClean="0"/>
                        <a:t>4,800</a:t>
                      </a:r>
                    </a:p>
                    <a:p>
                      <a:pPr algn="r"/>
                      <a:r>
                        <a:rPr lang="en-US" sz="1200" b="1" dirty="0" smtClean="0"/>
                        <a:t>800</a:t>
                      </a:r>
                    </a:p>
                    <a:p>
                      <a:pPr algn="r"/>
                      <a:r>
                        <a:rPr lang="en-US" sz="1200" b="1" dirty="0" smtClean="0"/>
                        <a:t>5,000</a:t>
                      </a:r>
                    </a:p>
                    <a:p>
                      <a:pPr algn="r"/>
                      <a:r>
                        <a:rPr lang="en-US" sz="1200" b="1" dirty="0" smtClean="0"/>
                        <a:t>11,000</a:t>
                      </a:r>
                    </a:p>
                    <a:p>
                      <a:pPr algn="r"/>
                      <a:r>
                        <a:rPr lang="en-US" sz="1200" b="1" dirty="0" smtClean="0"/>
                        <a:t>80,000</a:t>
                      </a:r>
                    </a:p>
                    <a:p>
                      <a:pPr algn="r"/>
                      <a:r>
                        <a:rPr lang="en-US" sz="1200" b="1" dirty="0" smtClean="0"/>
                        <a:t>40,000</a:t>
                      </a:r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2,44,000</a:t>
                      </a:r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7,200</a:t>
                      </a:r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6,49,700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 smtClean="0"/>
                    </a:p>
                    <a:p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500</a:t>
                      </a:r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17,000</a:t>
                      </a:r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1,96,000</a:t>
                      </a:r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4,07,200</a:t>
                      </a:r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25,000</a:t>
                      </a:r>
                    </a:p>
                    <a:p>
                      <a:pPr algn="r"/>
                      <a:endParaRPr lang="en-US" sz="1200" b="1" dirty="0" smtClean="0"/>
                    </a:p>
                    <a:p>
                      <a:pPr algn="r"/>
                      <a:r>
                        <a:rPr lang="en-US" sz="1200" b="1" dirty="0" smtClean="0"/>
                        <a:t>4,000</a:t>
                      </a:r>
                    </a:p>
                    <a:p>
                      <a:pPr algn="r"/>
                      <a:r>
                        <a:rPr lang="en-US" sz="1200" b="1" dirty="0" smtClean="0"/>
                        <a:t>6,49,700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264" name="TextBox 2"/>
          <p:cNvSpPr txBox="1">
            <a:spLocks noChangeArrowheads="1"/>
          </p:cNvSpPr>
          <p:nvPr/>
        </p:nvSpPr>
        <p:spPr bwMode="auto">
          <a:xfrm>
            <a:off x="2743200" y="228600"/>
            <a:ext cx="2713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>
                <a:latin typeface="Calibri" pitchFamily="34" charset="0"/>
              </a:rPr>
              <a:t>Trial Balance as on 31.3.12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1752600"/>
          <a:ext cx="7010402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/>
                <a:gridCol w="1158328"/>
                <a:gridCol w="2083983"/>
                <a:gridCol w="1139191"/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To opening stock</a:t>
                      </a:r>
                    </a:p>
                    <a:p>
                      <a:pPr algn="l"/>
                      <a:r>
                        <a:rPr lang="en-US" b="0" dirty="0" smtClean="0"/>
                        <a:t>To Purchases        2,44,000</a:t>
                      </a:r>
                    </a:p>
                    <a:p>
                      <a:pPr algn="l"/>
                      <a:r>
                        <a:rPr lang="en-US" b="0" dirty="0" smtClean="0"/>
                        <a:t>(-)</a:t>
                      </a:r>
                      <a:r>
                        <a:rPr lang="en-US" b="0" baseline="0" dirty="0" smtClean="0"/>
                        <a:t> Returns                  4,000</a:t>
                      </a:r>
                    </a:p>
                    <a:p>
                      <a:pPr algn="l"/>
                      <a:r>
                        <a:rPr lang="en-US" b="0" baseline="0" dirty="0" smtClean="0"/>
                        <a:t>To Wages </a:t>
                      </a:r>
                    </a:p>
                    <a:p>
                      <a:pPr algn="l"/>
                      <a:r>
                        <a:rPr lang="en-US" b="0" baseline="0" dirty="0" smtClean="0"/>
                        <a:t>To Mfg. expenses</a:t>
                      </a:r>
                    </a:p>
                    <a:p>
                      <a:pPr algn="l"/>
                      <a:r>
                        <a:rPr lang="en-US" b="0" baseline="0" dirty="0" smtClean="0"/>
                        <a:t>To carriage inwards</a:t>
                      </a:r>
                    </a:p>
                    <a:p>
                      <a:pPr algn="l"/>
                      <a:r>
                        <a:rPr lang="en-US" b="0" baseline="0" dirty="0" smtClean="0"/>
                        <a:t>To fuel &amp; Power</a:t>
                      </a:r>
                    </a:p>
                    <a:p>
                      <a:pPr algn="l"/>
                      <a:r>
                        <a:rPr lang="en-US" b="0" baseline="0" dirty="0" smtClean="0"/>
                        <a:t>To factory rent</a:t>
                      </a:r>
                    </a:p>
                    <a:p>
                      <a:pPr algn="l"/>
                      <a:endParaRPr lang="en-US" b="0" baseline="0" dirty="0" smtClean="0"/>
                    </a:p>
                    <a:p>
                      <a:pPr algn="l"/>
                      <a:r>
                        <a:rPr lang="en-US" b="0" baseline="0" dirty="0" smtClean="0"/>
                        <a:t>To gross profit transferred</a:t>
                      </a:r>
                    </a:p>
                    <a:p>
                      <a:pPr algn="l"/>
                      <a:r>
                        <a:rPr lang="en-US" b="0" baseline="0" dirty="0" smtClean="0"/>
                        <a:t>     to profit &amp; loss account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/>
                        <a:t>32,000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2,40,000</a:t>
                      </a:r>
                    </a:p>
                    <a:p>
                      <a:pPr algn="r"/>
                      <a:r>
                        <a:rPr lang="en-US" b="0" dirty="0" smtClean="0"/>
                        <a:t>1,00,000</a:t>
                      </a:r>
                    </a:p>
                    <a:p>
                      <a:pPr algn="r"/>
                      <a:r>
                        <a:rPr lang="en-US" b="0" dirty="0" smtClean="0"/>
                        <a:t>1,200</a:t>
                      </a:r>
                    </a:p>
                    <a:p>
                      <a:pPr algn="r"/>
                      <a:r>
                        <a:rPr lang="en-US" b="0" dirty="0" smtClean="0"/>
                        <a:t>1,000</a:t>
                      </a:r>
                    </a:p>
                    <a:p>
                      <a:pPr algn="r"/>
                      <a:r>
                        <a:rPr lang="en-US" b="0" dirty="0" smtClean="0"/>
                        <a:t>5,000</a:t>
                      </a:r>
                    </a:p>
                    <a:p>
                      <a:pPr algn="r"/>
                      <a:r>
                        <a:rPr lang="en-US" b="0" dirty="0" smtClean="0"/>
                        <a:t>4,800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56,000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4,40,000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By sales     4,07,200</a:t>
                      </a:r>
                    </a:p>
                    <a:p>
                      <a:r>
                        <a:rPr lang="en-US" b="0" dirty="0" smtClean="0"/>
                        <a:t>(-) Returns      7,200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By Closing stock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4,00,000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40,000</a:t>
                      </a:r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endParaRPr lang="en-US" b="0" dirty="0" smtClean="0"/>
                    </a:p>
                    <a:p>
                      <a:pPr algn="r"/>
                      <a:r>
                        <a:rPr lang="en-US" b="0" dirty="0" smtClean="0"/>
                        <a:t>4,40,000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291" name="TextBox 3"/>
          <p:cNvSpPr txBox="1">
            <a:spLocks noChangeArrowheads="1"/>
          </p:cNvSpPr>
          <p:nvPr/>
        </p:nvSpPr>
        <p:spPr bwMode="auto">
          <a:xfrm>
            <a:off x="1828800" y="1371600"/>
            <a:ext cx="407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Dr</a:t>
            </a:r>
          </a:p>
        </p:txBody>
      </p:sp>
      <p:sp>
        <p:nvSpPr>
          <p:cNvPr id="54292" name="TextBox 4"/>
          <p:cNvSpPr txBox="1">
            <a:spLocks noChangeArrowheads="1"/>
          </p:cNvSpPr>
          <p:nvPr/>
        </p:nvSpPr>
        <p:spPr bwMode="auto">
          <a:xfrm>
            <a:off x="7239000" y="1295400"/>
            <a:ext cx="38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Cr</a:t>
            </a:r>
          </a:p>
        </p:txBody>
      </p:sp>
      <p:sp>
        <p:nvSpPr>
          <p:cNvPr id="54293" name="TextBox 5"/>
          <p:cNvSpPr txBox="1">
            <a:spLocks noChangeArrowheads="1"/>
          </p:cNvSpPr>
          <p:nvPr/>
        </p:nvSpPr>
        <p:spPr bwMode="auto">
          <a:xfrm>
            <a:off x="1447800" y="609600"/>
            <a:ext cx="6059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Trading Account for the year ending 31.3.2002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"/>
          <p:cNvSpPr txBox="1">
            <a:spLocks noChangeArrowheads="1"/>
          </p:cNvSpPr>
          <p:nvPr/>
        </p:nvSpPr>
        <p:spPr bwMode="auto">
          <a:xfrm>
            <a:off x="190010" y="1981200"/>
            <a:ext cx="905818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alibri" pitchFamily="34" charset="0"/>
              </a:rPr>
              <a:t>To put this in brief, Net Profit = </a:t>
            </a:r>
          </a:p>
          <a:p>
            <a:r>
              <a:rPr lang="en-US" sz="3600" b="1" dirty="0">
                <a:latin typeface="Calibri" pitchFamily="34" charset="0"/>
              </a:rPr>
              <a:t>Gross Profit + Other Income – </a:t>
            </a:r>
            <a:r>
              <a:rPr lang="en-US" sz="3600" b="1" dirty="0" smtClean="0">
                <a:latin typeface="Calibri" pitchFamily="34" charset="0"/>
              </a:rPr>
              <a:t>Other Expenses</a:t>
            </a:r>
            <a:r>
              <a:rPr lang="en-US" sz="3600" b="1" dirty="0">
                <a:latin typeface="Calibri" pitchFamily="34" charset="0"/>
              </a:rPr>
              <a:t>.</a:t>
            </a:r>
          </a:p>
          <a:p>
            <a:r>
              <a:rPr lang="en-US" sz="3600" b="1" dirty="0" smtClean="0">
                <a:latin typeface="Calibri" pitchFamily="34" charset="0"/>
              </a:rPr>
              <a:t>( </a:t>
            </a:r>
            <a:r>
              <a:rPr lang="en-US" sz="3600" b="1" dirty="0">
                <a:latin typeface="Calibri" pitchFamily="34" charset="0"/>
              </a:rPr>
              <a:t>Here all expenses relating to office,</a:t>
            </a:r>
          </a:p>
          <a:p>
            <a:r>
              <a:rPr lang="en-US" sz="3600" b="1" dirty="0">
                <a:latin typeface="Calibri" pitchFamily="34" charset="0"/>
              </a:rPr>
              <a:t> selling and  distribution are considered. </a:t>
            </a:r>
            <a:r>
              <a:rPr lang="en-US" sz="3600" b="1" dirty="0" smtClean="0">
                <a:latin typeface="Calibri" pitchFamily="34" charset="0"/>
              </a:rPr>
              <a:t>)</a:t>
            </a:r>
            <a:endParaRPr lang="en-US" sz="3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1146175"/>
          <a:ext cx="7086600" cy="5712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1104900"/>
                <a:gridCol w="2400300"/>
                <a:gridCol w="1143000"/>
              </a:tblGrid>
              <a:tr h="4089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Rs.</a:t>
                      </a:r>
                      <a:endParaRPr lang="en-US" b="1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 salaries</a:t>
                      </a:r>
                    </a:p>
                    <a:p>
                      <a:r>
                        <a:rPr lang="en-US" b="1" dirty="0" smtClean="0"/>
                        <a:t>To rent                      </a:t>
                      </a:r>
                    </a:p>
                    <a:p>
                      <a:r>
                        <a:rPr lang="en-US" b="1" dirty="0" smtClean="0"/>
                        <a:t>To Insurance            </a:t>
                      </a:r>
                    </a:p>
                    <a:p>
                      <a:r>
                        <a:rPr lang="en-US" b="1" dirty="0" smtClean="0"/>
                        <a:t>To</a:t>
                      </a:r>
                      <a:r>
                        <a:rPr lang="en-US" b="1" baseline="0" dirty="0" smtClean="0"/>
                        <a:t> carriage Outwards</a:t>
                      </a:r>
                    </a:p>
                    <a:p>
                      <a:r>
                        <a:rPr lang="en-US" b="1" baseline="0" dirty="0" smtClean="0"/>
                        <a:t>To cost of samples</a:t>
                      </a:r>
                    </a:p>
                    <a:p>
                      <a:r>
                        <a:rPr lang="en-US" sz="1600" b="1" baseline="0" dirty="0" smtClean="0"/>
                        <a:t>To Prov. Of Depreciation</a:t>
                      </a:r>
                    </a:p>
                    <a:p>
                      <a:r>
                        <a:rPr lang="en-US" sz="1600" b="1" baseline="0" dirty="0" smtClean="0"/>
                        <a:t>To bad debts written off</a:t>
                      </a:r>
                    </a:p>
                    <a:p>
                      <a:r>
                        <a:rPr lang="en-US" sz="1800" b="1" baseline="0" dirty="0" smtClean="0"/>
                        <a:t>To Adv.</a:t>
                      </a:r>
                    </a:p>
                    <a:p>
                      <a:r>
                        <a:rPr lang="en-US" sz="1800" b="1" baseline="0" dirty="0" smtClean="0"/>
                        <a:t>To Interest</a:t>
                      </a:r>
                    </a:p>
                    <a:p>
                      <a:r>
                        <a:rPr lang="en-US" sz="1800" b="1" baseline="0" dirty="0" smtClean="0"/>
                        <a:t>To discounts allowed</a:t>
                      </a:r>
                    </a:p>
                    <a:p>
                      <a:endParaRPr lang="en-US" sz="1800" b="1" baseline="0" dirty="0" smtClean="0"/>
                    </a:p>
                    <a:p>
                      <a:r>
                        <a:rPr lang="en-US" sz="1800" b="1" baseline="0" dirty="0" smtClean="0"/>
                        <a:t>To net Profit trans. To</a:t>
                      </a:r>
                    </a:p>
                    <a:p>
                      <a:r>
                        <a:rPr lang="en-US" sz="1800" b="1" baseline="0" dirty="0" smtClean="0"/>
                        <a:t>Capital A/C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r>
                        <a:rPr lang="en-US" sz="1600" b="1" dirty="0" smtClean="0"/>
                        <a:t>XXX</a:t>
                      </a:r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endParaRPr lang="en-US" b="1" dirty="0" smtClean="0"/>
                    </a:p>
                    <a:p>
                      <a:pPr algn="r"/>
                      <a:endParaRPr lang="en-US" b="1" dirty="0" smtClean="0"/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endParaRPr lang="en-US" b="1" dirty="0" smtClean="0"/>
                    </a:p>
                    <a:p>
                      <a:pPr algn="r"/>
                      <a:endParaRPr lang="en-US" b="1" dirty="0" smtClean="0"/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By Gross Profit</a:t>
                      </a:r>
                    </a:p>
                    <a:p>
                      <a:r>
                        <a:rPr lang="en-US" b="1" dirty="0" smtClean="0"/>
                        <a:t>By discounts received</a:t>
                      </a:r>
                    </a:p>
                    <a:p>
                      <a:r>
                        <a:rPr lang="en-US" b="1" dirty="0" smtClean="0"/>
                        <a:t>By commission recd.</a:t>
                      </a:r>
                    </a:p>
                    <a:p>
                      <a:r>
                        <a:rPr lang="en-US" b="1" dirty="0" smtClean="0"/>
                        <a:t>By reduction in prov.</a:t>
                      </a:r>
                    </a:p>
                    <a:p>
                      <a:r>
                        <a:rPr lang="en-US" b="1" dirty="0" smtClean="0"/>
                        <a:t>for bad debts</a:t>
                      </a:r>
                    </a:p>
                    <a:p>
                      <a:r>
                        <a:rPr lang="en-US" b="1" dirty="0" smtClean="0"/>
                        <a:t>Profit on sale of Fixed               Assets                        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endParaRPr lang="en-US" b="1" dirty="0" smtClean="0"/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endParaRPr lang="en-US" b="1" dirty="0" smtClean="0"/>
                    </a:p>
                    <a:p>
                      <a:pPr algn="r"/>
                      <a:r>
                        <a:rPr lang="en-US" b="1" dirty="0" smtClean="0"/>
                        <a:t>XXX</a:t>
                      </a:r>
                    </a:p>
                    <a:p>
                      <a:pPr algn="r"/>
                      <a:endParaRPr lang="en-US" b="1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339" name="TextBox 2"/>
          <p:cNvSpPr txBox="1">
            <a:spLocks noChangeArrowheads="1"/>
          </p:cNvSpPr>
          <p:nvPr/>
        </p:nvSpPr>
        <p:spPr bwMode="auto">
          <a:xfrm>
            <a:off x="762000" y="609600"/>
            <a:ext cx="7392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Profit and Loss Account for the year ending on 31.3.2012</a:t>
            </a:r>
          </a:p>
        </p:txBody>
      </p:sp>
      <p:sp>
        <p:nvSpPr>
          <p:cNvPr id="56340" name="TextBox 3"/>
          <p:cNvSpPr txBox="1">
            <a:spLocks noChangeArrowheads="1"/>
          </p:cNvSpPr>
          <p:nvPr/>
        </p:nvSpPr>
        <p:spPr bwMode="auto">
          <a:xfrm>
            <a:off x="7391400" y="13716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Cr.</a:t>
            </a:r>
          </a:p>
        </p:txBody>
      </p:sp>
      <p:sp>
        <p:nvSpPr>
          <p:cNvPr id="56341" name="TextBox 4"/>
          <p:cNvSpPr txBox="1">
            <a:spLocks noChangeArrowheads="1"/>
          </p:cNvSpPr>
          <p:nvPr/>
        </p:nvSpPr>
        <p:spPr bwMode="auto">
          <a:xfrm>
            <a:off x="1066800" y="1447800"/>
            <a:ext cx="452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Dr.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1905000"/>
          <a:ext cx="7086600" cy="406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1104900"/>
                <a:gridCol w="2400300"/>
                <a:gridCol w="1143000"/>
              </a:tblGrid>
              <a:tr h="4089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Rs.</a:t>
                      </a:r>
                      <a:endParaRPr lang="en-US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dirty="0" smtClean="0"/>
                        <a:t>To salaries</a:t>
                      </a:r>
                    </a:p>
                    <a:p>
                      <a:r>
                        <a:rPr lang="en-US" dirty="0" smtClean="0"/>
                        <a:t>To repairs</a:t>
                      </a:r>
                    </a:p>
                    <a:p>
                      <a:r>
                        <a:rPr lang="en-US" dirty="0" smtClean="0"/>
                        <a:t>To discount allowed</a:t>
                      </a:r>
                    </a:p>
                    <a:p>
                      <a:r>
                        <a:rPr lang="en-US" dirty="0" smtClean="0"/>
                        <a:t>To office expenses</a:t>
                      </a:r>
                    </a:p>
                    <a:p>
                      <a:r>
                        <a:rPr lang="en-US" dirty="0" smtClean="0"/>
                        <a:t>To office rent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To</a:t>
                      </a:r>
                      <a:r>
                        <a:rPr lang="en-US" b="1" baseline="0" dirty="0" smtClean="0"/>
                        <a:t> net profit transf. to       capital A/C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10,000</a:t>
                      </a:r>
                    </a:p>
                    <a:p>
                      <a:pPr algn="r"/>
                      <a:r>
                        <a:rPr lang="en-US" dirty="0" smtClean="0"/>
                        <a:t>800</a:t>
                      </a:r>
                    </a:p>
                    <a:p>
                      <a:pPr algn="r"/>
                      <a:r>
                        <a:rPr lang="en-US" dirty="0" smtClean="0"/>
                        <a:t>1,500</a:t>
                      </a:r>
                    </a:p>
                    <a:p>
                      <a:pPr algn="r"/>
                      <a:r>
                        <a:rPr lang="en-US" dirty="0" smtClean="0"/>
                        <a:t>2,000</a:t>
                      </a:r>
                    </a:p>
                    <a:p>
                      <a:pPr algn="r"/>
                      <a:r>
                        <a:rPr lang="en-US" dirty="0" smtClean="0"/>
                        <a:t>3,600</a:t>
                      </a:r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b="1" dirty="0" smtClean="0"/>
                        <a:t>38,600</a:t>
                      </a:r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56,500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By Gross Profit</a:t>
                      </a:r>
                    </a:p>
                    <a:p>
                      <a:r>
                        <a:rPr lang="en-US" dirty="0" smtClean="0"/>
                        <a:t>By discounts 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56,000</a:t>
                      </a:r>
                    </a:p>
                    <a:p>
                      <a:pPr algn="r"/>
                      <a:r>
                        <a:rPr lang="en-US" dirty="0" smtClean="0"/>
                        <a:t>500</a:t>
                      </a:r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endParaRPr lang="en-US" dirty="0" smtClean="0"/>
                    </a:p>
                    <a:p>
                      <a:pPr algn="r"/>
                      <a:r>
                        <a:rPr lang="en-US" dirty="0" smtClean="0"/>
                        <a:t>56,500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363" name="TextBox 2"/>
          <p:cNvSpPr txBox="1">
            <a:spLocks noChangeArrowheads="1"/>
          </p:cNvSpPr>
          <p:nvPr/>
        </p:nvSpPr>
        <p:spPr bwMode="auto">
          <a:xfrm>
            <a:off x="762000" y="609600"/>
            <a:ext cx="7392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Profit and Loss Account for the year ending on 31.3.2012</a:t>
            </a:r>
          </a:p>
        </p:txBody>
      </p:sp>
      <p:sp>
        <p:nvSpPr>
          <p:cNvPr id="57364" name="TextBox 4"/>
          <p:cNvSpPr txBox="1">
            <a:spLocks noChangeArrowheads="1"/>
          </p:cNvSpPr>
          <p:nvPr/>
        </p:nvSpPr>
        <p:spPr bwMode="auto">
          <a:xfrm>
            <a:off x="7391400" y="13716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Cr.</a:t>
            </a:r>
          </a:p>
        </p:txBody>
      </p:sp>
      <p:sp>
        <p:nvSpPr>
          <p:cNvPr id="57365" name="TextBox 5"/>
          <p:cNvSpPr txBox="1">
            <a:spLocks noChangeArrowheads="1"/>
          </p:cNvSpPr>
          <p:nvPr/>
        </p:nvSpPr>
        <p:spPr bwMode="auto">
          <a:xfrm>
            <a:off x="1066800" y="1447800"/>
            <a:ext cx="452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Dr.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1173</Words>
  <Application>Microsoft Office PowerPoint</Application>
  <PresentationFormat>On-screen Show (4:3)</PresentationFormat>
  <Paragraphs>704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SDMIN</cp:lastModifiedBy>
  <cp:revision>354</cp:revision>
  <dcterms:created xsi:type="dcterms:W3CDTF">2013-09-22T14:53:29Z</dcterms:created>
  <dcterms:modified xsi:type="dcterms:W3CDTF">2022-11-13T12:38:32Z</dcterms:modified>
</cp:coreProperties>
</file>