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8l60C9XjkcHwC1SyJV6gCWWxo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" name="Google Shape;16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600">
                <a:solidFill>
                  <a:srgbClr val="073763"/>
                </a:solidFill>
              </a:rPr>
              <a:t>MIE1624 - Introduction to Data Science &amp; Analytics</a:t>
            </a:r>
            <a:endParaRPr b="1" sz="2600">
              <a:solidFill>
                <a:srgbClr val="073763"/>
              </a:solidFill>
            </a:endParaRPr>
          </a:p>
        </p:txBody>
      </p:sp>
      <p:sp>
        <p:nvSpPr>
          <p:cNvPr id="55" name="Google Shape;55;p1"/>
          <p:cNvSpPr txBox="1"/>
          <p:nvPr>
            <p:ph idx="4294967295" type="title"/>
          </p:nvPr>
        </p:nvSpPr>
        <p:spPr>
          <a:xfrm>
            <a:off x="0" y="1330450"/>
            <a:ext cx="9144000" cy="1503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Assignment 3 - Sentiment Analysis of Canadian Election 2019 data </a:t>
            </a:r>
            <a:endParaRPr b="1" sz="3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0" y="4695425"/>
            <a:ext cx="59214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Sugumar Prabhakaran (id: 994126815)</a:t>
            </a:r>
            <a:endParaRPr sz="1800"/>
          </a:p>
        </p:txBody>
      </p:sp>
      <p:sp>
        <p:nvSpPr>
          <p:cNvPr id="57" name="Google Shape;57;p1"/>
          <p:cNvSpPr txBox="1"/>
          <p:nvPr>
            <p:ph idx="1" type="subTitle"/>
          </p:nvPr>
        </p:nvSpPr>
        <p:spPr>
          <a:xfrm>
            <a:off x="7161000" y="4695525"/>
            <a:ext cx="19830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29 Mar 2021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002" y="1195975"/>
            <a:ext cx="4489325" cy="24317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"/>
          <p:cNvSpPr txBox="1"/>
          <p:nvPr/>
        </p:nvSpPr>
        <p:spPr>
          <a:xfrm>
            <a:off x="4784025" y="3697400"/>
            <a:ext cx="4359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Tweet Party Affiliation</a:t>
            </a:r>
            <a:r>
              <a:rPr lang="en"/>
              <a:t>: My procedure to predict party works by counting # of words in a tweet that belong to each party.  The tweet belongs to the party with the highest count.  The above graph shows the resulting distribution of this procedure.</a:t>
            </a:r>
            <a:endParaRPr/>
          </a:p>
        </p:txBody>
      </p:sp>
      <p:sp>
        <p:nvSpPr>
          <p:cNvPr id="64" name="Google Shape;64;p2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Exploratory Data Analysis</a:t>
            </a:r>
            <a:endParaRPr b="1" sz="2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5" name="Google Shape;6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951400"/>
            <a:ext cx="4489324" cy="311909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 txBox="1"/>
          <p:nvPr/>
        </p:nvSpPr>
        <p:spPr>
          <a:xfrm>
            <a:off x="125775" y="4151800"/>
            <a:ext cx="435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Word-Cloud</a:t>
            </a:r>
            <a:r>
              <a:rPr lang="en"/>
              <a:t>: This image depicts the top 100 words with highest word count in the sentiment analysis data.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First Model Feature Importance</a:t>
            </a:r>
            <a:endParaRPr b="1" sz="2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2" name="Google Shape;7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75" y="847725"/>
            <a:ext cx="7867650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"/>
          <p:cNvSpPr txBox="1"/>
          <p:nvPr/>
        </p:nvSpPr>
        <p:spPr>
          <a:xfrm>
            <a:off x="23850" y="4295775"/>
            <a:ext cx="909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Feature Importance:</a:t>
            </a:r>
            <a:r>
              <a:rPr lang="en" sz="1200"/>
              <a:t> After vectorizing with bag-of-words (BOW) or TF-IDF, we obtain 4700+ features, which made computation challenging.  Using sklearn TruncatedSVD(), I reduced the # of principal </a:t>
            </a:r>
            <a:r>
              <a:rPr lang="en" sz="1200"/>
              <a:t>components</a:t>
            </a:r>
            <a:r>
              <a:rPr lang="en" sz="1200"/>
              <a:t> to 100, while retaining a significant % of the overall variance: </a:t>
            </a:r>
            <a:r>
              <a:rPr b="1" lang="en" sz="1200"/>
              <a:t>BOW: 37%, TF-IDF: 26%</a:t>
            </a:r>
            <a:r>
              <a:rPr lang="en" sz="1200"/>
              <a:t>.  The plot shows the % of variance from each of the top 100 components in order of importance.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First Model Results: Predict Canadian Election Sentiment</a:t>
            </a:r>
            <a:endParaRPr b="1"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9" name="Google Shape;7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72" y="933549"/>
            <a:ext cx="7572754" cy="34951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4"/>
          <p:cNvSpPr txBox="1"/>
          <p:nvPr/>
        </p:nvSpPr>
        <p:spPr>
          <a:xfrm>
            <a:off x="91050" y="4525700"/>
            <a:ext cx="89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Best Model Results (training: 94%, test: 53%)</a:t>
            </a:r>
            <a:r>
              <a:rPr lang="en"/>
              <a:t>: These results were obtained using Random Forest.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2nd Model Results: Predict Negative Reasons</a:t>
            </a:r>
            <a:endParaRPr b="1"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6" name="Google Shape;8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050" y="899450"/>
            <a:ext cx="758190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 txBox="1"/>
          <p:nvPr/>
        </p:nvSpPr>
        <p:spPr>
          <a:xfrm>
            <a:off x="91050" y="4525700"/>
            <a:ext cx="89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Best Model Results (training: 57%, test: 58%)</a:t>
            </a:r>
            <a:r>
              <a:rPr lang="en"/>
              <a:t>: These results were obtained using Logistics Regression.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