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5" r:id="rId3"/>
    <p:sldId id="266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4" r:id="rId16"/>
    <p:sldId id="281" r:id="rId17"/>
    <p:sldId id="283" r:id="rId1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706" autoAdjust="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8864D8-D4EA-4630-8C2E-104DAD0E0EE3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2022年6月27日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5F51FCC-6853-4383-B2F8-998AA394481E}" type="datetime4">
              <a:rPr lang="ja-JP" altLang="en-US" smtClean="0"/>
              <a:pPr/>
              <a:t>2022年6月27日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2869989-EB00-4EE7-BCB5-25BDC5BB29F8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084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1813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0648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2747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2977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1522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204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905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648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0513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387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478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0225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724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483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5763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52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​​コネク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​​コネク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​​コネク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​​コネク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​​コネク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​​コネク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​​コネク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​​コネク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​​コネク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​​コネク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​​コネク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グループ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​​コネク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​​コネク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​​コネク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​​コネクタ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​​コネク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グループ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​​コネク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​​コネクタ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​​コネクタ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​​コネクタ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​​コネク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​​コネク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​​コネクタ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​​コネクタ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​​コネク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​​コネク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コネク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​​コネク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​​コネク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​​コネクタ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​​コネク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グループ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​​コネク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​​コネクタ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​​コネクタ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​​コネクタ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​​コネク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​​コネク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​​コネクタ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​​コネクタ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​​コネク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cxnSp>
        <p:nvCxnSpPr>
          <p:cNvPr id="58" name="直線​​コネク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401F-9999-454F-9A7B-F9B89ED9C91A}" type="datetime4">
              <a:rPr lang="ja-JP" altLang="en-US" smtClean="0"/>
              <a:t>2022年6月27日</a:t>
            </a:fld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5442DE-D790-4AF6-98D1-6BB366851DDC}" type="datetime4">
              <a:rPr lang="ja-JP" altLang="en-US" smtClean="0"/>
              <a:t>2022年6月27日</a:t>
            </a:fld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D23076-6C35-4239-BC7E-18BC21FEEE34}" type="datetime4">
              <a:rPr lang="ja-JP" altLang="en-US" smtClean="0"/>
              <a:t>2022年6月27日</a:t>
            </a:fld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​​コネクタ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​​コネク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​​コネク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​​コネク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​​コネク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​​コネク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​​コネク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​​コネク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​​コネク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​​コネク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​​コネク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グループ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​​コネク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​​コネク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​​コネクタ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​​コネクタ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​​コネク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グループ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​​コネク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​​コネクタ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​​コネクタ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​​コネクタ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​​コネク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​​コネク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​​コネクタ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​​コネク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​​コネク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​​コネク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グループ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コネク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​​コネク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​​コネクタ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​​コネクタ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​​コネク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グループ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​​コネク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​​コネクタ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​​コネクタ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​​コネクタ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​​コネク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​​コネク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​​コネクタ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​​コネク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​​コネク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58" name="直線​​コネク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F484AD-21EA-4628-86BB-EA326AE28F68}" type="datetime4">
              <a:rPr lang="ja-JP" altLang="en-US" smtClean="0"/>
              <a:t>2022年6月27日</a:t>
            </a:fld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818A72-7BCB-4800-828E-D7E851401F62}" type="datetime4">
              <a:rPr lang="ja-JP" altLang="en-US" smtClean="0"/>
              <a:t>2022年6月27日</a:t>
            </a:fld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130545-DC52-4BAC-BC78-237D4702162D}" type="datetime4">
              <a:rPr lang="ja-JP" altLang="en-US" smtClean="0"/>
              <a:t>2022年6月27日</a:t>
            </a:fld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グループ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​​コネクタ(S)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​​コネクタ(S)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​​コネクタ(S)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​​コネクタ(S)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​​コネクタ(S)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​​コネク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​​コネク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​​コネクタ(S)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​​コネクタ(S)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​​コネクタ(S)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​​コネクタ(S)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​​コネク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​​コネク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​​コネクタ(S)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​​コネクタ(S)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​​コネク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グループ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​​コネク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​​コネク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​​コネク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​​コネク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​​コネク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グループ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​​コネク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​​コネクタ(S)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​​コネク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​​コネク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​​コネク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​​コネク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​​コネク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​​コネク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​​コネクタ(S)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​​コネク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グループ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​​コネク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​​コネク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​​コネク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​​コネク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​​コネク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グループ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​​コネク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​​コネク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​​コネクタ(S)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​​コネクタ(S)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​​コネク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​​コネク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​​コネクタ(S)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​​コネクタ(S)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​​コネクタ(S)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​​コネク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フッター プレースホルダー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12" name="日付プレースホルダー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E75A9F-D334-4A20-83DC-80F1FE2C6ED9}" type="datetime4">
              <a:rPr lang="ja-JP" altLang="en-US" smtClean="0"/>
              <a:t>2022年6月27日</a:t>
            </a:fld>
            <a:endParaRPr lang="en-US"/>
          </a:p>
        </p:txBody>
      </p:sp>
      <p:sp>
        <p:nvSpPr>
          <p:cNvPr id="214" name="スライド番号プレースホルダー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​​コネク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​​コネク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​​コネク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​​コネク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​​コネク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​​コネク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​​コネク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​​コネク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​​コネク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​​コネク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​​コネク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グループ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​​コネク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​​コネクタ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​​コネクタ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​​コネクタ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​​コネク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グループ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​​コネク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​​コネクタ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​​コネクタ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​​コネク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​​コネク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​​コネク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​​コネク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​​コネクタ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​​コネクタ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​​コネク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グループ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​​コネク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​​コネクタ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​​コネクタ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​​コネクタ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​​コネク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グループ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​​コネク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​​コネクタ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​​コネクタ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​​コネク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​​コネク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​​コネク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​​コネクタ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​​コネクタ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​​コネク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長方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60" name="直線​​コネク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56F9F9B-6ABB-4874-AC08-5F1C82329193}" type="datetime4">
              <a:rPr lang="ja-JP" altLang="en-US" smtClean="0"/>
              <a:t>2022年6月27日</a:t>
            </a:fld>
            <a:endParaRPr 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コネク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​​コネク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​​コネク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​​コネク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​​コネク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​​コネク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​​コネク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​​コネク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​​コネク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​​コネク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​​コネク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​​コネク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グループ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​​コネク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​​コネクタ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​​コネクタ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​​コネクタ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​​コネク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グループ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​​コネク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​​コネクタ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​​コネクタ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​​コネクタ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​​コネク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​​コネク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​​コネク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​​コネク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​​コネクタ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​​コネク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グループ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​​コネクタ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​​コネクタ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​​コネクタ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​​コネクタ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​​コネク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グループ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​​コネク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​​コネクタ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​​コネクタ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​​コネクタ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​​コネク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​​コネク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​​コネク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​​コネクタ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​​コネク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長方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/>
          </a:p>
        </p:txBody>
      </p:sp>
      <p:cxnSp>
        <p:nvCxnSpPr>
          <p:cNvPr id="59" name="直線​​コネク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グループ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​​コネク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​​コネク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​​コネク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​​コネク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​​コネク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​​コネク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​​コネク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​​コネク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​​コネク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​​コネク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​​コネク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​​コネク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​​コネク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​​コネク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​​コネク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​​コネク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グループ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​​コネク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​​コネク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​​コネク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​​コネク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​​コネク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グループ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​​コネク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​​コネク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​​コネク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​​コネク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​​コネク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​​コネク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​​コネク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​​コネク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​​コネク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​​コネク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​​コネク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​​コネク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​​コネク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​​コネク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​​コネク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グループ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​​コネク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​​コネク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​​コネク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​​コネク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​​コネク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​​コネク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​​コネク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​​コネク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​​コネク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​​コネク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cxnSp>
        <p:nvCxnSpPr>
          <p:cNvPr id="148" name="直線​​コネク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133200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E256363-F777-4CDC-B7B0-13449133AA3E}" type="datetime4">
              <a:rPr lang="ja-JP" altLang="en-US" smtClean="0"/>
              <a:t>2022年6月27日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>
          <a:solidFill>
            <a:schemeClr val="accent1">
              <a:lumMod val="7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ink.springer.com/book/10.1057/978113737466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researchgate.net/publication/228463045_Methods_for_constructing_a_yield_curv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newyorkfed.org/markets/reference-rates/sof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cmegroup.com/trading/interest-rates/secured-overnight-financing-rate-futures.html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hyperlink" Target="https://papers.ssrn.com/sol3/papers.cfm?abstract_id=2219548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ww.cmegroup.com/markets/interest-rates/stirs/three-month-sofr.quotes.html" TargetMode="Externa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YieldCurve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研修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の補修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目標：全体像の雰囲気をつかむこと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595" y="110791"/>
            <a:ext cx="9601200" cy="1142385"/>
          </a:xfrm>
        </p:spPr>
        <p:txBody>
          <a:bodyPr rtlCol="0"/>
          <a:lstStyle/>
          <a:p>
            <a:pPr rtl="0"/>
            <a:r>
              <a:rPr lang="en-US" altLang="ja-JP" dirty="0"/>
              <a:t>2</a:t>
            </a:r>
            <a:r>
              <a:rPr lang="ja-JP" altLang="en-US" dirty="0"/>
              <a:t>．解き方例</a:t>
            </a:r>
            <a:r>
              <a:rPr lang="en-US" altLang="ja-JP" dirty="0"/>
              <a:t>3</a:t>
            </a:r>
            <a:r>
              <a:rPr lang="ja-JP" altLang="en-US" dirty="0"/>
              <a:t>：全部一度に求めさせる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A68ABE-7D31-9C8F-866B-F2897F4779EA}"/>
              </a:ext>
            </a:extLst>
          </p:cNvPr>
          <p:cNvSpPr txBox="1"/>
          <p:nvPr/>
        </p:nvSpPr>
        <p:spPr>
          <a:xfrm>
            <a:off x="1690466" y="1523416"/>
            <a:ext cx="33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例えば</a:t>
            </a:r>
            <a:r>
              <a:rPr kumimoji="1" lang="en-US" altLang="ja-JP" dirty="0"/>
              <a:t>)n</a:t>
            </a:r>
            <a:r>
              <a:rPr kumimoji="1" lang="ja-JP" altLang="en-US" dirty="0"/>
              <a:t>次元</a:t>
            </a:r>
            <a:r>
              <a:rPr kumimoji="1" lang="en-US" altLang="ja-JP" dirty="0"/>
              <a:t>Newton</a:t>
            </a:r>
            <a:r>
              <a:rPr kumimoji="1" lang="ja-JP" altLang="en-US" dirty="0"/>
              <a:t>法を使う</a:t>
            </a:r>
            <a:endParaRPr kumimoji="1" lang="en-US" altLang="ja-JP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AD1A18C-032B-DD37-5A42-190328219C85}"/>
              </a:ext>
            </a:extLst>
          </p:cNvPr>
          <p:cNvCxnSpPr>
            <a:cxnSpLocks/>
          </p:cNvCxnSpPr>
          <p:nvPr/>
        </p:nvCxnSpPr>
        <p:spPr>
          <a:xfrm>
            <a:off x="3689155" y="2304797"/>
            <a:ext cx="463148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13F5C80-1562-89E0-D8E6-59F5F4259A31}"/>
              </a:ext>
            </a:extLst>
          </p:cNvPr>
          <p:cNvCxnSpPr>
            <a:cxnSpLocks/>
          </p:cNvCxnSpPr>
          <p:nvPr/>
        </p:nvCxnSpPr>
        <p:spPr>
          <a:xfrm>
            <a:off x="3689155" y="3107437"/>
            <a:ext cx="467503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1AB332A-2AED-B223-C66C-3B1058460ECF}"/>
              </a:ext>
            </a:extLst>
          </p:cNvPr>
          <p:cNvCxnSpPr>
            <a:cxnSpLocks/>
          </p:cNvCxnSpPr>
          <p:nvPr/>
        </p:nvCxnSpPr>
        <p:spPr>
          <a:xfrm>
            <a:off x="3906520" y="1965628"/>
            <a:ext cx="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F03199F-2664-6C51-C96D-B7C58034B039}"/>
              </a:ext>
            </a:extLst>
          </p:cNvPr>
          <p:cNvSpPr txBox="1"/>
          <p:nvPr/>
        </p:nvSpPr>
        <p:spPr>
          <a:xfrm>
            <a:off x="3477240" y="3420068"/>
            <a:ext cx="99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スポット日</a:t>
            </a:r>
            <a:endParaRPr kumimoji="1" lang="en-US" altLang="ja-JP" sz="12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959769A-6346-6041-13E5-928A2F888E3D}"/>
              </a:ext>
            </a:extLst>
          </p:cNvPr>
          <p:cNvCxnSpPr/>
          <p:nvPr/>
        </p:nvCxnSpPr>
        <p:spPr>
          <a:xfrm>
            <a:off x="4785756" y="2304797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5043B1C-708A-BE01-991F-667957B8BAFC}"/>
              </a:ext>
            </a:extLst>
          </p:cNvPr>
          <p:cNvCxnSpPr>
            <a:cxnSpLocks/>
          </p:cNvCxnSpPr>
          <p:nvPr/>
        </p:nvCxnSpPr>
        <p:spPr>
          <a:xfrm flipV="1">
            <a:off x="4785756" y="2047436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956DE34-FBC0-E15D-7697-FFD6F32E5D8C}"/>
              </a:ext>
            </a:extLst>
          </p:cNvPr>
          <p:cNvCxnSpPr/>
          <p:nvPr/>
        </p:nvCxnSpPr>
        <p:spPr>
          <a:xfrm>
            <a:off x="4785756" y="3086588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0C6BF33-0937-D0D4-86FA-9A30D7759BF8}"/>
              </a:ext>
            </a:extLst>
          </p:cNvPr>
          <p:cNvCxnSpPr>
            <a:cxnSpLocks/>
          </p:cNvCxnSpPr>
          <p:nvPr/>
        </p:nvCxnSpPr>
        <p:spPr>
          <a:xfrm flipV="1">
            <a:off x="4785756" y="2829227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645737B-C868-CDB3-38D1-3286B51B7B15}"/>
              </a:ext>
            </a:extLst>
          </p:cNvPr>
          <p:cNvCxnSpPr/>
          <p:nvPr/>
        </p:nvCxnSpPr>
        <p:spPr>
          <a:xfrm>
            <a:off x="5553694" y="3086588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344C1A7-DAAB-87F5-358E-1EE09C47ABD2}"/>
              </a:ext>
            </a:extLst>
          </p:cNvPr>
          <p:cNvCxnSpPr>
            <a:cxnSpLocks/>
          </p:cNvCxnSpPr>
          <p:nvPr/>
        </p:nvCxnSpPr>
        <p:spPr>
          <a:xfrm flipV="1">
            <a:off x="5553694" y="2829227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E24F8A5-1B4B-FA41-AE70-4FE020FA3096}"/>
              </a:ext>
            </a:extLst>
          </p:cNvPr>
          <p:cNvCxnSpPr/>
          <p:nvPr/>
        </p:nvCxnSpPr>
        <p:spPr>
          <a:xfrm>
            <a:off x="6289964" y="3086588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918497B-D63C-7E1F-2DE8-D956729E6A81}"/>
              </a:ext>
            </a:extLst>
          </p:cNvPr>
          <p:cNvCxnSpPr>
            <a:cxnSpLocks/>
          </p:cNvCxnSpPr>
          <p:nvPr/>
        </p:nvCxnSpPr>
        <p:spPr>
          <a:xfrm flipV="1">
            <a:off x="6289964" y="2829227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5DA17F8-AE49-FD60-9772-84416B6FB143}"/>
              </a:ext>
            </a:extLst>
          </p:cNvPr>
          <p:cNvCxnSpPr/>
          <p:nvPr/>
        </p:nvCxnSpPr>
        <p:spPr>
          <a:xfrm>
            <a:off x="7014359" y="3086588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9875105-C8DD-D97F-A43A-CD5C5AE8B177}"/>
              </a:ext>
            </a:extLst>
          </p:cNvPr>
          <p:cNvCxnSpPr>
            <a:cxnSpLocks/>
          </p:cNvCxnSpPr>
          <p:nvPr/>
        </p:nvCxnSpPr>
        <p:spPr>
          <a:xfrm flipV="1">
            <a:off x="7014359" y="2829227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1EBAA95-4704-4723-930A-8E6CFA3F6AD5}"/>
              </a:ext>
            </a:extLst>
          </p:cNvPr>
          <p:cNvCxnSpPr/>
          <p:nvPr/>
        </p:nvCxnSpPr>
        <p:spPr>
          <a:xfrm>
            <a:off x="7711044" y="3086588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538EC7D-F59A-C843-A87D-F64FCB01E1AF}"/>
              </a:ext>
            </a:extLst>
          </p:cNvPr>
          <p:cNvCxnSpPr>
            <a:cxnSpLocks/>
          </p:cNvCxnSpPr>
          <p:nvPr/>
        </p:nvCxnSpPr>
        <p:spPr>
          <a:xfrm flipV="1">
            <a:off x="7711044" y="2829227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BFDE915-D6CA-D267-C041-C940EA2B6ABE}"/>
              </a:ext>
            </a:extLst>
          </p:cNvPr>
          <p:cNvSpPr txBox="1"/>
          <p:nvPr/>
        </p:nvSpPr>
        <p:spPr>
          <a:xfrm>
            <a:off x="2662725" y="2176116"/>
            <a:ext cx="99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OIS. 1Y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BCF5605-70E4-A0FB-1433-AEFDC0EA242E}"/>
              </a:ext>
            </a:extLst>
          </p:cNvPr>
          <p:cNvSpPr txBox="1"/>
          <p:nvPr/>
        </p:nvSpPr>
        <p:spPr>
          <a:xfrm>
            <a:off x="2662725" y="2957907"/>
            <a:ext cx="99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OIS. 5Y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8618220-4ABA-6BCA-2DF3-6D9269A067F1}"/>
              </a:ext>
            </a:extLst>
          </p:cNvPr>
          <p:cNvGrpSpPr/>
          <p:nvPr/>
        </p:nvGrpSpPr>
        <p:grpSpPr>
          <a:xfrm>
            <a:off x="3542309" y="3980435"/>
            <a:ext cx="5352308" cy="2044139"/>
            <a:chOff x="3123622" y="4884516"/>
            <a:chExt cx="3028322" cy="1242510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F51420C7-B703-8DB4-F18E-74711486908F}"/>
                </a:ext>
              </a:extLst>
            </p:cNvPr>
            <p:cNvCxnSpPr/>
            <p:nvPr/>
          </p:nvCxnSpPr>
          <p:spPr>
            <a:xfrm flipV="1">
              <a:off x="3331337" y="4884516"/>
              <a:ext cx="0" cy="117483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5EBA46C1-2761-456B-5798-3C5372592EF3}"/>
                </a:ext>
              </a:extLst>
            </p:cNvPr>
            <p:cNvCxnSpPr>
              <a:cxnSpLocks/>
            </p:cNvCxnSpPr>
            <p:nvPr/>
          </p:nvCxnSpPr>
          <p:spPr>
            <a:xfrm>
              <a:off x="3139044" y="5881868"/>
              <a:ext cx="301290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FF1634E-0AD6-26AB-ABE9-F9284F4D9232}"/>
                </a:ext>
              </a:extLst>
            </p:cNvPr>
            <p:cNvCxnSpPr>
              <a:cxnSpLocks/>
            </p:cNvCxnSpPr>
            <p:nvPr/>
          </p:nvCxnSpPr>
          <p:spPr>
            <a:xfrm>
              <a:off x="3923818" y="5150220"/>
              <a:ext cx="0" cy="731648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EC59C812-E4CB-D31F-B365-1C26D47F3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1580" y="5150220"/>
              <a:ext cx="592238" cy="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1B45F6-903F-671C-1A22-046711DEBC27}"/>
                </a:ext>
              </a:extLst>
            </p:cNvPr>
            <p:cNvCxnSpPr>
              <a:cxnSpLocks/>
            </p:cNvCxnSpPr>
            <p:nvPr/>
          </p:nvCxnSpPr>
          <p:spPr>
            <a:xfrm>
              <a:off x="5877218" y="5715804"/>
              <a:ext cx="0" cy="181412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8BE650FF-7494-43B0-08BF-BBC2382C6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7560" y="5723022"/>
              <a:ext cx="2539658" cy="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4" descr="\begin{align*}&#10;    t_1&#10;\end{align*}">
              <a:extLst>
                <a:ext uri="{FF2B5EF4-FFF2-40B4-BE49-F238E27FC236}">
                  <a16:creationId xmlns:a16="http://schemas.microsoft.com/office/drawing/2014/main" id="{D1240F61-3333-7425-0E9A-E553C1888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467" y="5929933"/>
              <a:ext cx="178616" cy="197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\begin{align*}&#10;    t_2&#10;\end{align*}">
              <a:extLst>
                <a:ext uri="{FF2B5EF4-FFF2-40B4-BE49-F238E27FC236}">
                  <a16:creationId xmlns:a16="http://schemas.microsoft.com/office/drawing/2014/main" id="{4FB456E7-E201-9552-492A-999719D9A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701" y="5944373"/>
              <a:ext cx="156439" cy="166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0" descr="\begin{align*}&#10;    d_2&#10;\end{align*}">
              <a:extLst>
                <a:ext uri="{FF2B5EF4-FFF2-40B4-BE49-F238E27FC236}">
                  <a16:creationId xmlns:a16="http://schemas.microsoft.com/office/drawing/2014/main" id="{F518C415-C404-8AD8-C55B-FFDA88278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622" y="5600948"/>
              <a:ext cx="179797" cy="169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2ACD2C0B-55F3-26F3-D67E-AF2F78B86B0F}"/>
                </a:ext>
              </a:extLst>
            </p:cNvPr>
            <p:cNvSpPr/>
            <p:nvPr/>
          </p:nvSpPr>
          <p:spPr>
            <a:xfrm>
              <a:off x="3337560" y="5146687"/>
              <a:ext cx="2738120" cy="583553"/>
            </a:xfrm>
            <a:custGeom>
              <a:avLst/>
              <a:gdLst>
                <a:gd name="connsiteX0" fmla="*/ 0 w 2738120"/>
                <a:gd name="connsiteY0" fmla="*/ 253353 h 583553"/>
                <a:gd name="connsiteX1" fmla="*/ 609600 w 2738120"/>
                <a:gd name="connsiteY1" fmla="*/ 4433 h 583553"/>
                <a:gd name="connsiteX2" fmla="*/ 1757680 w 2738120"/>
                <a:gd name="connsiteY2" fmla="*/ 441313 h 583553"/>
                <a:gd name="connsiteX3" fmla="*/ 2738120 w 2738120"/>
                <a:gd name="connsiteY3" fmla="*/ 583553 h 58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8120" h="583553">
                  <a:moveTo>
                    <a:pt x="0" y="253353"/>
                  </a:moveTo>
                  <a:cubicBezTo>
                    <a:pt x="158326" y="113229"/>
                    <a:pt x="316653" y="-26894"/>
                    <a:pt x="609600" y="4433"/>
                  </a:cubicBezTo>
                  <a:cubicBezTo>
                    <a:pt x="902547" y="35760"/>
                    <a:pt x="1402927" y="344793"/>
                    <a:pt x="1757680" y="441313"/>
                  </a:cubicBezTo>
                  <a:cubicBezTo>
                    <a:pt x="2112433" y="537833"/>
                    <a:pt x="2425276" y="560693"/>
                    <a:pt x="2738120" y="5835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2" name="Picture 8" descr="\begin{align*}&#10;    d_1&#10;\end{align*}">
              <a:extLst>
                <a:ext uri="{FF2B5EF4-FFF2-40B4-BE49-F238E27FC236}">
                  <a16:creationId xmlns:a16="http://schemas.microsoft.com/office/drawing/2014/main" id="{AA3D1C63-5939-0374-C5B0-B5179745E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6768" y="5069985"/>
              <a:ext cx="162440" cy="157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E503405-CAF0-6606-DCB5-8A6DC4DB89FB}"/>
              </a:ext>
            </a:extLst>
          </p:cNvPr>
          <p:cNvSpPr txBox="1"/>
          <p:nvPr/>
        </p:nvSpPr>
        <p:spPr>
          <a:xfrm>
            <a:off x="8320644" y="3622716"/>
            <a:ext cx="362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OIS.1Y</a:t>
            </a:r>
            <a:r>
              <a:rPr kumimoji="1" lang="ja-JP" altLang="en-US" dirty="0"/>
              <a:t>の定める制約式</a:t>
            </a:r>
            <a:endParaRPr kumimoji="1" lang="en-US" altLang="ja-JP" dirty="0"/>
          </a:p>
          <a:p>
            <a:r>
              <a:rPr kumimoji="1" lang="en-US" altLang="ja-JP" dirty="0"/>
              <a:t>OIS.5Y</a:t>
            </a:r>
            <a:r>
              <a:rPr kumimoji="1" lang="ja-JP" altLang="en-US" dirty="0"/>
              <a:t>の定める制約式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の連立方程式を、一気に計算する</a:t>
            </a:r>
            <a:endParaRPr kumimoji="1" lang="en-US" altLang="ja-JP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E27970FB-81AC-1AC7-9984-3DEE49E18128}"/>
              </a:ext>
            </a:extLst>
          </p:cNvPr>
          <p:cNvSpPr/>
          <p:nvPr/>
        </p:nvSpPr>
        <p:spPr>
          <a:xfrm>
            <a:off x="9088604" y="4906856"/>
            <a:ext cx="2919931" cy="1200329"/>
          </a:xfrm>
          <a:prstGeom prst="wedgeRoundRectCallout">
            <a:avLst>
              <a:gd name="adj1" fmla="val -28796"/>
              <a:gd name="adj2" fmla="val -575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dirty="0"/>
              <a:t>余談：</a:t>
            </a:r>
            <a:endParaRPr kumimoji="1" lang="en-US" altLang="ja-JP" sz="1050" dirty="0"/>
          </a:p>
          <a:p>
            <a:r>
              <a:rPr kumimoji="1" lang="en-US" altLang="ja-JP" sz="1050" dirty="0"/>
              <a:t>n</a:t>
            </a:r>
            <a:r>
              <a:rPr kumimoji="1" lang="ja-JP" altLang="en-US" sz="1050" dirty="0"/>
              <a:t>次元</a:t>
            </a:r>
            <a:r>
              <a:rPr kumimoji="1" lang="en-US" altLang="ja-JP" sz="1050" dirty="0"/>
              <a:t>Newton</a:t>
            </a:r>
            <a:r>
              <a:rPr kumimoji="1" lang="ja-JP" altLang="en-US" sz="1050" dirty="0"/>
              <a:t>法の場合おつりが出る。</a:t>
            </a:r>
            <a:endParaRPr kumimoji="1" lang="en-US" altLang="ja-JP" sz="1050" dirty="0"/>
          </a:p>
          <a:p>
            <a:r>
              <a:rPr kumimoji="1" lang="ja-JP" altLang="en-US" sz="1050" dirty="0"/>
              <a:t>　おつり </a:t>
            </a:r>
            <a:endParaRPr kumimoji="1" lang="en-US" altLang="ja-JP" sz="1050" dirty="0"/>
          </a:p>
          <a:p>
            <a:r>
              <a:rPr kumimoji="1" lang="ja-JP" altLang="en-US" sz="1050" dirty="0"/>
              <a:t>　　</a:t>
            </a:r>
            <a:r>
              <a:rPr kumimoji="1" lang="en-US" altLang="ja-JP" sz="1050" dirty="0"/>
              <a:t>= Jacobian</a:t>
            </a:r>
          </a:p>
          <a:p>
            <a:r>
              <a:rPr kumimoji="1" lang="ja-JP" altLang="en-US" sz="1050" dirty="0"/>
              <a:t>　　</a:t>
            </a:r>
            <a:r>
              <a:rPr kumimoji="1" lang="en-US" altLang="ja-JP" sz="1050" dirty="0"/>
              <a:t>=</a:t>
            </a:r>
            <a:r>
              <a:rPr kumimoji="1" lang="ja-JP" altLang="en-US" sz="1050" dirty="0"/>
              <a:t> </a:t>
            </a:r>
            <a:r>
              <a:rPr kumimoji="1" lang="en-US" altLang="ja-JP" sz="1050" dirty="0"/>
              <a:t>partial(DF) / partial(quote)</a:t>
            </a:r>
          </a:p>
          <a:p>
            <a:endParaRPr kumimoji="1" lang="en-US" altLang="ja-JP" sz="1050" dirty="0"/>
          </a:p>
          <a:p>
            <a:r>
              <a:rPr kumimoji="1" lang="ja-JP" altLang="en-US" sz="1050" dirty="0"/>
              <a:t>↑ 後々、リスク計算に使うこともある</a:t>
            </a:r>
            <a:endParaRPr kumimoji="1"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220622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．補間方法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824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595" y="110791"/>
            <a:ext cx="9601200" cy="1142385"/>
          </a:xfrm>
        </p:spPr>
        <p:txBody>
          <a:bodyPr rtlCol="0"/>
          <a:lstStyle/>
          <a:p>
            <a:pPr rtl="0"/>
            <a:r>
              <a:rPr lang="en-US" altLang="ja-JP" dirty="0"/>
              <a:t>3</a:t>
            </a:r>
            <a:r>
              <a:rPr lang="ja-JP" altLang="en-US" dirty="0"/>
              <a:t>．補間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方法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1A0B4266-0760-8AEE-5C52-4C0E91388A96}"/>
              </a:ext>
            </a:extLst>
          </p:cNvPr>
          <p:cNvSpPr/>
          <p:nvPr/>
        </p:nvSpPr>
        <p:spPr>
          <a:xfrm>
            <a:off x="1595252" y="1520254"/>
            <a:ext cx="9001496" cy="2739029"/>
          </a:xfrm>
          <a:prstGeom prst="roundRect">
            <a:avLst>
              <a:gd name="adj" fmla="val 1120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44548FB6-C674-606F-6C30-DE1AF8A9DA64}"/>
              </a:ext>
            </a:extLst>
          </p:cNvPr>
          <p:cNvSpPr/>
          <p:nvPr/>
        </p:nvSpPr>
        <p:spPr>
          <a:xfrm>
            <a:off x="1884812" y="1317812"/>
            <a:ext cx="1158108" cy="404883"/>
          </a:xfrm>
          <a:prstGeom prst="roundRect">
            <a:avLst>
              <a:gd name="adj" fmla="val 11207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問題設定</a:t>
            </a:r>
          </a:p>
        </p:txBody>
      </p:sp>
      <p:pic>
        <p:nvPicPr>
          <p:cNvPr id="56" name="Picture 2" descr="\begin{align*}&#10;    D_t = \mathrm{Interpolation}\left(t; \,\,(t_i, d_i)_{i=1,\ldots,n};\,\,\mathrm{Scheme}\right)&#10;\end{align*}">
            <a:extLst>
              <a:ext uri="{FF2B5EF4-FFF2-40B4-BE49-F238E27FC236}">
                <a16:creationId xmlns:a16="http://schemas.microsoft.com/office/drawing/2014/main" id="{1105BF40-6CDB-859C-FC91-C185554AE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66" y="1925137"/>
            <a:ext cx="5727519" cy="30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32C030F-C3CC-6226-C9A7-61CD0D51E55D}"/>
              </a:ext>
            </a:extLst>
          </p:cNvPr>
          <p:cNvSpPr txBox="1"/>
          <p:nvPr/>
        </p:nvSpPr>
        <p:spPr>
          <a:xfrm>
            <a:off x="1939386" y="2448982"/>
            <a:ext cx="790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で、以下を満たすものを構築する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di</a:t>
            </a:r>
            <a:r>
              <a:rPr kumimoji="1" lang="ja-JP" altLang="en-US" dirty="0"/>
              <a:t>はパラメータ、</a:t>
            </a:r>
            <a:r>
              <a:rPr kumimoji="1" lang="en-US" altLang="ja-JP" dirty="0"/>
              <a:t>n </a:t>
            </a:r>
            <a:r>
              <a:rPr kumimoji="1" lang="ja-JP" altLang="en-US" dirty="0"/>
              <a:t>自由度、</a:t>
            </a:r>
            <a:r>
              <a:rPr kumimoji="1" lang="en-US" altLang="ja-JP" dirty="0"/>
              <a:t>qi</a:t>
            </a:r>
            <a:r>
              <a:rPr kumimoji="1" lang="ja-JP" altLang="en-US" dirty="0"/>
              <a:t>は</a:t>
            </a:r>
            <a:r>
              <a:rPr kumimoji="1" lang="en-US" altLang="ja-JP" dirty="0" err="1"/>
              <a:t>marketQuote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23A605-6157-512F-5330-8AA288C05F83}"/>
              </a:ext>
            </a:extLst>
          </p:cNvPr>
          <p:cNvSpPr txBox="1"/>
          <p:nvPr/>
        </p:nvSpPr>
        <p:spPr>
          <a:xfrm>
            <a:off x="2574504" y="3163157"/>
            <a:ext cx="1551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　</a:t>
            </a:r>
          </a:p>
        </p:txBody>
      </p:sp>
      <p:pic>
        <p:nvPicPr>
          <p:cNvPr id="59" name="Picture 6" descr="\begin{align*}&#10;    0 &lt; D&#10;\end{align*}">
            <a:extLst>
              <a:ext uri="{FF2B5EF4-FFF2-40B4-BE49-F238E27FC236}">
                <a16:creationId xmlns:a16="http://schemas.microsoft.com/office/drawing/2014/main" id="{7DB30DE7-9A58-C507-BFF0-3F7D57D4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25" y="3258586"/>
            <a:ext cx="602239" cy="17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\begin{align*}&#10;    D_0 = 1&#10;\end{align*}">
            <a:extLst>
              <a:ext uri="{FF2B5EF4-FFF2-40B4-BE49-F238E27FC236}">
                <a16:creationId xmlns:a16="http://schemas.microsoft.com/office/drawing/2014/main" id="{0E73D9A4-20A5-1FFC-DA78-8DFD5FC2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44" y="3521336"/>
            <a:ext cx="717529" cy="2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\begin{align*}&#10;    f_i(D; q_i) = 0\hspace{0.3cm}(i=1,\ldots,n)&#10;\end{align*}">
            <a:extLst>
              <a:ext uri="{FF2B5EF4-FFF2-40B4-BE49-F238E27FC236}">
                <a16:creationId xmlns:a16="http://schemas.microsoft.com/office/drawing/2014/main" id="{E4731D89-435F-EFA6-65D5-D98B7980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74" y="3813361"/>
            <a:ext cx="2895877" cy="25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878450A-6B5D-1711-E97D-427BF8B656AF}"/>
              </a:ext>
            </a:extLst>
          </p:cNvPr>
          <p:cNvSpPr txBox="1"/>
          <p:nvPr/>
        </p:nvSpPr>
        <p:spPr>
          <a:xfrm>
            <a:off x="1723651" y="4507974"/>
            <a:ext cx="867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</a:t>
            </a:r>
            <a:r>
              <a:rPr kumimoji="1" lang="ja-JP" altLang="en-US" dirty="0"/>
              <a:t>個の</a:t>
            </a:r>
            <a:r>
              <a:rPr kumimoji="1" lang="en-US" altLang="ja-JP" dirty="0"/>
              <a:t>instruments</a:t>
            </a:r>
            <a:r>
              <a:rPr kumimoji="1" lang="ja-JP" altLang="en-US" dirty="0"/>
              <a:t>を使って</a:t>
            </a:r>
            <a:r>
              <a:rPr kumimoji="1" lang="en-US" altLang="ja-JP" dirty="0"/>
              <a:t>40</a:t>
            </a:r>
            <a:r>
              <a:rPr kumimoji="1" lang="ja-JP" altLang="en-US" dirty="0"/>
              <a:t>年分の</a:t>
            </a:r>
            <a:r>
              <a:rPr kumimoji="1" lang="en-US" altLang="ja-JP" dirty="0" err="1"/>
              <a:t>DiscountCurve</a:t>
            </a:r>
            <a:r>
              <a:rPr kumimoji="1" lang="ja-JP" altLang="en-US" dirty="0"/>
              <a:t>を引いた場合、</a:t>
            </a:r>
            <a:endParaRPr kumimoji="1" lang="en-US" altLang="ja-JP" dirty="0"/>
          </a:p>
          <a:p>
            <a:r>
              <a:rPr kumimoji="1" lang="en-US" altLang="ja-JP" dirty="0"/>
              <a:t>40</a:t>
            </a:r>
            <a:r>
              <a:rPr kumimoji="1" lang="ja-JP" altLang="en-US" dirty="0"/>
              <a:t>個のデータで</a:t>
            </a:r>
            <a:r>
              <a:rPr kumimoji="1" lang="en-US" altLang="ja-JP" dirty="0"/>
              <a:t>40×365</a:t>
            </a:r>
            <a:r>
              <a:rPr kumimoji="1" lang="ja-JP" altLang="en-US" dirty="0"/>
              <a:t>日分のデータを補間で作っていることになる</a:t>
            </a:r>
            <a:r>
              <a:rPr kumimoji="1" lang="en-US" altLang="ja-JP" dirty="0"/>
              <a:t>…</a:t>
            </a:r>
            <a:r>
              <a:rPr kumimoji="1" lang="ja-JP" altLang="en-US" sz="1050" dirty="0"/>
              <a:t>（ほぼ補間説</a:t>
            </a:r>
            <a:r>
              <a:rPr kumimoji="1" lang="en-US" altLang="ja-JP" sz="1050" dirty="0"/>
              <a:t>…</a:t>
            </a:r>
            <a:r>
              <a:rPr kumimoji="1" lang="ja-JP" altLang="en-US" sz="1050" dirty="0"/>
              <a:t>）</a:t>
            </a:r>
            <a:endParaRPr kumimoji="1" lang="en-US" altLang="ja-JP" dirty="0"/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869A7ABD-4E2E-CF99-3A04-F45666A9D7D9}"/>
              </a:ext>
            </a:extLst>
          </p:cNvPr>
          <p:cNvSpPr/>
          <p:nvPr/>
        </p:nvSpPr>
        <p:spPr>
          <a:xfrm rot="5400000" flipV="1">
            <a:off x="2464686" y="5370378"/>
            <a:ext cx="204199" cy="205839"/>
          </a:xfrm>
          <a:prstGeom prst="downArrow">
            <a:avLst>
              <a:gd name="adj1" fmla="val 50000"/>
              <a:gd name="adj2" fmla="val 46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1240155-9774-6CD7-F64D-0FEB32256081}"/>
              </a:ext>
            </a:extLst>
          </p:cNvPr>
          <p:cNvSpPr txBox="1"/>
          <p:nvPr/>
        </p:nvSpPr>
        <p:spPr>
          <a:xfrm>
            <a:off x="2802483" y="5288631"/>
            <a:ext cx="867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補間って大事なのでは？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24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595" y="110791"/>
            <a:ext cx="9601200" cy="1142385"/>
          </a:xfrm>
        </p:spPr>
        <p:txBody>
          <a:bodyPr rtlCol="0"/>
          <a:lstStyle/>
          <a:p>
            <a:pPr rtl="0"/>
            <a:r>
              <a:rPr lang="en-US" altLang="ja-JP" dirty="0"/>
              <a:t>3</a:t>
            </a:r>
            <a:r>
              <a:rPr lang="ja-JP" altLang="en-US" dirty="0"/>
              <a:t>．補間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方法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049997A-8892-3511-7DE3-8B43E683D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39" y="1543215"/>
            <a:ext cx="5193297" cy="430477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B640995C-885B-D579-0C76-63930E37622C}"/>
              </a:ext>
            </a:extLst>
          </p:cNvPr>
          <p:cNvSpPr/>
          <p:nvPr/>
        </p:nvSpPr>
        <p:spPr>
          <a:xfrm>
            <a:off x="4389911" y="744301"/>
            <a:ext cx="1706089" cy="767938"/>
          </a:xfrm>
          <a:prstGeom prst="wedgeRoundRectCallout">
            <a:avLst>
              <a:gd name="adj1" fmla="val -30346"/>
              <a:gd name="adj2" fmla="val 81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3M.Forward</a:t>
            </a:r>
          </a:p>
          <a:p>
            <a:pPr algn="ctr"/>
            <a:r>
              <a:rPr kumimoji="1" lang="ja-JP" altLang="en-US" dirty="0"/>
              <a:t>のカーブ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9C9EC8-DDDB-8C30-A56B-2748AD698F82}"/>
              </a:ext>
            </a:extLst>
          </p:cNvPr>
          <p:cNvSpPr txBox="1"/>
          <p:nvPr/>
        </p:nvSpPr>
        <p:spPr>
          <a:xfrm>
            <a:off x="3778185" y="5878970"/>
            <a:ext cx="254344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700" dirty="0">
                <a:hlinkClick r:id="rId4"/>
              </a:rPr>
              <a:t>https://link.springer.com/book/10.1057/9781137374660</a:t>
            </a:r>
            <a:endParaRPr lang="ja-JP" altLang="en-US" sz="7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4CAAD7F-EABC-6D10-39AB-4762134541D2}"/>
              </a:ext>
            </a:extLst>
          </p:cNvPr>
          <p:cNvSpPr txBox="1"/>
          <p:nvPr/>
        </p:nvSpPr>
        <p:spPr>
          <a:xfrm>
            <a:off x="6400809" y="2504334"/>
            <a:ext cx="5510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補間方法によっては左のように、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見方によっては</a:t>
            </a:r>
            <a:r>
              <a:rPr kumimoji="1" lang="en-US" altLang="ja-JP" dirty="0"/>
              <a:t>)</a:t>
            </a:r>
            <a:r>
              <a:rPr kumimoji="1" lang="ja-JP" altLang="en-US" dirty="0"/>
              <a:t>ガタガタなカーブが出来上がる。</a:t>
            </a:r>
            <a:endParaRPr kumimoji="1" lang="en-US" altLang="ja-JP" dirty="0"/>
          </a:p>
          <a:p>
            <a:r>
              <a:rPr kumimoji="1" lang="ja-JP" altLang="en-US" dirty="0"/>
              <a:t>補間方法には大きく分けて、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D59CD2-4BB2-067B-7261-030482096F8F}"/>
              </a:ext>
            </a:extLst>
          </p:cNvPr>
          <p:cNvSpPr txBox="1"/>
          <p:nvPr/>
        </p:nvSpPr>
        <p:spPr>
          <a:xfrm>
            <a:off x="6501073" y="3533071"/>
            <a:ext cx="4989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誰を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どの方法で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r>
              <a:rPr kumimoji="1" lang="ja-JP" altLang="en-US" dirty="0"/>
              <a:t>補間するのか、というパラメータがある。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9147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595" y="110791"/>
            <a:ext cx="9601200" cy="1142385"/>
          </a:xfrm>
        </p:spPr>
        <p:txBody>
          <a:bodyPr rtlCol="0"/>
          <a:lstStyle/>
          <a:p>
            <a:pPr rtl="0"/>
            <a:r>
              <a:rPr lang="en-US" altLang="ja-JP" dirty="0"/>
              <a:t>3</a:t>
            </a:r>
            <a:r>
              <a:rPr lang="ja-JP" altLang="en-US" dirty="0"/>
              <a:t>．補間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方法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60C46B6-843C-60F2-2866-8231E6B1249D}"/>
              </a:ext>
            </a:extLst>
          </p:cNvPr>
          <p:cNvCxnSpPr>
            <a:cxnSpLocks/>
          </p:cNvCxnSpPr>
          <p:nvPr/>
        </p:nvCxnSpPr>
        <p:spPr>
          <a:xfrm flipV="1">
            <a:off x="1801767" y="2066306"/>
            <a:ext cx="0" cy="136693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46C7CA8-7E32-4945-0A63-28FA1D89308D}"/>
              </a:ext>
            </a:extLst>
          </p:cNvPr>
          <p:cNvCxnSpPr>
            <a:cxnSpLocks/>
          </p:cNvCxnSpPr>
          <p:nvPr/>
        </p:nvCxnSpPr>
        <p:spPr>
          <a:xfrm>
            <a:off x="1461905" y="3141259"/>
            <a:ext cx="3129887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BB1A68C-C2A3-A6E2-6DE5-BF1AC2842AF2}"/>
              </a:ext>
            </a:extLst>
          </p:cNvPr>
          <p:cNvCxnSpPr/>
          <p:nvPr/>
        </p:nvCxnSpPr>
        <p:spPr>
          <a:xfrm flipV="1">
            <a:off x="1801767" y="2339439"/>
            <a:ext cx="775178" cy="38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B0B9D29-AF44-EBDE-2F8A-A30519F03B2D}"/>
              </a:ext>
            </a:extLst>
          </p:cNvPr>
          <p:cNvCxnSpPr>
            <a:cxnSpLocks/>
          </p:cNvCxnSpPr>
          <p:nvPr/>
        </p:nvCxnSpPr>
        <p:spPr>
          <a:xfrm>
            <a:off x="2576945" y="2339439"/>
            <a:ext cx="997528" cy="45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752BCFA-1D65-4FB5-E36B-DB7B8E8AA5AA}"/>
              </a:ext>
            </a:extLst>
          </p:cNvPr>
          <p:cNvCxnSpPr>
            <a:cxnSpLocks/>
          </p:cNvCxnSpPr>
          <p:nvPr/>
        </p:nvCxnSpPr>
        <p:spPr>
          <a:xfrm flipV="1">
            <a:off x="3574473" y="2394857"/>
            <a:ext cx="704602" cy="39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6BC4B1A-C2FC-BDD5-E46F-FEAB51C22C7E}"/>
              </a:ext>
            </a:extLst>
          </p:cNvPr>
          <p:cNvSpPr txBox="1"/>
          <p:nvPr/>
        </p:nvSpPr>
        <p:spPr>
          <a:xfrm>
            <a:off x="969818" y="1384505"/>
            <a:ext cx="12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補間方法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EC0972F3-F59D-9F15-C05A-E789C02DBA37}"/>
              </a:ext>
            </a:extLst>
          </p:cNvPr>
          <p:cNvCxnSpPr>
            <a:cxnSpLocks/>
          </p:cNvCxnSpPr>
          <p:nvPr/>
        </p:nvCxnSpPr>
        <p:spPr>
          <a:xfrm>
            <a:off x="981691" y="1749801"/>
            <a:ext cx="10727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ACEE286-AD82-444F-3DA1-A81D328D33CE}"/>
              </a:ext>
            </a:extLst>
          </p:cNvPr>
          <p:cNvSpPr txBox="1"/>
          <p:nvPr/>
        </p:nvSpPr>
        <p:spPr>
          <a:xfrm>
            <a:off x="2555647" y="3291735"/>
            <a:ext cx="119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線形補間</a:t>
            </a:r>
            <a:endParaRPr kumimoji="1" lang="en-US" altLang="ja-JP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9EA4708-C496-7D66-A118-C61538AEC7A4}"/>
              </a:ext>
            </a:extLst>
          </p:cNvPr>
          <p:cNvCxnSpPr>
            <a:cxnSpLocks/>
          </p:cNvCxnSpPr>
          <p:nvPr/>
        </p:nvCxnSpPr>
        <p:spPr>
          <a:xfrm flipV="1">
            <a:off x="5522702" y="2066306"/>
            <a:ext cx="0" cy="136693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4828637-3361-4883-BB2A-B030C9564C9A}"/>
              </a:ext>
            </a:extLst>
          </p:cNvPr>
          <p:cNvCxnSpPr>
            <a:cxnSpLocks/>
          </p:cNvCxnSpPr>
          <p:nvPr/>
        </p:nvCxnSpPr>
        <p:spPr>
          <a:xfrm>
            <a:off x="5182840" y="3141259"/>
            <a:ext cx="3129887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05CF7FB-3E72-DFB5-F7F8-F4515A73397D}"/>
              </a:ext>
            </a:extLst>
          </p:cNvPr>
          <p:cNvSpPr txBox="1"/>
          <p:nvPr/>
        </p:nvSpPr>
        <p:spPr>
          <a:xfrm>
            <a:off x="6276582" y="3291735"/>
            <a:ext cx="158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CubicSpline</a:t>
            </a:r>
            <a:endParaRPr kumimoji="1" lang="en-US" altLang="ja-JP" dirty="0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5DC33C5A-08B1-56D8-1CBE-06D9A94D0EEA}"/>
              </a:ext>
            </a:extLst>
          </p:cNvPr>
          <p:cNvSpPr/>
          <p:nvPr/>
        </p:nvSpPr>
        <p:spPr>
          <a:xfrm>
            <a:off x="5522026" y="2322196"/>
            <a:ext cx="2481943" cy="485137"/>
          </a:xfrm>
          <a:custGeom>
            <a:avLst/>
            <a:gdLst>
              <a:gd name="connsiteX0" fmla="*/ 0 w 2481943"/>
              <a:gd name="connsiteY0" fmla="*/ 365586 h 485137"/>
              <a:gd name="connsiteX1" fmla="*/ 787730 w 2481943"/>
              <a:gd name="connsiteY1" fmla="*/ 1409 h 485137"/>
              <a:gd name="connsiteX2" fmla="*/ 1777340 w 2481943"/>
              <a:gd name="connsiteY2" fmla="*/ 484339 h 485137"/>
              <a:gd name="connsiteX3" fmla="*/ 2481943 w 2481943"/>
              <a:gd name="connsiteY3" fmla="*/ 92453 h 4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3" h="485137">
                <a:moveTo>
                  <a:pt x="0" y="365586"/>
                </a:moveTo>
                <a:cubicBezTo>
                  <a:pt x="245753" y="173601"/>
                  <a:pt x="491507" y="-18383"/>
                  <a:pt x="787730" y="1409"/>
                </a:cubicBezTo>
                <a:cubicBezTo>
                  <a:pt x="1083953" y="21201"/>
                  <a:pt x="1494971" y="469165"/>
                  <a:pt x="1777340" y="484339"/>
                </a:cubicBezTo>
                <a:cubicBezTo>
                  <a:pt x="2059709" y="499513"/>
                  <a:pt x="2270826" y="295983"/>
                  <a:pt x="2481943" y="924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5C81F67-B6F8-143F-07EA-1DAEB78F4C25}"/>
              </a:ext>
            </a:extLst>
          </p:cNvPr>
          <p:cNvSpPr/>
          <p:nvPr/>
        </p:nvSpPr>
        <p:spPr>
          <a:xfrm>
            <a:off x="2543773" y="2310322"/>
            <a:ext cx="52962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485B9D95-BD6B-7758-22C4-E1E0CE215794}"/>
              </a:ext>
            </a:extLst>
          </p:cNvPr>
          <p:cNvSpPr/>
          <p:nvPr/>
        </p:nvSpPr>
        <p:spPr>
          <a:xfrm>
            <a:off x="3546903" y="2768276"/>
            <a:ext cx="52962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1DC45FD-F777-044C-6C0D-3D84C46CD3BC}"/>
              </a:ext>
            </a:extLst>
          </p:cNvPr>
          <p:cNvSpPr/>
          <p:nvPr/>
        </p:nvSpPr>
        <p:spPr>
          <a:xfrm>
            <a:off x="6189162" y="2299336"/>
            <a:ext cx="52962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4EB88B1-789C-5551-8B40-76B200C79061}"/>
              </a:ext>
            </a:extLst>
          </p:cNvPr>
          <p:cNvSpPr/>
          <p:nvPr/>
        </p:nvSpPr>
        <p:spPr>
          <a:xfrm>
            <a:off x="7320799" y="2776627"/>
            <a:ext cx="52962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吹き出し: 角を丸めた四角形 53">
            <a:extLst>
              <a:ext uri="{FF2B5EF4-FFF2-40B4-BE49-F238E27FC236}">
                <a16:creationId xmlns:a16="http://schemas.microsoft.com/office/drawing/2014/main" id="{DA0FA008-951B-D359-3498-A4EB84596A71}"/>
              </a:ext>
            </a:extLst>
          </p:cNvPr>
          <p:cNvSpPr/>
          <p:nvPr/>
        </p:nvSpPr>
        <p:spPr>
          <a:xfrm>
            <a:off x="3771299" y="1967345"/>
            <a:ext cx="879870" cy="33199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区分的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線形</a:t>
            </a:r>
          </a:p>
        </p:txBody>
      </p:sp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68872266-65B9-24AD-635D-F56BB02CC889}"/>
              </a:ext>
            </a:extLst>
          </p:cNvPr>
          <p:cNvSpPr/>
          <p:nvPr/>
        </p:nvSpPr>
        <p:spPr>
          <a:xfrm>
            <a:off x="7381675" y="1976722"/>
            <a:ext cx="879870" cy="33199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区分的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3</a:t>
            </a:r>
            <a:r>
              <a:rPr kumimoji="1" lang="ja-JP" altLang="en-US" sz="1100" dirty="0"/>
              <a:t>次多項式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0722CD3-4CBF-BD93-0CBB-0112DC1A0DBA}"/>
              </a:ext>
            </a:extLst>
          </p:cNvPr>
          <p:cNvSpPr txBox="1"/>
          <p:nvPr/>
        </p:nvSpPr>
        <p:spPr>
          <a:xfrm>
            <a:off x="969818" y="4036661"/>
            <a:ext cx="123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補間対象</a:t>
            </a: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2C59ACD-175F-3A36-B21C-38A502289424}"/>
              </a:ext>
            </a:extLst>
          </p:cNvPr>
          <p:cNvCxnSpPr>
            <a:cxnSpLocks/>
          </p:cNvCxnSpPr>
          <p:nvPr/>
        </p:nvCxnSpPr>
        <p:spPr>
          <a:xfrm>
            <a:off x="981691" y="4401957"/>
            <a:ext cx="10727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\begin{align*}&#10;    D_t&#10;\end{align*}">
            <a:extLst>
              <a:ext uri="{FF2B5EF4-FFF2-40B4-BE49-F238E27FC236}">
                <a16:creationId xmlns:a16="http://schemas.microsoft.com/office/drawing/2014/main" id="{A325CA44-F0FD-6234-88F8-3494E8F8A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087" y="4802950"/>
            <a:ext cx="4286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6CCAD51-4063-D7B3-D8C8-207DFE13C4A8}"/>
              </a:ext>
            </a:extLst>
          </p:cNvPr>
          <p:cNvSpPr txBox="1"/>
          <p:nvPr/>
        </p:nvSpPr>
        <p:spPr>
          <a:xfrm>
            <a:off x="1900390" y="5301394"/>
            <a:ext cx="22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DiscountCurve</a:t>
            </a:r>
            <a:r>
              <a:rPr kumimoji="1" lang="ja-JP" altLang="en-US" dirty="0"/>
              <a:t>自体</a:t>
            </a:r>
            <a:endParaRPr kumimoji="1" lang="en-US" altLang="ja-JP" dirty="0"/>
          </a:p>
        </p:txBody>
      </p:sp>
      <p:pic>
        <p:nvPicPr>
          <p:cNvPr id="8196" name="Picture 4" descr="\begin{align*}&#10;    \log D_t&#10;\end{align*}">
            <a:extLst>
              <a:ext uri="{FF2B5EF4-FFF2-40B4-BE49-F238E27FC236}">
                <a16:creationId xmlns:a16="http://schemas.microsoft.com/office/drawing/2014/main" id="{C7181B82-394A-8E67-8C37-ACCAD4EA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35" y="4695416"/>
            <a:ext cx="853312" cy="30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1C4BA60-6A94-B792-63E5-CB8BE90ECBD8}"/>
              </a:ext>
            </a:extLst>
          </p:cNvPr>
          <p:cNvSpPr txBox="1"/>
          <p:nvPr/>
        </p:nvSpPr>
        <p:spPr>
          <a:xfrm>
            <a:off x="5097096" y="5301394"/>
            <a:ext cx="106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LogDF</a:t>
            </a:r>
            <a:endParaRPr kumimoji="1" lang="en-US" altLang="ja-JP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ADEFDEB-03F5-59B8-E367-2ADA6AA67754}"/>
              </a:ext>
            </a:extLst>
          </p:cNvPr>
          <p:cNvSpPr txBox="1"/>
          <p:nvPr/>
        </p:nvSpPr>
        <p:spPr>
          <a:xfrm>
            <a:off x="9733821" y="2380098"/>
            <a:ext cx="119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</a:p>
        </p:txBody>
      </p:sp>
      <p:pic>
        <p:nvPicPr>
          <p:cNvPr id="8198" name="Picture 6" descr="\begin{align*}&#10;    -\frac{d}{dt}\log D_t&#10;\end{align*}">
            <a:extLst>
              <a:ext uri="{FF2B5EF4-FFF2-40B4-BE49-F238E27FC236}">
                <a16:creationId xmlns:a16="http://schemas.microsoft.com/office/drawing/2014/main" id="{5146CAEA-91AD-E5F9-4CE8-51BF34F0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92" y="4515533"/>
            <a:ext cx="1284926" cy="57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7382249-70FF-8BC8-A8BB-5E4083DF3ACF}"/>
              </a:ext>
            </a:extLst>
          </p:cNvPr>
          <p:cNvSpPr txBox="1"/>
          <p:nvPr/>
        </p:nvSpPr>
        <p:spPr>
          <a:xfrm>
            <a:off x="7016614" y="5301394"/>
            <a:ext cx="248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瞬間フォワードレート</a:t>
            </a:r>
            <a:endParaRPr kumimoji="1" lang="en-US" altLang="ja-JP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9C5775BA-BC83-EFBF-09FC-BA044EBF268E}"/>
              </a:ext>
            </a:extLst>
          </p:cNvPr>
          <p:cNvSpPr txBox="1"/>
          <p:nvPr/>
        </p:nvSpPr>
        <p:spPr>
          <a:xfrm>
            <a:off x="9733821" y="4524775"/>
            <a:ext cx="119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231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595" y="110791"/>
            <a:ext cx="9601200" cy="1142385"/>
          </a:xfrm>
        </p:spPr>
        <p:txBody>
          <a:bodyPr rtlCol="0"/>
          <a:lstStyle/>
          <a:p>
            <a:pPr rtl="0"/>
            <a:r>
              <a:rPr lang="en-US" altLang="ja-JP" dirty="0"/>
              <a:t>3</a:t>
            </a:r>
            <a:r>
              <a:rPr lang="ja-JP" altLang="en-US" dirty="0"/>
              <a:t>．補間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方法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852185-549E-8590-5D01-8AD3DBD2F1F0}"/>
              </a:ext>
            </a:extLst>
          </p:cNvPr>
          <p:cNvSpPr txBox="1"/>
          <p:nvPr/>
        </p:nvSpPr>
        <p:spPr>
          <a:xfrm>
            <a:off x="1650908" y="1467288"/>
            <a:ext cx="79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他にも、</a:t>
            </a:r>
            <a:r>
              <a:rPr kumimoji="1" lang="en-US" altLang="ja-JP" dirty="0"/>
              <a:t>Hybrid</a:t>
            </a:r>
            <a:r>
              <a:rPr kumimoji="1" lang="ja-JP" altLang="en-US" dirty="0"/>
              <a:t>的な補間方法を考えることもできる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。</a:t>
            </a:r>
            <a:endParaRPr kumimoji="1" lang="en-US" altLang="ja-JP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BF5D320-F35A-3BDC-9F4D-AF56D23867EF}"/>
              </a:ext>
            </a:extLst>
          </p:cNvPr>
          <p:cNvGrpSpPr/>
          <p:nvPr/>
        </p:nvGrpSpPr>
        <p:grpSpPr>
          <a:xfrm>
            <a:off x="3101152" y="2406930"/>
            <a:ext cx="5352308" cy="2044139"/>
            <a:chOff x="3123622" y="4884516"/>
            <a:chExt cx="3028322" cy="1242510"/>
          </a:xfrm>
        </p:grpSpPr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DE9E0CB-B538-3D06-AF17-1397FF122534}"/>
                </a:ext>
              </a:extLst>
            </p:cNvPr>
            <p:cNvCxnSpPr/>
            <p:nvPr/>
          </p:nvCxnSpPr>
          <p:spPr>
            <a:xfrm flipV="1">
              <a:off x="3331337" y="4884516"/>
              <a:ext cx="0" cy="117483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E092C65-9EA6-BE00-0F7A-11AF1FF66E0B}"/>
                </a:ext>
              </a:extLst>
            </p:cNvPr>
            <p:cNvCxnSpPr>
              <a:cxnSpLocks/>
            </p:cNvCxnSpPr>
            <p:nvPr/>
          </p:nvCxnSpPr>
          <p:spPr>
            <a:xfrm>
              <a:off x="3139044" y="5881868"/>
              <a:ext cx="301290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C7ACD00A-3615-5766-0860-AF793112E9FC}"/>
                </a:ext>
              </a:extLst>
            </p:cNvPr>
            <p:cNvCxnSpPr>
              <a:cxnSpLocks/>
            </p:cNvCxnSpPr>
            <p:nvPr/>
          </p:nvCxnSpPr>
          <p:spPr>
            <a:xfrm>
              <a:off x="3923818" y="5150220"/>
              <a:ext cx="0" cy="731648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B323FA6-0D30-6080-EF7B-B09DCB77D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1580" y="5150220"/>
              <a:ext cx="592238" cy="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2A5A729-CD95-CA69-7C19-562545D6A4C2}"/>
                </a:ext>
              </a:extLst>
            </p:cNvPr>
            <p:cNvCxnSpPr>
              <a:cxnSpLocks/>
            </p:cNvCxnSpPr>
            <p:nvPr/>
          </p:nvCxnSpPr>
          <p:spPr>
            <a:xfrm>
              <a:off x="5877218" y="5715804"/>
              <a:ext cx="0" cy="181412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12205F4-05D9-A5BF-7797-9B1CD83B8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7560" y="5723022"/>
              <a:ext cx="2539658" cy="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4" descr="\begin{align*}&#10;    t_1&#10;\end{align*}">
              <a:extLst>
                <a:ext uri="{FF2B5EF4-FFF2-40B4-BE49-F238E27FC236}">
                  <a16:creationId xmlns:a16="http://schemas.microsoft.com/office/drawing/2014/main" id="{57DD867D-6A11-69B3-7BC8-FD12BC5FC6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467" y="5929933"/>
              <a:ext cx="178616" cy="197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\begin{align*}&#10;    t_2&#10;\end{align*}">
              <a:extLst>
                <a:ext uri="{FF2B5EF4-FFF2-40B4-BE49-F238E27FC236}">
                  <a16:creationId xmlns:a16="http://schemas.microsoft.com/office/drawing/2014/main" id="{4D52930A-A1E8-A105-147B-806BE1F8B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701" y="5944373"/>
              <a:ext cx="156439" cy="166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\begin{align*}&#10;    d_2&#10;\end{align*}">
              <a:extLst>
                <a:ext uri="{FF2B5EF4-FFF2-40B4-BE49-F238E27FC236}">
                  <a16:creationId xmlns:a16="http://schemas.microsoft.com/office/drawing/2014/main" id="{37F9EC35-866B-D635-7C79-573B6EF60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622" y="5600948"/>
              <a:ext cx="179797" cy="169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6D79A6D0-36CC-C109-5068-854B446CEE09}"/>
                </a:ext>
              </a:extLst>
            </p:cNvPr>
            <p:cNvSpPr/>
            <p:nvPr/>
          </p:nvSpPr>
          <p:spPr>
            <a:xfrm>
              <a:off x="3337560" y="5146687"/>
              <a:ext cx="2738120" cy="583553"/>
            </a:xfrm>
            <a:custGeom>
              <a:avLst/>
              <a:gdLst>
                <a:gd name="connsiteX0" fmla="*/ 0 w 2738120"/>
                <a:gd name="connsiteY0" fmla="*/ 253353 h 583553"/>
                <a:gd name="connsiteX1" fmla="*/ 609600 w 2738120"/>
                <a:gd name="connsiteY1" fmla="*/ 4433 h 583553"/>
                <a:gd name="connsiteX2" fmla="*/ 1757680 w 2738120"/>
                <a:gd name="connsiteY2" fmla="*/ 441313 h 583553"/>
                <a:gd name="connsiteX3" fmla="*/ 2738120 w 2738120"/>
                <a:gd name="connsiteY3" fmla="*/ 583553 h 58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8120" h="583553">
                  <a:moveTo>
                    <a:pt x="0" y="253353"/>
                  </a:moveTo>
                  <a:cubicBezTo>
                    <a:pt x="158326" y="113229"/>
                    <a:pt x="316653" y="-26894"/>
                    <a:pt x="609600" y="4433"/>
                  </a:cubicBezTo>
                  <a:cubicBezTo>
                    <a:pt x="902547" y="35760"/>
                    <a:pt x="1402927" y="344793"/>
                    <a:pt x="1757680" y="441313"/>
                  </a:cubicBezTo>
                  <a:cubicBezTo>
                    <a:pt x="2112433" y="537833"/>
                    <a:pt x="2425276" y="560693"/>
                    <a:pt x="2738120" y="5835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Picture 8" descr="\begin{align*}&#10;    d_1&#10;\end{align*}">
              <a:extLst>
                <a:ext uri="{FF2B5EF4-FFF2-40B4-BE49-F238E27FC236}">
                  <a16:creationId xmlns:a16="http://schemas.microsoft.com/office/drawing/2014/main" id="{7EA6DCBD-9281-A5AB-95D7-447AE1026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6768" y="5069985"/>
              <a:ext cx="162440" cy="157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0BFCD31-643C-254A-3613-7743A6DD1310}"/>
              </a:ext>
            </a:extLst>
          </p:cNvPr>
          <p:cNvCxnSpPr/>
          <p:nvPr/>
        </p:nvCxnSpPr>
        <p:spPr>
          <a:xfrm>
            <a:off x="3479270" y="4752474"/>
            <a:ext cx="10361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20F52F6-9A05-8C71-87F7-EAB6E06D05C2}"/>
              </a:ext>
            </a:extLst>
          </p:cNvPr>
          <p:cNvCxnSpPr>
            <a:cxnSpLocks/>
          </p:cNvCxnSpPr>
          <p:nvPr/>
        </p:nvCxnSpPr>
        <p:spPr>
          <a:xfrm>
            <a:off x="4515432" y="4752474"/>
            <a:ext cx="37422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00861CAE-356D-6FCA-C280-D1E72E511E81}"/>
              </a:ext>
            </a:extLst>
          </p:cNvPr>
          <p:cNvSpPr/>
          <p:nvPr/>
        </p:nvSpPr>
        <p:spPr>
          <a:xfrm>
            <a:off x="2513481" y="5085041"/>
            <a:ext cx="1810893" cy="528868"/>
          </a:xfrm>
          <a:prstGeom prst="wedgeRoundRectCallout">
            <a:avLst>
              <a:gd name="adj1" fmla="val 29249"/>
              <a:gd name="adj2" fmla="val -82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短期部分は</a:t>
            </a:r>
            <a:r>
              <a:rPr kumimoji="1" lang="en-US" altLang="ja-JP" dirty="0"/>
              <a:t>xxx</a:t>
            </a:r>
            <a:endParaRPr kumimoji="1" lang="ja-JP" altLang="en-US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A31824BC-CDED-BDF0-115E-6D59C9332F45}"/>
              </a:ext>
            </a:extLst>
          </p:cNvPr>
          <p:cNvSpPr/>
          <p:nvPr/>
        </p:nvSpPr>
        <p:spPr>
          <a:xfrm>
            <a:off x="6090703" y="5085041"/>
            <a:ext cx="1810893" cy="528868"/>
          </a:xfrm>
          <a:prstGeom prst="wedgeRoundRectCallout">
            <a:avLst>
              <a:gd name="adj1" fmla="val -35419"/>
              <a:gd name="adj2" fmla="val -832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長期部分は</a:t>
            </a:r>
            <a:r>
              <a:rPr kumimoji="1" lang="en-US" altLang="ja-JP" dirty="0" err="1"/>
              <a:t>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976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595" y="110791"/>
            <a:ext cx="9601200" cy="1142385"/>
          </a:xfrm>
        </p:spPr>
        <p:txBody>
          <a:bodyPr rtlCol="0"/>
          <a:lstStyle/>
          <a:p>
            <a:pPr rtl="0"/>
            <a:r>
              <a:rPr lang="en-US" altLang="ja-JP" dirty="0"/>
              <a:t>3</a:t>
            </a:r>
            <a:r>
              <a:rPr lang="ja-JP" altLang="en-US" dirty="0"/>
              <a:t>．補間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方法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39825F-C714-1E15-1431-381A1234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00" y="1523865"/>
            <a:ext cx="9115704" cy="369336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F01DDA-A96F-CBD7-F11E-3CDEA38C1EE3}"/>
              </a:ext>
            </a:extLst>
          </p:cNvPr>
          <p:cNvSpPr txBox="1"/>
          <p:nvPr/>
        </p:nvSpPr>
        <p:spPr>
          <a:xfrm>
            <a:off x="6873686" y="5217234"/>
            <a:ext cx="394869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700" dirty="0">
                <a:hlinkClick r:id="rId4"/>
              </a:rPr>
              <a:t>https://www.researchgate.net/publication/228463045_Methods_for_constructing_a_yield_curve</a:t>
            </a:r>
            <a:endParaRPr lang="ja-JP" altLang="en-US" sz="7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6FCF647-3891-CC50-49A0-57C2F05FE866}"/>
              </a:ext>
            </a:extLst>
          </p:cNvPr>
          <p:cNvSpPr/>
          <p:nvPr/>
        </p:nvSpPr>
        <p:spPr>
          <a:xfrm>
            <a:off x="7817923" y="681983"/>
            <a:ext cx="3934690" cy="767938"/>
          </a:xfrm>
          <a:prstGeom prst="wedgeRoundRectCallout">
            <a:avLst>
              <a:gd name="adj1" fmla="val -30346"/>
              <a:gd name="adj2" fmla="val 81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各補間方法の、「望ましい」とされる性質の充足具合の一覧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849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595" y="110791"/>
            <a:ext cx="9601200" cy="1142385"/>
          </a:xfrm>
        </p:spPr>
        <p:txBody>
          <a:bodyPr rtlCol="0"/>
          <a:lstStyle/>
          <a:p>
            <a:pPr rtl="0"/>
            <a:r>
              <a:rPr lang="en-US" altLang="ja-JP" dirty="0"/>
              <a:t>3</a:t>
            </a:r>
            <a:r>
              <a:rPr lang="ja-JP" altLang="en-US" dirty="0"/>
              <a:t>．補間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方法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5AF656-60E0-F0C1-5940-40488FF9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20" y="1222261"/>
            <a:ext cx="9925560" cy="441347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D61226-5AD6-5CF6-A0A6-29E768922145}"/>
              </a:ext>
            </a:extLst>
          </p:cNvPr>
          <p:cNvSpPr txBox="1"/>
          <p:nvPr/>
        </p:nvSpPr>
        <p:spPr>
          <a:xfrm>
            <a:off x="8963744" y="5666947"/>
            <a:ext cx="238521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" dirty="0">
                <a:hlinkClick r:id="rId4"/>
              </a:rPr>
              <a:t>https://www.newyorkfed.org/markets/reference-rates/sofr</a:t>
            </a:r>
            <a:endParaRPr lang="ja-JP" altLang="en-US" sz="6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171860EB-46A4-989E-77A1-568AED2B35C9}"/>
              </a:ext>
            </a:extLst>
          </p:cNvPr>
          <p:cNvSpPr/>
          <p:nvPr/>
        </p:nvSpPr>
        <p:spPr>
          <a:xfrm>
            <a:off x="9096499" y="574440"/>
            <a:ext cx="2450275" cy="528868"/>
          </a:xfrm>
          <a:prstGeom prst="wedgeRoundRectCallout">
            <a:avLst>
              <a:gd name="adj1" fmla="val -26710"/>
              <a:gd name="adj2" fmla="val 701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どうも</a:t>
            </a:r>
            <a:r>
              <a:rPr kumimoji="1" lang="en-US" altLang="ja-JP" dirty="0"/>
              <a:t>SOFR</a:t>
            </a:r>
            <a:r>
              <a:rPr kumimoji="1" lang="ja-JP" altLang="en-US" dirty="0"/>
              <a:t>は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こう動くらしい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01463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．問題設定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595" y="110791"/>
            <a:ext cx="9601200" cy="1142385"/>
          </a:xfrm>
        </p:spPr>
        <p:txBody>
          <a:bodyPr rtlCol="0"/>
          <a:lstStyle/>
          <a:p>
            <a:pPr rtl="0"/>
            <a:r>
              <a:rPr lang="en-US" altLang="ja-JP" dirty="0"/>
              <a:t>1</a:t>
            </a:r>
            <a:r>
              <a:rPr lang="ja-JP" altLang="en-US" dirty="0"/>
              <a:t>．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問題設定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D2432F4-CF1C-96CD-18BE-1D6C1C703725}"/>
              </a:ext>
            </a:extLst>
          </p:cNvPr>
          <p:cNvSpPr/>
          <p:nvPr/>
        </p:nvSpPr>
        <p:spPr>
          <a:xfrm>
            <a:off x="1595252" y="1428997"/>
            <a:ext cx="9001496" cy="1236055"/>
          </a:xfrm>
          <a:prstGeom prst="roundRect">
            <a:avLst>
              <a:gd name="adj" fmla="val 1120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2"/>
                </a:solidFill>
              </a:rPr>
              <a:t>DiscountCurve</a:t>
            </a:r>
            <a:r>
              <a:rPr kumimoji="1" lang="ja-JP" altLang="en-US" dirty="0">
                <a:solidFill>
                  <a:schemeClr val="tx2"/>
                </a:solidFill>
              </a:rPr>
              <a:t>　　　　　　    は以下を満たす。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E310A1-16F2-D37B-1BCD-D021D74039D3}"/>
              </a:ext>
            </a:extLst>
          </p:cNvPr>
          <p:cNvSpPr txBox="1"/>
          <p:nvPr/>
        </p:nvSpPr>
        <p:spPr>
          <a:xfrm>
            <a:off x="2173184" y="1881390"/>
            <a:ext cx="155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　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D88234-6C60-F7D9-226F-CA95064AF91A}"/>
              </a:ext>
            </a:extLst>
          </p:cNvPr>
          <p:cNvSpPr txBox="1"/>
          <p:nvPr/>
        </p:nvSpPr>
        <p:spPr>
          <a:xfrm>
            <a:off x="1638795" y="3114531"/>
            <a:ext cx="2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DiscountCurve</a:t>
            </a:r>
            <a:r>
              <a:rPr kumimoji="1" lang="ja-JP" altLang="en-US" dirty="0"/>
              <a:t>の使い道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47A206-0A3F-CDA1-DEDC-546BCE69BEFB}"/>
              </a:ext>
            </a:extLst>
          </p:cNvPr>
          <p:cNvCxnSpPr/>
          <p:nvPr/>
        </p:nvCxnSpPr>
        <p:spPr>
          <a:xfrm>
            <a:off x="1666504" y="3556563"/>
            <a:ext cx="27313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\begin{align*}&#10;    D: [0,\,T] \rightarrow \mathbb{R}&#10;\end{align*}">
            <a:extLst>
              <a:ext uri="{FF2B5EF4-FFF2-40B4-BE49-F238E27FC236}">
                <a16:creationId xmlns:a16="http://schemas.microsoft.com/office/drawing/2014/main" id="{0B3BE8DE-695C-CB12-1438-63D70231B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37" y="1570740"/>
            <a:ext cx="1455369" cy="2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begin{align*}&#10;    0 &lt; D&#10;\end{align*}">
            <a:extLst>
              <a:ext uri="{FF2B5EF4-FFF2-40B4-BE49-F238E27FC236}">
                <a16:creationId xmlns:a16="http://schemas.microsoft.com/office/drawing/2014/main" id="{80CB184C-CD59-DDFA-6C42-040750CEA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05" y="1976819"/>
            <a:ext cx="602239" cy="17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begin{align*}&#10;    D_0 = 1&#10;\end{align*}">
            <a:extLst>
              <a:ext uri="{FF2B5EF4-FFF2-40B4-BE49-F238E27FC236}">
                <a16:creationId xmlns:a16="http://schemas.microsoft.com/office/drawing/2014/main" id="{5A1B777A-5A13-D98D-F25F-0B320F6B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24" y="2239569"/>
            <a:ext cx="717529" cy="2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矢印: 下 24">
            <a:extLst>
              <a:ext uri="{FF2B5EF4-FFF2-40B4-BE49-F238E27FC236}">
                <a16:creationId xmlns:a16="http://schemas.microsoft.com/office/drawing/2014/main" id="{DBBA3C63-B595-EAD1-1483-78B70022824F}"/>
              </a:ext>
            </a:extLst>
          </p:cNvPr>
          <p:cNvSpPr/>
          <p:nvPr/>
        </p:nvSpPr>
        <p:spPr>
          <a:xfrm flipV="1">
            <a:off x="5296396" y="4110941"/>
            <a:ext cx="197922" cy="205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1782F43-6F17-9522-D897-B51C15329C02}"/>
              </a:ext>
            </a:extLst>
          </p:cNvPr>
          <p:cNvSpPr txBox="1"/>
          <p:nvPr/>
        </p:nvSpPr>
        <p:spPr>
          <a:xfrm>
            <a:off x="1638794" y="4511861"/>
            <a:ext cx="314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DiscountCurve</a:t>
            </a:r>
            <a:r>
              <a:rPr kumimoji="1" lang="ja-JP" altLang="en-US" dirty="0"/>
              <a:t>を求めたい！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9A6E280-5D87-9E61-F13D-D468439508DB}"/>
              </a:ext>
            </a:extLst>
          </p:cNvPr>
          <p:cNvCxnSpPr>
            <a:cxnSpLocks/>
          </p:cNvCxnSpPr>
          <p:nvPr/>
        </p:nvCxnSpPr>
        <p:spPr>
          <a:xfrm>
            <a:off x="1666504" y="4953893"/>
            <a:ext cx="284611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E54C6F4-0ADE-DAC7-0464-249F59199C03}"/>
              </a:ext>
            </a:extLst>
          </p:cNvPr>
          <p:cNvSpPr txBox="1"/>
          <p:nvPr/>
        </p:nvSpPr>
        <p:spPr>
          <a:xfrm>
            <a:off x="2725386" y="5232123"/>
            <a:ext cx="61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r>
              <a:rPr kumimoji="1" lang="ja-JP" altLang="en-US" dirty="0"/>
              <a:t>どうやって？　　　マーケットに合わせる</a:t>
            </a: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8DB016CB-C70B-9277-60D5-EBB8AD8F59C8}"/>
              </a:ext>
            </a:extLst>
          </p:cNvPr>
          <p:cNvSpPr/>
          <p:nvPr/>
        </p:nvSpPr>
        <p:spPr>
          <a:xfrm rot="5400000" flipV="1">
            <a:off x="4684605" y="5312800"/>
            <a:ext cx="204199" cy="205839"/>
          </a:xfrm>
          <a:prstGeom prst="downArrow">
            <a:avLst>
              <a:gd name="adj1" fmla="val 50000"/>
              <a:gd name="adj2" fmla="val 46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B82130E-319C-CE10-E61B-12371BA8DAF4}"/>
              </a:ext>
            </a:extLst>
          </p:cNvPr>
          <p:cNvSpPr txBox="1"/>
          <p:nvPr/>
        </p:nvSpPr>
        <p:spPr>
          <a:xfrm>
            <a:off x="5083092" y="4327195"/>
            <a:ext cx="78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</a:t>
            </a:r>
          </a:p>
        </p:txBody>
      </p:sp>
      <p:pic>
        <p:nvPicPr>
          <p:cNvPr id="1034" name="Picture 10" descr="\begin{align*}&#10;    \mathrm{Call.PV} = D_t \mathbb{E}^t_0\left[(S_t - K)^+\right]&#10;\end{align*}">
            <a:extLst>
              <a:ext uri="{FF2B5EF4-FFF2-40B4-BE49-F238E27FC236}">
                <a16:creationId xmlns:a16="http://schemas.microsoft.com/office/drawing/2014/main" id="{D397C4BA-A158-EE67-DA42-E72A0AFE9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893" y="3746511"/>
            <a:ext cx="3292681" cy="32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595" y="110791"/>
            <a:ext cx="9601200" cy="1142385"/>
          </a:xfrm>
        </p:spPr>
        <p:txBody>
          <a:bodyPr rtlCol="0"/>
          <a:lstStyle/>
          <a:p>
            <a:pPr rtl="0"/>
            <a:r>
              <a:rPr lang="en-US" altLang="ja-JP" dirty="0"/>
              <a:t>1</a:t>
            </a:r>
            <a:r>
              <a:rPr lang="ja-JP" altLang="en-US" dirty="0"/>
              <a:t>．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問題設定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1782F43-6F17-9522-D897-B51C15329C02}"/>
              </a:ext>
            </a:extLst>
          </p:cNvPr>
          <p:cNvSpPr txBox="1"/>
          <p:nvPr/>
        </p:nvSpPr>
        <p:spPr>
          <a:xfrm>
            <a:off x="1638794" y="1309482"/>
            <a:ext cx="314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マーケットに合わせる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9A6E280-5D87-9E61-F13D-D468439508DB}"/>
              </a:ext>
            </a:extLst>
          </p:cNvPr>
          <p:cNvCxnSpPr>
            <a:cxnSpLocks/>
          </p:cNvCxnSpPr>
          <p:nvPr/>
        </p:nvCxnSpPr>
        <p:spPr>
          <a:xfrm>
            <a:off x="1666504" y="1751514"/>
            <a:ext cx="25136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E54C6F4-0ADE-DAC7-0464-249F59199C03}"/>
              </a:ext>
            </a:extLst>
          </p:cNvPr>
          <p:cNvSpPr txBox="1"/>
          <p:nvPr/>
        </p:nvSpPr>
        <p:spPr>
          <a:xfrm>
            <a:off x="1908906" y="1920040"/>
            <a:ext cx="5453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DiscountCurve</a:t>
            </a:r>
            <a:r>
              <a:rPr kumimoji="1" lang="ja-JP" altLang="en-US" dirty="0"/>
              <a:t>自体はマーケットで観測できない</a:t>
            </a:r>
            <a:r>
              <a:rPr kumimoji="1" lang="en-US" altLang="ja-JP" dirty="0"/>
              <a:t>…</a:t>
            </a:r>
          </a:p>
          <a:p>
            <a:r>
              <a:rPr kumimoji="1" lang="ja-JP" altLang="en-US" dirty="0"/>
              <a:t>が、一部金利商品の</a:t>
            </a:r>
            <a:r>
              <a:rPr kumimoji="1" lang="en-US" altLang="ja-JP" dirty="0"/>
              <a:t>quote</a:t>
            </a:r>
            <a:r>
              <a:rPr kumimoji="1" lang="ja-JP" altLang="en-US" dirty="0"/>
              <a:t>は観測できる。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B09EB7-3890-050F-F8EF-7890EA397F7D}"/>
              </a:ext>
            </a:extLst>
          </p:cNvPr>
          <p:cNvSpPr txBox="1"/>
          <p:nvPr/>
        </p:nvSpPr>
        <p:spPr>
          <a:xfrm>
            <a:off x="2257301" y="2661452"/>
            <a:ext cx="611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Deposit-rate, </a:t>
            </a:r>
            <a:r>
              <a:rPr kumimoji="1" lang="en-US" altLang="ja-JP" dirty="0" err="1"/>
              <a:t>SwapRate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SwapSpread</a:t>
            </a:r>
            <a:r>
              <a:rPr kumimoji="1" lang="en-US" altLang="ja-JP" dirty="0"/>
              <a:t>, </a:t>
            </a:r>
          </a:p>
          <a:p>
            <a:r>
              <a:rPr kumimoji="1" lang="en-US" altLang="ja-JP" dirty="0"/>
              <a:t>FRA-rate, </a:t>
            </a:r>
            <a:r>
              <a:rPr kumimoji="1" lang="en-US" altLang="ja-JP" dirty="0" err="1"/>
              <a:t>FuturesPrice</a:t>
            </a:r>
            <a:r>
              <a:rPr kumimoji="1" lang="en-US" altLang="ja-JP" dirty="0"/>
              <a:t> … 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E784FB-C657-2ABB-066F-A6E87F77F494}"/>
              </a:ext>
            </a:extLst>
          </p:cNvPr>
          <p:cNvSpPr txBox="1"/>
          <p:nvPr/>
        </p:nvSpPr>
        <p:spPr>
          <a:xfrm>
            <a:off x="1908906" y="3441712"/>
            <a:ext cx="585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モデル的には、これらは</a:t>
            </a:r>
            <a:r>
              <a:rPr kumimoji="1" lang="en-US" altLang="ja-JP" dirty="0" err="1"/>
              <a:t>DiscountCurve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(</a:t>
            </a:r>
            <a:r>
              <a:rPr kumimoji="1" lang="ja-JP" altLang="en-US" dirty="0"/>
              <a:t>汎</a:t>
            </a:r>
            <a:r>
              <a:rPr kumimoji="1" lang="en-US" altLang="ja-JP" dirty="0"/>
              <a:t>)</a:t>
            </a:r>
            <a:r>
              <a:rPr kumimoji="1" lang="ja-JP" altLang="en-US" dirty="0"/>
              <a:t>関数</a:t>
            </a:r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A18C4212-D9AB-4625-3EC3-DD62A6321B04}"/>
              </a:ext>
            </a:extLst>
          </p:cNvPr>
          <p:cNvSpPr/>
          <p:nvPr/>
        </p:nvSpPr>
        <p:spPr>
          <a:xfrm rot="5400000" flipV="1">
            <a:off x="2658392" y="3933366"/>
            <a:ext cx="204199" cy="205839"/>
          </a:xfrm>
          <a:prstGeom prst="downArrow">
            <a:avLst>
              <a:gd name="adj1" fmla="val 50000"/>
              <a:gd name="adj2" fmla="val 46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hlinkClick r:id="rId3"/>
            <a:extLst>
              <a:ext uri="{FF2B5EF4-FFF2-40B4-BE49-F238E27FC236}">
                <a16:creationId xmlns:a16="http://schemas.microsoft.com/office/drawing/2014/main" id="{6F24F277-4545-80BC-3941-4269AF4E90FF}"/>
              </a:ext>
            </a:extLst>
          </p:cNvPr>
          <p:cNvSpPr txBox="1"/>
          <p:nvPr/>
        </p:nvSpPr>
        <p:spPr>
          <a:xfrm>
            <a:off x="8209808" y="2738716"/>
            <a:ext cx="39821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hlinkClick r:id="rId4"/>
              </a:rPr>
              <a:t>https://www.cmegroup.com/markets/interest-rates/stirs/three-month-sofr.quotes.html</a:t>
            </a:r>
            <a:endParaRPr kumimoji="1" lang="ja-JP" altLang="en-US" sz="7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0469C8-D826-9698-A948-C554B7CA0AE4}"/>
              </a:ext>
            </a:extLst>
          </p:cNvPr>
          <p:cNvSpPr txBox="1"/>
          <p:nvPr/>
        </p:nvSpPr>
        <p:spPr>
          <a:xfrm>
            <a:off x="4639294" y="3254189"/>
            <a:ext cx="282632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700" dirty="0">
                <a:hlinkClick r:id="rId5"/>
              </a:rPr>
              <a:t>https://papers.ssrn.com/sol3/papers.cfm?abstract_id=2219548</a:t>
            </a:r>
            <a:endParaRPr lang="ja-JP" altLang="en-US" sz="7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DB4CB84-415A-A06F-5B25-8162B92751CA}"/>
              </a:ext>
            </a:extLst>
          </p:cNvPr>
          <p:cNvSpPr txBox="1"/>
          <p:nvPr/>
        </p:nvSpPr>
        <p:spPr>
          <a:xfrm>
            <a:off x="2863411" y="3842276"/>
            <a:ext cx="432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marketQuote</a:t>
            </a:r>
            <a:r>
              <a:rPr kumimoji="1" lang="ja-JP" altLang="en-US" dirty="0"/>
              <a:t>は</a:t>
            </a:r>
            <a:r>
              <a:rPr kumimoji="1" lang="en-US" altLang="ja-JP" dirty="0" err="1"/>
              <a:t>DiscountCurve</a:t>
            </a:r>
            <a:r>
              <a:rPr kumimoji="1" lang="ja-JP" altLang="en-US" dirty="0"/>
              <a:t>の制約式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3218BC8-3A6C-C32C-85A0-13F0B6A3D2DA}"/>
              </a:ext>
            </a:extLst>
          </p:cNvPr>
          <p:cNvSpPr txBox="1"/>
          <p:nvPr/>
        </p:nvSpPr>
        <p:spPr>
          <a:xfrm>
            <a:off x="7878810" y="3383201"/>
            <a:ext cx="66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Ex)</a:t>
            </a:r>
            <a:endParaRPr kumimoji="1" lang="ja-JP" altLang="en-US" dirty="0"/>
          </a:p>
        </p:txBody>
      </p:sp>
      <p:pic>
        <p:nvPicPr>
          <p:cNvPr id="2052" name="Picture 4" descr="\begin{align*}&#10;    \mathrm{SwapRate} = \frac{D_{t_0} - D_T}{\sum_i D_{t_i} \tau_i}&#10;\end{align*}">
            <a:extLst>
              <a:ext uri="{FF2B5EF4-FFF2-40B4-BE49-F238E27FC236}">
                <a16:creationId xmlns:a16="http://schemas.microsoft.com/office/drawing/2014/main" id="{34311867-191E-4CE2-15C4-7F25EFE15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337" y="3494793"/>
            <a:ext cx="2216027" cy="51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79482F5B-AF3E-5CB8-F564-A33AB6AD352F}"/>
              </a:ext>
            </a:extLst>
          </p:cNvPr>
          <p:cNvSpPr/>
          <p:nvPr/>
        </p:nvSpPr>
        <p:spPr>
          <a:xfrm>
            <a:off x="1595252" y="4472067"/>
            <a:ext cx="9001496" cy="1478500"/>
          </a:xfrm>
          <a:prstGeom prst="roundRect">
            <a:avLst>
              <a:gd name="adj" fmla="val 1120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2"/>
                </a:solidFill>
              </a:rPr>
              <a:t>DiscountCurve</a:t>
            </a:r>
            <a:r>
              <a:rPr kumimoji="1" lang="ja-JP" altLang="en-US" dirty="0">
                <a:solidFill>
                  <a:schemeClr val="tx2"/>
                </a:solidFill>
              </a:rPr>
              <a:t>　　　　　　    は以下を満たす。（</a:t>
            </a:r>
            <a:r>
              <a:rPr kumimoji="1" lang="en-US" altLang="ja-JP" dirty="0">
                <a:solidFill>
                  <a:schemeClr val="tx2"/>
                </a:solidFill>
              </a:rPr>
              <a:t>qi</a:t>
            </a:r>
            <a:r>
              <a:rPr kumimoji="1" lang="ja-JP" altLang="en-US" dirty="0">
                <a:solidFill>
                  <a:schemeClr val="tx2"/>
                </a:solidFill>
              </a:rPr>
              <a:t>は</a:t>
            </a:r>
            <a:r>
              <a:rPr kumimoji="1" lang="en-US" altLang="ja-JP" dirty="0" err="1">
                <a:solidFill>
                  <a:schemeClr val="tx2"/>
                </a:solidFill>
              </a:rPr>
              <a:t>marketQuote</a:t>
            </a:r>
            <a:r>
              <a:rPr kumimoji="1" lang="ja-JP" altLang="en-US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EDCB525-34B4-5D64-6BD6-40CD9E304DCB}"/>
              </a:ext>
            </a:extLst>
          </p:cNvPr>
          <p:cNvSpPr txBox="1"/>
          <p:nvPr/>
        </p:nvSpPr>
        <p:spPr>
          <a:xfrm>
            <a:off x="2173184" y="4816677"/>
            <a:ext cx="1551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　</a:t>
            </a:r>
          </a:p>
        </p:txBody>
      </p:sp>
      <p:pic>
        <p:nvPicPr>
          <p:cNvPr id="37" name="Picture 4" descr="\begin{align*}&#10;    D: [0,\,T] \rightarrow \mathbb{R}&#10;\end{align*}">
            <a:extLst>
              <a:ext uri="{FF2B5EF4-FFF2-40B4-BE49-F238E27FC236}">
                <a16:creationId xmlns:a16="http://schemas.microsoft.com/office/drawing/2014/main" id="{2116DB0A-8BC9-F59C-40DB-43191225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37" y="4613809"/>
            <a:ext cx="1455369" cy="2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\begin{align*}&#10;    0 &lt; D&#10;\end{align*}">
            <a:extLst>
              <a:ext uri="{FF2B5EF4-FFF2-40B4-BE49-F238E27FC236}">
                <a16:creationId xmlns:a16="http://schemas.microsoft.com/office/drawing/2014/main" id="{AA4B09CC-347F-EB43-543D-8FA85CB7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05" y="4912106"/>
            <a:ext cx="602239" cy="17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\begin{align*}&#10;    D_0 = 1&#10;\end{align*}">
            <a:extLst>
              <a:ext uri="{FF2B5EF4-FFF2-40B4-BE49-F238E27FC236}">
                <a16:creationId xmlns:a16="http://schemas.microsoft.com/office/drawing/2014/main" id="{123E0DAA-957E-D320-61E0-05701AF54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24" y="5174856"/>
            <a:ext cx="717529" cy="2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begin{align*}&#10;    f_i(D; q_i) = 0\hspace{0.3cm}(i=1,\ldots,n)&#10;\end{align*}">
            <a:extLst>
              <a:ext uri="{FF2B5EF4-FFF2-40B4-BE49-F238E27FC236}">
                <a16:creationId xmlns:a16="http://schemas.microsoft.com/office/drawing/2014/main" id="{4A0A0142-D01A-870C-6A6B-D77C3E42B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654" y="5439828"/>
            <a:ext cx="2895877" cy="25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A6E20545-BDB4-AA95-D8CA-01F810645424}"/>
              </a:ext>
            </a:extLst>
          </p:cNvPr>
          <p:cNvSpPr/>
          <p:nvPr/>
        </p:nvSpPr>
        <p:spPr>
          <a:xfrm>
            <a:off x="10509938" y="4300925"/>
            <a:ext cx="1420418" cy="515479"/>
          </a:xfrm>
          <a:prstGeom prst="wedgeRoundRectCallout">
            <a:avLst>
              <a:gd name="adj1" fmla="val -36125"/>
              <a:gd name="adj2" fmla="val -801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中島さんの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Lecture</a:t>
            </a:r>
            <a:endParaRPr kumimoji="1" lang="ja-JP" altLang="en-US" sz="12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D9B1AEE-CE9D-BE0C-7A00-17D314D99C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6147" y="585530"/>
            <a:ext cx="4951358" cy="206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595" y="110791"/>
            <a:ext cx="9601200" cy="1142385"/>
          </a:xfrm>
        </p:spPr>
        <p:txBody>
          <a:bodyPr rtlCol="0"/>
          <a:lstStyle/>
          <a:p>
            <a:pPr rtl="0"/>
            <a:r>
              <a:rPr lang="en-US" altLang="ja-JP" dirty="0"/>
              <a:t>1</a:t>
            </a:r>
            <a:r>
              <a:rPr lang="ja-JP" altLang="en-US" dirty="0"/>
              <a:t>．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問題設定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79482F5B-AF3E-5CB8-F564-A33AB6AD352F}"/>
              </a:ext>
            </a:extLst>
          </p:cNvPr>
          <p:cNvSpPr/>
          <p:nvPr/>
        </p:nvSpPr>
        <p:spPr>
          <a:xfrm>
            <a:off x="1595252" y="1310999"/>
            <a:ext cx="9001496" cy="1484815"/>
          </a:xfrm>
          <a:prstGeom prst="roundRect">
            <a:avLst>
              <a:gd name="adj" fmla="val 1120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2"/>
                </a:solidFill>
              </a:rPr>
              <a:t>DiscountCurve</a:t>
            </a:r>
            <a:r>
              <a:rPr kumimoji="1" lang="ja-JP" altLang="en-US" dirty="0">
                <a:solidFill>
                  <a:schemeClr val="tx2"/>
                </a:solidFill>
              </a:rPr>
              <a:t>　　　　　　    は以下を満たす。（</a:t>
            </a:r>
            <a:r>
              <a:rPr kumimoji="1" lang="en-US" altLang="ja-JP" dirty="0">
                <a:solidFill>
                  <a:schemeClr val="tx2"/>
                </a:solidFill>
              </a:rPr>
              <a:t>qi</a:t>
            </a:r>
            <a:r>
              <a:rPr kumimoji="1" lang="ja-JP" altLang="en-US" dirty="0">
                <a:solidFill>
                  <a:schemeClr val="tx2"/>
                </a:solidFill>
              </a:rPr>
              <a:t>は</a:t>
            </a:r>
            <a:r>
              <a:rPr kumimoji="1" lang="en-US" altLang="ja-JP" dirty="0">
                <a:solidFill>
                  <a:schemeClr val="tx2"/>
                </a:solidFill>
              </a:rPr>
              <a:t>market quote</a:t>
            </a:r>
            <a:r>
              <a:rPr kumimoji="1" lang="ja-JP" altLang="en-US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EDCB525-34B4-5D64-6BD6-40CD9E304DCB}"/>
              </a:ext>
            </a:extLst>
          </p:cNvPr>
          <p:cNvSpPr txBox="1"/>
          <p:nvPr/>
        </p:nvSpPr>
        <p:spPr>
          <a:xfrm>
            <a:off x="2173184" y="1655610"/>
            <a:ext cx="1551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　</a:t>
            </a:r>
          </a:p>
        </p:txBody>
      </p:sp>
      <p:pic>
        <p:nvPicPr>
          <p:cNvPr id="37" name="Picture 4" descr="\begin{align*}&#10;    D: [0,\,T] \rightarrow \mathbb{R}&#10;\end{align*}">
            <a:extLst>
              <a:ext uri="{FF2B5EF4-FFF2-40B4-BE49-F238E27FC236}">
                <a16:creationId xmlns:a16="http://schemas.microsoft.com/office/drawing/2014/main" id="{2116DB0A-8BC9-F59C-40DB-43191225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37" y="1452742"/>
            <a:ext cx="1455369" cy="2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\begin{align*}&#10;    0 &lt; D&#10;\end{align*}">
            <a:extLst>
              <a:ext uri="{FF2B5EF4-FFF2-40B4-BE49-F238E27FC236}">
                <a16:creationId xmlns:a16="http://schemas.microsoft.com/office/drawing/2014/main" id="{AA4B09CC-347F-EB43-543D-8FA85CB7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05" y="1751039"/>
            <a:ext cx="602239" cy="17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\begin{align*}&#10;    D_0 = 1&#10;\end{align*}">
            <a:extLst>
              <a:ext uri="{FF2B5EF4-FFF2-40B4-BE49-F238E27FC236}">
                <a16:creationId xmlns:a16="http://schemas.microsoft.com/office/drawing/2014/main" id="{123E0DAA-957E-D320-61E0-05701AF54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24" y="2013789"/>
            <a:ext cx="717529" cy="2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begin{align*}&#10;    f_i(D; q_i) = 0\hspace{0.3cm}(i=1,\ldots,n)&#10;\end{align*}">
            <a:extLst>
              <a:ext uri="{FF2B5EF4-FFF2-40B4-BE49-F238E27FC236}">
                <a16:creationId xmlns:a16="http://schemas.microsoft.com/office/drawing/2014/main" id="{4A0A0142-D01A-870C-6A6B-D77C3E42B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654" y="2305814"/>
            <a:ext cx="2895877" cy="25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3EE1324-1CBC-24AF-9E5E-35FB7B72D8AF}"/>
              </a:ext>
            </a:extLst>
          </p:cNvPr>
          <p:cNvSpPr txBox="1"/>
          <p:nvPr/>
        </p:nvSpPr>
        <p:spPr>
          <a:xfrm>
            <a:off x="1638794" y="2976625"/>
            <a:ext cx="314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marketQuote</a:t>
            </a:r>
            <a:r>
              <a:rPr kumimoji="1" lang="ja-JP" altLang="en-US" dirty="0"/>
              <a:t>は有限個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6DEF835-BFC8-45DC-B099-36AAA7B07848}"/>
              </a:ext>
            </a:extLst>
          </p:cNvPr>
          <p:cNvCxnSpPr>
            <a:cxnSpLocks/>
          </p:cNvCxnSpPr>
          <p:nvPr/>
        </p:nvCxnSpPr>
        <p:spPr>
          <a:xfrm>
            <a:off x="1666504" y="3341182"/>
            <a:ext cx="236148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15574D9-AFAB-FC39-6BB6-BEE2B6CE1512}"/>
              </a:ext>
            </a:extLst>
          </p:cNvPr>
          <p:cNvSpPr txBox="1"/>
          <p:nvPr/>
        </p:nvSpPr>
        <p:spPr>
          <a:xfrm>
            <a:off x="2299620" y="3479209"/>
            <a:ext cx="757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DiscountCurve</a:t>
            </a:r>
            <a:r>
              <a:rPr kumimoji="1" lang="ja-JP" altLang="en-US" dirty="0"/>
              <a:t>は連続無限個くらいのパラメータがあってきまらない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D15542D5-2E83-D648-7D5D-666845F8E94A}"/>
              </a:ext>
            </a:extLst>
          </p:cNvPr>
          <p:cNvSpPr/>
          <p:nvPr/>
        </p:nvSpPr>
        <p:spPr>
          <a:xfrm rot="5400000" flipV="1">
            <a:off x="2785714" y="3904255"/>
            <a:ext cx="204199" cy="205839"/>
          </a:xfrm>
          <a:prstGeom prst="downArrow">
            <a:avLst>
              <a:gd name="adj1" fmla="val 50000"/>
              <a:gd name="adj2" fmla="val 46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5E70436-A620-B52F-1FD2-5A4D98E66A9D}"/>
              </a:ext>
            </a:extLst>
          </p:cNvPr>
          <p:cNvSpPr txBox="1"/>
          <p:nvPr/>
        </p:nvSpPr>
        <p:spPr>
          <a:xfrm>
            <a:off x="2990733" y="3813165"/>
            <a:ext cx="619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何かしら仮定が必要。例えば、次を仮定する。</a:t>
            </a:r>
          </a:p>
        </p:txBody>
      </p:sp>
      <p:pic>
        <p:nvPicPr>
          <p:cNvPr id="3074" name="Picture 2" descr="\begin{align*}&#10;    D_t = \mathrm{Interpolation}\left(t; \,\,(t_i, d_i)_{i=1,\ldots,n};\,\,\mathrm{Scheme}\right)&#10;\end{align*}">
            <a:extLst>
              <a:ext uri="{FF2B5EF4-FFF2-40B4-BE49-F238E27FC236}">
                <a16:creationId xmlns:a16="http://schemas.microsoft.com/office/drawing/2014/main" id="{69ABBA19-0DDD-337E-58B7-9CD3F0ACE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27" y="4348601"/>
            <a:ext cx="5727519" cy="30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グループ化 2056">
            <a:extLst>
              <a:ext uri="{FF2B5EF4-FFF2-40B4-BE49-F238E27FC236}">
                <a16:creationId xmlns:a16="http://schemas.microsoft.com/office/drawing/2014/main" id="{F1989691-C7E4-7004-C026-9A605AAB5006}"/>
              </a:ext>
            </a:extLst>
          </p:cNvPr>
          <p:cNvGrpSpPr/>
          <p:nvPr/>
        </p:nvGrpSpPr>
        <p:grpSpPr>
          <a:xfrm>
            <a:off x="3627562" y="4744720"/>
            <a:ext cx="3870520" cy="1384504"/>
            <a:chOff x="3090322" y="4884516"/>
            <a:chExt cx="3061622" cy="1242510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06B98C2-3C86-652A-94FD-CD5EE7351328}"/>
                </a:ext>
              </a:extLst>
            </p:cNvPr>
            <p:cNvCxnSpPr/>
            <p:nvPr/>
          </p:nvCxnSpPr>
          <p:spPr>
            <a:xfrm flipV="1">
              <a:off x="3331337" y="4884516"/>
              <a:ext cx="0" cy="117483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1428825-CD50-35CD-468C-F6A9A6AAEB4D}"/>
                </a:ext>
              </a:extLst>
            </p:cNvPr>
            <p:cNvCxnSpPr>
              <a:cxnSpLocks/>
            </p:cNvCxnSpPr>
            <p:nvPr/>
          </p:nvCxnSpPr>
          <p:spPr>
            <a:xfrm>
              <a:off x="3139044" y="5881868"/>
              <a:ext cx="301290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65069539-FC40-A6FD-435D-DF50BCB35A91}"/>
                </a:ext>
              </a:extLst>
            </p:cNvPr>
            <p:cNvCxnSpPr>
              <a:cxnSpLocks/>
            </p:cNvCxnSpPr>
            <p:nvPr/>
          </p:nvCxnSpPr>
          <p:spPr>
            <a:xfrm>
              <a:off x="3923818" y="5150220"/>
              <a:ext cx="0" cy="731648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D6F6C97D-6F55-C498-7E28-74ADA8E46D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1580" y="5150220"/>
              <a:ext cx="592238" cy="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052C2251-2481-FACB-7583-F59898D23535}"/>
                </a:ext>
              </a:extLst>
            </p:cNvPr>
            <p:cNvCxnSpPr>
              <a:cxnSpLocks/>
            </p:cNvCxnSpPr>
            <p:nvPr/>
          </p:nvCxnSpPr>
          <p:spPr>
            <a:xfrm>
              <a:off x="5084373" y="5588643"/>
              <a:ext cx="0" cy="293225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17635AC-1AFE-3D8E-675E-4CFF070D75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3034" y="5588643"/>
              <a:ext cx="1741339" cy="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6" name="Picture 4" descr="\begin{align*}&#10;    t_1&#10;\end{align*}">
              <a:extLst>
                <a:ext uri="{FF2B5EF4-FFF2-40B4-BE49-F238E27FC236}">
                  <a16:creationId xmlns:a16="http://schemas.microsoft.com/office/drawing/2014/main" id="{CDD8873D-3354-1C64-2354-BE31F8CF0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467" y="5929933"/>
              <a:ext cx="178616" cy="197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\begin{align*}&#10;    t_2&#10;\end{align*}">
              <a:extLst>
                <a:ext uri="{FF2B5EF4-FFF2-40B4-BE49-F238E27FC236}">
                  <a16:creationId xmlns:a16="http://schemas.microsoft.com/office/drawing/2014/main" id="{CAC87FA3-B5EC-50D6-2CB3-F4E0DF843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2905" y="5944373"/>
              <a:ext cx="156439" cy="166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\begin{align*}&#10;    d_1&#10;\end{align*}">
              <a:extLst>
                <a:ext uri="{FF2B5EF4-FFF2-40B4-BE49-F238E27FC236}">
                  <a16:creationId xmlns:a16="http://schemas.microsoft.com/office/drawing/2014/main" id="{D2C100FB-A3C5-3D43-16F4-B79AEE16DE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358" y="5033556"/>
              <a:ext cx="162440" cy="157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\begin{align*}&#10;    d_2&#10;\end{align*}">
              <a:extLst>
                <a:ext uri="{FF2B5EF4-FFF2-40B4-BE49-F238E27FC236}">
                  <a16:creationId xmlns:a16="http://schemas.microsoft.com/office/drawing/2014/main" id="{6E7DB2C3-8DCD-CF80-A249-960193D12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322" y="5516044"/>
              <a:ext cx="167080" cy="157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5" name="フリーフォーム: 図形 2054">
              <a:extLst>
                <a:ext uri="{FF2B5EF4-FFF2-40B4-BE49-F238E27FC236}">
                  <a16:creationId xmlns:a16="http://schemas.microsoft.com/office/drawing/2014/main" id="{238369BE-587F-5771-AD9C-624BB74E9E10}"/>
                </a:ext>
              </a:extLst>
            </p:cNvPr>
            <p:cNvSpPr/>
            <p:nvPr/>
          </p:nvSpPr>
          <p:spPr>
            <a:xfrm>
              <a:off x="3337560" y="5146687"/>
              <a:ext cx="2738120" cy="583553"/>
            </a:xfrm>
            <a:custGeom>
              <a:avLst/>
              <a:gdLst>
                <a:gd name="connsiteX0" fmla="*/ 0 w 2738120"/>
                <a:gd name="connsiteY0" fmla="*/ 253353 h 583553"/>
                <a:gd name="connsiteX1" fmla="*/ 609600 w 2738120"/>
                <a:gd name="connsiteY1" fmla="*/ 4433 h 583553"/>
                <a:gd name="connsiteX2" fmla="*/ 1757680 w 2738120"/>
                <a:gd name="connsiteY2" fmla="*/ 441313 h 583553"/>
                <a:gd name="connsiteX3" fmla="*/ 2738120 w 2738120"/>
                <a:gd name="connsiteY3" fmla="*/ 583553 h 58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8120" h="583553">
                  <a:moveTo>
                    <a:pt x="0" y="253353"/>
                  </a:moveTo>
                  <a:cubicBezTo>
                    <a:pt x="158326" y="113229"/>
                    <a:pt x="316653" y="-26894"/>
                    <a:pt x="609600" y="4433"/>
                  </a:cubicBezTo>
                  <a:cubicBezTo>
                    <a:pt x="902547" y="35760"/>
                    <a:pt x="1402927" y="344793"/>
                    <a:pt x="1757680" y="441313"/>
                  </a:cubicBezTo>
                  <a:cubicBezTo>
                    <a:pt x="2112433" y="537833"/>
                    <a:pt x="2425276" y="560693"/>
                    <a:pt x="2738120" y="5835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058" name="吹き出し: 角を丸めた四角形 2057">
            <a:extLst>
              <a:ext uri="{FF2B5EF4-FFF2-40B4-BE49-F238E27FC236}">
                <a16:creationId xmlns:a16="http://schemas.microsoft.com/office/drawing/2014/main" id="{98AC4D18-4414-580A-CC36-17848AD0D89D}"/>
              </a:ext>
            </a:extLst>
          </p:cNvPr>
          <p:cNvSpPr/>
          <p:nvPr/>
        </p:nvSpPr>
        <p:spPr>
          <a:xfrm>
            <a:off x="8847045" y="4850324"/>
            <a:ext cx="2052320" cy="696677"/>
          </a:xfrm>
          <a:prstGeom prst="wedgeRoundRectCallout">
            <a:avLst>
              <a:gd name="adj1" fmla="val -33352"/>
              <a:gd name="adj2" fmla="val -73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どのように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補間するか</a:t>
            </a:r>
          </a:p>
        </p:txBody>
      </p:sp>
    </p:spTree>
    <p:extLst>
      <p:ext uri="{BB962C8B-B14F-4D97-AF65-F5344CB8AC3E}">
        <p14:creationId xmlns:p14="http://schemas.microsoft.com/office/powerpoint/2010/main" val="134304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595" y="110791"/>
            <a:ext cx="9601200" cy="1142385"/>
          </a:xfrm>
        </p:spPr>
        <p:txBody>
          <a:bodyPr rtlCol="0"/>
          <a:lstStyle/>
          <a:p>
            <a:pPr rtl="0"/>
            <a:r>
              <a:rPr lang="en-US" altLang="ja-JP" dirty="0"/>
              <a:t>1</a:t>
            </a:r>
            <a:r>
              <a:rPr lang="ja-JP" altLang="en-US" dirty="0"/>
              <a:t>．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問題設定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79482F5B-AF3E-5CB8-F564-A33AB6AD352F}"/>
              </a:ext>
            </a:extLst>
          </p:cNvPr>
          <p:cNvSpPr/>
          <p:nvPr/>
        </p:nvSpPr>
        <p:spPr>
          <a:xfrm>
            <a:off x="1595252" y="1963599"/>
            <a:ext cx="9001496" cy="2930801"/>
          </a:xfrm>
          <a:prstGeom prst="roundRect">
            <a:avLst>
              <a:gd name="adj" fmla="val 1120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F99F93D0-2E54-4537-1730-59C65C7C428B}"/>
              </a:ext>
            </a:extLst>
          </p:cNvPr>
          <p:cNvSpPr/>
          <p:nvPr/>
        </p:nvSpPr>
        <p:spPr>
          <a:xfrm>
            <a:off x="1884812" y="1761157"/>
            <a:ext cx="1158108" cy="404883"/>
          </a:xfrm>
          <a:prstGeom prst="roundRect">
            <a:avLst>
              <a:gd name="adj" fmla="val 11207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問題設定</a:t>
            </a:r>
          </a:p>
        </p:txBody>
      </p:sp>
      <p:pic>
        <p:nvPicPr>
          <p:cNvPr id="29" name="Picture 2" descr="\begin{align*}&#10;    D_t = \mathrm{Interpolation}\left(t; \,\,(t_i, d_i)_{i=1,\ldots,n};\,\,\mathrm{Scheme}\right)&#10;\end{align*}">
            <a:extLst>
              <a:ext uri="{FF2B5EF4-FFF2-40B4-BE49-F238E27FC236}">
                <a16:creationId xmlns:a16="http://schemas.microsoft.com/office/drawing/2014/main" id="{F562AE48-0D6C-7C3E-DDCD-B9B6085E3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66" y="2368482"/>
            <a:ext cx="5727519" cy="30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B69C5D3-E2CF-E325-4F13-5694E54E66B9}"/>
              </a:ext>
            </a:extLst>
          </p:cNvPr>
          <p:cNvSpPr txBox="1"/>
          <p:nvPr/>
        </p:nvSpPr>
        <p:spPr>
          <a:xfrm>
            <a:off x="1939386" y="2892327"/>
            <a:ext cx="790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で、以下を満たすものを構築する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di</a:t>
            </a:r>
            <a:r>
              <a:rPr kumimoji="1" lang="ja-JP" altLang="en-US" dirty="0"/>
              <a:t>は</a:t>
            </a:r>
            <a:r>
              <a:rPr kumimoji="1" lang="en-US" altLang="ja-JP" dirty="0"/>
              <a:t>n </a:t>
            </a:r>
            <a:r>
              <a:rPr kumimoji="1" lang="ja-JP" altLang="en-US" dirty="0"/>
              <a:t>自由度のモデルパラメータ、</a:t>
            </a:r>
            <a:r>
              <a:rPr kumimoji="1" lang="en-US" altLang="ja-JP" dirty="0"/>
              <a:t>qi</a:t>
            </a:r>
            <a:r>
              <a:rPr kumimoji="1" lang="ja-JP" altLang="en-US" dirty="0"/>
              <a:t>は</a:t>
            </a:r>
            <a:r>
              <a:rPr kumimoji="1" lang="en-US" altLang="ja-JP" dirty="0" err="1"/>
              <a:t>marketQuote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3BE95AA-2DA1-E213-4D6B-0EF21F852E4A}"/>
              </a:ext>
            </a:extLst>
          </p:cNvPr>
          <p:cNvSpPr txBox="1"/>
          <p:nvPr/>
        </p:nvSpPr>
        <p:spPr>
          <a:xfrm>
            <a:off x="2574504" y="3606502"/>
            <a:ext cx="1551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　</a:t>
            </a:r>
          </a:p>
        </p:txBody>
      </p:sp>
      <p:pic>
        <p:nvPicPr>
          <p:cNvPr id="32" name="Picture 6" descr="\begin{align*}&#10;    0 &lt; D&#10;\end{align*}">
            <a:extLst>
              <a:ext uri="{FF2B5EF4-FFF2-40B4-BE49-F238E27FC236}">
                <a16:creationId xmlns:a16="http://schemas.microsoft.com/office/drawing/2014/main" id="{73ABBFF5-EB62-9A03-6DDC-2629281C1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25" y="3701931"/>
            <a:ext cx="602239" cy="17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\begin{align*}&#10;    D_0 = 1&#10;\end{align*}">
            <a:extLst>
              <a:ext uri="{FF2B5EF4-FFF2-40B4-BE49-F238E27FC236}">
                <a16:creationId xmlns:a16="http://schemas.microsoft.com/office/drawing/2014/main" id="{AAA5CF6C-76A3-44D3-41CF-EF1C8B6C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44" y="3964681"/>
            <a:ext cx="717529" cy="2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\begin{align*}&#10;    f_i(D; q_i) = 0\hspace{0.3cm}(i=1,\ldots,n)&#10;\end{align*}">
            <a:extLst>
              <a:ext uri="{FF2B5EF4-FFF2-40B4-BE49-F238E27FC236}">
                <a16:creationId xmlns:a16="http://schemas.microsoft.com/office/drawing/2014/main" id="{C7F3ADA3-7A57-FC24-9A1B-081E1D2E1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74" y="4256706"/>
            <a:ext cx="2895877" cy="25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1565CC7-5752-2A60-1A11-34A40E0740DD}"/>
              </a:ext>
            </a:extLst>
          </p:cNvPr>
          <p:cNvSpPr txBox="1"/>
          <p:nvPr/>
        </p:nvSpPr>
        <p:spPr>
          <a:xfrm>
            <a:off x="3239244" y="5251355"/>
            <a:ext cx="610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これを解くことを、「カーブを引く」と言ったりします。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208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．解き方例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508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595" y="110791"/>
            <a:ext cx="9601200" cy="1142385"/>
          </a:xfrm>
        </p:spPr>
        <p:txBody>
          <a:bodyPr rtlCol="0"/>
          <a:lstStyle/>
          <a:p>
            <a:pPr rtl="0"/>
            <a:r>
              <a:rPr lang="en-US" altLang="ja-JP" dirty="0"/>
              <a:t>2</a:t>
            </a:r>
            <a:r>
              <a:rPr lang="ja-JP" altLang="en-US" dirty="0"/>
              <a:t>．解き方例１：線形代数的な</a:t>
            </a:r>
            <a:r>
              <a:rPr lang="en-US" altLang="ja-JP" dirty="0" err="1"/>
              <a:t>BootStrap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A68ABE-7D31-9C8F-866B-F2897F4779EA}"/>
              </a:ext>
            </a:extLst>
          </p:cNvPr>
          <p:cNvSpPr txBox="1"/>
          <p:nvPr/>
        </p:nvSpPr>
        <p:spPr>
          <a:xfrm>
            <a:off x="1690466" y="1840767"/>
            <a:ext cx="790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Deposit, </a:t>
            </a:r>
            <a:r>
              <a:rPr kumimoji="1" lang="en-US" altLang="ja-JP" dirty="0" err="1"/>
              <a:t>SwapRate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SwapSpread</a:t>
            </a:r>
            <a:r>
              <a:rPr kumimoji="1" lang="ja-JP" altLang="en-US" dirty="0"/>
              <a:t>の定める制約式が</a:t>
            </a:r>
            <a:endParaRPr kumimoji="1" lang="en-US" altLang="ja-JP" dirty="0"/>
          </a:p>
          <a:p>
            <a:r>
              <a:rPr kumimoji="1" lang="en-US" altLang="ja-JP" dirty="0" err="1"/>
              <a:t>DiscountFactor</a:t>
            </a:r>
            <a:r>
              <a:rPr kumimoji="1" lang="ja-JP" altLang="en-US" dirty="0"/>
              <a:t>（</a:t>
            </a:r>
            <a:r>
              <a:rPr kumimoji="1" lang="en-US" altLang="ja-JP" dirty="0" err="1"/>
              <a:t>DiscountCurve</a:t>
            </a:r>
            <a:r>
              <a:rPr kumimoji="1" lang="ja-JP" altLang="en-US" dirty="0"/>
              <a:t>の点）の線形結合で書けることを利用して、</a:t>
            </a:r>
            <a:endParaRPr kumimoji="1" lang="en-US" altLang="ja-JP" dirty="0"/>
          </a:p>
          <a:p>
            <a:r>
              <a:rPr kumimoji="1" lang="ja-JP" altLang="en-US" dirty="0"/>
              <a:t>逐次的に解く</a:t>
            </a:r>
            <a:endParaRPr kumimoji="1" lang="en-US" altLang="ja-JP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19293F5-6ADF-50CE-0AEF-440E274FB24D}"/>
              </a:ext>
            </a:extLst>
          </p:cNvPr>
          <p:cNvSpPr/>
          <p:nvPr/>
        </p:nvSpPr>
        <p:spPr>
          <a:xfrm>
            <a:off x="9311058" y="1198881"/>
            <a:ext cx="1900502" cy="681284"/>
          </a:xfrm>
          <a:prstGeom prst="wedgeRoundRectCallout">
            <a:avLst>
              <a:gd name="adj1" fmla="val -40059"/>
              <a:gd name="adj2" fmla="val 913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中島さんの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Lecture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FBF319-5971-DD7D-D84C-9BC32AE09F78}"/>
              </a:ext>
            </a:extLst>
          </p:cNvPr>
          <p:cNvSpPr txBox="1"/>
          <p:nvPr/>
        </p:nvSpPr>
        <p:spPr>
          <a:xfrm>
            <a:off x="3443065" y="3028522"/>
            <a:ext cx="446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良い点：　   簡単。（たぶん）速い。</a:t>
            </a:r>
            <a:endParaRPr kumimoji="1" lang="en-US" altLang="ja-JP" dirty="0"/>
          </a:p>
          <a:p>
            <a:r>
              <a:rPr kumimoji="1" lang="ja-JP" altLang="en-US" dirty="0"/>
              <a:t>微妙</a:t>
            </a:r>
            <a:r>
              <a:rPr kumimoji="1" lang="en-US" altLang="ja-JP" dirty="0"/>
              <a:t>?</a:t>
            </a:r>
            <a:r>
              <a:rPr kumimoji="1" lang="ja-JP" altLang="en-US" dirty="0"/>
              <a:t>な点： 本当に解けます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  <a:endParaRPr kumimoji="1" lang="en-US" altLang="ja-JP" dirty="0"/>
          </a:p>
        </p:txBody>
      </p:sp>
      <p:pic>
        <p:nvPicPr>
          <p:cNvPr id="4098" name="Picture 2" descr="キャラクターを活かすファッション・「ブーツ」は服装と雰囲気を合わせて履きこなす | キャラクターを彩る 小物の描き方 第8回 – PICTURES">
            <a:extLst>
              <a:ext uri="{FF2B5EF4-FFF2-40B4-BE49-F238E27FC236}">
                <a16:creationId xmlns:a16="http://schemas.microsoft.com/office/drawing/2014/main" id="{4420F4F6-DF3F-2B06-4D47-0095DD48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7" y="4352369"/>
            <a:ext cx="2375604" cy="158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E25BE88-689A-7BCC-AA8B-67A181C3FF37}"/>
              </a:ext>
            </a:extLst>
          </p:cNvPr>
          <p:cNvSpPr/>
          <p:nvPr/>
        </p:nvSpPr>
        <p:spPr>
          <a:xfrm>
            <a:off x="408711" y="3362961"/>
            <a:ext cx="1854200" cy="646332"/>
          </a:xfrm>
          <a:prstGeom prst="wedgeRoundRectCallout">
            <a:avLst>
              <a:gd name="adj1" fmla="val 8711"/>
              <a:gd name="adj2" fmla="val 861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紐を</a:t>
            </a:r>
            <a:r>
              <a:rPr kumimoji="1" lang="en-US" altLang="ja-JP" sz="1100" dirty="0"/>
              <a:t>1</a:t>
            </a:r>
            <a:r>
              <a:rPr kumimoji="1" lang="ja-JP" altLang="en-US" sz="1100" dirty="0"/>
              <a:t>か所ずつ逐次的に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外すイメージ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AD1A18C-032B-DD37-5A42-190328219C85}"/>
              </a:ext>
            </a:extLst>
          </p:cNvPr>
          <p:cNvCxnSpPr>
            <a:cxnSpLocks/>
          </p:cNvCxnSpPr>
          <p:nvPr/>
        </p:nvCxnSpPr>
        <p:spPr>
          <a:xfrm>
            <a:off x="3689155" y="4352369"/>
            <a:ext cx="463148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13F5C80-1562-89E0-D8E6-59F5F4259A31}"/>
              </a:ext>
            </a:extLst>
          </p:cNvPr>
          <p:cNvCxnSpPr>
            <a:cxnSpLocks/>
          </p:cNvCxnSpPr>
          <p:nvPr/>
        </p:nvCxnSpPr>
        <p:spPr>
          <a:xfrm>
            <a:off x="3689155" y="5155009"/>
            <a:ext cx="467503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1AB332A-2AED-B223-C66C-3B1058460ECF}"/>
              </a:ext>
            </a:extLst>
          </p:cNvPr>
          <p:cNvCxnSpPr>
            <a:cxnSpLocks/>
          </p:cNvCxnSpPr>
          <p:nvPr/>
        </p:nvCxnSpPr>
        <p:spPr>
          <a:xfrm>
            <a:off x="3906520" y="4013200"/>
            <a:ext cx="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F03199F-2664-6C51-C96D-B7C58034B039}"/>
              </a:ext>
            </a:extLst>
          </p:cNvPr>
          <p:cNvSpPr txBox="1"/>
          <p:nvPr/>
        </p:nvSpPr>
        <p:spPr>
          <a:xfrm>
            <a:off x="3477240" y="5467640"/>
            <a:ext cx="99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スポット日</a:t>
            </a:r>
            <a:endParaRPr kumimoji="1" lang="en-US" altLang="ja-JP" sz="12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959769A-6346-6041-13E5-928A2F888E3D}"/>
              </a:ext>
            </a:extLst>
          </p:cNvPr>
          <p:cNvCxnSpPr/>
          <p:nvPr/>
        </p:nvCxnSpPr>
        <p:spPr>
          <a:xfrm>
            <a:off x="4785756" y="4352369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5043B1C-708A-BE01-991F-667957B8BAFC}"/>
              </a:ext>
            </a:extLst>
          </p:cNvPr>
          <p:cNvCxnSpPr>
            <a:cxnSpLocks/>
          </p:cNvCxnSpPr>
          <p:nvPr/>
        </p:nvCxnSpPr>
        <p:spPr>
          <a:xfrm flipV="1">
            <a:off x="4785756" y="4095008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956DE34-FBC0-E15D-7697-FFD6F32E5D8C}"/>
              </a:ext>
            </a:extLst>
          </p:cNvPr>
          <p:cNvCxnSpPr/>
          <p:nvPr/>
        </p:nvCxnSpPr>
        <p:spPr>
          <a:xfrm>
            <a:off x="4785756" y="5134160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0C6BF33-0937-D0D4-86FA-9A30D7759BF8}"/>
              </a:ext>
            </a:extLst>
          </p:cNvPr>
          <p:cNvCxnSpPr>
            <a:cxnSpLocks/>
          </p:cNvCxnSpPr>
          <p:nvPr/>
        </p:nvCxnSpPr>
        <p:spPr>
          <a:xfrm flipV="1">
            <a:off x="4785756" y="4876799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645737B-C868-CDB3-38D1-3286B51B7B15}"/>
              </a:ext>
            </a:extLst>
          </p:cNvPr>
          <p:cNvCxnSpPr/>
          <p:nvPr/>
        </p:nvCxnSpPr>
        <p:spPr>
          <a:xfrm>
            <a:off x="5553694" y="5134160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344C1A7-DAAB-87F5-358E-1EE09C47ABD2}"/>
              </a:ext>
            </a:extLst>
          </p:cNvPr>
          <p:cNvCxnSpPr>
            <a:cxnSpLocks/>
          </p:cNvCxnSpPr>
          <p:nvPr/>
        </p:nvCxnSpPr>
        <p:spPr>
          <a:xfrm flipV="1">
            <a:off x="5553694" y="4876799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E24F8A5-1B4B-FA41-AE70-4FE020FA3096}"/>
              </a:ext>
            </a:extLst>
          </p:cNvPr>
          <p:cNvCxnSpPr/>
          <p:nvPr/>
        </p:nvCxnSpPr>
        <p:spPr>
          <a:xfrm>
            <a:off x="6289964" y="5134160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918497B-D63C-7E1F-2DE8-D956729E6A81}"/>
              </a:ext>
            </a:extLst>
          </p:cNvPr>
          <p:cNvCxnSpPr>
            <a:cxnSpLocks/>
          </p:cNvCxnSpPr>
          <p:nvPr/>
        </p:nvCxnSpPr>
        <p:spPr>
          <a:xfrm flipV="1">
            <a:off x="6289964" y="4876799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5DA17F8-AE49-FD60-9772-84416B6FB143}"/>
              </a:ext>
            </a:extLst>
          </p:cNvPr>
          <p:cNvCxnSpPr/>
          <p:nvPr/>
        </p:nvCxnSpPr>
        <p:spPr>
          <a:xfrm>
            <a:off x="7014359" y="5134160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9875105-C8DD-D97F-A43A-CD5C5AE8B177}"/>
              </a:ext>
            </a:extLst>
          </p:cNvPr>
          <p:cNvCxnSpPr>
            <a:cxnSpLocks/>
          </p:cNvCxnSpPr>
          <p:nvPr/>
        </p:nvCxnSpPr>
        <p:spPr>
          <a:xfrm flipV="1">
            <a:off x="7014359" y="4876799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1EBAA95-4704-4723-930A-8E6CFA3F6AD5}"/>
              </a:ext>
            </a:extLst>
          </p:cNvPr>
          <p:cNvCxnSpPr/>
          <p:nvPr/>
        </p:nvCxnSpPr>
        <p:spPr>
          <a:xfrm>
            <a:off x="7711044" y="5134160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538EC7D-F59A-C843-A87D-F64FCB01E1AF}"/>
              </a:ext>
            </a:extLst>
          </p:cNvPr>
          <p:cNvCxnSpPr>
            <a:cxnSpLocks/>
          </p:cNvCxnSpPr>
          <p:nvPr/>
        </p:nvCxnSpPr>
        <p:spPr>
          <a:xfrm flipV="1">
            <a:off x="7711044" y="4876799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BFDE915-D6CA-D267-C041-C940EA2B6ABE}"/>
              </a:ext>
            </a:extLst>
          </p:cNvPr>
          <p:cNvSpPr txBox="1"/>
          <p:nvPr/>
        </p:nvSpPr>
        <p:spPr>
          <a:xfrm>
            <a:off x="2662725" y="4223688"/>
            <a:ext cx="99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OIS. 1Y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BCF5605-70E4-A0FB-1433-AEFDC0EA242E}"/>
              </a:ext>
            </a:extLst>
          </p:cNvPr>
          <p:cNvSpPr txBox="1"/>
          <p:nvPr/>
        </p:nvSpPr>
        <p:spPr>
          <a:xfrm>
            <a:off x="2662725" y="5005479"/>
            <a:ext cx="99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OIS. 5Y</a:t>
            </a:r>
          </a:p>
        </p:txBody>
      </p:sp>
    </p:spTree>
    <p:extLst>
      <p:ext uri="{BB962C8B-B14F-4D97-AF65-F5344CB8AC3E}">
        <p14:creationId xmlns:p14="http://schemas.microsoft.com/office/powerpoint/2010/main" val="290206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595" y="110791"/>
            <a:ext cx="9601200" cy="1142385"/>
          </a:xfrm>
        </p:spPr>
        <p:txBody>
          <a:bodyPr rtlCol="0"/>
          <a:lstStyle/>
          <a:p>
            <a:pPr rtl="0"/>
            <a:r>
              <a:rPr lang="en-US" altLang="ja-JP" dirty="0"/>
              <a:t>2</a:t>
            </a:r>
            <a:r>
              <a:rPr lang="ja-JP" altLang="en-US" dirty="0"/>
              <a:t>．解き方例</a:t>
            </a:r>
            <a:r>
              <a:rPr lang="en-US" altLang="ja-JP" dirty="0"/>
              <a:t>2</a:t>
            </a:r>
            <a:r>
              <a:rPr lang="ja-JP" altLang="en-US" dirty="0"/>
              <a:t>：球根法的な</a:t>
            </a:r>
            <a:r>
              <a:rPr lang="en-US" altLang="ja-JP" dirty="0" err="1"/>
              <a:t>BootStrap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A68ABE-7D31-9C8F-866B-F2897F4779EA}"/>
              </a:ext>
            </a:extLst>
          </p:cNvPr>
          <p:cNvSpPr txBox="1"/>
          <p:nvPr/>
        </p:nvSpPr>
        <p:spPr>
          <a:xfrm>
            <a:off x="1690466" y="1523416"/>
            <a:ext cx="572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適切な仮定の下で、</a:t>
            </a:r>
            <a:r>
              <a:rPr kumimoji="1" lang="en-US" altLang="ja-JP" dirty="0"/>
              <a:t>(</a:t>
            </a:r>
            <a:r>
              <a:rPr kumimoji="1" lang="ja-JP" altLang="en-US" dirty="0"/>
              <a:t>例えば</a:t>
            </a:r>
            <a:r>
              <a:rPr kumimoji="1" lang="en-US" altLang="ja-JP" dirty="0"/>
              <a:t>)1</a:t>
            </a:r>
            <a:r>
              <a:rPr kumimoji="1" lang="ja-JP" altLang="en-US" dirty="0"/>
              <a:t>次元</a:t>
            </a:r>
            <a:r>
              <a:rPr kumimoji="1" lang="en-US" altLang="ja-JP" dirty="0"/>
              <a:t>Newton</a:t>
            </a:r>
            <a:r>
              <a:rPr kumimoji="1" lang="ja-JP" altLang="en-US" dirty="0"/>
              <a:t>法を使う</a:t>
            </a:r>
            <a:endParaRPr kumimoji="1" lang="en-US" altLang="ja-JP" dirty="0"/>
          </a:p>
        </p:txBody>
      </p:sp>
      <p:pic>
        <p:nvPicPr>
          <p:cNvPr id="4098" name="Picture 2" descr="キャラクターを活かすファッション・「ブーツ」は服装と雰囲気を合わせて履きこなす | キャラクターを彩る 小物の描き方 第8回 – PICTURES">
            <a:extLst>
              <a:ext uri="{FF2B5EF4-FFF2-40B4-BE49-F238E27FC236}">
                <a16:creationId xmlns:a16="http://schemas.microsoft.com/office/drawing/2014/main" id="{4420F4F6-DF3F-2B06-4D47-0095DD48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111" y="2088163"/>
            <a:ext cx="2375604" cy="158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E25BE88-689A-7BCC-AA8B-67A181C3FF37}"/>
              </a:ext>
            </a:extLst>
          </p:cNvPr>
          <p:cNvSpPr/>
          <p:nvPr/>
        </p:nvSpPr>
        <p:spPr>
          <a:xfrm>
            <a:off x="9372595" y="1098755"/>
            <a:ext cx="1854200" cy="646332"/>
          </a:xfrm>
          <a:prstGeom prst="wedgeRoundRectCallout">
            <a:avLst>
              <a:gd name="adj1" fmla="val 8711"/>
              <a:gd name="adj2" fmla="val 861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紐を</a:t>
            </a:r>
            <a:r>
              <a:rPr kumimoji="1" lang="en-US" altLang="ja-JP" sz="1100" dirty="0"/>
              <a:t>1</a:t>
            </a:r>
            <a:r>
              <a:rPr kumimoji="1" lang="ja-JP" altLang="en-US" sz="1100" dirty="0"/>
              <a:t>か所ずつ逐次的に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外すイメージ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AD1A18C-032B-DD37-5A42-190328219C85}"/>
              </a:ext>
            </a:extLst>
          </p:cNvPr>
          <p:cNvCxnSpPr>
            <a:cxnSpLocks/>
          </p:cNvCxnSpPr>
          <p:nvPr/>
        </p:nvCxnSpPr>
        <p:spPr>
          <a:xfrm>
            <a:off x="3689155" y="2304797"/>
            <a:ext cx="463148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13F5C80-1562-89E0-D8E6-59F5F4259A31}"/>
              </a:ext>
            </a:extLst>
          </p:cNvPr>
          <p:cNvCxnSpPr>
            <a:cxnSpLocks/>
          </p:cNvCxnSpPr>
          <p:nvPr/>
        </p:nvCxnSpPr>
        <p:spPr>
          <a:xfrm>
            <a:off x="3689155" y="3107437"/>
            <a:ext cx="467503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1AB332A-2AED-B223-C66C-3B1058460ECF}"/>
              </a:ext>
            </a:extLst>
          </p:cNvPr>
          <p:cNvCxnSpPr>
            <a:cxnSpLocks/>
          </p:cNvCxnSpPr>
          <p:nvPr/>
        </p:nvCxnSpPr>
        <p:spPr>
          <a:xfrm>
            <a:off x="3906520" y="1965628"/>
            <a:ext cx="0" cy="143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F03199F-2664-6C51-C96D-B7C58034B039}"/>
              </a:ext>
            </a:extLst>
          </p:cNvPr>
          <p:cNvSpPr txBox="1"/>
          <p:nvPr/>
        </p:nvSpPr>
        <p:spPr>
          <a:xfrm>
            <a:off x="3477240" y="3420068"/>
            <a:ext cx="99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スポット日</a:t>
            </a:r>
            <a:endParaRPr kumimoji="1" lang="en-US" altLang="ja-JP" sz="12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959769A-6346-6041-13E5-928A2F888E3D}"/>
              </a:ext>
            </a:extLst>
          </p:cNvPr>
          <p:cNvCxnSpPr/>
          <p:nvPr/>
        </p:nvCxnSpPr>
        <p:spPr>
          <a:xfrm>
            <a:off x="4785756" y="2304797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5043B1C-708A-BE01-991F-667957B8BAFC}"/>
              </a:ext>
            </a:extLst>
          </p:cNvPr>
          <p:cNvCxnSpPr>
            <a:cxnSpLocks/>
          </p:cNvCxnSpPr>
          <p:nvPr/>
        </p:nvCxnSpPr>
        <p:spPr>
          <a:xfrm flipV="1">
            <a:off x="4785756" y="2047436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956DE34-FBC0-E15D-7697-FFD6F32E5D8C}"/>
              </a:ext>
            </a:extLst>
          </p:cNvPr>
          <p:cNvCxnSpPr/>
          <p:nvPr/>
        </p:nvCxnSpPr>
        <p:spPr>
          <a:xfrm>
            <a:off x="4785756" y="3086588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0C6BF33-0937-D0D4-86FA-9A30D7759BF8}"/>
              </a:ext>
            </a:extLst>
          </p:cNvPr>
          <p:cNvCxnSpPr>
            <a:cxnSpLocks/>
          </p:cNvCxnSpPr>
          <p:nvPr/>
        </p:nvCxnSpPr>
        <p:spPr>
          <a:xfrm flipV="1">
            <a:off x="4785756" y="2829227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645737B-C868-CDB3-38D1-3286B51B7B15}"/>
              </a:ext>
            </a:extLst>
          </p:cNvPr>
          <p:cNvCxnSpPr/>
          <p:nvPr/>
        </p:nvCxnSpPr>
        <p:spPr>
          <a:xfrm>
            <a:off x="5553694" y="3086588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344C1A7-DAAB-87F5-358E-1EE09C47ABD2}"/>
              </a:ext>
            </a:extLst>
          </p:cNvPr>
          <p:cNvCxnSpPr>
            <a:cxnSpLocks/>
          </p:cNvCxnSpPr>
          <p:nvPr/>
        </p:nvCxnSpPr>
        <p:spPr>
          <a:xfrm flipV="1">
            <a:off x="5553694" y="2829227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E24F8A5-1B4B-FA41-AE70-4FE020FA3096}"/>
              </a:ext>
            </a:extLst>
          </p:cNvPr>
          <p:cNvCxnSpPr/>
          <p:nvPr/>
        </p:nvCxnSpPr>
        <p:spPr>
          <a:xfrm>
            <a:off x="6289964" y="3086588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918497B-D63C-7E1F-2DE8-D956729E6A81}"/>
              </a:ext>
            </a:extLst>
          </p:cNvPr>
          <p:cNvCxnSpPr>
            <a:cxnSpLocks/>
          </p:cNvCxnSpPr>
          <p:nvPr/>
        </p:nvCxnSpPr>
        <p:spPr>
          <a:xfrm flipV="1">
            <a:off x="6289964" y="2829227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5DA17F8-AE49-FD60-9772-84416B6FB143}"/>
              </a:ext>
            </a:extLst>
          </p:cNvPr>
          <p:cNvCxnSpPr/>
          <p:nvPr/>
        </p:nvCxnSpPr>
        <p:spPr>
          <a:xfrm>
            <a:off x="7014359" y="3086588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9875105-C8DD-D97F-A43A-CD5C5AE8B177}"/>
              </a:ext>
            </a:extLst>
          </p:cNvPr>
          <p:cNvCxnSpPr>
            <a:cxnSpLocks/>
          </p:cNvCxnSpPr>
          <p:nvPr/>
        </p:nvCxnSpPr>
        <p:spPr>
          <a:xfrm flipV="1">
            <a:off x="7014359" y="2829227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1EBAA95-4704-4723-930A-8E6CFA3F6AD5}"/>
              </a:ext>
            </a:extLst>
          </p:cNvPr>
          <p:cNvCxnSpPr/>
          <p:nvPr/>
        </p:nvCxnSpPr>
        <p:spPr>
          <a:xfrm>
            <a:off x="7711044" y="3086588"/>
            <a:ext cx="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538EC7D-F59A-C843-A87D-F64FCB01E1AF}"/>
              </a:ext>
            </a:extLst>
          </p:cNvPr>
          <p:cNvCxnSpPr>
            <a:cxnSpLocks/>
          </p:cNvCxnSpPr>
          <p:nvPr/>
        </p:nvCxnSpPr>
        <p:spPr>
          <a:xfrm flipV="1">
            <a:off x="7711044" y="2829227"/>
            <a:ext cx="0" cy="2573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BFDE915-D6CA-D267-C041-C940EA2B6ABE}"/>
              </a:ext>
            </a:extLst>
          </p:cNvPr>
          <p:cNvSpPr txBox="1"/>
          <p:nvPr/>
        </p:nvSpPr>
        <p:spPr>
          <a:xfrm>
            <a:off x="2662725" y="2176116"/>
            <a:ext cx="99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OIS. 1Y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BCF5605-70E4-A0FB-1433-AEFDC0EA242E}"/>
              </a:ext>
            </a:extLst>
          </p:cNvPr>
          <p:cNvSpPr txBox="1"/>
          <p:nvPr/>
        </p:nvSpPr>
        <p:spPr>
          <a:xfrm>
            <a:off x="2662725" y="2957907"/>
            <a:ext cx="99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OIS. 5Y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8618220-4ABA-6BCA-2DF3-6D9269A067F1}"/>
              </a:ext>
            </a:extLst>
          </p:cNvPr>
          <p:cNvGrpSpPr/>
          <p:nvPr/>
        </p:nvGrpSpPr>
        <p:grpSpPr>
          <a:xfrm>
            <a:off x="3542309" y="3980435"/>
            <a:ext cx="5352308" cy="2044139"/>
            <a:chOff x="3123622" y="4884516"/>
            <a:chExt cx="3028322" cy="1242510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F51420C7-B703-8DB4-F18E-74711486908F}"/>
                </a:ext>
              </a:extLst>
            </p:cNvPr>
            <p:cNvCxnSpPr/>
            <p:nvPr/>
          </p:nvCxnSpPr>
          <p:spPr>
            <a:xfrm flipV="1">
              <a:off x="3331337" y="4884516"/>
              <a:ext cx="0" cy="117483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5EBA46C1-2761-456B-5798-3C5372592EF3}"/>
                </a:ext>
              </a:extLst>
            </p:cNvPr>
            <p:cNvCxnSpPr>
              <a:cxnSpLocks/>
            </p:cNvCxnSpPr>
            <p:nvPr/>
          </p:nvCxnSpPr>
          <p:spPr>
            <a:xfrm>
              <a:off x="3139044" y="5881868"/>
              <a:ext cx="301290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FF1634E-0AD6-26AB-ABE9-F9284F4D9232}"/>
                </a:ext>
              </a:extLst>
            </p:cNvPr>
            <p:cNvCxnSpPr>
              <a:cxnSpLocks/>
            </p:cNvCxnSpPr>
            <p:nvPr/>
          </p:nvCxnSpPr>
          <p:spPr>
            <a:xfrm>
              <a:off x="3923818" y="5150220"/>
              <a:ext cx="0" cy="731648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EC59C812-E4CB-D31F-B365-1C26D47F3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1580" y="5150220"/>
              <a:ext cx="592238" cy="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1B45F6-903F-671C-1A22-046711DEBC27}"/>
                </a:ext>
              </a:extLst>
            </p:cNvPr>
            <p:cNvCxnSpPr>
              <a:cxnSpLocks/>
            </p:cNvCxnSpPr>
            <p:nvPr/>
          </p:nvCxnSpPr>
          <p:spPr>
            <a:xfrm>
              <a:off x="5877218" y="5715804"/>
              <a:ext cx="0" cy="181412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8BE650FF-7494-43B0-08BF-BBC2382C6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7560" y="5723022"/>
              <a:ext cx="2539658" cy="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4" descr="\begin{align*}&#10;    t_1&#10;\end{align*}">
              <a:extLst>
                <a:ext uri="{FF2B5EF4-FFF2-40B4-BE49-F238E27FC236}">
                  <a16:creationId xmlns:a16="http://schemas.microsoft.com/office/drawing/2014/main" id="{D1240F61-3333-7425-0E9A-E553C1888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467" y="5929933"/>
              <a:ext cx="178616" cy="197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\begin{align*}&#10;    t_2&#10;\end{align*}">
              <a:extLst>
                <a:ext uri="{FF2B5EF4-FFF2-40B4-BE49-F238E27FC236}">
                  <a16:creationId xmlns:a16="http://schemas.microsoft.com/office/drawing/2014/main" id="{4FB456E7-E201-9552-492A-999719D9A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701" y="5944373"/>
              <a:ext cx="156439" cy="166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0" descr="\begin{align*}&#10;    d_2&#10;\end{align*}">
              <a:extLst>
                <a:ext uri="{FF2B5EF4-FFF2-40B4-BE49-F238E27FC236}">
                  <a16:creationId xmlns:a16="http://schemas.microsoft.com/office/drawing/2014/main" id="{F518C415-C404-8AD8-C55B-FFDA88278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622" y="5600948"/>
              <a:ext cx="179797" cy="169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2ACD2C0B-55F3-26F3-D67E-AF2F78B86B0F}"/>
                </a:ext>
              </a:extLst>
            </p:cNvPr>
            <p:cNvSpPr/>
            <p:nvPr/>
          </p:nvSpPr>
          <p:spPr>
            <a:xfrm>
              <a:off x="3337560" y="5146687"/>
              <a:ext cx="2738120" cy="583553"/>
            </a:xfrm>
            <a:custGeom>
              <a:avLst/>
              <a:gdLst>
                <a:gd name="connsiteX0" fmla="*/ 0 w 2738120"/>
                <a:gd name="connsiteY0" fmla="*/ 253353 h 583553"/>
                <a:gd name="connsiteX1" fmla="*/ 609600 w 2738120"/>
                <a:gd name="connsiteY1" fmla="*/ 4433 h 583553"/>
                <a:gd name="connsiteX2" fmla="*/ 1757680 w 2738120"/>
                <a:gd name="connsiteY2" fmla="*/ 441313 h 583553"/>
                <a:gd name="connsiteX3" fmla="*/ 2738120 w 2738120"/>
                <a:gd name="connsiteY3" fmla="*/ 583553 h 58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8120" h="583553">
                  <a:moveTo>
                    <a:pt x="0" y="253353"/>
                  </a:moveTo>
                  <a:cubicBezTo>
                    <a:pt x="158326" y="113229"/>
                    <a:pt x="316653" y="-26894"/>
                    <a:pt x="609600" y="4433"/>
                  </a:cubicBezTo>
                  <a:cubicBezTo>
                    <a:pt x="902547" y="35760"/>
                    <a:pt x="1402927" y="344793"/>
                    <a:pt x="1757680" y="441313"/>
                  </a:cubicBezTo>
                  <a:cubicBezTo>
                    <a:pt x="2112433" y="537833"/>
                    <a:pt x="2425276" y="560693"/>
                    <a:pt x="2738120" y="5835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2" name="Picture 8" descr="\begin{align*}&#10;    d_1&#10;\end{align*}">
              <a:extLst>
                <a:ext uri="{FF2B5EF4-FFF2-40B4-BE49-F238E27FC236}">
                  <a16:creationId xmlns:a16="http://schemas.microsoft.com/office/drawing/2014/main" id="{AA3D1C63-5939-0374-C5B0-B5179745E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6768" y="5069985"/>
              <a:ext cx="162440" cy="157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E503405-CAF0-6606-DCB5-8A6DC4DB89FB}"/>
              </a:ext>
            </a:extLst>
          </p:cNvPr>
          <p:cNvSpPr txBox="1"/>
          <p:nvPr/>
        </p:nvSpPr>
        <p:spPr>
          <a:xfrm>
            <a:off x="9005454" y="4296941"/>
            <a:ext cx="362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OIS.1Y</a:t>
            </a:r>
            <a:r>
              <a:rPr kumimoji="1" lang="ja-JP" altLang="en-US" dirty="0"/>
              <a:t>を使って</a:t>
            </a:r>
            <a:r>
              <a:rPr kumimoji="1" lang="en-US" altLang="ja-JP" dirty="0"/>
              <a:t>d1</a:t>
            </a:r>
            <a:r>
              <a:rPr kumimoji="1" lang="ja-JP" altLang="en-US" dirty="0"/>
              <a:t>を計算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OIS.5Y</a:t>
            </a:r>
            <a:r>
              <a:rPr kumimoji="1" lang="ja-JP" altLang="en-US" dirty="0"/>
              <a:t>を使って</a:t>
            </a:r>
            <a:r>
              <a:rPr kumimoji="1" lang="en-US" altLang="ja-JP" dirty="0"/>
              <a:t>d2</a:t>
            </a:r>
            <a:r>
              <a:rPr kumimoji="1" lang="ja-JP" altLang="en-US" dirty="0"/>
              <a:t>を計算</a:t>
            </a:r>
            <a:endParaRPr kumimoji="1" lang="en-US" altLang="ja-JP" dirty="0"/>
          </a:p>
        </p:txBody>
      </p:sp>
      <p:sp>
        <p:nvSpPr>
          <p:cNvPr id="55" name="矢印: 下 54">
            <a:extLst>
              <a:ext uri="{FF2B5EF4-FFF2-40B4-BE49-F238E27FC236}">
                <a16:creationId xmlns:a16="http://schemas.microsoft.com/office/drawing/2014/main" id="{DB760EB7-8F4E-1C0B-233C-8BA686B817ED}"/>
              </a:ext>
            </a:extLst>
          </p:cNvPr>
          <p:cNvSpPr/>
          <p:nvPr/>
        </p:nvSpPr>
        <p:spPr>
          <a:xfrm rot="10800000" flipV="1">
            <a:off x="10299695" y="4788852"/>
            <a:ext cx="204199" cy="205839"/>
          </a:xfrm>
          <a:prstGeom prst="downArrow">
            <a:avLst>
              <a:gd name="adj1" fmla="val 50000"/>
              <a:gd name="adj2" fmla="val 46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2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ひし形グリッド 16 x 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4_TF03031015.potx" id="{925D1454-276A-41E5-BC80-1DB7D1488C87}" vid="{D8870C55-330C-4B67-B140-D42EB958FF23}"/>
    </a:ext>
  </a:extLst>
</a:theme>
</file>

<file path=ppt/theme/theme2.xml><?xml version="1.0" encoding="utf-8"?>
<a:theme xmlns:a="http://schemas.openxmlformats.org/drawingml/2006/main" name="Office テーマ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ビジネス向けひし形グリッド プレゼンテーション (ワイド画面)</Template>
  <TotalTime>599</TotalTime>
  <Words>760</Words>
  <Application>Microsoft Office PowerPoint</Application>
  <PresentationFormat>ワイド画面</PresentationFormat>
  <Paragraphs>151</Paragraphs>
  <Slides>17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0" baseType="lpstr">
      <vt:lpstr>Meiryo UI</vt:lpstr>
      <vt:lpstr>Arial</vt:lpstr>
      <vt:lpstr>ひし形グリッド 16 x 9</vt:lpstr>
      <vt:lpstr>YieldCurve研修 の補修</vt:lpstr>
      <vt:lpstr>1．問題設定</vt:lpstr>
      <vt:lpstr>1．問題設定</vt:lpstr>
      <vt:lpstr>1．問題設定</vt:lpstr>
      <vt:lpstr>1．問題設定</vt:lpstr>
      <vt:lpstr>1．問題設定</vt:lpstr>
      <vt:lpstr>2．解き方例</vt:lpstr>
      <vt:lpstr>2．解き方例１：線形代数的なBootStrap</vt:lpstr>
      <vt:lpstr>2．解き方例2：球根法的なBootStrap</vt:lpstr>
      <vt:lpstr>2．解き方例3：全部一度に求めさせる</vt:lpstr>
      <vt:lpstr>3．補間方法</vt:lpstr>
      <vt:lpstr>3．補間方法</vt:lpstr>
      <vt:lpstr>3．補間方法</vt:lpstr>
      <vt:lpstr>3．補間方法</vt:lpstr>
      <vt:lpstr>3．補間方法</vt:lpstr>
      <vt:lpstr>3．補間方法</vt:lpstr>
      <vt:lpstr>3．補間方法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YieldCurve研修 の補修</dc:title>
  <dc:creator>今井 颯亮</dc:creator>
  <cp:lastModifiedBy>今井 颯亮</cp:lastModifiedBy>
  <cp:revision>12</cp:revision>
  <dcterms:created xsi:type="dcterms:W3CDTF">2022-06-27T12:01:11Z</dcterms:created>
  <dcterms:modified xsi:type="dcterms:W3CDTF">2022-06-27T22:00:42Z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