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FE695-2755-4149-ACF7-30836EA9D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B8317A-8391-2934-A0E5-714513A85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FF7A16-31C7-A5D1-031F-9B2D8BA1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619E49-E566-2718-9FE4-D87626B0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DCA53E-7AA7-4199-6541-62DA8056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6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3CF10-B092-0D88-0917-3A116D02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1011BB-A305-F0FF-CE2E-398C5A9C0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F03591-64E2-4820-97A8-FB06F9B3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6B7BAE-4AB2-71D3-DB88-2844C720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3323C1-8ACE-92B0-5A1B-F3D21D0D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07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61DD30-48E4-5BCA-8810-59492EB2E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B42402-DE3C-0551-CC98-96110D6B7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E25B7B-BE03-6880-8C18-8926E18E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2F2F96-67E3-2E25-A5A2-A17154A0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DEEE5C-2979-5645-6E54-9E57D7F6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76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EFB734-AE36-79DA-FC88-98326823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30435A-2796-FD54-4426-27828985A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3A64F3-298A-B49A-CC04-7FDD60B4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A3F4D2-2456-3737-6319-F3A02900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96E54E-B5E2-325C-112F-A1BFE5B2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80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03DF9-5B15-FBF4-7D20-482EB388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CAED5C-338C-8C00-E12E-0537DF4A5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25526C-F775-3F74-545B-A8C62C0A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D0254B-1FDB-7C1D-7ABF-6E84F3DF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1AEE14-5CDA-75D3-2ED5-01DE6D40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5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3C1782-C1FE-7537-DD4B-BF28ECA4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CF1195-3628-AFEC-4ED1-68270F00D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D3A3B9-B26C-F82E-CE04-BAE634EE3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36286B-3AFA-0D44-7C22-B32F2E12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2EF7BD-072A-9226-700A-10E095FE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FB2C3C-46DD-02D5-D4F1-E0D356AE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42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6B663-CED2-A0BE-B834-66DB4DCE5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EE4FA2-9E81-81C2-B95B-B256C1E1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79C378-0818-4FA1-2FF5-3CE03953F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B86682-145D-0EFA-069D-961F7F2FA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0E3D51-D5D1-D9F0-55D2-2270D63B5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E30A21F-ADE7-B518-A2AE-E74113C9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9975735-B47D-286B-4753-5CB7D66D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B4448C1-AAD2-8BA5-EED1-42C2BFE3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95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C46C0-C544-AD2B-6EB7-0E93311B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98E445-1A0A-304A-1C98-FE16893E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F0C07B-C2F7-6D33-5064-76C44388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C0D609-1B9D-6F2C-FA89-1F7BDD97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7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5D21D2D-6CEC-72F7-B810-7319E304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8B7040-A51A-463E-E403-49A20580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DD0E6F-C76B-9B83-E601-ACD2201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41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8367AE-7690-A591-6A64-49374371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1EF640-EF26-AB1E-3BE8-996D904C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CC076B-427F-30B1-0B56-B70D1689C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5C0A53-CC3C-4BBD-53ED-25F0AE0D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811657-7EB6-6BC0-B5EE-7DDB964F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C5113F-D3A1-BDE4-1B46-69EA30FE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59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4FFC2C-DAA4-13EB-E8A4-1F74A12F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41ACDB9-8E24-2442-846E-C5B40EBFE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E0FDF3-A34A-61FD-06C6-E0DB8D7CB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9CA4F5-0926-DEA4-07B8-0A36E55A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FE19BC-DEC3-7C2C-7C1E-7910E866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9B8463-7AC1-3B82-CFFD-EA0CC80B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95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0E8977D-036E-95B0-F8AB-B5663E15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4A7359-11DB-360D-0C00-8FE7EAA7D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20A719-F271-E307-7CF1-0C7D74B48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EC66E-F99F-4E03-A198-7E46B22D1B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AF356B-33FF-9E9B-452C-52F6F3CEA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EBA4EE-79F1-872A-B790-14C0DAC38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50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336DE8-701A-4DA9-931F-52B06F22C61E}"/>
              </a:ext>
            </a:extLst>
          </p:cNvPr>
          <p:cNvSpPr/>
          <p:nvPr/>
        </p:nvSpPr>
        <p:spPr>
          <a:xfrm>
            <a:off x="1825716" y="1029262"/>
            <a:ext cx="5776290" cy="2604061"/>
          </a:xfrm>
          <a:custGeom>
            <a:avLst/>
            <a:gdLst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0 w 4141036"/>
              <a:gd name="connsiteY4" fmla="*/ 0 h 2594635"/>
              <a:gd name="connsiteX0" fmla="*/ 25644 w 4166680"/>
              <a:gd name="connsiteY0" fmla="*/ 0 h 2594635"/>
              <a:gd name="connsiteX1" fmla="*/ 4166680 w 4166680"/>
              <a:gd name="connsiteY1" fmla="*/ 0 h 2594635"/>
              <a:gd name="connsiteX2" fmla="*/ 4166680 w 4166680"/>
              <a:gd name="connsiteY2" fmla="*/ 2594635 h 2594635"/>
              <a:gd name="connsiteX3" fmla="*/ 25644 w 4166680"/>
              <a:gd name="connsiteY3" fmla="*/ 2594635 h 2594635"/>
              <a:gd name="connsiteX4" fmla="*/ 0 w 4166680"/>
              <a:gd name="connsiteY4" fmla="*/ 1723365 h 2594635"/>
              <a:gd name="connsiteX5" fmla="*/ 25644 w 4166680"/>
              <a:gd name="connsiteY5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1322389 w 4141036"/>
              <a:gd name="connsiteY4" fmla="*/ 1666805 h 2594635"/>
              <a:gd name="connsiteX5" fmla="*/ 0 w 4141036"/>
              <a:gd name="connsiteY5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1322389 w 4141036"/>
              <a:gd name="connsiteY4" fmla="*/ 1666805 h 2594635"/>
              <a:gd name="connsiteX5" fmla="*/ 0 w 4141036"/>
              <a:gd name="connsiteY5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1322389 w 4141036"/>
              <a:gd name="connsiteY4" fmla="*/ 1666805 h 2594635"/>
              <a:gd name="connsiteX5" fmla="*/ 0 w 4141036"/>
              <a:gd name="connsiteY5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1322389 w 4141036"/>
              <a:gd name="connsiteY4" fmla="*/ 1666805 h 2594635"/>
              <a:gd name="connsiteX5" fmla="*/ 785061 w 4141036"/>
              <a:gd name="connsiteY5" fmla="*/ 98807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1322389 w 4141036"/>
              <a:gd name="connsiteY4" fmla="*/ 1666805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1159497 w 4141036"/>
              <a:gd name="connsiteY3" fmla="*/ 2585208 h 2594635"/>
              <a:gd name="connsiteX4" fmla="*/ 1322389 w 4141036"/>
              <a:gd name="connsiteY4" fmla="*/ 1666805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1159497 w 4141036"/>
              <a:gd name="connsiteY3" fmla="*/ 2585208 h 2594635"/>
              <a:gd name="connsiteX4" fmla="*/ 1322389 w 4141036"/>
              <a:gd name="connsiteY4" fmla="*/ 1666805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1319752 w 4141036"/>
              <a:gd name="connsiteY3" fmla="*/ 2594635 h 2594635"/>
              <a:gd name="connsiteX4" fmla="*/ 1322389 w 4141036"/>
              <a:gd name="connsiteY4" fmla="*/ 1666805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1319752 w 4141036"/>
              <a:gd name="connsiteY3" fmla="*/ 2594635 h 2594635"/>
              <a:gd name="connsiteX4" fmla="*/ 1322389 w 4141036"/>
              <a:gd name="connsiteY4" fmla="*/ 1666805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1319752 w 4141036"/>
              <a:gd name="connsiteY3" fmla="*/ 2594635 h 2594635"/>
              <a:gd name="connsiteX4" fmla="*/ 1642900 w 4141036"/>
              <a:gd name="connsiteY4" fmla="*/ 1600817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613488"/>
              <a:gd name="connsiteX1" fmla="*/ 4141036 w 4141036"/>
              <a:gd name="connsiteY1" fmla="*/ 0 h 2613488"/>
              <a:gd name="connsiteX2" fmla="*/ 4141036 w 4141036"/>
              <a:gd name="connsiteY2" fmla="*/ 2594635 h 2613488"/>
              <a:gd name="connsiteX3" fmla="*/ 1649690 w 4141036"/>
              <a:gd name="connsiteY3" fmla="*/ 2613488 h 2613488"/>
              <a:gd name="connsiteX4" fmla="*/ 1642900 w 4141036"/>
              <a:gd name="connsiteY4" fmla="*/ 1600817 h 2613488"/>
              <a:gd name="connsiteX5" fmla="*/ 21490 w 4141036"/>
              <a:gd name="connsiteY5" fmla="*/ 1666804 h 2613488"/>
              <a:gd name="connsiteX6" fmla="*/ 0 w 4141036"/>
              <a:gd name="connsiteY6" fmla="*/ 0 h 2613488"/>
              <a:gd name="connsiteX0" fmla="*/ 0 w 4141036"/>
              <a:gd name="connsiteY0" fmla="*/ 0 h 2604061"/>
              <a:gd name="connsiteX1" fmla="*/ 4141036 w 4141036"/>
              <a:gd name="connsiteY1" fmla="*/ 0 h 2604061"/>
              <a:gd name="connsiteX2" fmla="*/ 4141036 w 4141036"/>
              <a:gd name="connsiteY2" fmla="*/ 2594635 h 2604061"/>
              <a:gd name="connsiteX3" fmla="*/ 1630836 w 4141036"/>
              <a:gd name="connsiteY3" fmla="*/ 2604061 h 2604061"/>
              <a:gd name="connsiteX4" fmla="*/ 1642900 w 4141036"/>
              <a:gd name="connsiteY4" fmla="*/ 1600817 h 2604061"/>
              <a:gd name="connsiteX5" fmla="*/ 21490 w 4141036"/>
              <a:gd name="connsiteY5" fmla="*/ 1666804 h 2604061"/>
              <a:gd name="connsiteX6" fmla="*/ 0 w 4141036"/>
              <a:gd name="connsiteY6" fmla="*/ 0 h 2604061"/>
              <a:gd name="connsiteX0" fmla="*/ 0 w 4141036"/>
              <a:gd name="connsiteY0" fmla="*/ 0 h 2604061"/>
              <a:gd name="connsiteX1" fmla="*/ 4141036 w 4141036"/>
              <a:gd name="connsiteY1" fmla="*/ 0 h 2604061"/>
              <a:gd name="connsiteX2" fmla="*/ 4141036 w 4141036"/>
              <a:gd name="connsiteY2" fmla="*/ 2594635 h 2604061"/>
              <a:gd name="connsiteX3" fmla="*/ 1640263 w 4141036"/>
              <a:gd name="connsiteY3" fmla="*/ 2604061 h 2604061"/>
              <a:gd name="connsiteX4" fmla="*/ 1642900 w 4141036"/>
              <a:gd name="connsiteY4" fmla="*/ 1600817 h 2604061"/>
              <a:gd name="connsiteX5" fmla="*/ 21490 w 4141036"/>
              <a:gd name="connsiteY5" fmla="*/ 1666804 h 2604061"/>
              <a:gd name="connsiteX6" fmla="*/ 0 w 4141036"/>
              <a:gd name="connsiteY6" fmla="*/ 0 h 2604061"/>
              <a:gd name="connsiteX0" fmla="*/ 0 w 4141036"/>
              <a:gd name="connsiteY0" fmla="*/ 0 h 2604061"/>
              <a:gd name="connsiteX1" fmla="*/ 4141036 w 4141036"/>
              <a:gd name="connsiteY1" fmla="*/ 0 h 2604061"/>
              <a:gd name="connsiteX2" fmla="*/ 4141036 w 4141036"/>
              <a:gd name="connsiteY2" fmla="*/ 2594635 h 2604061"/>
              <a:gd name="connsiteX3" fmla="*/ 1640263 w 4141036"/>
              <a:gd name="connsiteY3" fmla="*/ 2604061 h 2604061"/>
              <a:gd name="connsiteX4" fmla="*/ 1642900 w 4141036"/>
              <a:gd name="connsiteY4" fmla="*/ 1600817 h 2604061"/>
              <a:gd name="connsiteX5" fmla="*/ 21490 w 4141036"/>
              <a:gd name="connsiteY5" fmla="*/ 1666804 h 2604061"/>
              <a:gd name="connsiteX6" fmla="*/ 0 w 4141036"/>
              <a:gd name="connsiteY6" fmla="*/ 0 h 2604061"/>
              <a:gd name="connsiteX0" fmla="*/ 0 w 4141036"/>
              <a:gd name="connsiteY0" fmla="*/ 0 h 2604061"/>
              <a:gd name="connsiteX1" fmla="*/ 4141036 w 4141036"/>
              <a:gd name="connsiteY1" fmla="*/ 0 h 2604061"/>
              <a:gd name="connsiteX2" fmla="*/ 4141036 w 4141036"/>
              <a:gd name="connsiteY2" fmla="*/ 2594635 h 2604061"/>
              <a:gd name="connsiteX3" fmla="*/ 1640263 w 4141036"/>
              <a:gd name="connsiteY3" fmla="*/ 2604061 h 2604061"/>
              <a:gd name="connsiteX4" fmla="*/ 1642900 w 4141036"/>
              <a:gd name="connsiteY4" fmla="*/ 1600817 h 2604061"/>
              <a:gd name="connsiteX5" fmla="*/ 12063 w 4141036"/>
              <a:gd name="connsiteY5" fmla="*/ 1619670 h 2604061"/>
              <a:gd name="connsiteX6" fmla="*/ 0 w 4141036"/>
              <a:gd name="connsiteY6" fmla="*/ 0 h 2604061"/>
              <a:gd name="connsiteX0" fmla="*/ 6790 w 4147826"/>
              <a:gd name="connsiteY0" fmla="*/ 0 h 2604061"/>
              <a:gd name="connsiteX1" fmla="*/ 4147826 w 4147826"/>
              <a:gd name="connsiteY1" fmla="*/ 0 h 2604061"/>
              <a:gd name="connsiteX2" fmla="*/ 4147826 w 4147826"/>
              <a:gd name="connsiteY2" fmla="*/ 2594635 h 2604061"/>
              <a:gd name="connsiteX3" fmla="*/ 1647053 w 4147826"/>
              <a:gd name="connsiteY3" fmla="*/ 2604061 h 2604061"/>
              <a:gd name="connsiteX4" fmla="*/ 1649690 w 4147826"/>
              <a:gd name="connsiteY4" fmla="*/ 1600817 h 2604061"/>
              <a:gd name="connsiteX5" fmla="*/ 0 w 4147826"/>
              <a:gd name="connsiteY5" fmla="*/ 1600816 h 2604061"/>
              <a:gd name="connsiteX6" fmla="*/ 6790 w 4147826"/>
              <a:gd name="connsiteY6" fmla="*/ 0 h 2604061"/>
              <a:gd name="connsiteX0" fmla="*/ 6790 w 4147826"/>
              <a:gd name="connsiteY0" fmla="*/ 0 h 2604061"/>
              <a:gd name="connsiteX1" fmla="*/ 4147826 w 4147826"/>
              <a:gd name="connsiteY1" fmla="*/ 0 h 2604061"/>
              <a:gd name="connsiteX2" fmla="*/ 4147826 w 4147826"/>
              <a:gd name="connsiteY2" fmla="*/ 2594635 h 2604061"/>
              <a:gd name="connsiteX3" fmla="*/ 1647053 w 4147826"/>
              <a:gd name="connsiteY3" fmla="*/ 2604061 h 2604061"/>
              <a:gd name="connsiteX4" fmla="*/ 1659117 w 4147826"/>
              <a:gd name="connsiteY4" fmla="*/ 1148331 h 2604061"/>
              <a:gd name="connsiteX5" fmla="*/ 0 w 4147826"/>
              <a:gd name="connsiteY5" fmla="*/ 1600816 h 2604061"/>
              <a:gd name="connsiteX6" fmla="*/ 6790 w 4147826"/>
              <a:gd name="connsiteY6" fmla="*/ 0 h 2604061"/>
              <a:gd name="connsiteX0" fmla="*/ 6790 w 4147826"/>
              <a:gd name="connsiteY0" fmla="*/ 0 h 2604061"/>
              <a:gd name="connsiteX1" fmla="*/ 4147826 w 4147826"/>
              <a:gd name="connsiteY1" fmla="*/ 0 h 2604061"/>
              <a:gd name="connsiteX2" fmla="*/ 4147826 w 4147826"/>
              <a:gd name="connsiteY2" fmla="*/ 2594635 h 2604061"/>
              <a:gd name="connsiteX3" fmla="*/ 1647053 w 4147826"/>
              <a:gd name="connsiteY3" fmla="*/ 2604061 h 2604061"/>
              <a:gd name="connsiteX4" fmla="*/ 1659117 w 4147826"/>
              <a:gd name="connsiteY4" fmla="*/ 1148331 h 2604061"/>
              <a:gd name="connsiteX5" fmla="*/ 0 w 4147826"/>
              <a:gd name="connsiteY5" fmla="*/ 1186037 h 2604061"/>
              <a:gd name="connsiteX6" fmla="*/ 6790 w 4147826"/>
              <a:gd name="connsiteY6" fmla="*/ 0 h 2604061"/>
              <a:gd name="connsiteX0" fmla="*/ 448 w 4141484"/>
              <a:gd name="connsiteY0" fmla="*/ 0 h 2604061"/>
              <a:gd name="connsiteX1" fmla="*/ 4141484 w 4141484"/>
              <a:gd name="connsiteY1" fmla="*/ 0 h 2604061"/>
              <a:gd name="connsiteX2" fmla="*/ 4141484 w 4141484"/>
              <a:gd name="connsiteY2" fmla="*/ 2594635 h 2604061"/>
              <a:gd name="connsiteX3" fmla="*/ 1640711 w 4141484"/>
              <a:gd name="connsiteY3" fmla="*/ 2604061 h 2604061"/>
              <a:gd name="connsiteX4" fmla="*/ 1652775 w 4141484"/>
              <a:gd name="connsiteY4" fmla="*/ 1148331 h 2604061"/>
              <a:gd name="connsiteX5" fmla="*/ 3085 w 4141484"/>
              <a:gd name="connsiteY5" fmla="*/ 1148330 h 2604061"/>
              <a:gd name="connsiteX6" fmla="*/ 448 w 4141484"/>
              <a:gd name="connsiteY6" fmla="*/ 0 h 2604061"/>
              <a:gd name="connsiteX0" fmla="*/ 448 w 4141484"/>
              <a:gd name="connsiteY0" fmla="*/ 0 h 2604061"/>
              <a:gd name="connsiteX1" fmla="*/ 4141484 w 4141484"/>
              <a:gd name="connsiteY1" fmla="*/ 0 h 2604061"/>
              <a:gd name="connsiteX2" fmla="*/ 4141484 w 4141484"/>
              <a:gd name="connsiteY2" fmla="*/ 2594635 h 2604061"/>
              <a:gd name="connsiteX3" fmla="*/ 1640711 w 4141484"/>
              <a:gd name="connsiteY3" fmla="*/ 2604061 h 2604061"/>
              <a:gd name="connsiteX4" fmla="*/ 1159380 w 4141484"/>
              <a:gd name="connsiteY4" fmla="*/ 1148331 h 2604061"/>
              <a:gd name="connsiteX5" fmla="*/ 3085 w 4141484"/>
              <a:gd name="connsiteY5" fmla="*/ 1148330 h 2604061"/>
              <a:gd name="connsiteX6" fmla="*/ 448 w 4141484"/>
              <a:gd name="connsiteY6" fmla="*/ 0 h 2604061"/>
              <a:gd name="connsiteX0" fmla="*/ 448 w 4141484"/>
              <a:gd name="connsiteY0" fmla="*/ 0 h 2604061"/>
              <a:gd name="connsiteX1" fmla="*/ 4141484 w 4141484"/>
              <a:gd name="connsiteY1" fmla="*/ 0 h 2604061"/>
              <a:gd name="connsiteX2" fmla="*/ 4141484 w 4141484"/>
              <a:gd name="connsiteY2" fmla="*/ 2594635 h 2604061"/>
              <a:gd name="connsiteX3" fmla="*/ 1167593 w 4141484"/>
              <a:gd name="connsiteY3" fmla="*/ 2604061 h 2604061"/>
              <a:gd name="connsiteX4" fmla="*/ 1159380 w 4141484"/>
              <a:gd name="connsiteY4" fmla="*/ 1148331 h 2604061"/>
              <a:gd name="connsiteX5" fmla="*/ 3085 w 4141484"/>
              <a:gd name="connsiteY5" fmla="*/ 1148330 h 2604061"/>
              <a:gd name="connsiteX6" fmla="*/ 448 w 4141484"/>
              <a:gd name="connsiteY6" fmla="*/ 0 h 260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41484" h="2604061">
                <a:moveTo>
                  <a:pt x="448" y="0"/>
                </a:moveTo>
                <a:lnTo>
                  <a:pt x="4141484" y="0"/>
                </a:lnTo>
                <a:lnTo>
                  <a:pt x="4141484" y="2594635"/>
                </a:lnTo>
                <a:lnTo>
                  <a:pt x="1167593" y="2604061"/>
                </a:lnTo>
                <a:cubicBezTo>
                  <a:pt x="1165330" y="1983699"/>
                  <a:pt x="1161643" y="1778120"/>
                  <a:pt x="1159380" y="1148331"/>
                </a:cubicBezTo>
                <a:lnTo>
                  <a:pt x="3085" y="1148330"/>
                </a:lnTo>
                <a:cubicBezTo>
                  <a:pt x="5348" y="614725"/>
                  <a:pt x="-1815" y="533605"/>
                  <a:pt x="448" y="0"/>
                </a:cubicBezTo>
                <a:close/>
              </a:path>
            </a:pathLst>
          </a:custGeom>
          <a:solidFill>
            <a:srgbClr val="DDFFEB"/>
          </a:solidFill>
          <a:ln>
            <a:solidFill>
              <a:srgbClr val="47A1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BFC627C-A618-C878-3291-070379A3CBD4}"/>
              </a:ext>
            </a:extLst>
          </p:cNvPr>
          <p:cNvSpPr/>
          <p:nvPr/>
        </p:nvSpPr>
        <p:spPr>
          <a:xfrm>
            <a:off x="892788" y="1223246"/>
            <a:ext cx="816556" cy="4483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自然言語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仕様書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8AC955D-1DF6-ADAC-81DE-65BFDB2D3549}"/>
              </a:ext>
            </a:extLst>
          </p:cNvPr>
          <p:cNvSpPr/>
          <p:nvPr/>
        </p:nvSpPr>
        <p:spPr>
          <a:xfrm>
            <a:off x="2147733" y="1275899"/>
            <a:ext cx="1255781" cy="3465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形態素解析部</a:t>
            </a:r>
            <a:endParaRPr kumimoji="1" lang="ja-JP" altLang="en-US" sz="1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933C11D-6685-E5DE-B86D-E6C70FC746CA}"/>
              </a:ext>
            </a:extLst>
          </p:cNvPr>
          <p:cNvSpPr/>
          <p:nvPr/>
        </p:nvSpPr>
        <p:spPr>
          <a:xfrm>
            <a:off x="4872284" y="1275899"/>
            <a:ext cx="903999" cy="3465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変換部</a:t>
            </a:r>
            <a:endParaRPr kumimoji="1" lang="ja-JP" altLang="en-US" sz="12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779BA41-42D5-A993-40B5-CD0332D38F45}"/>
              </a:ext>
            </a:extLst>
          </p:cNvPr>
          <p:cNvSpPr/>
          <p:nvPr/>
        </p:nvSpPr>
        <p:spPr>
          <a:xfrm>
            <a:off x="4872284" y="3165127"/>
            <a:ext cx="1002019" cy="3465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機械学習部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20806C3-1162-CB45-0E79-329ED4ECEE1D}"/>
              </a:ext>
            </a:extLst>
          </p:cNvPr>
          <p:cNvSpPr/>
          <p:nvPr/>
        </p:nvSpPr>
        <p:spPr>
          <a:xfrm>
            <a:off x="6143268" y="2190581"/>
            <a:ext cx="1228606" cy="4713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VDM++ </a:t>
            </a:r>
          </a:p>
          <a:p>
            <a:pPr algn="ctr"/>
            <a:r>
              <a:rPr kumimoji="1" lang="ja-JP" altLang="en-US" sz="1200" dirty="0"/>
              <a:t>仕様書</a:t>
            </a:r>
            <a:r>
              <a:rPr lang="ja-JP" altLang="en-US" sz="1200" dirty="0"/>
              <a:t>生成部</a:t>
            </a:r>
            <a:endParaRPr kumimoji="1" lang="ja-JP" altLang="en-US" sz="1200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2DDD20D-E10E-D412-0759-BC5E8B4F93C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709344" y="1447438"/>
            <a:ext cx="438389" cy="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8E47145-2F89-FFE0-289C-9520877248F9}"/>
              </a:ext>
            </a:extLst>
          </p:cNvPr>
          <p:cNvSpPr/>
          <p:nvPr/>
        </p:nvSpPr>
        <p:spPr>
          <a:xfrm>
            <a:off x="3620649" y="1275899"/>
            <a:ext cx="1021369" cy="346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連結リスト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83DA5E2-B104-4DF0-2F6F-4D55D7F52F2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399368" y="1449177"/>
            <a:ext cx="221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7E56DF8-832E-AD5B-0E3E-6BDC04E393BC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4642018" y="1449177"/>
            <a:ext cx="23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3FFE3A9-96DE-1C69-8C14-28505B55FD15}"/>
              </a:ext>
            </a:extLst>
          </p:cNvPr>
          <p:cNvSpPr/>
          <p:nvPr/>
        </p:nvSpPr>
        <p:spPr>
          <a:xfrm>
            <a:off x="3631133" y="2281659"/>
            <a:ext cx="903999" cy="3465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単語リスト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5A075DB-EACD-E98B-FCF6-E27F241E9B8E}"/>
              </a:ext>
            </a:extLst>
          </p:cNvPr>
          <p:cNvSpPr/>
          <p:nvPr/>
        </p:nvSpPr>
        <p:spPr>
          <a:xfrm>
            <a:off x="6311800" y="3165127"/>
            <a:ext cx="891543" cy="3465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判定リスト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4A86A17-343A-60E9-1B31-72C5D4BAE42A}"/>
              </a:ext>
            </a:extLst>
          </p:cNvPr>
          <p:cNvCxnSpPr>
            <a:cxnSpLocks/>
            <a:stCxn id="8" idx="1"/>
            <a:endCxn id="15" idx="0"/>
          </p:cNvCxnSpPr>
          <p:nvPr/>
        </p:nvCxnSpPr>
        <p:spPr>
          <a:xfrm flipH="1">
            <a:off x="4083133" y="1449177"/>
            <a:ext cx="789151" cy="83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17B0243-0C7F-E4FA-426B-5C17C4A5FC95}"/>
              </a:ext>
            </a:extLst>
          </p:cNvPr>
          <p:cNvCxnSpPr>
            <a:cxnSpLocks/>
            <a:stCxn id="15" idx="2"/>
            <a:endCxn id="9" idx="1"/>
          </p:cNvCxnSpPr>
          <p:nvPr/>
        </p:nvCxnSpPr>
        <p:spPr>
          <a:xfrm>
            <a:off x="4083133" y="2628215"/>
            <a:ext cx="789151" cy="710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2F748BC-F975-E79C-7FA7-84588C862725}"/>
              </a:ext>
            </a:extLst>
          </p:cNvPr>
          <p:cNvSpPr/>
          <p:nvPr/>
        </p:nvSpPr>
        <p:spPr>
          <a:xfrm>
            <a:off x="6303638" y="1274160"/>
            <a:ext cx="886136" cy="346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数値リスト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6EE462E-2759-502B-DA2F-9E9C18C256BF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 flipV="1">
            <a:off x="5776283" y="1447438"/>
            <a:ext cx="527355" cy="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3688EA3-543A-829F-64CA-061256F4B55C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5874303" y="3338405"/>
            <a:ext cx="437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B7F23D6-A08B-16B5-50EA-54A46F27F11F}"/>
              </a:ext>
            </a:extLst>
          </p:cNvPr>
          <p:cNvCxnSpPr>
            <a:cxnSpLocks/>
            <a:stCxn id="20" idx="2"/>
            <a:endCxn id="10" idx="0"/>
          </p:cNvCxnSpPr>
          <p:nvPr/>
        </p:nvCxnSpPr>
        <p:spPr>
          <a:xfrm>
            <a:off x="6746706" y="1620716"/>
            <a:ext cx="10865" cy="56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5FD60DF-9822-F0D1-3B77-F5F20919BEF3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flipH="1" flipV="1">
            <a:off x="6757571" y="2661977"/>
            <a:ext cx="1" cy="50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8A832F0-F7B5-14D2-CEF9-71C1EFF5E718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7371874" y="2423727"/>
            <a:ext cx="444465" cy="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1D13D2B3-DAB6-8F2A-C5B6-060862C543C1}"/>
              </a:ext>
            </a:extLst>
          </p:cNvPr>
          <p:cNvSpPr/>
          <p:nvPr/>
        </p:nvSpPr>
        <p:spPr>
          <a:xfrm>
            <a:off x="3643937" y="3118284"/>
            <a:ext cx="856218" cy="440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学習済み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モデル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38AD116-397C-7716-CD15-3F7EC56177FD}"/>
              </a:ext>
            </a:extLst>
          </p:cNvPr>
          <p:cNvCxnSpPr>
            <a:cxnSpLocks/>
            <a:stCxn id="32" idx="3"/>
            <a:endCxn id="9" idx="1"/>
          </p:cNvCxnSpPr>
          <p:nvPr/>
        </p:nvCxnSpPr>
        <p:spPr>
          <a:xfrm>
            <a:off x="4500155" y="3338405"/>
            <a:ext cx="372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3130E570-4D15-722B-A27B-160DB7F262AD}"/>
              </a:ext>
            </a:extLst>
          </p:cNvPr>
          <p:cNvGrpSpPr/>
          <p:nvPr/>
        </p:nvGrpSpPr>
        <p:grpSpPr>
          <a:xfrm>
            <a:off x="1825206" y="2734197"/>
            <a:ext cx="1508432" cy="896769"/>
            <a:chOff x="3628636" y="3982452"/>
            <a:chExt cx="1508432" cy="896769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A4A7B51-9297-275E-136E-EF96903D60A8}"/>
                </a:ext>
              </a:extLst>
            </p:cNvPr>
            <p:cNvSpPr/>
            <p:nvPr/>
          </p:nvSpPr>
          <p:spPr>
            <a:xfrm>
              <a:off x="3628636" y="3982452"/>
              <a:ext cx="1508432" cy="896769"/>
            </a:xfrm>
            <a:prstGeom prst="rect">
              <a:avLst/>
            </a:prstGeom>
            <a:solidFill>
              <a:srgbClr val="DDFFEB"/>
            </a:solidFill>
            <a:ln>
              <a:solidFill>
                <a:srgbClr val="47A1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 sz="1400" b="1" dirty="0">
                  <a:solidFill>
                    <a:schemeClr val="tx1"/>
                  </a:solidFill>
                </a:rPr>
                <a:t>前処理</a:t>
              </a:r>
            </a:p>
          </p:txBody>
        </p:sp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BE0C2BF1-6D8B-C168-C284-31DAF1E9E0D8}"/>
                </a:ext>
              </a:extLst>
            </p:cNvPr>
            <p:cNvSpPr/>
            <p:nvPr/>
          </p:nvSpPr>
          <p:spPr>
            <a:xfrm>
              <a:off x="3881842" y="4405914"/>
              <a:ext cx="1002019" cy="34655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機械学習部</a:t>
              </a:r>
            </a:p>
          </p:txBody>
        </p:sp>
      </p:grp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F7789F5-39CB-6F06-5D3B-F0DCC3036831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>
          <a:xfrm>
            <a:off x="3080431" y="3330937"/>
            <a:ext cx="563506" cy="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8D898C8B-15D5-3619-A72C-4CC1AD7E2909}"/>
              </a:ext>
            </a:extLst>
          </p:cNvPr>
          <p:cNvSpPr/>
          <p:nvPr/>
        </p:nvSpPr>
        <p:spPr>
          <a:xfrm>
            <a:off x="892788" y="3102683"/>
            <a:ext cx="790163" cy="4477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教師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データ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2E15EBD9-127A-7BC0-8AF3-D5002289316F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682951" y="3326545"/>
            <a:ext cx="395461" cy="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9355B2F-A054-EE79-9322-B6845D608C71}"/>
              </a:ext>
            </a:extLst>
          </p:cNvPr>
          <p:cNvSpPr txBox="1"/>
          <p:nvPr/>
        </p:nvSpPr>
        <p:spPr>
          <a:xfrm>
            <a:off x="1048764" y="9989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入力</a:t>
            </a:r>
          </a:p>
        </p:txBody>
      </p: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3347329E-5F97-C2C0-080B-0D0287E9C4BF}"/>
              </a:ext>
            </a:extLst>
          </p:cNvPr>
          <p:cNvGrpSpPr/>
          <p:nvPr/>
        </p:nvGrpSpPr>
        <p:grpSpPr>
          <a:xfrm>
            <a:off x="7816339" y="1978617"/>
            <a:ext cx="816555" cy="649598"/>
            <a:chOff x="10114741" y="2680357"/>
            <a:chExt cx="816555" cy="649598"/>
          </a:xfrm>
        </p:grpSpPr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41E5CF2E-3140-90B5-B74A-AD5625BE5177}"/>
                </a:ext>
              </a:extLst>
            </p:cNvPr>
            <p:cNvSpPr/>
            <p:nvPr/>
          </p:nvSpPr>
          <p:spPr>
            <a:xfrm>
              <a:off x="10114741" y="2920979"/>
              <a:ext cx="816555" cy="40897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VDM++</a:t>
              </a:r>
            </a:p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仕様書</a:t>
              </a: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47F16F1A-C3C1-CEAB-3AAF-6CA482F22D76}"/>
                </a:ext>
              </a:extLst>
            </p:cNvPr>
            <p:cNvSpPr txBox="1"/>
            <p:nvPr/>
          </p:nvSpPr>
          <p:spPr>
            <a:xfrm>
              <a:off x="10276796" y="268035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b="1" dirty="0"/>
                <a:t>出力</a:t>
              </a:r>
              <a:endParaRPr kumimoji="1" lang="ja-JP" altLang="en-US" sz="1200" b="1" dirty="0"/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81359B5-25A2-7FC0-7821-E64341B68416}"/>
              </a:ext>
            </a:extLst>
          </p:cNvPr>
          <p:cNvSpPr txBox="1"/>
          <p:nvPr/>
        </p:nvSpPr>
        <p:spPr>
          <a:xfrm>
            <a:off x="1033766" y="28666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入力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529D57A5-0F58-B9FD-2A0D-34ABCD4036EB}"/>
              </a:ext>
            </a:extLst>
          </p:cNvPr>
          <p:cNvSpPr/>
          <p:nvPr/>
        </p:nvSpPr>
        <p:spPr>
          <a:xfrm>
            <a:off x="3399628" y="3723869"/>
            <a:ext cx="902695" cy="3465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4BCBCA1C-5411-3BB8-FEB6-0ADDCABFF3C3}"/>
              </a:ext>
            </a:extLst>
          </p:cNvPr>
          <p:cNvSpPr/>
          <p:nvPr/>
        </p:nvSpPr>
        <p:spPr>
          <a:xfrm>
            <a:off x="1842043" y="3727412"/>
            <a:ext cx="903999" cy="346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9780BF8-CA9A-5339-9A81-BA694D5BC643}"/>
              </a:ext>
            </a:extLst>
          </p:cNvPr>
          <p:cNvSpPr txBox="1"/>
          <p:nvPr/>
        </p:nvSpPr>
        <p:spPr>
          <a:xfrm>
            <a:off x="892788" y="3799037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F0F1B90-A66D-BC04-025B-39278A01AD88}"/>
              </a:ext>
            </a:extLst>
          </p:cNvPr>
          <p:cNvSpPr txBox="1"/>
          <p:nvPr/>
        </p:nvSpPr>
        <p:spPr>
          <a:xfrm>
            <a:off x="2734841" y="3793426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処理部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37294751-C779-2DE3-D38B-18C08F106451}"/>
              </a:ext>
            </a:extLst>
          </p:cNvPr>
          <p:cNvSpPr/>
          <p:nvPr/>
        </p:nvSpPr>
        <p:spPr>
          <a:xfrm>
            <a:off x="4814718" y="2190581"/>
            <a:ext cx="1019130" cy="4713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概念レベル算出部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AE2B16A-D727-58F4-F09C-C56BC5614C2F}"/>
              </a:ext>
            </a:extLst>
          </p:cNvPr>
          <p:cNvCxnSpPr>
            <a:cxnSpLocks/>
          </p:cNvCxnSpPr>
          <p:nvPr/>
        </p:nvCxnSpPr>
        <p:spPr>
          <a:xfrm flipH="1">
            <a:off x="5445295" y="1630294"/>
            <a:ext cx="1" cy="56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E64CCC9B-C1C1-EE5B-F531-5C2877FAEA25}"/>
              </a:ext>
            </a:extLst>
          </p:cNvPr>
          <p:cNvCxnSpPr>
            <a:cxnSpLocks/>
          </p:cNvCxnSpPr>
          <p:nvPr/>
        </p:nvCxnSpPr>
        <p:spPr>
          <a:xfrm flipV="1">
            <a:off x="5172601" y="1601636"/>
            <a:ext cx="0" cy="58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A1C5ED82-C1BE-5DA9-070D-83A0F66E0015}"/>
              </a:ext>
            </a:extLst>
          </p:cNvPr>
          <p:cNvCxnSpPr>
            <a:cxnSpLocks/>
          </p:cNvCxnSpPr>
          <p:nvPr/>
        </p:nvCxnSpPr>
        <p:spPr>
          <a:xfrm>
            <a:off x="5476973" y="2667786"/>
            <a:ext cx="0" cy="50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5A33BB5A-02E2-A0C2-DB1E-D84BE57DEE6E}"/>
              </a:ext>
            </a:extLst>
          </p:cNvPr>
          <p:cNvCxnSpPr>
            <a:cxnSpLocks/>
          </p:cNvCxnSpPr>
          <p:nvPr/>
        </p:nvCxnSpPr>
        <p:spPr>
          <a:xfrm flipH="1" flipV="1">
            <a:off x="5165889" y="2658359"/>
            <a:ext cx="15815" cy="51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45E4B4A2-72F4-CD50-AD28-20E28B53699B}"/>
              </a:ext>
            </a:extLst>
          </p:cNvPr>
          <p:cNvSpPr txBox="1"/>
          <p:nvPr/>
        </p:nvSpPr>
        <p:spPr>
          <a:xfrm>
            <a:off x="5383811" y="1788372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“</a:t>
            </a:r>
            <a:r>
              <a:rPr kumimoji="1" lang="ja-JP" altLang="en-US" sz="1200" b="1" dirty="0"/>
              <a:t>単語</a:t>
            </a:r>
            <a:r>
              <a:rPr kumimoji="1" lang="en-US" altLang="ja-JP" sz="1200" b="1" dirty="0"/>
              <a:t>”</a:t>
            </a:r>
            <a:endParaRPr kumimoji="1" lang="ja-JP" altLang="en-US" sz="1200" b="1" dirty="0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A5BC7963-F6FC-ACC9-1261-CD4DB3C46000}"/>
              </a:ext>
            </a:extLst>
          </p:cNvPr>
          <p:cNvSpPr txBox="1"/>
          <p:nvPr/>
        </p:nvSpPr>
        <p:spPr>
          <a:xfrm>
            <a:off x="4568832" y="171568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b="1" dirty="0"/>
              <a:t>概念</a:t>
            </a:r>
            <a:endParaRPr lang="en-US" altLang="ja-JP" sz="1200" b="1" dirty="0"/>
          </a:p>
          <a:p>
            <a:pPr algn="ctr"/>
            <a:r>
              <a:rPr lang="ja-JP" altLang="en-US" sz="1200" b="1" dirty="0"/>
              <a:t>レベル</a:t>
            </a:r>
            <a:endParaRPr kumimoji="1" lang="ja-JP" altLang="en-US" sz="1200" b="1" dirty="0"/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2E5AA3B0-56F3-32F4-85A3-6FC5B9C4C04E}"/>
              </a:ext>
            </a:extLst>
          </p:cNvPr>
          <p:cNvSpPr txBox="1"/>
          <p:nvPr/>
        </p:nvSpPr>
        <p:spPr>
          <a:xfrm>
            <a:off x="4575244" y="2815725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“</a:t>
            </a:r>
            <a:r>
              <a:rPr kumimoji="1" lang="ja-JP" altLang="en-US" sz="1200" b="1" dirty="0"/>
              <a:t>単語</a:t>
            </a:r>
            <a:r>
              <a:rPr kumimoji="1" lang="en-US" altLang="ja-JP" sz="1200" b="1" dirty="0"/>
              <a:t>”</a:t>
            </a:r>
            <a:endParaRPr kumimoji="1" lang="ja-JP" altLang="en-US" sz="1200" b="1" dirty="0"/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1F254595-0719-974F-63E8-328A83903007}"/>
              </a:ext>
            </a:extLst>
          </p:cNvPr>
          <p:cNvSpPr txBox="1"/>
          <p:nvPr/>
        </p:nvSpPr>
        <p:spPr>
          <a:xfrm>
            <a:off x="5412252" y="272339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b="1" dirty="0"/>
              <a:t>概念</a:t>
            </a:r>
            <a:endParaRPr lang="en-US" altLang="ja-JP" sz="1200" b="1" dirty="0"/>
          </a:p>
          <a:p>
            <a:pPr algn="ctr"/>
            <a:r>
              <a:rPr lang="ja-JP" altLang="en-US" sz="1200" b="1" dirty="0"/>
              <a:t>レベル</a:t>
            </a:r>
            <a:endParaRPr kumimoji="1" lang="ja-JP" altLang="en-US" sz="1200" b="1" dirty="0"/>
          </a:p>
        </p:txBody>
      </p:sp>
      <p:sp>
        <p:nvSpPr>
          <p:cNvPr id="186" name="四角形: 角を丸くする 185">
            <a:extLst>
              <a:ext uri="{FF2B5EF4-FFF2-40B4-BE49-F238E27FC236}">
                <a16:creationId xmlns:a16="http://schemas.microsoft.com/office/drawing/2014/main" id="{9C30A2C3-C95B-C944-9731-669B73B8CAA4}"/>
              </a:ext>
            </a:extLst>
          </p:cNvPr>
          <p:cNvSpPr/>
          <p:nvPr/>
        </p:nvSpPr>
        <p:spPr>
          <a:xfrm>
            <a:off x="3208537" y="4189490"/>
            <a:ext cx="902695" cy="3525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5E984F43-E453-386A-1B41-2ACADC72E35F}"/>
              </a:ext>
            </a:extLst>
          </p:cNvPr>
          <p:cNvSpPr txBox="1"/>
          <p:nvPr/>
        </p:nvSpPr>
        <p:spPr>
          <a:xfrm>
            <a:off x="889108" y="4228236"/>
            <a:ext cx="2385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既存手法から改良を行う処理部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188" name="四角形: 角を丸くする 187">
            <a:extLst>
              <a:ext uri="{FF2B5EF4-FFF2-40B4-BE49-F238E27FC236}">
                <a16:creationId xmlns:a16="http://schemas.microsoft.com/office/drawing/2014/main" id="{950CE76C-59D1-7734-AB10-2FFC0BEDE5F8}"/>
              </a:ext>
            </a:extLst>
          </p:cNvPr>
          <p:cNvSpPr/>
          <p:nvPr/>
        </p:nvSpPr>
        <p:spPr>
          <a:xfrm>
            <a:off x="7019739" y="3734142"/>
            <a:ext cx="897120" cy="3321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9D6ECD2B-DE84-7893-549A-2D7E9543A09C}"/>
              </a:ext>
            </a:extLst>
          </p:cNvPr>
          <p:cNvSpPr txBox="1"/>
          <p:nvPr/>
        </p:nvSpPr>
        <p:spPr>
          <a:xfrm>
            <a:off x="4374699" y="3742323"/>
            <a:ext cx="2693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既存手法から改良を行う中間データ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190" name="四角形: 角を丸くする 189">
            <a:extLst>
              <a:ext uri="{FF2B5EF4-FFF2-40B4-BE49-F238E27FC236}">
                <a16:creationId xmlns:a16="http://schemas.microsoft.com/office/drawing/2014/main" id="{5CF6D42C-7F85-0E6C-1E95-9BD7D408295D}"/>
              </a:ext>
            </a:extLst>
          </p:cNvPr>
          <p:cNvSpPr/>
          <p:nvPr/>
        </p:nvSpPr>
        <p:spPr>
          <a:xfrm>
            <a:off x="7028788" y="4175254"/>
            <a:ext cx="902695" cy="3525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C629D79B-EED2-0E51-74D7-DE5B40710E47}"/>
              </a:ext>
            </a:extLst>
          </p:cNvPr>
          <p:cNvSpPr txBox="1"/>
          <p:nvPr/>
        </p:nvSpPr>
        <p:spPr>
          <a:xfrm>
            <a:off x="4374699" y="4228236"/>
            <a:ext cx="2693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既存手法から新たに追加する処理部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8094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46B60D0-7583-63B3-F3A8-99B3E6787B16}"/>
              </a:ext>
            </a:extLst>
          </p:cNvPr>
          <p:cNvSpPr/>
          <p:nvPr/>
        </p:nvSpPr>
        <p:spPr>
          <a:xfrm>
            <a:off x="1948712" y="1432877"/>
            <a:ext cx="5093111" cy="3167404"/>
          </a:xfrm>
          <a:prstGeom prst="rect">
            <a:avLst/>
          </a:prstGeom>
          <a:solidFill>
            <a:srgbClr val="DDFFEB"/>
          </a:solidFill>
          <a:ln>
            <a:solidFill>
              <a:srgbClr val="47A1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変換部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898D2E8-589D-B31C-0947-62CDC252A9CD}"/>
              </a:ext>
            </a:extLst>
          </p:cNvPr>
          <p:cNvSpPr/>
          <p:nvPr/>
        </p:nvSpPr>
        <p:spPr>
          <a:xfrm>
            <a:off x="2280855" y="1788246"/>
            <a:ext cx="1025515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TF-IDF</a:t>
            </a:r>
            <a:r>
              <a:rPr kumimoji="1" lang="ja-JP" altLang="en-US" sz="1200" dirty="0"/>
              <a:t>値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生成処理</a:t>
            </a:r>
            <a:endParaRPr kumimoji="1" lang="ja-JP" altLang="en-US" sz="1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EEE6646-CD62-3697-7E60-0EBE9E722B94}"/>
              </a:ext>
            </a:extLst>
          </p:cNvPr>
          <p:cNvSpPr/>
          <p:nvPr/>
        </p:nvSpPr>
        <p:spPr>
          <a:xfrm>
            <a:off x="2280853" y="3484182"/>
            <a:ext cx="1025516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出現回数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生成処理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DC6B563-1ECB-03E9-CC4F-BB109760A9A6}"/>
              </a:ext>
            </a:extLst>
          </p:cNvPr>
          <p:cNvSpPr/>
          <p:nvPr/>
        </p:nvSpPr>
        <p:spPr>
          <a:xfrm>
            <a:off x="2757420" y="2690544"/>
            <a:ext cx="1097899" cy="4354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列数</a:t>
            </a:r>
            <a:r>
              <a:rPr kumimoji="1" lang="en-US" altLang="ja-JP" sz="1200" dirty="0">
                <a:solidFill>
                  <a:schemeClr val="tx1"/>
                </a:solidFill>
              </a:rPr>
              <a:t>2</a:t>
            </a:r>
            <a:r>
              <a:rPr lang="ja-JP" altLang="en-US" sz="1200" dirty="0">
                <a:solidFill>
                  <a:schemeClr val="tx1"/>
                </a:solidFill>
              </a:rPr>
              <a:t>の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一時ファイル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AF83611-3F0A-6A2B-43B8-880CE6A732DC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2353066" y="3127358"/>
            <a:ext cx="440545" cy="35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6224C31-F59D-7C86-BC7C-995E07B918A2}"/>
              </a:ext>
            </a:extLst>
          </p:cNvPr>
          <p:cNvSpPr/>
          <p:nvPr/>
        </p:nvSpPr>
        <p:spPr>
          <a:xfrm>
            <a:off x="7297356" y="3258788"/>
            <a:ext cx="903999" cy="3990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単語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リスト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D4487A9-24D5-A305-FCAD-8ED06ACE6740}"/>
              </a:ext>
            </a:extLst>
          </p:cNvPr>
          <p:cNvSpPr/>
          <p:nvPr/>
        </p:nvSpPr>
        <p:spPr>
          <a:xfrm>
            <a:off x="2085480" y="2690544"/>
            <a:ext cx="535172" cy="4368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単語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配列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89A6FCE-99F4-904A-31A9-7CE0C74D6F29}"/>
              </a:ext>
            </a:extLst>
          </p:cNvPr>
          <p:cNvCxnSpPr>
            <a:cxnSpLocks/>
            <a:stCxn id="115" idx="3"/>
            <a:endCxn id="13" idx="1"/>
          </p:cNvCxnSpPr>
          <p:nvPr/>
        </p:nvCxnSpPr>
        <p:spPr>
          <a:xfrm flipV="1">
            <a:off x="6743477" y="3458304"/>
            <a:ext cx="553879" cy="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8C62B9B-9625-4931-02CD-A3189DACA292}"/>
              </a:ext>
            </a:extLst>
          </p:cNvPr>
          <p:cNvCxnSpPr>
            <a:cxnSpLocks/>
            <a:stCxn id="99" idx="3"/>
            <a:endCxn id="70" idx="1"/>
          </p:cNvCxnSpPr>
          <p:nvPr/>
        </p:nvCxnSpPr>
        <p:spPr>
          <a:xfrm flipV="1">
            <a:off x="5261031" y="2025080"/>
            <a:ext cx="456931" cy="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49AB7D1-BE38-BAE4-82E8-DA08678A9188}"/>
              </a:ext>
            </a:extLst>
          </p:cNvPr>
          <p:cNvSpPr/>
          <p:nvPr/>
        </p:nvSpPr>
        <p:spPr>
          <a:xfrm>
            <a:off x="1232905" y="1808647"/>
            <a:ext cx="654317" cy="4305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連結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E960D6D-B7B2-4F81-C1FB-E138EC7DA7F2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1887222" y="2023944"/>
            <a:ext cx="393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B09366E-060E-59D8-546D-03D7BC8C2F13}"/>
              </a:ext>
            </a:extLst>
          </p:cNvPr>
          <p:cNvCxnSpPr>
            <a:cxnSpLocks/>
            <a:stCxn id="92" idx="0"/>
            <a:endCxn id="69" idx="2"/>
          </p:cNvCxnSpPr>
          <p:nvPr/>
        </p:nvCxnSpPr>
        <p:spPr>
          <a:xfrm flipV="1">
            <a:off x="4712082" y="3125999"/>
            <a:ext cx="1" cy="376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EB7433C-75AB-7BF0-C5FB-29803A2A23F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793613" y="2259642"/>
            <a:ext cx="512757" cy="43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5695620-4A98-4300-85D4-A5CE02AF2F03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2353066" y="2259642"/>
            <a:ext cx="440547" cy="43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79E76327-852C-29F3-B9C5-D4C1B55D0CF5}"/>
              </a:ext>
            </a:extLst>
          </p:cNvPr>
          <p:cNvSpPr/>
          <p:nvPr/>
        </p:nvSpPr>
        <p:spPr>
          <a:xfrm>
            <a:off x="4199325" y="2654603"/>
            <a:ext cx="1025515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優先値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生成処理</a:t>
            </a:r>
            <a:endParaRPr kumimoji="1" lang="ja-JP" altLang="en-US" sz="1200" dirty="0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567FF582-2C7F-A8CA-A50A-11A6DC1DC5AF}"/>
              </a:ext>
            </a:extLst>
          </p:cNvPr>
          <p:cNvSpPr/>
          <p:nvPr/>
        </p:nvSpPr>
        <p:spPr>
          <a:xfrm>
            <a:off x="5717962" y="1789382"/>
            <a:ext cx="1025515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連結回数</a:t>
            </a:r>
            <a:endParaRPr lang="en-US" altLang="ja-JP" sz="1200" dirty="0"/>
          </a:p>
          <a:p>
            <a:pPr algn="ctr"/>
            <a:r>
              <a:rPr lang="ja-JP" altLang="en-US" sz="1200" dirty="0"/>
              <a:t>生成処理</a:t>
            </a:r>
            <a:endParaRPr kumimoji="1" lang="ja-JP" altLang="en-US" sz="1200" dirty="0"/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19F8F7FB-CC6D-885D-191D-B68589570197}"/>
              </a:ext>
            </a:extLst>
          </p:cNvPr>
          <p:cNvSpPr/>
          <p:nvPr/>
        </p:nvSpPr>
        <p:spPr>
          <a:xfrm>
            <a:off x="5717962" y="4042640"/>
            <a:ext cx="1025515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数値</a:t>
            </a:r>
            <a:endParaRPr lang="en-US" altLang="ja-JP" sz="1200" dirty="0"/>
          </a:p>
          <a:p>
            <a:pPr algn="ctr"/>
            <a:r>
              <a:rPr lang="ja-JP" altLang="en-US" sz="1200" dirty="0"/>
              <a:t>抽出処理</a:t>
            </a:r>
            <a:endParaRPr kumimoji="1" lang="ja-JP" altLang="en-US" sz="1200" dirty="0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7B012B4A-967A-A45A-CAE6-60E889D390E9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2793611" y="3125999"/>
            <a:ext cx="512759" cy="35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E96D60D2-0ABD-D422-D563-8E0AD86EF657}"/>
              </a:ext>
            </a:extLst>
          </p:cNvPr>
          <p:cNvSpPr/>
          <p:nvPr/>
        </p:nvSpPr>
        <p:spPr>
          <a:xfrm>
            <a:off x="4163132" y="3502832"/>
            <a:ext cx="1097899" cy="4354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列数</a:t>
            </a:r>
            <a:r>
              <a:rPr lang="en-US" altLang="ja-JP" sz="1200" dirty="0">
                <a:solidFill>
                  <a:schemeClr val="tx1"/>
                </a:solidFill>
              </a:rPr>
              <a:t>3</a:t>
            </a:r>
            <a:r>
              <a:rPr lang="ja-JP" altLang="en-US" sz="1200" dirty="0">
                <a:solidFill>
                  <a:schemeClr val="tx1"/>
                </a:solidFill>
              </a:rPr>
              <a:t>の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一時ファイル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B9E2F61A-0AE8-46B0-D659-6C56694DD8ED}"/>
              </a:ext>
            </a:extLst>
          </p:cNvPr>
          <p:cNvCxnSpPr>
            <a:cxnSpLocks/>
            <a:stCxn id="8" idx="3"/>
            <a:endCxn id="92" idx="1"/>
          </p:cNvCxnSpPr>
          <p:nvPr/>
        </p:nvCxnSpPr>
        <p:spPr>
          <a:xfrm>
            <a:off x="3306369" y="3719880"/>
            <a:ext cx="856763" cy="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四角形: 角を丸くする 98">
            <a:extLst>
              <a:ext uri="{FF2B5EF4-FFF2-40B4-BE49-F238E27FC236}">
                <a16:creationId xmlns:a16="http://schemas.microsoft.com/office/drawing/2014/main" id="{C6D26870-9152-65C1-7532-71BD87872C16}"/>
              </a:ext>
            </a:extLst>
          </p:cNvPr>
          <p:cNvSpPr/>
          <p:nvPr/>
        </p:nvSpPr>
        <p:spPr>
          <a:xfrm>
            <a:off x="4163132" y="1809260"/>
            <a:ext cx="1097899" cy="4354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列数</a:t>
            </a:r>
            <a:r>
              <a:rPr kumimoji="1" lang="en-US" altLang="ja-JP" sz="1200" dirty="0">
                <a:solidFill>
                  <a:schemeClr val="tx1"/>
                </a:solidFill>
              </a:rPr>
              <a:t>4</a:t>
            </a:r>
            <a:r>
              <a:rPr lang="ja-JP" altLang="en-US" sz="1200" dirty="0">
                <a:solidFill>
                  <a:schemeClr val="tx1"/>
                </a:solidFill>
              </a:rPr>
              <a:t>の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一時ファイル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5426BC47-08A2-974A-FCED-942778866E90}"/>
              </a:ext>
            </a:extLst>
          </p:cNvPr>
          <p:cNvCxnSpPr>
            <a:cxnSpLocks/>
            <a:stCxn id="69" idx="0"/>
            <a:endCxn id="99" idx="2"/>
          </p:cNvCxnSpPr>
          <p:nvPr/>
        </p:nvCxnSpPr>
        <p:spPr>
          <a:xfrm flipH="1" flipV="1">
            <a:off x="4712082" y="2244715"/>
            <a:ext cx="1" cy="40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四角形: 角を丸くする 110">
            <a:extLst>
              <a:ext uri="{FF2B5EF4-FFF2-40B4-BE49-F238E27FC236}">
                <a16:creationId xmlns:a16="http://schemas.microsoft.com/office/drawing/2014/main" id="{E648AA29-F021-B140-80F8-2F0A41E5577A}"/>
              </a:ext>
            </a:extLst>
          </p:cNvPr>
          <p:cNvSpPr/>
          <p:nvPr/>
        </p:nvSpPr>
        <p:spPr>
          <a:xfrm>
            <a:off x="5681770" y="2537723"/>
            <a:ext cx="1097899" cy="4354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列数</a:t>
            </a:r>
            <a:r>
              <a:rPr kumimoji="1" lang="en-US" altLang="ja-JP" sz="1200" dirty="0">
                <a:solidFill>
                  <a:schemeClr val="tx1"/>
                </a:solidFill>
              </a:rPr>
              <a:t>5</a:t>
            </a:r>
            <a:r>
              <a:rPr lang="ja-JP" altLang="en-US" sz="1200" dirty="0">
                <a:solidFill>
                  <a:schemeClr val="tx1"/>
                </a:solidFill>
              </a:rPr>
              <a:t>の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一時ファイル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349E666A-D0BA-94E2-AF58-53056A249A89}"/>
              </a:ext>
            </a:extLst>
          </p:cNvPr>
          <p:cNvCxnSpPr>
            <a:cxnSpLocks/>
            <a:stCxn id="70" idx="2"/>
            <a:endCxn id="111" idx="0"/>
          </p:cNvCxnSpPr>
          <p:nvPr/>
        </p:nvCxnSpPr>
        <p:spPr>
          <a:xfrm>
            <a:off x="6230720" y="2260778"/>
            <a:ext cx="0" cy="27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四角形: 角を丸くする 114">
            <a:extLst>
              <a:ext uri="{FF2B5EF4-FFF2-40B4-BE49-F238E27FC236}">
                <a16:creationId xmlns:a16="http://schemas.microsoft.com/office/drawing/2014/main" id="{D76E9315-D037-FA1C-5751-7CDDDA2E02B0}"/>
              </a:ext>
            </a:extLst>
          </p:cNvPr>
          <p:cNvSpPr/>
          <p:nvPr/>
        </p:nvSpPr>
        <p:spPr>
          <a:xfrm>
            <a:off x="5717962" y="3227899"/>
            <a:ext cx="1025515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概念レベル</a:t>
            </a:r>
            <a:endParaRPr lang="en-US" altLang="ja-JP" sz="1200" dirty="0"/>
          </a:p>
          <a:p>
            <a:pPr algn="ctr"/>
            <a:r>
              <a:rPr lang="ja-JP" altLang="en-US" sz="1200" dirty="0"/>
              <a:t>生成処理</a:t>
            </a:r>
            <a:endParaRPr kumimoji="1" lang="ja-JP" altLang="en-US" sz="1200" dirty="0"/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BC921F49-CF3E-32C9-4A88-4A4002F95881}"/>
              </a:ext>
            </a:extLst>
          </p:cNvPr>
          <p:cNvCxnSpPr>
            <a:cxnSpLocks/>
            <a:stCxn id="111" idx="2"/>
            <a:endCxn id="115" idx="0"/>
          </p:cNvCxnSpPr>
          <p:nvPr/>
        </p:nvCxnSpPr>
        <p:spPr>
          <a:xfrm>
            <a:off x="6230720" y="2973178"/>
            <a:ext cx="0" cy="25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四角形: 角を丸くする 127">
            <a:extLst>
              <a:ext uri="{FF2B5EF4-FFF2-40B4-BE49-F238E27FC236}">
                <a16:creationId xmlns:a16="http://schemas.microsoft.com/office/drawing/2014/main" id="{772448E9-33C3-C897-86FE-AC19CB7112D8}"/>
              </a:ext>
            </a:extLst>
          </p:cNvPr>
          <p:cNvSpPr/>
          <p:nvPr/>
        </p:nvSpPr>
        <p:spPr>
          <a:xfrm>
            <a:off x="7297356" y="4078822"/>
            <a:ext cx="903999" cy="3990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数値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リスト</a:t>
            </a:r>
          </a:p>
        </p:txBody>
      </p: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A280CC7A-0950-40EA-CCE7-250A304A62CF}"/>
              </a:ext>
            </a:extLst>
          </p:cNvPr>
          <p:cNvCxnSpPr>
            <a:cxnSpLocks/>
            <a:stCxn id="71" idx="3"/>
            <a:endCxn id="128" idx="1"/>
          </p:cNvCxnSpPr>
          <p:nvPr/>
        </p:nvCxnSpPr>
        <p:spPr>
          <a:xfrm>
            <a:off x="6743477" y="4278338"/>
            <a:ext cx="553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コネクタ: カギ線 133">
            <a:extLst>
              <a:ext uri="{FF2B5EF4-FFF2-40B4-BE49-F238E27FC236}">
                <a16:creationId xmlns:a16="http://schemas.microsoft.com/office/drawing/2014/main" id="{8161C78C-9D4E-2A99-50CC-E73E6F841AD9}"/>
              </a:ext>
            </a:extLst>
          </p:cNvPr>
          <p:cNvCxnSpPr>
            <a:stCxn id="18" idx="0"/>
            <a:endCxn id="70" idx="0"/>
          </p:cNvCxnSpPr>
          <p:nvPr/>
        </p:nvCxnSpPr>
        <p:spPr>
          <a:xfrm rot="5400000" flipH="1" flipV="1">
            <a:off x="3885760" y="-536313"/>
            <a:ext cx="19265" cy="4670656"/>
          </a:xfrm>
          <a:prstGeom prst="bentConnector3">
            <a:avLst>
              <a:gd name="adj1" fmla="val 23141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コネクタ: カギ線 135">
            <a:extLst>
              <a:ext uri="{FF2B5EF4-FFF2-40B4-BE49-F238E27FC236}">
                <a16:creationId xmlns:a16="http://schemas.microsoft.com/office/drawing/2014/main" id="{709D2B8C-6DEE-D84A-2AFB-BC72B9B6925A}"/>
              </a:ext>
            </a:extLst>
          </p:cNvPr>
          <p:cNvCxnSpPr>
            <a:cxnSpLocks/>
            <a:stCxn id="18" idx="2"/>
            <a:endCxn id="8" idx="1"/>
          </p:cNvCxnSpPr>
          <p:nvPr/>
        </p:nvCxnSpPr>
        <p:spPr>
          <a:xfrm rot="16200000" flipH="1">
            <a:off x="1180138" y="2619165"/>
            <a:ext cx="1480640" cy="7207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コネクタ: カギ線 138">
            <a:extLst>
              <a:ext uri="{FF2B5EF4-FFF2-40B4-BE49-F238E27FC236}">
                <a16:creationId xmlns:a16="http://schemas.microsoft.com/office/drawing/2014/main" id="{E3F6DFB7-B272-D3DA-7A0B-1B05CA432463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1552126" y="2239239"/>
            <a:ext cx="4165836" cy="2039099"/>
          </a:xfrm>
          <a:prstGeom prst="bentConnector3">
            <a:avLst>
              <a:gd name="adj1" fmla="val -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コネクタ: カギ線 149">
            <a:extLst>
              <a:ext uri="{FF2B5EF4-FFF2-40B4-BE49-F238E27FC236}">
                <a16:creationId xmlns:a16="http://schemas.microsoft.com/office/drawing/2014/main" id="{1C760DD7-BEE1-2396-0885-FF58A1B2AC1F}"/>
              </a:ext>
            </a:extLst>
          </p:cNvPr>
          <p:cNvCxnSpPr>
            <a:cxnSpLocks/>
            <a:stCxn id="13" idx="2"/>
            <a:endCxn id="71" idx="0"/>
          </p:cNvCxnSpPr>
          <p:nvPr/>
        </p:nvCxnSpPr>
        <p:spPr>
          <a:xfrm rot="5400000">
            <a:off x="6797628" y="3090911"/>
            <a:ext cx="384821" cy="15186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70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, 概略図&#10;&#10;自動的に生成された説明">
            <a:extLst>
              <a:ext uri="{FF2B5EF4-FFF2-40B4-BE49-F238E27FC236}">
                <a16:creationId xmlns:a16="http://schemas.microsoft.com/office/drawing/2014/main" id="{B5404938-653A-2E80-158D-5FC2695A1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612"/>
            <a:ext cx="12192000" cy="335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9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1819C1B-24D3-A15E-65A7-885DBB04FF1E}"/>
              </a:ext>
            </a:extLst>
          </p:cNvPr>
          <p:cNvSpPr/>
          <p:nvPr/>
        </p:nvSpPr>
        <p:spPr>
          <a:xfrm>
            <a:off x="3981450" y="1099502"/>
            <a:ext cx="3057526" cy="3167404"/>
          </a:xfrm>
          <a:prstGeom prst="rect">
            <a:avLst/>
          </a:prstGeom>
          <a:solidFill>
            <a:srgbClr val="DDFFEB"/>
          </a:solidFill>
          <a:ln>
            <a:solidFill>
              <a:srgbClr val="47A1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概念レベル算出部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FF399CF-6BA3-1EE3-7E07-D8BFB475A89B}"/>
              </a:ext>
            </a:extLst>
          </p:cNvPr>
          <p:cNvSpPr/>
          <p:nvPr/>
        </p:nvSpPr>
        <p:spPr>
          <a:xfrm>
            <a:off x="4403963" y="3357931"/>
            <a:ext cx="1025515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下位概念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検索処理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52EE660-3B40-58DB-9510-5C9943CD9B2B}"/>
              </a:ext>
            </a:extLst>
          </p:cNvPr>
          <p:cNvSpPr/>
          <p:nvPr/>
        </p:nvSpPr>
        <p:spPr>
          <a:xfrm>
            <a:off x="4403965" y="1673793"/>
            <a:ext cx="1025515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同義語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検索処理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5113566-5945-79E4-2E0C-D6FF824BC759}"/>
              </a:ext>
            </a:extLst>
          </p:cNvPr>
          <p:cNvCxnSpPr>
            <a:cxnSpLocks/>
            <a:stCxn id="9" idx="2"/>
            <a:endCxn id="3" idx="0"/>
          </p:cNvCxnSpPr>
          <p:nvPr/>
        </p:nvCxnSpPr>
        <p:spPr>
          <a:xfrm>
            <a:off x="4916721" y="2966856"/>
            <a:ext cx="0" cy="39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55D4930-9F3D-D6DA-9892-BBE156E1ED39}"/>
              </a:ext>
            </a:extLst>
          </p:cNvPr>
          <p:cNvSpPr/>
          <p:nvPr/>
        </p:nvSpPr>
        <p:spPr>
          <a:xfrm>
            <a:off x="4589562" y="2536263"/>
            <a:ext cx="654317" cy="4305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同義語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8BD8FE0-77D0-61A7-462A-6ECA54AE47F7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4916721" y="2145189"/>
            <a:ext cx="2" cy="39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CFDBE7B5-8B26-6326-C971-F56ED4797409}"/>
              </a:ext>
            </a:extLst>
          </p:cNvPr>
          <p:cNvCxnSpPr>
            <a:cxnSpLocks/>
            <a:stCxn id="3" idx="2"/>
            <a:endCxn id="24" idx="2"/>
          </p:cNvCxnSpPr>
          <p:nvPr/>
        </p:nvCxnSpPr>
        <p:spPr>
          <a:xfrm rot="5400000" flipH="1" flipV="1">
            <a:off x="5674033" y="3049187"/>
            <a:ext cx="22828" cy="1537452"/>
          </a:xfrm>
          <a:prstGeom prst="bentConnector3">
            <a:avLst>
              <a:gd name="adj1" fmla="val -10014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28CB430-0F87-F6F8-A53A-E5905B2CDCEE}"/>
              </a:ext>
            </a:extLst>
          </p:cNvPr>
          <p:cNvSpPr/>
          <p:nvPr/>
        </p:nvSpPr>
        <p:spPr>
          <a:xfrm>
            <a:off x="6086475" y="3375906"/>
            <a:ext cx="735396" cy="4305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下位概念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リスト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A4582F7-BC49-4FB0-BBEA-91DF15FC01DB}"/>
              </a:ext>
            </a:extLst>
          </p:cNvPr>
          <p:cNvCxnSpPr>
            <a:cxnSpLocks/>
            <a:stCxn id="24" idx="1"/>
            <a:endCxn id="3" idx="3"/>
          </p:cNvCxnSpPr>
          <p:nvPr/>
        </p:nvCxnSpPr>
        <p:spPr>
          <a:xfrm flipH="1">
            <a:off x="5429478" y="3591203"/>
            <a:ext cx="656997" cy="2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61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3F23E6DE-B772-67CF-98BE-F19A9DF8F19B}"/>
              </a:ext>
            </a:extLst>
          </p:cNvPr>
          <p:cNvSpPr/>
          <p:nvPr/>
        </p:nvSpPr>
        <p:spPr>
          <a:xfrm>
            <a:off x="5776912" y="561975"/>
            <a:ext cx="638175" cy="5905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入力単語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06E5871-45F0-E6D5-0000-801403DCD1D3}"/>
              </a:ext>
            </a:extLst>
          </p:cNvPr>
          <p:cNvSpPr/>
          <p:nvPr/>
        </p:nvSpPr>
        <p:spPr>
          <a:xfrm>
            <a:off x="3400422" y="1952625"/>
            <a:ext cx="938213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同義語</a:t>
            </a:r>
            <a:r>
              <a:rPr lang="en-US" altLang="ja-JP" sz="1050" dirty="0">
                <a:solidFill>
                  <a:schemeClr val="tx1"/>
                </a:solidFill>
              </a:rPr>
              <a:t>1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26E8973-A467-FEE5-B24E-EE9EAB23FEE7}"/>
              </a:ext>
            </a:extLst>
          </p:cNvPr>
          <p:cNvSpPr/>
          <p:nvPr/>
        </p:nvSpPr>
        <p:spPr>
          <a:xfrm>
            <a:off x="5626892" y="1952625"/>
            <a:ext cx="938213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同義語</a:t>
            </a:r>
            <a:r>
              <a:rPr lang="en-US" altLang="ja-JP" sz="1050" dirty="0">
                <a:solidFill>
                  <a:schemeClr val="tx1"/>
                </a:solidFill>
              </a:rPr>
              <a:t>2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4DC0A73-A03A-B5BA-0EEE-DB2AD0157DDE}"/>
              </a:ext>
            </a:extLst>
          </p:cNvPr>
          <p:cNvSpPr/>
          <p:nvPr/>
        </p:nvSpPr>
        <p:spPr>
          <a:xfrm>
            <a:off x="7853362" y="1952625"/>
            <a:ext cx="938213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同義語</a:t>
            </a:r>
            <a:r>
              <a:rPr lang="en-US" altLang="ja-JP" sz="1050" dirty="0">
                <a:solidFill>
                  <a:schemeClr val="tx1"/>
                </a:solidFill>
              </a:rPr>
              <a:t>3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71AE3DA-6A68-DC66-21B3-260241ED9030}"/>
              </a:ext>
            </a:extLst>
          </p:cNvPr>
          <p:cNvSpPr/>
          <p:nvPr/>
        </p:nvSpPr>
        <p:spPr>
          <a:xfrm>
            <a:off x="3143250" y="1819275"/>
            <a:ext cx="5905500" cy="704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ADAD6F-7E3D-6521-79C3-42E2C98A98C4}"/>
              </a:ext>
            </a:extLst>
          </p:cNvPr>
          <p:cNvSpPr txBox="1"/>
          <p:nvPr/>
        </p:nvSpPr>
        <p:spPr>
          <a:xfrm>
            <a:off x="4860774" y="2002393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,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664FE6-137D-7AA1-6A4A-EBA79114EAD9}"/>
              </a:ext>
            </a:extLst>
          </p:cNvPr>
          <p:cNvSpPr txBox="1"/>
          <p:nvPr/>
        </p:nvSpPr>
        <p:spPr>
          <a:xfrm>
            <a:off x="7087244" y="2002393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,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E9F36F-3C41-86C3-2C2E-2576BF4DB874}"/>
              </a:ext>
            </a:extLst>
          </p:cNvPr>
          <p:cNvSpPr txBox="1"/>
          <p:nvPr/>
        </p:nvSpPr>
        <p:spPr>
          <a:xfrm>
            <a:off x="2135670" y="205625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同義語リスト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6916004-67C5-3C7C-2970-F7358E90A820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3865844" y="2371725"/>
            <a:ext cx="3685" cy="664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CBABD73-15BD-5CAE-1369-52E4A4EF78CD}"/>
              </a:ext>
            </a:extLst>
          </p:cNvPr>
          <p:cNvSpPr/>
          <p:nvPr/>
        </p:nvSpPr>
        <p:spPr>
          <a:xfrm>
            <a:off x="2526454" y="3036294"/>
            <a:ext cx="4140676" cy="704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AAC7A08-7224-95CA-D18B-8254E2FF3C67}"/>
              </a:ext>
            </a:extLst>
          </p:cNvPr>
          <p:cNvSpPr/>
          <p:nvPr/>
        </p:nvSpPr>
        <p:spPr>
          <a:xfrm>
            <a:off x="2620878" y="3179169"/>
            <a:ext cx="1134588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下位概念</a:t>
            </a:r>
            <a:r>
              <a:rPr lang="en-US" altLang="ja-JP" sz="1050" dirty="0">
                <a:solidFill>
                  <a:schemeClr val="tx1"/>
                </a:solidFill>
              </a:rPr>
              <a:t>1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2544020-9C77-64A7-0E28-C19D3D53BB0E}"/>
              </a:ext>
            </a:extLst>
          </p:cNvPr>
          <p:cNvSpPr/>
          <p:nvPr/>
        </p:nvSpPr>
        <p:spPr>
          <a:xfrm>
            <a:off x="5145385" y="3192014"/>
            <a:ext cx="1134588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下位概念</a:t>
            </a:r>
            <a:r>
              <a:rPr lang="en-US" altLang="ja-JP" sz="1050" dirty="0">
                <a:solidFill>
                  <a:schemeClr val="tx1"/>
                </a:solidFill>
              </a:rPr>
              <a:t>2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3469244-E01E-BB70-6642-0782CE080958}"/>
              </a:ext>
            </a:extLst>
          </p:cNvPr>
          <p:cNvSpPr txBox="1"/>
          <p:nvPr/>
        </p:nvSpPr>
        <p:spPr>
          <a:xfrm>
            <a:off x="1419011" y="3316825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</a:t>
            </a:r>
            <a:r>
              <a:rPr kumimoji="1" lang="ja-JP" altLang="en-US" sz="1050" dirty="0"/>
              <a:t>リスト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29DB193-C0D1-6002-8985-FB070E4E37B0}"/>
              </a:ext>
            </a:extLst>
          </p:cNvPr>
          <p:cNvSpPr txBox="1"/>
          <p:nvPr/>
        </p:nvSpPr>
        <p:spPr>
          <a:xfrm>
            <a:off x="3743855" y="3300375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,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0CAA119-93A9-3FB1-B992-657CB59E5D7B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3188172" y="3598269"/>
            <a:ext cx="0" cy="673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5069447-87E9-C981-C864-BA4B9BB8A7B7}"/>
              </a:ext>
            </a:extLst>
          </p:cNvPr>
          <p:cNvSpPr/>
          <p:nvPr/>
        </p:nvSpPr>
        <p:spPr>
          <a:xfrm>
            <a:off x="1848781" y="4244805"/>
            <a:ext cx="4140677" cy="704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DC7BA017-C190-4FFB-7C7B-01AC0DC234F4}"/>
              </a:ext>
            </a:extLst>
          </p:cNvPr>
          <p:cNvSpPr/>
          <p:nvPr/>
        </p:nvSpPr>
        <p:spPr>
          <a:xfrm>
            <a:off x="1962844" y="4371630"/>
            <a:ext cx="1134588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下位概念</a:t>
            </a:r>
            <a:r>
              <a:rPr lang="en-US" altLang="ja-JP" sz="1050" dirty="0">
                <a:solidFill>
                  <a:schemeClr val="tx1"/>
                </a:solidFill>
              </a:rPr>
              <a:t>1-1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FEF64E5-9397-63F5-59B1-8D5F2EFA9895}"/>
              </a:ext>
            </a:extLst>
          </p:cNvPr>
          <p:cNvSpPr/>
          <p:nvPr/>
        </p:nvSpPr>
        <p:spPr>
          <a:xfrm>
            <a:off x="4379791" y="4415208"/>
            <a:ext cx="1134588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下位概念</a:t>
            </a:r>
            <a:r>
              <a:rPr lang="en-US" altLang="ja-JP" sz="1050" dirty="0">
                <a:solidFill>
                  <a:schemeClr val="tx1"/>
                </a:solidFill>
              </a:rPr>
              <a:t>1-2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C29B6AE-5302-DA3E-C63C-364EE6EB271C}"/>
                  </a:ext>
                </a:extLst>
              </p:cNvPr>
              <p:cNvSpPr txBox="1"/>
              <p:nvPr/>
            </p:nvSpPr>
            <p:spPr>
              <a:xfrm>
                <a:off x="3246390" y="1093017"/>
                <a:ext cx="123890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m:rPr>
                          <m:lit/>
                        </m:rP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ja-JP" altLang="en-US" sz="1050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C29B6AE-5302-DA3E-C63C-364EE6EB2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390" y="1093017"/>
                <a:ext cx="1238908" cy="261610"/>
              </a:xfrm>
              <a:prstGeom prst="rect">
                <a:avLst/>
              </a:prstGeom>
              <a:blipFill>
                <a:blip r:embed="rId2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A5048FC-41F3-2C5E-F43E-36BC09221059}"/>
                  </a:ext>
                </a:extLst>
              </p:cNvPr>
              <p:cNvSpPr txBox="1"/>
              <p:nvPr/>
            </p:nvSpPr>
            <p:spPr>
              <a:xfrm>
                <a:off x="6380734" y="3127810"/>
                <a:ext cx="3417089" cy="4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𝑐𝑜𝑛𝑐𝑒𝑝𝑡</m:t>
                      </m:r>
                      <m:r>
                        <m:rPr>
                          <m:lit/>
                        </m:rPr>
                        <a:rPr lang="en-US" altLang="ja-JP" sz="105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+=</m:t>
                      </m:r>
                      <m:f>
                        <m:fPr>
                          <m:ctrlP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1050" i="1">
                              <a:latin typeface="Cambria Math" panose="02040503050406030204" pitchFamily="18" charset="0"/>
                            </a:rPr>
                            <m:t>下位概念リスト</m:t>
                          </m:r>
                          <m:r>
                            <a:rPr lang="ja-JP" altLang="en-US" sz="1050" i="1" smtClean="0"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1050" i="1">
                              <a:latin typeface="Cambria Math" panose="02040503050406030204" pitchFamily="18" charset="0"/>
                            </a:rPr>
                            <m:t>要素数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105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𝑑𝑒𝑝𝑡h</m:t>
                              </m:r>
                              <m:r>
                                <m:rPr>
                                  <m:lit/>
                                </m:rP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 sz="1050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A5048FC-41F3-2C5E-F43E-36BC09221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734" y="3127810"/>
                <a:ext cx="3417089" cy="417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A05C175-1066-F24F-6CB8-4336BDD190D3}"/>
              </a:ext>
            </a:extLst>
          </p:cNvPr>
          <p:cNvSpPr txBox="1"/>
          <p:nvPr/>
        </p:nvSpPr>
        <p:spPr>
          <a:xfrm>
            <a:off x="721550" y="4470272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</a:t>
            </a:r>
            <a:r>
              <a:rPr kumimoji="1" lang="ja-JP" altLang="en-US" sz="1050" dirty="0"/>
              <a:t>リスト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4E0D53AB-A7C7-3752-C144-A4A19C52123C}"/>
                  </a:ext>
                </a:extLst>
              </p:cNvPr>
              <p:cNvSpPr txBox="1"/>
              <p:nvPr/>
            </p:nvSpPr>
            <p:spPr>
              <a:xfrm>
                <a:off x="5918411" y="4344829"/>
                <a:ext cx="2825622" cy="4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𝑐𝑜𝑛𝑐𝑒𝑝𝑡</m:t>
                      </m:r>
                      <m:r>
                        <m:rPr>
                          <m:lit/>
                        </m:rPr>
                        <a:rPr lang="en-US" altLang="ja-JP" sz="105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+=</m:t>
                      </m:r>
                      <m:f>
                        <m:fPr>
                          <m:ctrlP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1050" i="1">
                              <a:latin typeface="Cambria Math" panose="02040503050406030204" pitchFamily="18" charset="0"/>
                            </a:rPr>
                            <m:t>下位概念リスト</m:t>
                          </m:r>
                          <m:r>
                            <a:rPr lang="ja-JP" altLang="en-US" sz="1050" i="1" smtClean="0"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1050" i="1">
                              <a:latin typeface="Cambria Math" panose="02040503050406030204" pitchFamily="18" charset="0"/>
                            </a:rPr>
                            <m:t>要素数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105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𝑑𝑒𝑝𝑡h</m:t>
                              </m:r>
                              <m:r>
                                <m:rPr>
                                  <m:lit/>
                                </m:rP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 sz="1050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4E0D53AB-A7C7-3752-C144-A4A19C521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411" y="4344829"/>
                <a:ext cx="2825622" cy="417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B76DADE-A957-8DE4-0DD4-77859BC8711D}"/>
              </a:ext>
            </a:extLst>
          </p:cNvPr>
          <p:cNvCxnSpPr>
            <a:cxnSpLocks/>
            <a:stCxn id="27" idx="4"/>
            <a:endCxn id="43" idx="0"/>
          </p:cNvCxnSpPr>
          <p:nvPr/>
        </p:nvCxnSpPr>
        <p:spPr>
          <a:xfrm flipH="1">
            <a:off x="2526454" y="4790730"/>
            <a:ext cx="3684" cy="760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782E7C-D6D6-FEC0-822E-0BC303842E49}"/>
              </a:ext>
            </a:extLst>
          </p:cNvPr>
          <p:cNvSpPr txBox="1"/>
          <p:nvPr/>
        </p:nvSpPr>
        <p:spPr>
          <a:xfrm>
            <a:off x="1760860" y="5551500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下位概念が存在しない</a:t>
            </a:r>
            <a:endParaRPr kumimoji="1" lang="ja-JP" altLang="en-US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480982D1-B6DE-47BC-6B82-A109FC739FE6}"/>
                  </a:ext>
                </a:extLst>
              </p:cNvPr>
              <p:cNvSpPr txBox="1"/>
              <p:nvPr/>
            </p:nvSpPr>
            <p:spPr>
              <a:xfrm>
                <a:off x="1938111" y="3767125"/>
                <a:ext cx="13362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m:rPr>
                        <m:lit/>
                      </m:rP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+= 1</m:t>
                    </m:r>
                  </m:oMath>
                </a14:m>
                <a:r>
                  <a:rPr lang="en-US" altLang="ja-JP" sz="1800" dirty="0"/>
                  <a:t> </a:t>
                </a:r>
                <a:endParaRPr lang="ja-JP" altLang="en-US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480982D1-B6DE-47BC-6B82-A109FC739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111" y="3767125"/>
                <a:ext cx="13362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242D3F9-9749-4549-A263-13A0C3F1B932}"/>
              </a:ext>
            </a:extLst>
          </p:cNvPr>
          <p:cNvCxnSpPr>
            <a:cxnSpLocks/>
            <a:stCxn id="43" idx="0"/>
            <a:endCxn id="28" idx="4"/>
          </p:cNvCxnSpPr>
          <p:nvPr/>
        </p:nvCxnSpPr>
        <p:spPr>
          <a:xfrm flipV="1">
            <a:off x="2526454" y="4834308"/>
            <a:ext cx="2420631" cy="717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10B2B8E3-6BF4-642F-A71B-898C51EA28AF}"/>
              </a:ext>
            </a:extLst>
          </p:cNvPr>
          <p:cNvCxnSpPr>
            <a:cxnSpLocks/>
            <a:stCxn id="28" idx="4"/>
            <a:endCxn id="60" idx="0"/>
          </p:cNvCxnSpPr>
          <p:nvPr/>
        </p:nvCxnSpPr>
        <p:spPr>
          <a:xfrm>
            <a:off x="4947085" y="4834308"/>
            <a:ext cx="0" cy="717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7330AFA-5A63-FA07-1013-D673530F490A}"/>
              </a:ext>
            </a:extLst>
          </p:cNvPr>
          <p:cNvSpPr txBox="1"/>
          <p:nvPr/>
        </p:nvSpPr>
        <p:spPr>
          <a:xfrm>
            <a:off x="4181491" y="5551500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下位概念が存在しない</a:t>
            </a:r>
            <a:endParaRPr kumimoji="1" lang="ja-JP" altLang="en-US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438C9B3F-7996-C16D-FA7F-AFC612845A5D}"/>
                  </a:ext>
                </a:extLst>
              </p:cNvPr>
              <p:cNvSpPr txBox="1"/>
              <p:nvPr/>
            </p:nvSpPr>
            <p:spPr>
              <a:xfrm>
                <a:off x="4527397" y="3745443"/>
                <a:ext cx="13362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m:rPr>
                        <m:lit/>
                      </m:rP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en-US" altLang="ja-JP" sz="1800" dirty="0"/>
                  <a:t> </a:t>
                </a:r>
                <a:endParaRPr lang="ja-JP" altLang="en-US" dirty="0"/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438C9B3F-7996-C16D-FA7F-AFC612845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397" y="3745443"/>
                <a:ext cx="13362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5B74DD66-C188-A67E-9F17-003D92675606}"/>
              </a:ext>
            </a:extLst>
          </p:cNvPr>
          <p:cNvCxnSpPr>
            <a:cxnSpLocks/>
            <a:stCxn id="34" idx="2"/>
            <a:endCxn id="3" idx="0"/>
          </p:cNvCxnSpPr>
          <p:nvPr/>
        </p:nvCxnSpPr>
        <p:spPr>
          <a:xfrm>
            <a:off x="3865844" y="1354627"/>
            <a:ext cx="3685" cy="597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コネクタ: カギ線 87">
            <a:extLst>
              <a:ext uri="{FF2B5EF4-FFF2-40B4-BE49-F238E27FC236}">
                <a16:creationId xmlns:a16="http://schemas.microsoft.com/office/drawing/2014/main" id="{3388886C-E7EF-9DC0-41FD-E9BA34DD5CFD}"/>
              </a:ext>
            </a:extLst>
          </p:cNvPr>
          <p:cNvCxnSpPr>
            <a:stCxn id="60" idx="3"/>
            <a:endCxn id="15" idx="4"/>
          </p:cNvCxnSpPr>
          <p:nvPr/>
        </p:nvCxnSpPr>
        <p:spPr>
          <a:xfrm flipV="1">
            <a:off x="5712679" y="3611114"/>
            <a:ext cx="12700" cy="2067344"/>
          </a:xfrm>
          <a:prstGeom prst="bentConnector4">
            <a:avLst>
              <a:gd name="adj1" fmla="val 1345630"/>
              <a:gd name="adj2" fmla="val 530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4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214</Words>
  <Application>Microsoft Office PowerPoint</Application>
  <PresentationFormat>ワイド画面</PresentationFormat>
  <Paragraphs>93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菅 健康</dc:creator>
  <cp:lastModifiedBy>菅 健康</cp:lastModifiedBy>
  <cp:revision>145</cp:revision>
  <dcterms:created xsi:type="dcterms:W3CDTF">2022-12-21T09:22:38Z</dcterms:created>
  <dcterms:modified xsi:type="dcterms:W3CDTF">2022-12-22T12:40:40Z</dcterms:modified>
</cp:coreProperties>
</file>