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7" r:id="rId4"/>
    <p:sldId id="278" r:id="rId5"/>
    <p:sldId id="276" r:id="rId6"/>
    <p:sldId id="273" r:id="rId7"/>
    <p:sldId id="272" r:id="rId8"/>
    <p:sldId id="271" r:id="rId9"/>
    <p:sldId id="274" r:id="rId10"/>
    <p:sldId id="275" r:id="rId11"/>
    <p:sldId id="256" r:id="rId12"/>
    <p:sldId id="268" r:id="rId13"/>
    <p:sldId id="257" r:id="rId14"/>
    <p:sldId id="258" r:id="rId15"/>
    <p:sldId id="259" r:id="rId16"/>
    <p:sldId id="260" r:id="rId17"/>
    <p:sldId id="261" r:id="rId18"/>
    <p:sldId id="262" r:id="rId19"/>
    <p:sldId id="263" r:id="rId20"/>
    <p:sldId id="264" r:id="rId21"/>
    <p:sldId id="265" r:id="rId22"/>
    <p:sldId id="266"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7" autoAdjust="0"/>
    <p:restoredTop sz="94660"/>
  </p:normalViewPr>
  <p:slideViewPr>
    <p:cSldViewPr snapToGrid="0">
      <p:cViewPr>
        <p:scale>
          <a:sx n="66" d="100"/>
          <a:sy n="66" d="100"/>
        </p:scale>
        <p:origin x="1962" y="8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4FE695-2755-4149-ACF7-30836EA9D79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9B8317A-8391-2934-A0E5-714513A856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7FF7A16-31C7-A5D1-031F-9B2D8BA1C652}"/>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D4619E49-E566-2718-9FE4-D87626B0B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CDCA53E-7AA7-4199-6541-62DA805683EF}"/>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42869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23CF10-B092-0D88-0917-3A116D029C1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1011BB-A305-F0FF-CE2E-398C5A9C0E6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7F03591-64E2-4820-97A8-FB06F9B3312B}"/>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3D6B7BAE-4AB2-71D3-DB88-2844C720F9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323C1-8ACE-92B0-5A1B-F3D21D0D795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152072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D61DD30-48E4-5BCA-8810-59492EB2EE2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4B42402-DE3C-0551-CC98-96110D6B75B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E25B7B-BE03-6880-8C18-8926E18E2502}"/>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562F2F96-67E3-2E25-A5A2-A17154A0EE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2DEEE5C-2979-5645-6E54-9E57D7F638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66076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EFB734-AE36-79DA-FC88-9832682337F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30435A-2796-FD54-4426-27828985A7A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A64F3-298A-B49A-CC04-7FDD60B4A4FF}"/>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3CA3F4D2-2456-3737-6319-F3A0290005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96E54E-B5E2-325C-112F-A1BFE5B20701}"/>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97802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03DF9-5B15-FBF4-7D20-482EB38812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CAED5C-338C-8C00-E12E-0537DF4A5E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D25526C-F775-3F74-545B-A8C62C0A5334}"/>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A6D0254B-1FDB-7C1D-7ABF-6E84F3DF188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C1AEE14-5CDA-75D3-2ED5-01DE6D40CF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3654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C1782-C1FE-7537-DD4B-BF28ECA44D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CF1195-3628-AFEC-4ED1-68270F00D74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8D3A3B9-B26C-F82E-CE04-BAE634EE3EE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736286B-3AFA-0D44-7C22-B32F2E12D693}"/>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6" name="フッター プレースホルダー 5">
            <a:extLst>
              <a:ext uri="{FF2B5EF4-FFF2-40B4-BE49-F238E27FC236}">
                <a16:creationId xmlns:a16="http://schemas.microsoft.com/office/drawing/2014/main" id="{472EF7BD-072A-9226-700A-10E095FEAC2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FB2C3C-46DD-02D5-D4F1-E0D356AE128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96742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16B663-CED2-A0BE-B834-66DB4DCE534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EE4FA2-9E81-81C2-B95B-B256C1E1A5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479C378-0818-4FA1-2FF5-3CE03953FD5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AB86682-145D-0EFA-069D-961F7F2F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20E3D51-D5D1-D9F0-55D2-2270D63B52C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E30A21F-ADE7-B518-A2AE-E74113C93102}"/>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8" name="フッター プレースホルダー 7">
            <a:extLst>
              <a:ext uri="{FF2B5EF4-FFF2-40B4-BE49-F238E27FC236}">
                <a16:creationId xmlns:a16="http://schemas.microsoft.com/office/drawing/2014/main" id="{89975735-B47D-286B-4753-5CB7D66D46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B4448C1-AAD2-8BA5-EED1-42C2BFE37DF8}"/>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66595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C46C0-C544-AD2B-6EB7-0E93311B9DE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298E445-1A0A-304A-1C98-FE16893E2EF6}"/>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4" name="フッター プレースホルダー 3">
            <a:extLst>
              <a:ext uri="{FF2B5EF4-FFF2-40B4-BE49-F238E27FC236}">
                <a16:creationId xmlns:a16="http://schemas.microsoft.com/office/drawing/2014/main" id="{9EF0C07B-C2F7-6D33-5064-76C44388DB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EC0D609-1B9D-6F2C-FA89-1F7BDD979F0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83678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5D21D2D-6CEC-72F7-B810-7319E304F8F4}"/>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3" name="フッター プレースホルダー 2">
            <a:extLst>
              <a:ext uri="{FF2B5EF4-FFF2-40B4-BE49-F238E27FC236}">
                <a16:creationId xmlns:a16="http://schemas.microsoft.com/office/drawing/2014/main" id="{998B7040-A51A-463E-E403-49A20580EBC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EDD0E6F-C76B-9B83-E601-ACD22016EB26}"/>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299641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8367AE-7690-A591-6A64-49374371736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41EF640-EF26-AB1E-3BE8-996D904C3E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2CC076B-427F-30B1-0B56-B70D1689C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35C0A53-CC3C-4BBD-53ED-25F0AE0D6CD3}"/>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6" name="フッター プレースホルダー 5">
            <a:extLst>
              <a:ext uri="{FF2B5EF4-FFF2-40B4-BE49-F238E27FC236}">
                <a16:creationId xmlns:a16="http://schemas.microsoft.com/office/drawing/2014/main" id="{57811657-7EB6-6BC0-B5EE-7DDB964FFF3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C5113F-D3A1-BDE4-1B46-69EA30FED4C0}"/>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1742594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4FFC2C-DAA4-13EB-E8A4-1F74A12F8F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41ACDB9-8E24-2442-846E-C5B40EBFE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8E0FDF3-A34A-61FD-06C6-E0DB8D7CB8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79CA4F5-0926-DEA4-07B8-0A36E55A7513}"/>
              </a:ext>
            </a:extLst>
          </p:cNvPr>
          <p:cNvSpPr>
            <a:spLocks noGrp="1"/>
          </p:cNvSpPr>
          <p:nvPr>
            <p:ph type="dt" sz="half" idx="10"/>
          </p:nvPr>
        </p:nvSpPr>
        <p:spPr/>
        <p:txBody>
          <a:bodyPr/>
          <a:lstStyle/>
          <a:p>
            <a:fld id="{51DEC66E-F99F-4E03-A198-7E46B22D1B0C}" type="datetimeFigureOut">
              <a:rPr kumimoji="1" lang="ja-JP" altLang="en-US" smtClean="0"/>
              <a:t>2023/1/3</a:t>
            </a:fld>
            <a:endParaRPr kumimoji="1" lang="ja-JP" altLang="en-US"/>
          </a:p>
        </p:txBody>
      </p:sp>
      <p:sp>
        <p:nvSpPr>
          <p:cNvPr id="6" name="フッター プレースホルダー 5">
            <a:extLst>
              <a:ext uri="{FF2B5EF4-FFF2-40B4-BE49-F238E27FC236}">
                <a16:creationId xmlns:a16="http://schemas.microsoft.com/office/drawing/2014/main" id="{6FFE19BC-DEC3-7C2C-7C1E-7910E8664DE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9B8463-7AC1-3B82-CFFD-EA0CC80B878D}"/>
              </a:ext>
            </a:extLst>
          </p:cNvPr>
          <p:cNvSpPr>
            <a:spLocks noGrp="1"/>
          </p:cNvSpPr>
          <p:nvPr>
            <p:ph type="sldNum" sz="quarter" idx="12"/>
          </p:nvPr>
        </p:nvSpPr>
        <p:spPr/>
        <p:txBody>
          <a:body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3503954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0E8977D-036E-95B0-F8AB-B5663E1572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4A7359-11DB-360D-0C00-8FE7EAA7DF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20A719-F271-E307-7CF1-0C7D74B483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DEC66E-F99F-4E03-A198-7E46B22D1B0C}" type="datetimeFigureOut">
              <a:rPr kumimoji="1" lang="ja-JP" altLang="en-US" smtClean="0"/>
              <a:t>2023/1/3</a:t>
            </a:fld>
            <a:endParaRPr kumimoji="1" lang="ja-JP" altLang="en-US"/>
          </a:p>
        </p:txBody>
      </p:sp>
      <p:sp>
        <p:nvSpPr>
          <p:cNvPr id="5" name="フッター プレースホルダー 4">
            <a:extLst>
              <a:ext uri="{FF2B5EF4-FFF2-40B4-BE49-F238E27FC236}">
                <a16:creationId xmlns:a16="http://schemas.microsoft.com/office/drawing/2014/main" id="{9CAF356B-33FF-9E9B-452C-52F6F3CEA2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8EBA4EE-79F1-872A-B790-14C0DAC38B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EAC95-7519-402C-A170-FAA52EE4475F}" type="slidenum">
              <a:rPr kumimoji="1" lang="ja-JP" altLang="en-US" smtClean="0"/>
              <a:t>‹#›</a:t>
            </a:fld>
            <a:endParaRPr kumimoji="1" lang="ja-JP" altLang="en-US"/>
          </a:p>
        </p:txBody>
      </p:sp>
    </p:spTree>
    <p:extLst>
      <p:ext uri="{BB962C8B-B14F-4D97-AF65-F5344CB8AC3E}">
        <p14:creationId xmlns:p14="http://schemas.microsoft.com/office/powerpoint/2010/main" val="53350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4">
            <a:extLst>
              <a:ext uri="{FF2B5EF4-FFF2-40B4-BE49-F238E27FC236}">
                <a16:creationId xmlns:a16="http://schemas.microsoft.com/office/drawing/2014/main" id="{CA1DC89C-FC51-96B8-9A2E-105595341235}"/>
              </a:ext>
            </a:extLst>
          </p:cNvPr>
          <p:cNvSpPr/>
          <p:nvPr/>
        </p:nvSpPr>
        <p:spPr>
          <a:xfrm>
            <a:off x="3416991" y="1029263"/>
            <a:ext cx="610408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97034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4 w 4141484"/>
              <a:gd name="connsiteY4" fmla="*/ 112655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49126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88517 w 4141484"/>
              <a:gd name="connsiteY4" fmla="*/ 1153070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71946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 name="connsiteX0" fmla="*/ 448 w 4141484"/>
              <a:gd name="connsiteY0" fmla="*/ 0 h 2621009"/>
              <a:gd name="connsiteX1" fmla="*/ 4141484 w 4141484"/>
              <a:gd name="connsiteY1" fmla="*/ 0 h 2621009"/>
              <a:gd name="connsiteX2" fmla="*/ 4141484 w 4141484"/>
              <a:gd name="connsiteY2" fmla="*/ 2594635 h 2621009"/>
              <a:gd name="connsiteX3" fmla="*/ 1052251 w 4141484"/>
              <a:gd name="connsiteY3" fmla="*/ 2621009 h 2621009"/>
              <a:gd name="connsiteX4" fmla="*/ 10589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1052251" y="2621009"/>
                </a:lnTo>
                <a:cubicBezTo>
                  <a:pt x="1049988" y="1864332"/>
                  <a:pt x="1051390" y="1743080"/>
                  <a:pt x="10589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CD43CE3B-5B18-1520-03F2-655B18E94609}"/>
              </a:ext>
            </a:extLst>
          </p:cNvPr>
          <p:cNvSpPr/>
          <p:nvPr/>
        </p:nvSpPr>
        <p:spPr>
          <a:xfrm>
            <a:off x="2444459" y="1207915"/>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4" name="四角形: 角を丸くする 3">
            <a:extLst>
              <a:ext uri="{FF2B5EF4-FFF2-40B4-BE49-F238E27FC236}">
                <a16:creationId xmlns:a16="http://schemas.microsoft.com/office/drawing/2014/main" id="{D3B267CC-71A5-9C79-8D22-EA2EC02A16DE}"/>
              </a:ext>
            </a:extLst>
          </p:cNvPr>
          <p:cNvSpPr/>
          <p:nvPr/>
        </p:nvSpPr>
        <p:spPr>
          <a:xfrm>
            <a:off x="6478356" y="1260568"/>
            <a:ext cx="90399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5" name="四角形: 角を丸くする 4">
            <a:extLst>
              <a:ext uri="{FF2B5EF4-FFF2-40B4-BE49-F238E27FC236}">
                <a16:creationId xmlns:a16="http://schemas.microsoft.com/office/drawing/2014/main" id="{22A52E3D-478B-EBAF-99BB-A8583462AF9E}"/>
              </a:ext>
            </a:extLst>
          </p:cNvPr>
          <p:cNvSpPr/>
          <p:nvPr/>
        </p:nvSpPr>
        <p:spPr>
          <a:xfrm>
            <a:off x="6424464" y="3429407"/>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6" name="四角形: 角を丸くする 5">
            <a:extLst>
              <a:ext uri="{FF2B5EF4-FFF2-40B4-BE49-F238E27FC236}">
                <a16:creationId xmlns:a16="http://schemas.microsoft.com/office/drawing/2014/main" id="{E071AFC1-83DC-284F-C214-98CCEA326A92}"/>
              </a:ext>
            </a:extLst>
          </p:cNvPr>
          <p:cNvSpPr/>
          <p:nvPr/>
        </p:nvSpPr>
        <p:spPr>
          <a:xfrm>
            <a:off x="7892895" y="2463204"/>
            <a:ext cx="1228606" cy="47139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7" name="直線矢印コネクタ 6">
            <a:extLst>
              <a:ext uri="{FF2B5EF4-FFF2-40B4-BE49-F238E27FC236}">
                <a16:creationId xmlns:a16="http://schemas.microsoft.com/office/drawing/2014/main" id="{C3977AD6-49D3-56E8-74FF-67726B4D5312}"/>
              </a:ext>
            </a:extLst>
          </p:cNvPr>
          <p:cNvCxnSpPr>
            <a:cxnSpLocks/>
            <a:stCxn id="3" idx="3"/>
            <a:endCxn id="47" idx="1"/>
          </p:cNvCxnSpPr>
          <p:nvPr/>
        </p:nvCxnSpPr>
        <p:spPr>
          <a:xfrm flipV="1">
            <a:off x="3261015" y="1429220"/>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85166947-A9B5-9B7E-3AAB-F7BD03E24CBB}"/>
              </a:ext>
            </a:extLst>
          </p:cNvPr>
          <p:cNvSpPr/>
          <p:nvPr/>
        </p:nvSpPr>
        <p:spPr>
          <a:xfrm>
            <a:off x="5172320" y="1260568"/>
            <a:ext cx="102136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8D5A36FC-B49E-419C-5950-2FDB701FAC32}"/>
              </a:ext>
            </a:extLst>
          </p:cNvPr>
          <p:cNvCxnSpPr>
            <a:cxnSpLocks/>
            <a:stCxn id="47" idx="3"/>
            <a:endCxn id="8" idx="1"/>
          </p:cNvCxnSpPr>
          <p:nvPr/>
        </p:nvCxnSpPr>
        <p:spPr>
          <a:xfrm>
            <a:off x="4799974" y="1429220"/>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AD3283BB-DE56-EDD4-D9E1-7E2BEC1970E7}"/>
              </a:ext>
            </a:extLst>
          </p:cNvPr>
          <p:cNvCxnSpPr>
            <a:cxnSpLocks/>
            <a:stCxn id="8" idx="3"/>
            <a:endCxn id="4" idx="1"/>
          </p:cNvCxnSpPr>
          <p:nvPr/>
        </p:nvCxnSpPr>
        <p:spPr>
          <a:xfrm>
            <a:off x="6193689" y="1433846"/>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625F827C-50D3-0BB4-F633-3FA68DE7BF64}"/>
              </a:ext>
            </a:extLst>
          </p:cNvPr>
          <p:cNvSpPr/>
          <p:nvPr/>
        </p:nvSpPr>
        <p:spPr>
          <a:xfrm>
            <a:off x="6478356" y="248434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2" name="四角形: 角を丸くする 11">
            <a:extLst>
              <a:ext uri="{FF2B5EF4-FFF2-40B4-BE49-F238E27FC236}">
                <a16:creationId xmlns:a16="http://schemas.microsoft.com/office/drawing/2014/main" id="{C6080C7F-57EC-5B1B-BED1-4844CF0D71A9}"/>
              </a:ext>
            </a:extLst>
          </p:cNvPr>
          <p:cNvSpPr/>
          <p:nvPr/>
        </p:nvSpPr>
        <p:spPr>
          <a:xfrm>
            <a:off x="8058723" y="3423220"/>
            <a:ext cx="891543"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03773CE6-D3E4-FCA0-B17B-F0617C89EB51}"/>
              </a:ext>
            </a:extLst>
          </p:cNvPr>
          <p:cNvCxnSpPr>
            <a:cxnSpLocks/>
            <a:stCxn id="4" idx="2"/>
            <a:endCxn id="11" idx="0"/>
          </p:cNvCxnSpPr>
          <p:nvPr/>
        </p:nvCxnSpPr>
        <p:spPr>
          <a:xfrm>
            <a:off x="6930356" y="1607124"/>
            <a:ext cx="0" cy="8772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DA9A2DF4-F965-EDB0-EC09-E011749BA843}"/>
              </a:ext>
            </a:extLst>
          </p:cNvPr>
          <p:cNvCxnSpPr>
            <a:cxnSpLocks/>
            <a:stCxn id="11" idx="2"/>
            <a:endCxn id="5" idx="0"/>
          </p:cNvCxnSpPr>
          <p:nvPr/>
        </p:nvCxnSpPr>
        <p:spPr>
          <a:xfrm flipH="1">
            <a:off x="6925474" y="2830900"/>
            <a:ext cx="4882" cy="598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AA9ECDC5-F1F2-C0C3-EFEA-2D29EE640809}"/>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F861EE81-09C3-9172-FFB0-30F0428C5DE3}"/>
              </a:ext>
            </a:extLst>
          </p:cNvPr>
          <p:cNvCxnSpPr>
            <a:cxnSpLocks/>
            <a:stCxn id="4" idx="3"/>
            <a:endCxn id="15" idx="1"/>
          </p:cNvCxnSpPr>
          <p:nvPr/>
        </p:nvCxnSpPr>
        <p:spPr>
          <a:xfrm>
            <a:off x="7382355" y="1433846"/>
            <a:ext cx="681775" cy="107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8180E2E1-BD2A-D94A-C8C8-40C3B838F9C7}"/>
              </a:ext>
            </a:extLst>
          </p:cNvPr>
          <p:cNvCxnSpPr>
            <a:cxnSpLocks/>
            <a:stCxn id="5" idx="3"/>
            <a:endCxn id="12" idx="1"/>
          </p:cNvCxnSpPr>
          <p:nvPr/>
        </p:nvCxnSpPr>
        <p:spPr>
          <a:xfrm flipV="1">
            <a:off x="7426483" y="3596498"/>
            <a:ext cx="632240" cy="6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線矢印コネクタ 17">
            <a:extLst>
              <a:ext uri="{FF2B5EF4-FFF2-40B4-BE49-F238E27FC236}">
                <a16:creationId xmlns:a16="http://schemas.microsoft.com/office/drawing/2014/main" id="{1A2C714C-D9D6-BCD4-7390-B7909ED32AD1}"/>
              </a:ext>
            </a:extLst>
          </p:cNvPr>
          <p:cNvCxnSpPr>
            <a:cxnSpLocks/>
            <a:stCxn id="15" idx="2"/>
            <a:endCxn id="6"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9BFA814E-2A96-1638-50B3-54CC0944D214}"/>
              </a:ext>
            </a:extLst>
          </p:cNvPr>
          <p:cNvCxnSpPr>
            <a:cxnSpLocks/>
            <a:stCxn id="12" idx="0"/>
            <a:endCxn id="6"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4599415F-32CE-33E4-6BF8-A695B27D164F}"/>
              </a:ext>
            </a:extLst>
          </p:cNvPr>
          <p:cNvCxnSpPr>
            <a:cxnSpLocks/>
            <a:stCxn id="6" idx="3"/>
            <a:endCxn id="31"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6A138811-208C-E820-A627-6779348A08CD}"/>
              </a:ext>
            </a:extLst>
          </p:cNvPr>
          <p:cNvSpPr/>
          <p:nvPr/>
        </p:nvSpPr>
        <p:spPr>
          <a:xfrm>
            <a:off x="5196117" y="3382564"/>
            <a:ext cx="856218" cy="44024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6D7FCA4F-6F5F-5658-F2D2-64D298D5B9D0}"/>
              </a:ext>
            </a:extLst>
          </p:cNvPr>
          <p:cNvCxnSpPr>
            <a:cxnSpLocks/>
            <a:stCxn id="21" idx="3"/>
            <a:endCxn id="5" idx="1"/>
          </p:cNvCxnSpPr>
          <p:nvPr/>
        </p:nvCxnSpPr>
        <p:spPr>
          <a:xfrm>
            <a:off x="6052335" y="3602685"/>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3" name="グループ化 22">
            <a:extLst>
              <a:ext uri="{FF2B5EF4-FFF2-40B4-BE49-F238E27FC236}">
                <a16:creationId xmlns:a16="http://schemas.microsoft.com/office/drawing/2014/main" id="{94E3BD92-9484-4EC7-1CEA-B481422DC249}"/>
              </a:ext>
            </a:extLst>
          </p:cNvPr>
          <p:cNvGrpSpPr/>
          <p:nvPr/>
        </p:nvGrpSpPr>
        <p:grpSpPr>
          <a:xfrm>
            <a:off x="3377386" y="2998477"/>
            <a:ext cx="1508432" cy="896769"/>
            <a:chOff x="3628636" y="3982452"/>
            <a:chExt cx="1508432" cy="896769"/>
          </a:xfrm>
        </p:grpSpPr>
        <p:sp>
          <p:nvSpPr>
            <p:cNvPr id="24" name="正方形/長方形 23">
              <a:extLst>
                <a:ext uri="{FF2B5EF4-FFF2-40B4-BE49-F238E27FC236}">
                  <a16:creationId xmlns:a16="http://schemas.microsoft.com/office/drawing/2014/main" id="{D41BB0A4-0DDD-A32D-3096-3E13796EBE35}"/>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25" name="四角形: 角を丸くする 24">
              <a:extLst>
                <a:ext uri="{FF2B5EF4-FFF2-40B4-BE49-F238E27FC236}">
                  <a16:creationId xmlns:a16="http://schemas.microsoft.com/office/drawing/2014/main" id="{CF076832-0549-3557-7D9E-55131F1D2725}"/>
                </a:ext>
              </a:extLst>
            </p:cNvPr>
            <p:cNvSpPr/>
            <p:nvPr/>
          </p:nvSpPr>
          <p:spPr>
            <a:xfrm>
              <a:off x="3881842" y="4405914"/>
              <a:ext cx="1002019"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26" name="直線矢印コネクタ 25">
            <a:extLst>
              <a:ext uri="{FF2B5EF4-FFF2-40B4-BE49-F238E27FC236}">
                <a16:creationId xmlns:a16="http://schemas.microsoft.com/office/drawing/2014/main" id="{9D40BD1B-BA2A-F8A3-8E8C-5391C3C6703E}"/>
              </a:ext>
            </a:extLst>
          </p:cNvPr>
          <p:cNvCxnSpPr>
            <a:cxnSpLocks/>
            <a:stCxn id="25" idx="3"/>
            <a:endCxn id="21" idx="1"/>
          </p:cNvCxnSpPr>
          <p:nvPr/>
        </p:nvCxnSpPr>
        <p:spPr>
          <a:xfrm>
            <a:off x="4632611" y="3595217"/>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四角形: 角を丸くする 26">
            <a:extLst>
              <a:ext uri="{FF2B5EF4-FFF2-40B4-BE49-F238E27FC236}">
                <a16:creationId xmlns:a16="http://schemas.microsoft.com/office/drawing/2014/main" id="{E9EABD64-2351-78AE-95BE-EFC1BDBF0A6A}"/>
              </a:ext>
            </a:extLst>
          </p:cNvPr>
          <p:cNvSpPr/>
          <p:nvPr/>
        </p:nvSpPr>
        <p:spPr>
          <a:xfrm>
            <a:off x="2444968" y="3366963"/>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28" name="直線矢印コネクタ 27">
            <a:extLst>
              <a:ext uri="{FF2B5EF4-FFF2-40B4-BE49-F238E27FC236}">
                <a16:creationId xmlns:a16="http://schemas.microsoft.com/office/drawing/2014/main" id="{F46F1009-A0B7-DC57-4193-5445BB76D616}"/>
              </a:ext>
            </a:extLst>
          </p:cNvPr>
          <p:cNvCxnSpPr>
            <a:cxnSpLocks/>
            <a:stCxn id="27" idx="3"/>
            <a:endCxn id="25" idx="1"/>
          </p:cNvCxnSpPr>
          <p:nvPr/>
        </p:nvCxnSpPr>
        <p:spPr>
          <a:xfrm>
            <a:off x="3235131" y="3590825"/>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BE69189F-EA0B-2755-A2A9-9DDAD2939232}"/>
              </a:ext>
            </a:extLst>
          </p:cNvPr>
          <p:cNvSpPr txBox="1"/>
          <p:nvPr/>
        </p:nvSpPr>
        <p:spPr>
          <a:xfrm>
            <a:off x="2600435" y="983569"/>
            <a:ext cx="492443" cy="276999"/>
          </a:xfrm>
          <a:prstGeom prst="rect">
            <a:avLst/>
          </a:prstGeom>
          <a:noFill/>
        </p:spPr>
        <p:txBody>
          <a:bodyPr wrap="none" rtlCol="0">
            <a:spAutoFit/>
          </a:bodyPr>
          <a:lstStyle/>
          <a:p>
            <a:r>
              <a:rPr kumimoji="1" lang="ja-JP" altLang="en-US" sz="1200" b="1" dirty="0"/>
              <a:t>入力</a:t>
            </a:r>
          </a:p>
        </p:txBody>
      </p:sp>
      <p:grpSp>
        <p:nvGrpSpPr>
          <p:cNvPr id="30" name="グループ化 29">
            <a:extLst>
              <a:ext uri="{FF2B5EF4-FFF2-40B4-BE49-F238E27FC236}">
                <a16:creationId xmlns:a16="http://schemas.microsoft.com/office/drawing/2014/main" id="{76E054AB-62A5-252C-4D94-32DB4ABC74ED}"/>
              </a:ext>
            </a:extLst>
          </p:cNvPr>
          <p:cNvGrpSpPr/>
          <p:nvPr/>
        </p:nvGrpSpPr>
        <p:grpSpPr>
          <a:xfrm>
            <a:off x="9725174" y="2243722"/>
            <a:ext cx="816555" cy="649598"/>
            <a:chOff x="10114741" y="2680357"/>
            <a:chExt cx="816555" cy="649598"/>
          </a:xfrm>
        </p:grpSpPr>
        <p:sp>
          <p:nvSpPr>
            <p:cNvPr id="31" name="四角形: 角を丸くする 30">
              <a:extLst>
                <a:ext uri="{FF2B5EF4-FFF2-40B4-BE49-F238E27FC236}">
                  <a16:creationId xmlns:a16="http://schemas.microsoft.com/office/drawing/2014/main" id="{DEEC5094-80FB-1369-E27E-7854A7097FEC}"/>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2" name="テキスト ボックス 31">
              <a:extLst>
                <a:ext uri="{FF2B5EF4-FFF2-40B4-BE49-F238E27FC236}">
                  <a16:creationId xmlns:a16="http://schemas.microsoft.com/office/drawing/2014/main" id="{D9E67D6C-EBFC-D33C-E8E2-C0BF772E0A82}"/>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33" name="テキスト ボックス 32">
            <a:extLst>
              <a:ext uri="{FF2B5EF4-FFF2-40B4-BE49-F238E27FC236}">
                <a16:creationId xmlns:a16="http://schemas.microsoft.com/office/drawing/2014/main" id="{C882D3FD-E64B-7371-ACFD-CC92EEBCFBD2}"/>
              </a:ext>
            </a:extLst>
          </p:cNvPr>
          <p:cNvSpPr txBox="1"/>
          <p:nvPr/>
        </p:nvSpPr>
        <p:spPr>
          <a:xfrm>
            <a:off x="2585946" y="3130890"/>
            <a:ext cx="492443" cy="276999"/>
          </a:xfrm>
          <a:prstGeom prst="rect">
            <a:avLst/>
          </a:prstGeom>
          <a:noFill/>
        </p:spPr>
        <p:txBody>
          <a:bodyPr wrap="none" rtlCol="0">
            <a:spAutoFit/>
          </a:bodyPr>
          <a:lstStyle/>
          <a:p>
            <a:r>
              <a:rPr kumimoji="1" lang="ja-JP" altLang="en-US" sz="1200" b="1" dirty="0"/>
              <a:t>入力</a:t>
            </a:r>
          </a:p>
        </p:txBody>
      </p:sp>
      <p:sp>
        <p:nvSpPr>
          <p:cNvPr id="34" name="四角形: 角を丸くする 33">
            <a:extLst>
              <a:ext uri="{FF2B5EF4-FFF2-40B4-BE49-F238E27FC236}">
                <a16:creationId xmlns:a16="http://schemas.microsoft.com/office/drawing/2014/main" id="{2D925D3B-A5D2-2983-3582-F2DCCA8B2C40}"/>
              </a:ext>
            </a:extLst>
          </p:cNvPr>
          <p:cNvSpPr/>
          <p:nvPr/>
        </p:nvSpPr>
        <p:spPr>
          <a:xfrm>
            <a:off x="7892895" y="400066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 name="テキスト ボックス 34">
            <a:extLst>
              <a:ext uri="{FF2B5EF4-FFF2-40B4-BE49-F238E27FC236}">
                <a16:creationId xmlns:a16="http://schemas.microsoft.com/office/drawing/2014/main" id="{DC83135E-6066-5945-4393-846B1D99EA96}"/>
              </a:ext>
            </a:extLst>
          </p:cNvPr>
          <p:cNvSpPr txBox="1"/>
          <p:nvPr/>
        </p:nvSpPr>
        <p:spPr>
          <a:xfrm>
            <a:off x="6953520" y="403591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1" name="四角形: 角を丸くする 40">
            <a:extLst>
              <a:ext uri="{FF2B5EF4-FFF2-40B4-BE49-F238E27FC236}">
                <a16:creationId xmlns:a16="http://schemas.microsoft.com/office/drawing/2014/main" id="{CC92E218-7ED6-C489-8A7B-0A5D661926DF}"/>
              </a:ext>
            </a:extLst>
          </p:cNvPr>
          <p:cNvSpPr/>
          <p:nvPr/>
        </p:nvSpPr>
        <p:spPr>
          <a:xfrm>
            <a:off x="4434470" y="3988597"/>
            <a:ext cx="902695" cy="352578"/>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2" name="テキスト ボックス 41">
            <a:extLst>
              <a:ext uri="{FF2B5EF4-FFF2-40B4-BE49-F238E27FC236}">
                <a16:creationId xmlns:a16="http://schemas.microsoft.com/office/drawing/2014/main" id="{3CBE58E3-ED46-8D5D-82D0-BB722A98EB04}"/>
              </a:ext>
            </a:extLst>
          </p:cNvPr>
          <p:cNvSpPr txBox="1"/>
          <p:nvPr/>
        </p:nvSpPr>
        <p:spPr>
          <a:xfrm>
            <a:off x="3741652" y="4036761"/>
            <a:ext cx="692818" cy="276999"/>
          </a:xfrm>
          <a:prstGeom prst="rect">
            <a:avLst/>
          </a:prstGeom>
          <a:noFill/>
        </p:spPr>
        <p:txBody>
          <a:bodyPr wrap="none" rtlCol="0">
            <a:spAutoFit/>
          </a:bodyPr>
          <a:lstStyle/>
          <a:p>
            <a:r>
              <a:rPr lang="ja-JP" altLang="en-US" sz="1200" b="1" dirty="0"/>
              <a:t>処理部</a:t>
            </a:r>
            <a:r>
              <a:rPr lang="en-US" altLang="ja-JP" sz="1200" b="1" dirty="0"/>
              <a:t>:</a:t>
            </a:r>
            <a:endParaRPr kumimoji="1" lang="ja-JP" altLang="en-US" sz="1200" b="1" dirty="0"/>
          </a:p>
        </p:txBody>
      </p:sp>
      <p:sp>
        <p:nvSpPr>
          <p:cNvPr id="47" name="四角形: 角を丸くする 46">
            <a:extLst>
              <a:ext uri="{FF2B5EF4-FFF2-40B4-BE49-F238E27FC236}">
                <a16:creationId xmlns:a16="http://schemas.microsoft.com/office/drawing/2014/main" id="{B75BF0BB-8C28-C69A-4A5B-E385AA23DF84}"/>
              </a:ext>
            </a:extLst>
          </p:cNvPr>
          <p:cNvSpPr/>
          <p:nvPr/>
        </p:nvSpPr>
        <p:spPr>
          <a:xfrm>
            <a:off x="3639386" y="1255942"/>
            <a:ext cx="1160588" cy="346556"/>
          </a:xfrm>
          <a:prstGeom prst="roundRect">
            <a:avLst/>
          </a:prstGeom>
          <a:solidFill>
            <a:schemeClr val="accent6">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Tree>
    <p:extLst>
      <p:ext uri="{BB962C8B-B14F-4D97-AF65-F5344CB8AC3E}">
        <p14:creationId xmlns:p14="http://schemas.microsoft.com/office/powerpoint/2010/main" val="369790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4286961-5872-4282-2113-BADE0440C228}"/>
              </a:ext>
            </a:extLst>
          </p:cNvPr>
          <p:cNvSpPr/>
          <p:nvPr/>
        </p:nvSpPr>
        <p:spPr>
          <a:xfrm>
            <a:off x="1948712" y="1432877"/>
            <a:ext cx="6135741" cy="175032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400" b="1" dirty="0">
                <a:solidFill>
                  <a:schemeClr val="tx1"/>
                </a:solidFill>
              </a:rPr>
              <a:t>VDM++</a:t>
            </a:r>
            <a:r>
              <a:rPr kumimoji="1" lang="ja-JP" altLang="en-US" sz="1400" b="1" dirty="0">
                <a:solidFill>
                  <a:schemeClr val="tx1"/>
                </a:solidFill>
              </a:rPr>
              <a:t>仕様書生成部</a:t>
            </a:r>
          </a:p>
        </p:txBody>
      </p:sp>
      <p:sp>
        <p:nvSpPr>
          <p:cNvPr id="3" name="四角形: 角を丸くする 2">
            <a:extLst>
              <a:ext uri="{FF2B5EF4-FFF2-40B4-BE49-F238E27FC236}">
                <a16:creationId xmlns:a16="http://schemas.microsoft.com/office/drawing/2014/main" id="{9C972ABA-D348-265A-258C-05EC6621AB31}"/>
              </a:ext>
            </a:extLst>
          </p:cNvPr>
          <p:cNvSpPr/>
          <p:nvPr/>
        </p:nvSpPr>
        <p:spPr>
          <a:xfrm>
            <a:off x="2145332" y="1788246"/>
            <a:ext cx="1296559"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型・定数定義</a:t>
            </a:r>
            <a:endParaRPr lang="en-US" altLang="ja-JP" sz="1200" dirty="0"/>
          </a:p>
          <a:p>
            <a:pPr algn="ctr"/>
            <a:r>
              <a:rPr lang="ja-JP" altLang="en-US" sz="1200" dirty="0"/>
              <a:t>生成処理</a:t>
            </a:r>
            <a:endParaRPr kumimoji="1" lang="ja-JP" altLang="en-US" sz="1200" dirty="0"/>
          </a:p>
        </p:txBody>
      </p:sp>
      <p:cxnSp>
        <p:nvCxnSpPr>
          <p:cNvPr id="6" name="直線矢印コネクタ 5">
            <a:extLst>
              <a:ext uri="{FF2B5EF4-FFF2-40B4-BE49-F238E27FC236}">
                <a16:creationId xmlns:a16="http://schemas.microsoft.com/office/drawing/2014/main" id="{CE84BDC0-B960-428C-FE83-48EEA5A961B9}"/>
              </a:ext>
            </a:extLst>
          </p:cNvPr>
          <p:cNvCxnSpPr>
            <a:cxnSpLocks/>
            <a:stCxn id="8" idx="3"/>
            <a:endCxn id="16" idx="1"/>
          </p:cNvCxnSpPr>
          <p:nvPr/>
        </p:nvCxnSpPr>
        <p:spPr>
          <a:xfrm flipV="1">
            <a:off x="3380408" y="2856796"/>
            <a:ext cx="818917" cy="2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四角形: 角を丸くする 7">
            <a:extLst>
              <a:ext uri="{FF2B5EF4-FFF2-40B4-BE49-F238E27FC236}">
                <a16:creationId xmlns:a16="http://schemas.microsoft.com/office/drawing/2014/main" id="{CF396BA3-E277-DAAE-9103-BEA2F08F124C}"/>
              </a:ext>
            </a:extLst>
          </p:cNvPr>
          <p:cNvSpPr/>
          <p:nvPr/>
        </p:nvSpPr>
        <p:spPr>
          <a:xfrm>
            <a:off x="2219371" y="2644775"/>
            <a:ext cx="1161037" cy="4283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リスト</a:t>
            </a:r>
            <a:endParaRPr lang="en-US" altLang="ja-JP" sz="1200" dirty="0">
              <a:solidFill>
                <a:schemeClr val="tx1"/>
              </a:solidFill>
            </a:endParaRPr>
          </a:p>
        </p:txBody>
      </p:sp>
      <p:cxnSp>
        <p:nvCxnSpPr>
          <p:cNvPr id="9" name="直線矢印コネクタ 8">
            <a:extLst>
              <a:ext uri="{FF2B5EF4-FFF2-40B4-BE49-F238E27FC236}">
                <a16:creationId xmlns:a16="http://schemas.microsoft.com/office/drawing/2014/main" id="{E37B9E02-2F97-76D0-7E9C-327B659C21E9}"/>
              </a:ext>
            </a:extLst>
          </p:cNvPr>
          <p:cNvCxnSpPr>
            <a:cxnSpLocks/>
            <a:stCxn id="17" idx="3"/>
          </p:cNvCxnSpPr>
          <p:nvPr/>
        </p:nvCxnSpPr>
        <p:spPr>
          <a:xfrm flipV="1">
            <a:off x="7647123" y="1994628"/>
            <a:ext cx="763909" cy="28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F4868AB7-CAEB-F920-8722-189BC755A56A}"/>
              </a:ext>
            </a:extLst>
          </p:cNvPr>
          <p:cNvCxnSpPr>
            <a:cxnSpLocks/>
            <a:stCxn id="22" idx="3"/>
            <a:endCxn id="17" idx="1"/>
          </p:cNvCxnSpPr>
          <p:nvPr/>
        </p:nvCxnSpPr>
        <p:spPr>
          <a:xfrm flipV="1">
            <a:off x="5259782" y="1997451"/>
            <a:ext cx="1090780" cy="8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7A8FAC84-9A25-275F-4578-62A25EAF8733}"/>
              </a:ext>
            </a:extLst>
          </p:cNvPr>
          <p:cNvSpPr/>
          <p:nvPr/>
        </p:nvSpPr>
        <p:spPr>
          <a:xfrm>
            <a:off x="637548" y="1824428"/>
            <a:ext cx="882783"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22E47C52-1AB6-CC21-3BC1-AE61F3848593}"/>
              </a:ext>
            </a:extLst>
          </p:cNvPr>
          <p:cNvCxnSpPr>
            <a:cxnSpLocks/>
            <a:stCxn id="11" idx="3"/>
            <a:endCxn id="3" idx="1"/>
          </p:cNvCxnSpPr>
          <p:nvPr/>
        </p:nvCxnSpPr>
        <p:spPr>
          <a:xfrm>
            <a:off x="1520331" y="2023944"/>
            <a:ext cx="625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D6E1686C-1D8E-7770-A7C7-E517378DEFEE}"/>
              </a:ext>
            </a:extLst>
          </p:cNvPr>
          <p:cNvCxnSpPr>
            <a:cxnSpLocks/>
            <a:stCxn id="3" idx="2"/>
            <a:endCxn id="8" idx="0"/>
          </p:cNvCxnSpPr>
          <p:nvPr/>
        </p:nvCxnSpPr>
        <p:spPr>
          <a:xfrm>
            <a:off x="2793612" y="2259642"/>
            <a:ext cx="6278" cy="3851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D0413C7B-B584-5364-6235-A595D11E3522}"/>
              </a:ext>
            </a:extLst>
          </p:cNvPr>
          <p:cNvSpPr/>
          <p:nvPr/>
        </p:nvSpPr>
        <p:spPr>
          <a:xfrm>
            <a:off x="4199325" y="2621098"/>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識別子</a:t>
            </a:r>
            <a:endParaRPr lang="en-US" altLang="ja-JP" sz="1200" dirty="0"/>
          </a:p>
          <a:p>
            <a:pPr algn="ctr"/>
            <a:r>
              <a:rPr kumimoji="1" lang="ja-JP" altLang="en-US" sz="1200" dirty="0"/>
              <a:t>挿入処理</a:t>
            </a:r>
            <a:endParaRPr kumimoji="1" lang="en-US" altLang="ja-JP" sz="1200" dirty="0"/>
          </a:p>
        </p:txBody>
      </p:sp>
      <p:sp>
        <p:nvSpPr>
          <p:cNvPr id="17" name="四角形: 角を丸くする 16">
            <a:extLst>
              <a:ext uri="{FF2B5EF4-FFF2-40B4-BE49-F238E27FC236}">
                <a16:creationId xmlns:a16="http://schemas.microsoft.com/office/drawing/2014/main" id="{B5DE3D2D-A680-7D20-1BD0-4CE11F531288}"/>
              </a:ext>
            </a:extLst>
          </p:cNvPr>
          <p:cNvSpPr/>
          <p:nvPr/>
        </p:nvSpPr>
        <p:spPr>
          <a:xfrm>
            <a:off x="6350562" y="1761753"/>
            <a:ext cx="1296561"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kumimoji="1" lang="ja-JP" altLang="en-US" sz="1200" dirty="0"/>
              <a:t>生成処理</a:t>
            </a:r>
          </a:p>
        </p:txBody>
      </p:sp>
      <p:sp>
        <p:nvSpPr>
          <p:cNvPr id="22" name="四角形: 角を丸くする 21">
            <a:extLst>
              <a:ext uri="{FF2B5EF4-FFF2-40B4-BE49-F238E27FC236}">
                <a16:creationId xmlns:a16="http://schemas.microsoft.com/office/drawing/2014/main" id="{303776B9-B73D-ACD5-9827-B1D8FB50E4A8}"/>
              </a:ext>
            </a:extLst>
          </p:cNvPr>
          <p:cNvSpPr/>
          <p:nvPr/>
        </p:nvSpPr>
        <p:spPr>
          <a:xfrm>
            <a:off x="4161883" y="1780854"/>
            <a:ext cx="1097899" cy="450382"/>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識別子リスト</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8D0B7DFE-7213-C8CA-7255-FD7A9D8DCC91}"/>
              </a:ext>
            </a:extLst>
          </p:cNvPr>
          <p:cNvCxnSpPr>
            <a:cxnSpLocks/>
            <a:stCxn id="16" idx="0"/>
            <a:endCxn id="22" idx="2"/>
          </p:cNvCxnSpPr>
          <p:nvPr/>
        </p:nvCxnSpPr>
        <p:spPr>
          <a:xfrm flipH="1" flipV="1">
            <a:off x="4710833" y="2231236"/>
            <a:ext cx="1250" cy="3898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118F7359-F406-BD76-5C14-9DB90DEDD35C}"/>
              </a:ext>
            </a:extLst>
          </p:cNvPr>
          <p:cNvSpPr/>
          <p:nvPr/>
        </p:nvSpPr>
        <p:spPr>
          <a:xfrm>
            <a:off x="2333441" y="3263006"/>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1" name="四角形: 角を丸くする 30">
            <a:extLst>
              <a:ext uri="{FF2B5EF4-FFF2-40B4-BE49-F238E27FC236}">
                <a16:creationId xmlns:a16="http://schemas.microsoft.com/office/drawing/2014/main" id="{1E637B00-3340-BAB9-6F2B-7DF997566107}"/>
              </a:ext>
            </a:extLst>
          </p:cNvPr>
          <p:cNvSpPr/>
          <p:nvPr/>
        </p:nvSpPr>
        <p:spPr>
          <a:xfrm>
            <a:off x="4659493" y="32559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2" name="テキスト ボックス 31">
            <a:extLst>
              <a:ext uri="{FF2B5EF4-FFF2-40B4-BE49-F238E27FC236}">
                <a16:creationId xmlns:a16="http://schemas.microsoft.com/office/drawing/2014/main" id="{433124EC-5E8B-0903-BFA5-1C6A4C10757E}"/>
              </a:ext>
            </a:extLst>
          </p:cNvPr>
          <p:cNvSpPr txBox="1"/>
          <p:nvPr/>
        </p:nvSpPr>
        <p:spPr>
          <a:xfrm>
            <a:off x="3710238" y="332762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3" name="テキスト ボックス 32">
            <a:extLst>
              <a:ext uri="{FF2B5EF4-FFF2-40B4-BE49-F238E27FC236}">
                <a16:creationId xmlns:a16="http://schemas.microsoft.com/office/drawing/2014/main" id="{AEEFAC00-2863-687C-2BF1-E4DEB6603A3B}"/>
              </a:ext>
            </a:extLst>
          </p:cNvPr>
          <p:cNvSpPr txBox="1"/>
          <p:nvPr/>
        </p:nvSpPr>
        <p:spPr>
          <a:xfrm>
            <a:off x="1834633" y="3309626"/>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34" name="四角形: 角を丸くする 33">
            <a:extLst>
              <a:ext uri="{FF2B5EF4-FFF2-40B4-BE49-F238E27FC236}">
                <a16:creationId xmlns:a16="http://schemas.microsoft.com/office/drawing/2014/main" id="{75F33347-810B-362C-E192-5D6B96C17E8D}"/>
              </a:ext>
            </a:extLst>
          </p:cNvPr>
          <p:cNvSpPr/>
          <p:nvPr/>
        </p:nvSpPr>
        <p:spPr>
          <a:xfrm>
            <a:off x="2333441" y="885438"/>
            <a:ext cx="920339" cy="32654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r>
              <a:rPr lang="ja-JP" altLang="en-US" sz="1200" dirty="0">
                <a:solidFill>
                  <a:schemeClr val="tx1"/>
                </a:solidFill>
              </a:rPr>
              <a:t>リスト</a:t>
            </a:r>
            <a:endParaRPr kumimoji="1" lang="ja-JP" altLang="en-US" sz="1200" dirty="0">
              <a:solidFill>
                <a:schemeClr val="tx1"/>
              </a:solidFill>
            </a:endParaRPr>
          </a:p>
        </p:txBody>
      </p:sp>
      <p:cxnSp>
        <p:nvCxnSpPr>
          <p:cNvPr id="62" name="直線矢印コネクタ 61">
            <a:extLst>
              <a:ext uri="{FF2B5EF4-FFF2-40B4-BE49-F238E27FC236}">
                <a16:creationId xmlns:a16="http://schemas.microsoft.com/office/drawing/2014/main" id="{225C016A-657B-144B-D87B-715615B50722}"/>
              </a:ext>
            </a:extLst>
          </p:cNvPr>
          <p:cNvCxnSpPr>
            <a:cxnSpLocks/>
            <a:stCxn id="34" idx="2"/>
            <a:endCxn id="3" idx="0"/>
          </p:cNvCxnSpPr>
          <p:nvPr/>
        </p:nvCxnSpPr>
        <p:spPr>
          <a:xfrm>
            <a:off x="2793611" y="1211981"/>
            <a:ext cx="1" cy="5762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6" name="グループ化 95">
            <a:extLst>
              <a:ext uri="{FF2B5EF4-FFF2-40B4-BE49-F238E27FC236}">
                <a16:creationId xmlns:a16="http://schemas.microsoft.com/office/drawing/2014/main" id="{400878AB-AE32-32B2-E082-476D16647897}"/>
              </a:ext>
            </a:extLst>
          </p:cNvPr>
          <p:cNvGrpSpPr/>
          <p:nvPr/>
        </p:nvGrpSpPr>
        <p:grpSpPr>
          <a:xfrm>
            <a:off x="8408454" y="1573861"/>
            <a:ext cx="816555" cy="649598"/>
            <a:chOff x="10114741" y="2680357"/>
            <a:chExt cx="816555" cy="649598"/>
          </a:xfrm>
        </p:grpSpPr>
        <p:sp>
          <p:nvSpPr>
            <p:cNvPr id="97" name="四角形: 角を丸くする 96">
              <a:extLst>
                <a:ext uri="{FF2B5EF4-FFF2-40B4-BE49-F238E27FC236}">
                  <a16:creationId xmlns:a16="http://schemas.microsoft.com/office/drawing/2014/main" id="{453031D8-4E5B-470F-6CBE-ABBA04C8930D}"/>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a:solidFill>
                    <a:schemeClr val="tx1"/>
                  </a:solidFill>
                </a:rPr>
                <a:t>VDM++</a:t>
              </a:r>
            </a:p>
            <a:p>
              <a:pPr algn="ctr"/>
              <a:r>
                <a:rPr kumimoji="1" lang="ja-JP" altLang="en-US" sz="1200">
                  <a:solidFill>
                    <a:schemeClr val="tx1"/>
                  </a:solidFill>
                </a:rPr>
                <a:t>仕様書</a:t>
              </a:r>
              <a:endParaRPr kumimoji="1" lang="ja-JP" altLang="en-US" sz="1200" dirty="0">
                <a:solidFill>
                  <a:schemeClr val="tx1"/>
                </a:solidFill>
              </a:endParaRPr>
            </a:p>
          </p:txBody>
        </p:sp>
        <p:sp>
          <p:nvSpPr>
            <p:cNvPr id="98" name="テキスト ボックス 97">
              <a:extLst>
                <a:ext uri="{FF2B5EF4-FFF2-40B4-BE49-F238E27FC236}">
                  <a16:creationId xmlns:a16="http://schemas.microsoft.com/office/drawing/2014/main" id="{E3F0D7B4-0CB1-37AF-6BBD-0FF03B365F61}"/>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Tree>
    <p:extLst>
      <p:ext uri="{BB962C8B-B14F-4D97-AF65-F5344CB8AC3E}">
        <p14:creationId xmlns:p14="http://schemas.microsoft.com/office/powerpoint/2010/main" val="29240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51336DE8-701A-4DA9-931F-52B06F22C61E}"/>
              </a:ext>
            </a:extLst>
          </p:cNvPr>
          <p:cNvSpPr/>
          <p:nvPr/>
        </p:nvSpPr>
        <p:spPr>
          <a:xfrm>
            <a:off x="1850321" y="1029263"/>
            <a:ext cx="7670751" cy="2869002"/>
          </a:xfrm>
          <a:custGeom>
            <a:avLst/>
            <a:gdLst>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0 w 4141036"/>
              <a:gd name="connsiteY4" fmla="*/ 0 h 2594635"/>
              <a:gd name="connsiteX0" fmla="*/ 25644 w 4166680"/>
              <a:gd name="connsiteY0" fmla="*/ 0 h 2594635"/>
              <a:gd name="connsiteX1" fmla="*/ 4166680 w 4166680"/>
              <a:gd name="connsiteY1" fmla="*/ 0 h 2594635"/>
              <a:gd name="connsiteX2" fmla="*/ 4166680 w 4166680"/>
              <a:gd name="connsiteY2" fmla="*/ 2594635 h 2594635"/>
              <a:gd name="connsiteX3" fmla="*/ 25644 w 4166680"/>
              <a:gd name="connsiteY3" fmla="*/ 2594635 h 2594635"/>
              <a:gd name="connsiteX4" fmla="*/ 0 w 4166680"/>
              <a:gd name="connsiteY4" fmla="*/ 1723365 h 2594635"/>
              <a:gd name="connsiteX5" fmla="*/ 25644 w 4166680"/>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0 w 4141036"/>
              <a:gd name="connsiteY5"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785061 w 4141036"/>
              <a:gd name="connsiteY5" fmla="*/ 98807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0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159497 w 4141036"/>
              <a:gd name="connsiteY3" fmla="*/ 2585208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322389 w 4141036"/>
              <a:gd name="connsiteY4" fmla="*/ 1666805 h 2594635"/>
              <a:gd name="connsiteX5" fmla="*/ 21490 w 4141036"/>
              <a:gd name="connsiteY5" fmla="*/ 1666804 h 2594635"/>
              <a:gd name="connsiteX6" fmla="*/ 0 w 4141036"/>
              <a:gd name="connsiteY6" fmla="*/ 0 h 2594635"/>
              <a:gd name="connsiteX0" fmla="*/ 0 w 4141036"/>
              <a:gd name="connsiteY0" fmla="*/ 0 h 2594635"/>
              <a:gd name="connsiteX1" fmla="*/ 4141036 w 4141036"/>
              <a:gd name="connsiteY1" fmla="*/ 0 h 2594635"/>
              <a:gd name="connsiteX2" fmla="*/ 4141036 w 4141036"/>
              <a:gd name="connsiteY2" fmla="*/ 2594635 h 2594635"/>
              <a:gd name="connsiteX3" fmla="*/ 1319752 w 4141036"/>
              <a:gd name="connsiteY3" fmla="*/ 2594635 h 2594635"/>
              <a:gd name="connsiteX4" fmla="*/ 1642900 w 4141036"/>
              <a:gd name="connsiteY4" fmla="*/ 1600817 h 2594635"/>
              <a:gd name="connsiteX5" fmla="*/ 21490 w 4141036"/>
              <a:gd name="connsiteY5" fmla="*/ 1666804 h 2594635"/>
              <a:gd name="connsiteX6" fmla="*/ 0 w 4141036"/>
              <a:gd name="connsiteY6" fmla="*/ 0 h 2594635"/>
              <a:gd name="connsiteX0" fmla="*/ 0 w 4141036"/>
              <a:gd name="connsiteY0" fmla="*/ 0 h 2613488"/>
              <a:gd name="connsiteX1" fmla="*/ 4141036 w 4141036"/>
              <a:gd name="connsiteY1" fmla="*/ 0 h 2613488"/>
              <a:gd name="connsiteX2" fmla="*/ 4141036 w 4141036"/>
              <a:gd name="connsiteY2" fmla="*/ 2594635 h 2613488"/>
              <a:gd name="connsiteX3" fmla="*/ 1649690 w 4141036"/>
              <a:gd name="connsiteY3" fmla="*/ 2613488 h 2613488"/>
              <a:gd name="connsiteX4" fmla="*/ 1642900 w 4141036"/>
              <a:gd name="connsiteY4" fmla="*/ 1600817 h 2613488"/>
              <a:gd name="connsiteX5" fmla="*/ 21490 w 4141036"/>
              <a:gd name="connsiteY5" fmla="*/ 1666804 h 2613488"/>
              <a:gd name="connsiteX6" fmla="*/ 0 w 4141036"/>
              <a:gd name="connsiteY6" fmla="*/ 0 h 2613488"/>
              <a:gd name="connsiteX0" fmla="*/ 0 w 4141036"/>
              <a:gd name="connsiteY0" fmla="*/ 0 h 2604061"/>
              <a:gd name="connsiteX1" fmla="*/ 4141036 w 4141036"/>
              <a:gd name="connsiteY1" fmla="*/ 0 h 2604061"/>
              <a:gd name="connsiteX2" fmla="*/ 4141036 w 4141036"/>
              <a:gd name="connsiteY2" fmla="*/ 2594635 h 2604061"/>
              <a:gd name="connsiteX3" fmla="*/ 1630836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21490 w 4141036"/>
              <a:gd name="connsiteY5" fmla="*/ 1666804 h 2604061"/>
              <a:gd name="connsiteX6" fmla="*/ 0 w 4141036"/>
              <a:gd name="connsiteY6" fmla="*/ 0 h 2604061"/>
              <a:gd name="connsiteX0" fmla="*/ 0 w 4141036"/>
              <a:gd name="connsiteY0" fmla="*/ 0 h 2604061"/>
              <a:gd name="connsiteX1" fmla="*/ 4141036 w 4141036"/>
              <a:gd name="connsiteY1" fmla="*/ 0 h 2604061"/>
              <a:gd name="connsiteX2" fmla="*/ 4141036 w 4141036"/>
              <a:gd name="connsiteY2" fmla="*/ 2594635 h 2604061"/>
              <a:gd name="connsiteX3" fmla="*/ 1640263 w 4141036"/>
              <a:gd name="connsiteY3" fmla="*/ 2604061 h 2604061"/>
              <a:gd name="connsiteX4" fmla="*/ 1642900 w 4141036"/>
              <a:gd name="connsiteY4" fmla="*/ 1600817 h 2604061"/>
              <a:gd name="connsiteX5" fmla="*/ 12063 w 4141036"/>
              <a:gd name="connsiteY5" fmla="*/ 1619670 h 2604061"/>
              <a:gd name="connsiteX6" fmla="*/ 0 w 414103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49690 w 4147826"/>
              <a:gd name="connsiteY4" fmla="*/ 1600817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600816 h 2604061"/>
              <a:gd name="connsiteX6" fmla="*/ 6790 w 4147826"/>
              <a:gd name="connsiteY6" fmla="*/ 0 h 2604061"/>
              <a:gd name="connsiteX0" fmla="*/ 6790 w 4147826"/>
              <a:gd name="connsiteY0" fmla="*/ 0 h 2604061"/>
              <a:gd name="connsiteX1" fmla="*/ 4147826 w 4147826"/>
              <a:gd name="connsiteY1" fmla="*/ 0 h 2604061"/>
              <a:gd name="connsiteX2" fmla="*/ 4147826 w 4147826"/>
              <a:gd name="connsiteY2" fmla="*/ 2594635 h 2604061"/>
              <a:gd name="connsiteX3" fmla="*/ 1647053 w 4147826"/>
              <a:gd name="connsiteY3" fmla="*/ 2604061 h 2604061"/>
              <a:gd name="connsiteX4" fmla="*/ 1659117 w 4147826"/>
              <a:gd name="connsiteY4" fmla="*/ 1148331 h 2604061"/>
              <a:gd name="connsiteX5" fmla="*/ 0 w 4147826"/>
              <a:gd name="connsiteY5" fmla="*/ 1186037 h 2604061"/>
              <a:gd name="connsiteX6" fmla="*/ 6790 w 4147826"/>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652775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640711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159380 w 4141484"/>
              <a:gd name="connsiteY4" fmla="*/ 1148331 h 2604061"/>
              <a:gd name="connsiteX5" fmla="*/ 3085 w 4141484"/>
              <a:gd name="connsiteY5" fmla="*/ 1148330 h 2604061"/>
              <a:gd name="connsiteX6" fmla="*/ 448 w 4141484"/>
              <a:gd name="connsiteY6" fmla="*/ 0 h 2604061"/>
              <a:gd name="connsiteX0" fmla="*/ 448 w 4141484"/>
              <a:gd name="connsiteY0" fmla="*/ 0 h 2604061"/>
              <a:gd name="connsiteX1" fmla="*/ 4141484 w 4141484"/>
              <a:gd name="connsiteY1" fmla="*/ 0 h 2604061"/>
              <a:gd name="connsiteX2" fmla="*/ 4141484 w 4141484"/>
              <a:gd name="connsiteY2" fmla="*/ 2594635 h 2604061"/>
              <a:gd name="connsiteX3" fmla="*/ 1167593 w 4141484"/>
              <a:gd name="connsiteY3" fmla="*/ 2604061 h 2604061"/>
              <a:gd name="connsiteX4" fmla="*/ 1026613 w 4141484"/>
              <a:gd name="connsiteY4" fmla="*/ 1139811 h 2604061"/>
              <a:gd name="connsiteX5" fmla="*/ 3085 w 4141484"/>
              <a:gd name="connsiteY5" fmla="*/ 1148330 h 2604061"/>
              <a:gd name="connsiteX6" fmla="*/ 448 w 4141484"/>
              <a:gd name="connsiteY6" fmla="*/ 0 h 2604061"/>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26613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1045579 w 4141484"/>
              <a:gd name="connsiteY4" fmla="*/ 1139811 h 2629620"/>
              <a:gd name="connsiteX5" fmla="*/ 3085 w 4141484"/>
              <a:gd name="connsiteY5" fmla="*/ 1148330 h 2629620"/>
              <a:gd name="connsiteX6" fmla="*/ 448 w 4141484"/>
              <a:gd name="connsiteY6" fmla="*/ 0 h 2629620"/>
              <a:gd name="connsiteX0" fmla="*/ 448 w 4141484"/>
              <a:gd name="connsiteY0" fmla="*/ 0 h 2629620"/>
              <a:gd name="connsiteX1" fmla="*/ 4141484 w 4141484"/>
              <a:gd name="connsiteY1" fmla="*/ 0 h 2629620"/>
              <a:gd name="connsiteX2" fmla="*/ 4141484 w 4141484"/>
              <a:gd name="connsiteY2" fmla="*/ 2594635 h 2629620"/>
              <a:gd name="connsiteX3" fmla="*/ 1053792 w 4141484"/>
              <a:gd name="connsiteY3" fmla="*/ 2629620 h 2629620"/>
              <a:gd name="connsiteX4" fmla="*/ 852175 w 4141484"/>
              <a:gd name="connsiteY4" fmla="*/ 1139811 h 2629620"/>
              <a:gd name="connsiteX5" fmla="*/ 3085 w 4141484"/>
              <a:gd name="connsiteY5" fmla="*/ 1148330 h 2629620"/>
              <a:gd name="connsiteX6" fmla="*/ 448 w 4141484"/>
              <a:gd name="connsiteY6" fmla="*/ 0 h 2629620"/>
              <a:gd name="connsiteX0" fmla="*/ 448 w 4141484"/>
              <a:gd name="connsiteY0" fmla="*/ 0 h 2621009"/>
              <a:gd name="connsiteX1" fmla="*/ 4141484 w 4141484"/>
              <a:gd name="connsiteY1" fmla="*/ 0 h 2621009"/>
              <a:gd name="connsiteX2" fmla="*/ 4141484 w 4141484"/>
              <a:gd name="connsiteY2" fmla="*/ 2594635 h 2621009"/>
              <a:gd name="connsiteX3" fmla="*/ 855298 w 4141484"/>
              <a:gd name="connsiteY3" fmla="*/ 2621009 h 2621009"/>
              <a:gd name="connsiteX4" fmla="*/ 852175 w 4141484"/>
              <a:gd name="connsiteY4" fmla="*/ 1139811 h 2621009"/>
              <a:gd name="connsiteX5" fmla="*/ 3085 w 4141484"/>
              <a:gd name="connsiteY5" fmla="*/ 1148330 h 2621009"/>
              <a:gd name="connsiteX6" fmla="*/ 448 w 4141484"/>
              <a:gd name="connsiteY6" fmla="*/ 0 h 2621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1484" h="2621009">
                <a:moveTo>
                  <a:pt x="448" y="0"/>
                </a:moveTo>
                <a:lnTo>
                  <a:pt x="4141484" y="0"/>
                </a:lnTo>
                <a:lnTo>
                  <a:pt x="4141484" y="2594635"/>
                </a:lnTo>
                <a:lnTo>
                  <a:pt x="855298" y="2621009"/>
                </a:lnTo>
                <a:cubicBezTo>
                  <a:pt x="853035" y="1864332"/>
                  <a:pt x="854438" y="1769600"/>
                  <a:pt x="852175" y="1139811"/>
                </a:cubicBezTo>
                <a:lnTo>
                  <a:pt x="3085" y="1148330"/>
                </a:lnTo>
                <a:cubicBezTo>
                  <a:pt x="5348" y="614725"/>
                  <a:pt x="-1815" y="533605"/>
                  <a:pt x="448" y="0"/>
                </a:cubicBezTo>
                <a:close/>
              </a:path>
            </a:pathLst>
          </a:cu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endParaRPr kumimoji="1" lang="ja-JP" altLang="en-US" sz="1400" b="1" dirty="0">
              <a:solidFill>
                <a:schemeClr val="tx1"/>
              </a:solidFill>
            </a:endParaRPr>
          </a:p>
        </p:txBody>
      </p:sp>
      <p:sp>
        <p:nvSpPr>
          <p:cNvPr id="6" name="四角形: 角を丸くする 5">
            <a:extLst>
              <a:ext uri="{FF2B5EF4-FFF2-40B4-BE49-F238E27FC236}">
                <a16:creationId xmlns:a16="http://schemas.microsoft.com/office/drawing/2014/main" id="{2BFC627C-A618-C878-3291-070379A3CBD4}"/>
              </a:ext>
            </a:extLst>
          </p:cNvPr>
          <p:cNvSpPr/>
          <p:nvPr/>
        </p:nvSpPr>
        <p:spPr>
          <a:xfrm>
            <a:off x="892788" y="1223246"/>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四角形: 角を丸くする 7">
            <a:extLst>
              <a:ext uri="{FF2B5EF4-FFF2-40B4-BE49-F238E27FC236}">
                <a16:creationId xmlns:a16="http://schemas.microsoft.com/office/drawing/2014/main" id="{9933C11D-6685-E5DE-B86D-E6C70FC746CA}"/>
              </a:ext>
            </a:extLst>
          </p:cNvPr>
          <p:cNvSpPr/>
          <p:nvPr/>
        </p:nvSpPr>
        <p:spPr>
          <a:xfrm>
            <a:off x="4926685" y="1275899"/>
            <a:ext cx="90399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変換部</a:t>
            </a:r>
            <a:endParaRPr kumimoji="1" lang="ja-JP" altLang="en-US" sz="1200" dirty="0"/>
          </a:p>
        </p:txBody>
      </p:sp>
      <p:sp>
        <p:nvSpPr>
          <p:cNvPr id="9" name="四角形: 角を丸くする 8">
            <a:extLst>
              <a:ext uri="{FF2B5EF4-FFF2-40B4-BE49-F238E27FC236}">
                <a16:creationId xmlns:a16="http://schemas.microsoft.com/office/drawing/2014/main" id="{F779BA41-42D5-A993-40B5-CD0332D38F45}"/>
              </a:ext>
            </a:extLst>
          </p:cNvPr>
          <p:cNvSpPr/>
          <p:nvPr/>
        </p:nvSpPr>
        <p:spPr>
          <a:xfrm>
            <a:off x="4872793" y="3444738"/>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sp>
        <p:nvSpPr>
          <p:cNvPr id="10" name="四角形: 角を丸くする 9">
            <a:extLst>
              <a:ext uri="{FF2B5EF4-FFF2-40B4-BE49-F238E27FC236}">
                <a16:creationId xmlns:a16="http://schemas.microsoft.com/office/drawing/2014/main" id="{720806C3-1162-CB45-0E79-329ED4ECEE1D}"/>
              </a:ext>
            </a:extLst>
          </p:cNvPr>
          <p:cNvSpPr/>
          <p:nvPr/>
        </p:nvSpPr>
        <p:spPr>
          <a:xfrm>
            <a:off x="7892895" y="2463204"/>
            <a:ext cx="1228606" cy="47139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 </a:t>
            </a:r>
          </a:p>
          <a:p>
            <a:pPr algn="ctr"/>
            <a:r>
              <a:rPr kumimoji="1" lang="ja-JP" altLang="en-US" sz="1200" dirty="0"/>
              <a:t>仕様書</a:t>
            </a:r>
            <a:r>
              <a:rPr lang="ja-JP" altLang="en-US" sz="1200" dirty="0"/>
              <a:t>生成部</a:t>
            </a:r>
            <a:endParaRPr kumimoji="1" lang="ja-JP" altLang="en-US" sz="1200" dirty="0"/>
          </a:p>
        </p:txBody>
      </p:sp>
      <p:cxnSp>
        <p:nvCxnSpPr>
          <p:cNvPr id="11" name="直線矢印コネクタ 10">
            <a:extLst>
              <a:ext uri="{FF2B5EF4-FFF2-40B4-BE49-F238E27FC236}">
                <a16:creationId xmlns:a16="http://schemas.microsoft.com/office/drawing/2014/main" id="{12DDD20D-E10E-D412-0759-BC5E8B4F93CB}"/>
              </a:ext>
            </a:extLst>
          </p:cNvPr>
          <p:cNvCxnSpPr>
            <a:cxnSpLocks/>
            <a:stCxn id="6" idx="3"/>
            <a:endCxn id="2" idx="1"/>
          </p:cNvCxnSpPr>
          <p:nvPr/>
        </p:nvCxnSpPr>
        <p:spPr>
          <a:xfrm flipV="1">
            <a:off x="1709344" y="1444551"/>
            <a:ext cx="378371" cy="2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四角形: 角を丸くする 11">
            <a:extLst>
              <a:ext uri="{FF2B5EF4-FFF2-40B4-BE49-F238E27FC236}">
                <a16:creationId xmlns:a16="http://schemas.microsoft.com/office/drawing/2014/main" id="{F8E47145-2F89-FFE0-289C-9520877248F9}"/>
              </a:ext>
            </a:extLst>
          </p:cNvPr>
          <p:cNvSpPr/>
          <p:nvPr/>
        </p:nvSpPr>
        <p:spPr>
          <a:xfrm>
            <a:off x="3620649" y="1275899"/>
            <a:ext cx="102136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連結リスト</a:t>
            </a:r>
            <a:endParaRPr kumimoji="1" lang="en-US" altLang="ja-JP" sz="1200" dirty="0">
              <a:solidFill>
                <a:schemeClr val="tx1"/>
              </a:solidFill>
            </a:endParaRPr>
          </a:p>
        </p:txBody>
      </p:sp>
      <p:cxnSp>
        <p:nvCxnSpPr>
          <p:cNvPr id="13" name="直線矢印コネクタ 12">
            <a:extLst>
              <a:ext uri="{FF2B5EF4-FFF2-40B4-BE49-F238E27FC236}">
                <a16:creationId xmlns:a16="http://schemas.microsoft.com/office/drawing/2014/main" id="{483DA5E2-B104-4DF0-2F6F-4D55D7F52F20}"/>
              </a:ext>
            </a:extLst>
          </p:cNvPr>
          <p:cNvCxnSpPr>
            <a:cxnSpLocks/>
            <a:stCxn id="2" idx="3"/>
            <a:endCxn id="12" idx="1"/>
          </p:cNvCxnSpPr>
          <p:nvPr/>
        </p:nvCxnSpPr>
        <p:spPr>
          <a:xfrm>
            <a:off x="3248303" y="1444551"/>
            <a:ext cx="3723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27E56DF8-832E-AD5B-0E3E-6BDC04E393BC}"/>
              </a:ext>
            </a:extLst>
          </p:cNvPr>
          <p:cNvCxnSpPr>
            <a:cxnSpLocks/>
            <a:stCxn id="12" idx="3"/>
            <a:endCxn id="8" idx="1"/>
          </p:cNvCxnSpPr>
          <p:nvPr/>
        </p:nvCxnSpPr>
        <p:spPr>
          <a:xfrm>
            <a:off x="4642018" y="1449177"/>
            <a:ext cx="2846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83FFE3A9-96DE-1C69-8C14-28505B55FD15}"/>
              </a:ext>
            </a:extLst>
          </p:cNvPr>
          <p:cNvSpPr/>
          <p:nvPr/>
        </p:nvSpPr>
        <p:spPr>
          <a:xfrm>
            <a:off x="3475913" y="2310781"/>
            <a:ext cx="903999"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単語リスト</a:t>
            </a:r>
          </a:p>
        </p:txBody>
      </p:sp>
      <p:sp>
        <p:nvSpPr>
          <p:cNvPr id="16" name="四角形: 角を丸くする 15">
            <a:extLst>
              <a:ext uri="{FF2B5EF4-FFF2-40B4-BE49-F238E27FC236}">
                <a16:creationId xmlns:a16="http://schemas.microsoft.com/office/drawing/2014/main" id="{55A075DB-EACD-E98B-FCF6-E27F241E9B8E}"/>
              </a:ext>
            </a:extLst>
          </p:cNvPr>
          <p:cNvSpPr/>
          <p:nvPr/>
        </p:nvSpPr>
        <p:spPr>
          <a:xfrm>
            <a:off x="8058723" y="3423220"/>
            <a:ext cx="891543" cy="346556"/>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34A86A17-343A-60E9-1B31-72C5D4BAE42A}"/>
              </a:ext>
            </a:extLst>
          </p:cNvPr>
          <p:cNvCxnSpPr>
            <a:cxnSpLocks/>
            <a:stCxn id="8" idx="1"/>
            <a:endCxn id="15" idx="0"/>
          </p:cNvCxnSpPr>
          <p:nvPr/>
        </p:nvCxnSpPr>
        <p:spPr>
          <a:xfrm flipH="1">
            <a:off x="3927913" y="1449177"/>
            <a:ext cx="998772" cy="8616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矢印コネクタ 18">
            <a:extLst>
              <a:ext uri="{FF2B5EF4-FFF2-40B4-BE49-F238E27FC236}">
                <a16:creationId xmlns:a16="http://schemas.microsoft.com/office/drawing/2014/main" id="{817B0243-0C7F-E4FA-426B-5C17C4A5FC95}"/>
              </a:ext>
            </a:extLst>
          </p:cNvPr>
          <p:cNvCxnSpPr>
            <a:cxnSpLocks/>
            <a:stCxn id="15" idx="2"/>
            <a:endCxn id="9" idx="1"/>
          </p:cNvCxnSpPr>
          <p:nvPr/>
        </p:nvCxnSpPr>
        <p:spPr>
          <a:xfrm>
            <a:off x="3927913" y="2657337"/>
            <a:ext cx="944880" cy="96067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2F748BC-F975-E79C-7FA7-84588C862725}"/>
              </a:ext>
            </a:extLst>
          </p:cNvPr>
          <p:cNvSpPr/>
          <p:nvPr/>
        </p:nvSpPr>
        <p:spPr>
          <a:xfrm>
            <a:off x="8064130" y="1271273"/>
            <a:ext cx="886136"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06EE462E-2759-502B-DA2F-9E9C18C256BF}"/>
              </a:ext>
            </a:extLst>
          </p:cNvPr>
          <p:cNvCxnSpPr>
            <a:cxnSpLocks/>
            <a:stCxn id="8" idx="3"/>
            <a:endCxn id="20" idx="1"/>
          </p:cNvCxnSpPr>
          <p:nvPr/>
        </p:nvCxnSpPr>
        <p:spPr>
          <a:xfrm flipV="1">
            <a:off x="5830684" y="1444551"/>
            <a:ext cx="2233446" cy="46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53688EA3-543A-829F-64CA-061256F4B55C}"/>
              </a:ext>
            </a:extLst>
          </p:cNvPr>
          <p:cNvCxnSpPr>
            <a:cxnSpLocks/>
            <a:stCxn id="9" idx="3"/>
            <a:endCxn id="16" idx="1"/>
          </p:cNvCxnSpPr>
          <p:nvPr/>
        </p:nvCxnSpPr>
        <p:spPr>
          <a:xfrm flipV="1">
            <a:off x="5874812" y="3596498"/>
            <a:ext cx="2183911" cy="215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AB7F23D6-A08B-16B5-50EA-54A46F27F11F}"/>
              </a:ext>
            </a:extLst>
          </p:cNvPr>
          <p:cNvCxnSpPr>
            <a:cxnSpLocks/>
            <a:stCxn id="20" idx="2"/>
            <a:endCxn id="10" idx="0"/>
          </p:cNvCxnSpPr>
          <p:nvPr/>
        </p:nvCxnSpPr>
        <p:spPr>
          <a:xfrm>
            <a:off x="8507198" y="1617829"/>
            <a:ext cx="0" cy="845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線矢印コネクタ 23">
            <a:extLst>
              <a:ext uri="{FF2B5EF4-FFF2-40B4-BE49-F238E27FC236}">
                <a16:creationId xmlns:a16="http://schemas.microsoft.com/office/drawing/2014/main" id="{45FD60DF-9822-F0D1-3B77-F5F20919BEF3}"/>
              </a:ext>
            </a:extLst>
          </p:cNvPr>
          <p:cNvCxnSpPr>
            <a:cxnSpLocks/>
            <a:stCxn id="16" idx="0"/>
            <a:endCxn id="10" idx="2"/>
          </p:cNvCxnSpPr>
          <p:nvPr/>
        </p:nvCxnSpPr>
        <p:spPr>
          <a:xfrm flipV="1">
            <a:off x="8504495" y="2934600"/>
            <a:ext cx="2703" cy="488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28A832F0-F7B5-14D2-CEF9-71C1EFF5E718}"/>
              </a:ext>
            </a:extLst>
          </p:cNvPr>
          <p:cNvCxnSpPr>
            <a:cxnSpLocks/>
            <a:stCxn id="10" idx="3"/>
            <a:endCxn id="17" idx="1"/>
          </p:cNvCxnSpPr>
          <p:nvPr/>
        </p:nvCxnSpPr>
        <p:spPr>
          <a:xfrm flipV="1">
            <a:off x="9121501" y="2688832"/>
            <a:ext cx="603673" cy="100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D13D2B3-DAB6-8F2A-C5B6-060862C543C1}"/>
              </a:ext>
            </a:extLst>
          </p:cNvPr>
          <p:cNvSpPr/>
          <p:nvPr/>
        </p:nvSpPr>
        <p:spPr>
          <a:xfrm>
            <a:off x="3644446" y="3397895"/>
            <a:ext cx="856218" cy="44024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学習済み</a:t>
            </a:r>
            <a:endParaRPr lang="en-US" altLang="ja-JP" sz="1200" dirty="0">
              <a:solidFill>
                <a:schemeClr val="tx1"/>
              </a:solidFill>
            </a:endParaRPr>
          </a:p>
          <a:p>
            <a:pPr algn="ctr"/>
            <a:r>
              <a:rPr lang="ja-JP" altLang="en-US" sz="1200" dirty="0">
                <a:solidFill>
                  <a:schemeClr val="tx1"/>
                </a:solidFill>
              </a:rPr>
              <a:t>モデル</a:t>
            </a:r>
            <a:endParaRPr kumimoji="1" lang="ja-JP" altLang="en-US" sz="1200" dirty="0">
              <a:solidFill>
                <a:schemeClr val="tx1"/>
              </a:solidFill>
            </a:endParaRPr>
          </a:p>
        </p:txBody>
      </p:sp>
      <p:cxnSp>
        <p:nvCxnSpPr>
          <p:cNvPr id="33" name="直線矢印コネクタ 32">
            <a:extLst>
              <a:ext uri="{FF2B5EF4-FFF2-40B4-BE49-F238E27FC236}">
                <a16:creationId xmlns:a16="http://schemas.microsoft.com/office/drawing/2014/main" id="{938AD116-397C-7716-CD15-3F7EC56177FD}"/>
              </a:ext>
            </a:extLst>
          </p:cNvPr>
          <p:cNvCxnSpPr>
            <a:cxnSpLocks/>
            <a:stCxn id="32" idx="3"/>
            <a:endCxn id="9" idx="1"/>
          </p:cNvCxnSpPr>
          <p:nvPr/>
        </p:nvCxnSpPr>
        <p:spPr>
          <a:xfrm>
            <a:off x="4500664" y="3618016"/>
            <a:ext cx="372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9" name="グループ化 98">
            <a:extLst>
              <a:ext uri="{FF2B5EF4-FFF2-40B4-BE49-F238E27FC236}">
                <a16:creationId xmlns:a16="http://schemas.microsoft.com/office/drawing/2014/main" id="{3130E570-4D15-722B-A27B-160DB7F262AD}"/>
              </a:ext>
            </a:extLst>
          </p:cNvPr>
          <p:cNvGrpSpPr/>
          <p:nvPr/>
        </p:nvGrpSpPr>
        <p:grpSpPr>
          <a:xfrm>
            <a:off x="1825715" y="3013808"/>
            <a:ext cx="1508432" cy="896769"/>
            <a:chOff x="3628636" y="3982452"/>
            <a:chExt cx="1508432" cy="896769"/>
          </a:xfrm>
        </p:grpSpPr>
        <p:sp>
          <p:nvSpPr>
            <p:cNvPr id="4" name="正方形/長方形 3">
              <a:extLst>
                <a:ext uri="{FF2B5EF4-FFF2-40B4-BE49-F238E27FC236}">
                  <a16:creationId xmlns:a16="http://schemas.microsoft.com/office/drawing/2014/main" id="{5A4A7B51-9297-275E-136E-EF96903D60A8}"/>
                </a:ext>
              </a:extLst>
            </p:cNvPr>
            <p:cNvSpPr/>
            <p:nvPr/>
          </p:nvSpPr>
          <p:spPr>
            <a:xfrm>
              <a:off x="3628636" y="3982452"/>
              <a:ext cx="1508432" cy="896769"/>
            </a:xfrm>
            <a:prstGeom prst="rect">
              <a:avLst/>
            </a:prstGeom>
            <a:solidFill>
              <a:srgbClr val="DDFFEB"/>
            </a:solidFill>
            <a:ln>
              <a:solidFill>
                <a:srgbClr val="47A1D9"/>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ja-JP" altLang="en-US" sz="1400" b="1" dirty="0">
                  <a:solidFill>
                    <a:schemeClr val="tx1"/>
                  </a:solidFill>
                </a:rPr>
                <a:t>前処理</a:t>
              </a:r>
            </a:p>
          </p:txBody>
        </p:sp>
        <p:sp>
          <p:nvSpPr>
            <p:cNvPr id="34" name="四角形: 角を丸くする 33">
              <a:extLst>
                <a:ext uri="{FF2B5EF4-FFF2-40B4-BE49-F238E27FC236}">
                  <a16:creationId xmlns:a16="http://schemas.microsoft.com/office/drawing/2014/main" id="{BE0C2BF1-6D8B-C168-C284-31DAF1E9E0D8}"/>
                </a:ext>
              </a:extLst>
            </p:cNvPr>
            <p:cNvSpPr/>
            <p:nvPr/>
          </p:nvSpPr>
          <p:spPr>
            <a:xfrm>
              <a:off x="3881842" y="4405914"/>
              <a:ext cx="1002019"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機械学習部</a:t>
              </a:r>
            </a:p>
          </p:txBody>
        </p:sp>
      </p:grpSp>
      <p:cxnSp>
        <p:nvCxnSpPr>
          <p:cNvPr id="35" name="直線矢印コネクタ 34">
            <a:extLst>
              <a:ext uri="{FF2B5EF4-FFF2-40B4-BE49-F238E27FC236}">
                <a16:creationId xmlns:a16="http://schemas.microsoft.com/office/drawing/2014/main" id="{DF7789F5-39CB-6F06-5D3B-F0DCC3036831}"/>
              </a:ext>
            </a:extLst>
          </p:cNvPr>
          <p:cNvCxnSpPr>
            <a:cxnSpLocks/>
            <a:stCxn id="34" idx="3"/>
            <a:endCxn id="32" idx="1"/>
          </p:cNvCxnSpPr>
          <p:nvPr/>
        </p:nvCxnSpPr>
        <p:spPr>
          <a:xfrm>
            <a:off x="3080940" y="3610548"/>
            <a:ext cx="563506" cy="74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四角形: 角を丸くする 35">
            <a:extLst>
              <a:ext uri="{FF2B5EF4-FFF2-40B4-BE49-F238E27FC236}">
                <a16:creationId xmlns:a16="http://schemas.microsoft.com/office/drawing/2014/main" id="{8D898C8B-15D5-3619-A72C-4CC1AD7E2909}"/>
              </a:ext>
            </a:extLst>
          </p:cNvPr>
          <p:cNvSpPr/>
          <p:nvPr/>
        </p:nvSpPr>
        <p:spPr>
          <a:xfrm>
            <a:off x="893297" y="3382294"/>
            <a:ext cx="790163" cy="44772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教師</a:t>
            </a:r>
            <a:endParaRPr lang="en-US" altLang="ja-JP" sz="1200" dirty="0">
              <a:solidFill>
                <a:schemeClr val="tx1"/>
              </a:solidFill>
            </a:endParaRPr>
          </a:p>
          <a:p>
            <a:pPr algn="ctr"/>
            <a:r>
              <a:rPr lang="ja-JP" altLang="en-US" sz="1200" dirty="0">
                <a:solidFill>
                  <a:schemeClr val="tx1"/>
                </a:solidFill>
              </a:rPr>
              <a:t>データ</a:t>
            </a:r>
            <a:endParaRPr kumimoji="1" lang="ja-JP" altLang="en-US" sz="1200" dirty="0">
              <a:solidFill>
                <a:schemeClr val="tx1"/>
              </a:solidFill>
            </a:endParaRPr>
          </a:p>
        </p:txBody>
      </p:sp>
      <p:cxnSp>
        <p:nvCxnSpPr>
          <p:cNvPr id="37" name="直線矢印コネクタ 36">
            <a:extLst>
              <a:ext uri="{FF2B5EF4-FFF2-40B4-BE49-F238E27FC236}">
                <a16:creationId xmlns:a16="http://schemas.microsoft.com/office/drawing/2014/main" id="{2E15EBD9-127A-7BC0-8AF3-D5002289316F}"/>
              </a:ext>
            </a:extLst>
          </p:cNvPr>
          <p:cNvCxnSpPr>
            <a:cxnSpLocks/>
            <a:stCxn id="36" idx="3"/>
            <a:endCxn id="34" idx="1"/>
          </p:cNvCxnSpPr>
          <p:nvPr/>
        </p:nvCxnSpPr>
        <p:spPr>
          <a:xfrm>
            <a:off x="1683460" y="3606156"/>
            <a:ext cx="395461" cy="43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テキスト ボックス 37">
            <a:extLst>
              <a:ext uri="{FF2B5EF4-FFF2-40B4-BE49-F238E27FC236}">
                <a16:creationId xmlns:a16="http://schemas.microsoft.com/office/drawing/2014/main" id="{69355B2F-A054-EE79-9322-B6845D608C71}"/>
              </a:ext>
            </a:extLst>
          </p:cNvPr>
          <p:cNvSpPr txBox="1"/>
          <p:nvPr/>
        </p:nvSpPr>
        <p:spPr>
          <a:xfrm>
            <a:off x="1048764" y="998900"/>
            <a:ext cx="492443" cy="276999"/>
          </a:xfrm>
          <a:prstGeom prst="rect">
            <a:avLst/>
          </a:prstGeom>
          <a:noFill/>
        </p:spPr>
        <p:txBody>
          <a:bodyPr wrap="none" rtlCol="0">
            <a:spAutoFit/>
          </a:bodyPr>
          <a:lstStyle/>
          <a:p>
            <a:r>
              <a:rPr kumimoji="1" lang="ja-JP" altLang="en-US" sz="1200" b="1" dirty="0"/>
              <a:t>入力</a:t>
            </a:r>
          </a:p>
        </p:txBody>
      </p:sp>
      <p:grpSp>
        <p:nvGrpSpPr>
          <p:cNvPr id="101" name="グループ化 100">
            <a:extLst>
              <a:ext uri="{FF2B5EF4-FFF2-40B4-BE49-F238E27FC236}">
                <a16:creationId xmlns:a16="http://schemas.microsoft.com/office/drawing/2014/main" id="{3347329E-5F97-C2C0-080B-0D0287E9C4BF}"/>
              </a:ext>
            </a:extLst>
          </p:cNvPr>
          <p:cNvGrpSpPr/>
          <p:nvPr/>
        </p:nvGrpSpPr>
        <p:grpSpPr>
          <a:xfrm>
            <a:off x="9725174" y="2243722"/>
            <a:ext cx="816555" cy="649598"/>
            <a:chOff x="10114741" y="2680357"/>
            <a:chExt cx="816555" cy="649598"/>
          </a:xfrm>
        </p:grpSpPr>
        <p:sp>
          <p:nvSpPr>
            <p:cNvPr id="17" name="四角形: 角を丸くする 16">
              <a:extLst>
                <a:ext uri="{FF2B5EF4-FFF2-40B4-BE49-F238E27FC236}">
                  <a16:creationId xmlns:a16="http://schemas.microsoft.com/office/drawing/2014/main" id="{41E5CF2E-3140-90B5-B74A-AD5625BE5177}"/>
                </a:ext>
              </a:extLst>
            </p:cNvPr>
            <p:cNvSpPr/>
            <p:nvPr/>
          </p:nvSpPr>
          <p:spPr>
            <a:xfrm>
              <a:off x="10114741" y="2920979"/>
              <a:ext cx="816555" cy="40897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kumimoji="1" lang="ja-JP" altLang="en-US" sz="1200" dirty="0">
                  <a:solidFill>
                    <a:schemeClr val="tx1"/>
                  </a:solidFill>
                </a:rPr>
                <a:t>仕様書</a:t>
              </a:r>
            </a:p>
          </p:txBody>
        </p:sp>
        <p:sp>
          <p:nvSpPr>
            <p:cNvPr id="39" name="テキスト ボックス 38">
              <a:extLst>
                <a:ext uri="{FF2B5EF4-FFF2-40B4-BE49-F238E27FC236}">
                  <a16:creationId xmlns:a16="http://schemas.microsoft.com/office/drawing/2014/main" id="{47F16F1A-C3C1-CEAB-3AAF-6CA482F22D76}"/>
                </a:ext>
              </a:extLst>
            </p:cNvPr>
            <p:cNvSpPr txBox="1"/>
            <p:nvPr/>
          </p:nvSpPr>
          <p:spPr>
            <a:xfrm>
              <a:off x="10276796" y="2680357"/>
              <a:ext cx="492443" cy="276999"/>
            </a:xfrm>
            <a:prstGeom prst="rect">
              <a:avLst/>
            </a:prstGeom>
            <a:noFill/>
          </p:spPr>
          <p:txBody>
            <a:bodyPr wrap="none" rtlCol="0">
              <a:spAutoFit/>
            </a:bodyPr>
            <a:lstStyle/>
            <a:p>
              <a:r>
                <a:rPr lang="ja-JP" altLang="en-US" sz="1200" b="1" dirty="0"/>
                <a:t>出力</a:t>
              </a:r>
              <a:endParaRPr kumimoji="1" lang="ja-JP" altLang="en-US" sz="1200" b="1" dirty="0"/>
            </a:p>
          </p:txBody>
        </p:sp>
      </p:grpSp>
      <p:sp>
        <p:nvSpPr>
          <p:cNvPr id="40" name="テキスト ボックス 39">
            <a:extLst>
              <a:ext uri="{FF2B5EF4-FFF2-40B4-BE49-F238E27FC236}">
                <a16:creationId xmlns:a16="http://schemas.microsoft.com/office/drawing/2014/main" id="{681359B5-25A2-7FC0-7821-E64341B68416}"/>
              </a:ext>
            </a:extLst>
          </p:cNvPr>
          <p:cNvSpPr txBox="1"/>
          <p:nvPr/>
        </p:nvSpPr>
        <p:spPr>
          <a:xfrm>
            <a:off x="1034275" y="3146221"/>
            <a:ext cx="492443" cy="276999"/>
          </a:xfrm>
          <a:prstGeom prst="rect">
            <a:avLst/>
          </a:prstGeom>
          <a:noFill/>
        </p:spPr>
        <p:txBody>
          <a:bodyPr wrap="none" rtlCol="0">
            <a:spAutoFit/>
          </a:bodyPr>
          <a:lstStyle/>
          <a:p>
            <a:r>
              <a:rPr kumimoji="1" lang="ja-JP" altLang="en-US" sz="1200" b="1" dirty="0"/>
              <a:t>入力</a:t>
            </a:r>
          </a:p>
        </p:txBody>
      </p:sp>
      <p:sp>
        <p:nvSpPr>
          <p:cNvPr id="42" name="四角形: 角を丸くする 41">
            <a:extLst>
              <a:ext uri="{FF2B5EF4-FFF2-40B4-BE49-F238E27FC236}">
                <a16:creationId xmlns:a16="http://schemas.microsoft.com/office/drawing/2014/main" id="{4BCBCA1C-5411-3BB8-FEB6-0ADDCABFF3C3}"/>
              </a:ext>
            </a:extLst>
          </p:cNvPr>
          <p:cNvSpPr/>
          <p:nvPr/>
        </p:nvSpPr>
        <p:spPr>
          <a:xfrm>
            <a:off x="1872359" y="4015568"/>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3" name="テキスト ボックス 42">
            <a:extLst>
              <a:ext uri="{FF2B5EF4-FFF2-40B4-BE49-F238E27FC236}">
                <a16:creationId xmlns:a16="http://schemas.microsoft.com/office/drawing/2014/main" id="{19780BF8-CA9A-5339-9A81-BA694D5BC643}"/>
              </a:ext>
            </a:extLst>
          </p:cNvPr>
          <p:cNvSpPr txBox="1"/>
          <p:nvPr/>
        </p:nvSpPr>
        <p:spPr>
          <a:xfrm>
            <a:off x="932984" y="4050821"/>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5" name="四角形: 角を丸くする 44">
            <a:extLst>
              <a:ext uri="{FF2B5EF4-FFF2-40B4-BE49-F238E27FC236}">
                <a16:creationId xmlns:a16="http://schemas.microsoft.com/office/drawing/2014/main" id="{37294751-C779-2DE3-D38B-18C08F106451}"/>
              </a:ext>
            </a:extLst>
          </p:cNvPr>
          <p:cNvSpPr/>
          <p:nvPr/>
        </p:nvSpPr>
        <p:spPr>
          <a:xfrm>
            <a:off x="4877964" y="2453134"/>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cxnSp>
        <p:nvCxnSpPr>
          <p:cNvPr id="63" name="直線矢印コネクタ 62">
            <a:extLst>
              <a:ext uri="{FF2B5EF4-FFF2-40B4-BE49-F238E27FC236}">
                <a16:creationId xmlns:a16="http://schemas.microsoft.com/office/drawing/2014/main" id="{2AE2B16A-D727-58F4-F09C-C56BC5614C2F}"/>
              </a:ext>
            </a:extLst>
          </p:cNvPr>
          <p:cNvCxnSpPr>
            <a:cxnSpLocks/>
            <a:endCxn id="83" idx="0"/>
          </p:cNvCxnSpPr>
          <p:nvPr/>
        </p:nvCxnSpPr>
        <p:spPr>
          <a:xfrm>
            <a:off x="5606295" y="1642350"/>
            <a:ext cx="154634" cy="2324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直線矢印コネクタ 169">
            <a:extLst>
              <a:ext uri="{FF2B5EF4-FFF2-40B4-BE49-F238E27FC236}">
                <a16:creationId xmlns:a16="http://schemas.microsoft.com/office/drawing/2014/main" id="{E64CCC9B-C1C1-EE5B-F531-5C2877FAEA25}"/>
              </a:ext>
            </a:extLst>
          </p:cNvPr>
          <p:cNvCxnSpPr>
            <a:cxnSpLocks/>
            <a:stCxn id="92" idx="0"/>
          </p:cNvCxnSpPr>
          <p:nvPr/>
        </p:nvCxnSpPr>
        <p:spPr>
          <a:xfrm flipV="1">
            <a:off x="4916448" y="1617829"/>
            <a:ext cx="212596" cy="232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4" name="直線矢印コネクタ 173">
            <a:extLst>
              <a:ext uri="{FF2B5EF4-FFF2-40B4-BE49-F238E27FC236}">
                <a16:creationId xmlns:a16="http://schemas.microsoft.com/office/drawing/2014/main" id="{A1C5ED82-C1BE-5DA9-070D-83A0F66E0015}"/>
              </a:ext>
            </a:extLst>
          </p:cNvPr>
          <p:cNvCxnSpPr>
            <a:cxnSpLocks/>
          </p:cNvCxnSpPr>
          <p:nvPr/>
        </p:nvCxnSpPr>
        <p:spPr>
          <a:xfrm>
            <a:off x="5897094" y="2818367"/>
            <a:ext cx="717453" cy="195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直線矢印コネクタ 174">
            <a:extLst>
              <a:ext uri="{FF2B5EF4-FFF2-40B4-BE49-F238E27FC236}">
                <a16:creationId xmlns:a16="http://schemas.microsoft.com/office/drawing/2014/main" id="{5A33BB5A-02E2-A0C2-DB1E-D84BE57DEE6E}"/>
              </a:ext>
            </a:extLst>
          </p:cNvPr>
          <p:cNvCxnSpPr>
            <a:cxnSpLocks/>
            <a:endCxn id="48" idx="3"/>
          </p:cNvCxnSpPr>
          <p:nvPr/>
        </p:nvCxnSpPr>
        <p:spPr>
          <a:xfrm flipH="1" flipV="1">
            <a:off x="7163772" y="2263566"/>
            <a:ext cx="738983"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6" name="四角形: 角を丸くする 185">
            <a:extLst>
              <a:ext uri="{FF2B5EF4-FFF2-40B4-BE49-F238E27FC236}">
                <a16:creationId xmlns:a16="http://schemas.microsoft.com/office/drawing/2014/main" id="{9C30A2C3-C95B-C944-9731-669B73B8CAA4}"/>
              </a:ext>
            </a:extLst>
          </p:cNvPr>
          <p:cNvSpPr/>
          <p:nvPr/>
        </p:nvSpPr>
        <p:spPr>
          <a:xfrm>
            <a:off x="4345820" y="4477312"/>
            <a:ext cx="902695" cy="352578"/>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5E984F43-E453-386A-1B41-2ACADC72E35F}"/>
              </a:ext>
            </a:extLst>
          </p:cNvPr>
          <p:cNvSpPr txBox="1"/>
          <p:nvPr/>
        </p:nvSpPr>
        <p:spPr>
          <a:xfrm>
            <a:off x="2026391" y="4516058"/>
            <a:ext cx="2385589" cy="276999"/>
          </a:xfrm>
          <a:prstGeom prst="rect">
            <a:avLst/>
          </a:prstGeom>
          <a:noFill/>
        </p:spPr>
        <p:txBody>
          <a:bodyPr wrap="none" rtlCol="0">
            <a:spAutoFit/>
          </a:bodyPr>
          <a:lstStyle/>
          <a:p>
            <a:r>
              <a:rPr lang="ja-JP" altLang="en-US" sz="1200" b="1" dirty="0"/>
              <a:t>既存手法から改良を行う処理部</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950CE76C-59D1-7734-AB10-2FFC0BEDE5F8}"/>
              </a:ext>
            </a:extLst>
          </p:cNvPr>
          <p:cNvSpPr/>
          <p:nvPr/>
        </p:nvSpPr>
        <p:spPr>
          <a:xfrm>
            <a:off x="5546483" y="4032773"/>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9D6ECD2B-DE84-7893-549A-2D7E9543A09C}"/>
              </a:ext>
            </a:extLst>
          </p:cNvPr>
          <p:cNvSpPr txBox="1"/>
          <p:nvPr/>
        </p:nvSpPr>
        <p:spPr>
          <a:xfrm>
            <a:off x="2915478" y="4052668"/>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190" name="四角形: 角を丸くする 189">
            <a:extLst>
              <a:ext uri="{FF2B5EF4-FFF2-40B4-BE49-F238E27FC236}">
                <a16:creationId xmlns:a16="http://schemas.microsoft.com/office/drawing/2014/main" id="{5CF6D42C-7F85-0E6C-1E95-9BD7D408295D}"/>
              </a:ext>
            </a:extLst>
          </p:cNvPr>
          <p:cNvSpPr/>
          <p:nvPr/>
        </p:nvSpPr>
        <p:spPr>
          <a:xfrm>
            <a:off x="8200572" y="4472635"/>
            <a:ext cx="902695"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91" name="テキスト ボックス 190">
            <a:extLst>
              <a:ext uri="{FF2B5EF4-FFF2-40B4-BE49-F238E27FC236}">
                <a16:creationId xmlns:a16="http://schemas.microsoft.com/office/drawing/2014/main" id="{C629D79B-EED2-0E51-74D7-DE5B40710E47}"/>
              </a:ext>
            </a:extLst>
          </p:cNvPr>
          <p:cNvSpPr txBox="1"/>
          <p:nvPr/>
        </p:nvSpPr>
        <p:spPr>
          <a:xfrm>
            <a:off x="5546483" y="4525617"/>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7F1675A3-E230-09B0-CE99-A23284D0A18B}"/>
              </a:ext>
            </a:extLst>
          </p:cNvPr>
          <p:cNvSpPr/>
          <p:nvPr/>
        </p:nvSpPr>
        <p:spPr>
          <a:xfrm>
            <a:off x="2087715" y="1271273"/>
            <a:ext cx="1160588" cy="346556"/>
          </a:xfrm>
          <a:prstGeom prst="roundRect">
            <a:avLst/>
          </a:prstGeom>
          <a:solidFill>
            <a:schemeClr val="accent6">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形態素解析部</a:t>
            </a:r>
            <a:endParaRPr kumimoji="1" lang="ja-JP" altLang="en-US" sz="1200" dirty="0"/>
          </a:p>
        </p:txBody>
      </p:sp>
      <p:sp>
        <p:nvSpPr>
          <p:cNvPr id="47" name="四角形: 角を丸くする 46">
            <a:extLst>
              <a:ext uri="{FF2B5EF4-FFF2-40B4-BE49-F238E27FC236}">
                <a16:creationId xmlns:a16="http://schemas.microsoft.com/office/drawing/2014/main" id="{6B8CFC43-BE05-F37E-6B5C-7DF99F46A373}"/>
              </a:ext>
            </a:extLst>
          </p:cNvPr>
          <p:cNvSpPr/>
          <p:nvPr/>
        </p:nvSpPr>
        <p:spPr>
          <a:xfrm>
            <a:off x="9585921" y="4034298"/>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48" name="四角形: 角を丸くする 47">
            <a:extLst>
              <a:ext uri="{FF2B5EF4-FFF2-40B4-BE49-F238E27FC236}">
                <a16:creationId xmlns:a16="http://schemas.microsoft.com/office/drawing/2014/main" id="{2C115F0C-F5B4-346A-1757-10E1D3FA1A77}"/>
              </a:ext>
            </a:extLst>
          </p:cNvPr>
          <p:cNvSpPr/>
          <p:nvPr/>
        </p:nvSpPr>
        <p:spPr>
          <a:xfrm>
            <a:off x="6617200" y="209903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65" name="四角形: 角を丸くする 64">
            <a:extLst>
              <a:ext uri="{FF2B5EF4-FFF2-40B4-BE49-F238E27FC236}">
                <a16:creationId xmlns:a16="http://schemas.microsoft.com/office/drawing/2014/main" id="{456A188F-4B70-0B9B-AD00-76D02EAD2A6A}"/>
              </a:ext>
            </a:extLst>
          </p:cNvPr>
          <p:cNvSpPr/>
          <p:nvPr/>
        </p:nvSpPr>
        <p:spPr>
          <a:xfrm>
            <a:off x="6574406" y="2783116"/>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68" name="直線矢印コネクタ 67">
            <a:extLst>
              <a:ext uri="{FF2B5EF4-FFF2-40B4-BE49-F238E27FC236}">
                <a16:creationId xmlns:a16="http://schemas.microsoft.com/office/drawing/2014/main" id="{DEFCF5D3-4BAB-5C3E-758B-24FF4E5D65EF}"/>
              </a:ext>
            </a:extLst>
          </p:cNvPr>
          <p:cNvCxnSpPr>
            <a:cxnSpLocks/>
            <a:stCxn id="48" idx="1"/>
          </p:cNvCxnSpPr>
          <p:nvPr/>
        </p:nvCxnSpPr>
        <p:spPr>
          <a:xfrm flipH="1">
            <a:off x="5874812" y="2263566"/>
            <a:ext cx="742388" cy="278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直線矢印コネクタ 77">
            <a:extLst>
              <a:ext uri="{FF2B5EF4-FFF2-40B4-BE49-F238E27FC236}">
                <a16:creationId xmlns:a16="http://schemas.microsoft.com/office/drawing/2014/main" id="{8BC3AB32-88CC-DD5E-AED7-4BE713E0E149}"/>
              </a:ext>
            </a:extLst>
          </p:cNvPr>
          <p:cNvCxnSpPr>
            <a:cxnSpLocks/>
            <a:stCxn id="65" idx="3"/>
          </p:cNvCxnSpPr>
          <p:nvPr/>
        </p:nvCxnSpPr>
        <p:spPr>
          <a:xfrm flipV="1">
            <a:off x="7207006" y="2831761"/>
            <a:ext cx="705030" cy="150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20C19B79-D8FE-EA3E-F0D9-17F5C9B62BFC}"/>
              </a:ext>
            </a:extLst>
          </p:cNvPr>
          <p:cNvSpPr/>
          <p:nvPr/>
        </p:nvSpPr>
        <p:spPr>
          <a:xfrm>
            <a:off x="5487643" y="1874827"/>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cxnSp>
        <p:nvCxnSpPr>
          <p:cNvPr id="88" name="直線矢印コネクタ 87">
            <a:extLst>
              <a:ext uri="{FF2B5EF4-FFF2-40B4-BE49-F238E27FC236}">
                <a16:creationId xmlns:a16="http://schemas.microsoft.com/office/drawing/2014/main" id="{ED6F0EF7-DA56-86B6-C905-69E2573341C3}"/>
              </a:ext>
            </a:extLst>
          </p:cNvPr>
          <p:cNvCxnSpPr>
            <a:cxnSpLocks/>
            <a:stCxn id="83" idx="2"/>
          </p:cNvCxnSpPr>
          <p:nvPr/>
        </p:nvCxnSpPr>
        <p:spPr>
          <a:xfrm flipH="1">
            <a:off x="5644782" y="2203888"/>
            <a:ext cx="116147" cy="249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43A99B5-48D8-9691-E92A-D0728AF89033}"/>
              </a:ext>
            </a:extLst>
          </p:cNvPr>
          <p:cNvSpPr/>
          <p:nvPr/>
        </p:nvSpPr>
        <p:spPr>
          <a:xfrm>
            <a:off x="4623447" y="1850369"/>
            <a:ext cx="586002" cy="41582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98" name="直線矢印コネクタ 97">
            <a:extLst>
              <a:ext uri="{FF2B5EF4-FFF2-40B4-BE49-F238E27FC236}">
                <a16:creationId xmlns:a16="http://schemas.microsoft.com/office/drawing/2014/main" id="{3BD341F8-822C-CC64-BE83-5D512B3960C1}"/>
              </a:ext>
            </a:extLst>
          </p:cNvPr>
          <p:cNvCxnSpPr>
            <a:cxnSpLocks/>
            <a:endCxn id="92" idx="2"/>
          </p:cNvCxnSpPr>
          <p:nvPr/>
        </p:nvCxnSpPr>
        <p:spPr>
          <a:xfrm flipH="1" flipV="1">
            <a:off x="4916448" y="2266190"/>
            <a:ext cx="158998" cy="1746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6" name="テキスト ボックス 105">
            <a:extLst>
              <a:ext uri="{FF2B5EF4-FFF2-40B4-BE49-F238E27FC236}">
                <a16:creationId xmlns:a16="http://schemas.microsoft.com/office/drawing/2014/main" id="{DF2457FE-F7DB-AB15-7899-B9E72388AC6C}"/>
              </a:ext>
            </a:extLst>
          </p:cNvPr>
          <p:cNvSpPr txBox="1"/>
          <p:nvPr/>
        </p:nvSpPr>
        <p:spPr>
          <a:xfrm>
            <a:off x="6614547" y="4053845"/>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Tree>
    <p:extLst>
      <p:ext uri="{BB962C8B-B14F-4D97-AF65-F5344CB8AC3E}">
        <p14:creationId xmlns:p14="http://schemas.microsoft.com/office/powerpoint/2010/main" val="98094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3751924" y="1309629"/>
            <a:ext cx="3736303" cy="2324525"/>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248" name="四角形: 角を丸くする 247">
            <a:extLst>
              <a:ext uri="{FF2B5EF4-FFF2-40B4-BE49-F238E27FC236}">
                <a16:creationId xmlns:a16="http://schemas.microsoft.com/office/drawing/2014/main" id="{BBF84F62-6309-11AB-7FAE-4C12484C498F}"/>
              </a:ext>
            </a:extLst>
          </p:cNvPr>
          <p:cNvSpPr/>
          <p:nvPr/>
        </p:nvSpPr>
        <p:spPr>
          <a:xfrm>
            <a:off x="3751924" y="4298469"/>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3751924" y="3701205"/>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2802669" y="3772830"/>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3264334" y="434365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7404385" y="3723316"/>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4752519" y="3765746"/>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B31CDED6-0288-9F3A-BB1D-8537F5047B15}"/>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7" name="テキスト ボックス 6">
            <a:extLst>
              <a:ext uri="{FF2B5EF4-FFF2-40B4-BE49-F238E27FC236}">
                <a16:creationId xmlns:a16="http://schemas.microsoft.com/office/drawing/2014/main" id="{B498A49C-4D2E-D8E4-C9D7-9DF4CDEDF7A0}"/>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A6BB5F49-35C0-59CE-4D21-20C23F034FF1}"/>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1" name="四角形: 角を丸くする 10">
            <a:extLst>
              <a:ext uri="{FF2B5EF4-FFF2-40B4-BE49-F238E27FC236}">
                <a16:creationId xmlns:a16="http://schemas.microsoft.com/office/drawing/2014/main" id="{2C63D035-7549-FDDD-30CB-47979E46B28F}"/>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1" name="直線矢印コネクタ 20">
            <a:extLst>
              <a:ext uri="{FF2B5EF4-FFF2-40B4-BE49-F238E27FC236}">
                <a16:creationId xmlns:a16="http://schemas.microsoft.com/office/drawing/2014/main" id="{171529BA-1C7B-909C-3083-E16672DE35BE}"/>
              </a:ext>
            </a:extLst>
          </p:cNvPr>
          <p:cNvCxnSpPr>
            <a:stCxn id="6" idx="3"/>
            <a:endCxn id="9"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E7DA0CFE-B426-B80E-6775-972695C70FB2}"/>
              </a:ext>
            </a:extLst>
          </p:cNvPr>
          <p:cNvCxnSpPr>
            <a:cxnSpLocks/>
            <a:stCxn id="9" idx="2"/>
            <a:endCxn id="11"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四角形: 角を丸くする 29">
            <a:extLst>
              <a:ext uri="{FF2B5EF4-FFF2-40B4-BE49-F238E27FC236}">
                <a16:creationId xmlns:a16="http://schemas.microsoft.com/office/drawing/2014/main" id="{075C1E95-75A6-3F45-7302-F03762407A3E}"/>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31" name="直線矢印コネクタ 30">
            <a:extLst>
              <a:ext uri="{FF2B5EF4-FFF2-40B4-BE49-F238E27FC236}">
                <a16:creationId xmlns:a16="http://schemas.microsoft.com/office/drawing/2014/main" id="{8F46E058-1827-54AA-C5D1-CEF2EE517331}"/>
              </a:ext>
            </a:extLst>
          </p:cNvPr>
          <p:cNvCxnSpPr>
            <a:cxnSpLocks/>
            <a:stCxn id="11" idx="2"/>
            <a:endCxn id="30"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 name="四角形: 角を丸くする 37">
            <a:extLst>
              <a:ext uri="{FF2B5EF4-FFF2-40B4-BE49-F238E27FC236}">
                <a16:creationId xmlns:a16="http://schemas.microsoft.com/office/drawing/2014/main" id="{41F511C0-8B30-E170-763C-46EA1142D99E}"/>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9" name="直線矢印コネクタ 38">
            <a:extLst>
              <a:ext uri="{FF2B5EF4-FFF2-40B4-BE49-F238E27FC236}">
                <a16:creationId xmlns:a16="http://schemas.microsoft.com/office/drawing/2014/main" id="{CD3982FB-76CE-1389-AB1D-49CA3B6EDD57}"/>
              </a:ext>
            </a:extLst>
          </p:cNvPr>
          <p:cNvCxnSpPr>
            <a:cxnSpLocks/>
            <a:stCxn id="30" idx="3"/>
            <a:endCxn id="38"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四角形: 角を丸くする 41">
            <a:extLst>
              <a:ext uri="{FF2B5EF4-FFF2-40B4-BE49-F238E27FC236}">
                <a16:creationId xmlns:a16="http://schemas.microsoft.com/office/drawing/2014/main" id="{7C7306DF-3108-E858-AE43-BDE563899C5B}"/>
              </a:ext>
            </a:extLst>
          </p:cNvPr>
          <p:cNvSpPr/>
          <p:nvPr/>
        </p:nvSpPr>
        <p:spPr>
          <a:xfrm>
            <a:off x="6009804" y="2417938"/>
            <a:ext cx="840063" cy="395731"/>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47" name="直線矢印コネクタ 46">
            <a:extLst>
              <a:ext uri="{FF2B5EF4-FFF2-40B4-BE49-F238E27FC236}">
                <a16:creationId xmlns:a16="http://schemas.microsoft.com/office/drawing/2014/main" id="{2FC0AAB2-60C8-6358-A619-5C90A1BBAA54}"/>
              </a:ext>
            </a:extLst>
          </p:cNvPr>
          <p:cNvCxnSpPr>
            <a:cxnSpLocks/>
            <a:stCxn id="38" idx="0"/>
            <a:endCxn id="42"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四角形: 角を丸くする 50">
            <a:extLst>
              <a:ext uri="{FF2B5EF4-FFF2-40B4-BE49-F238E27FC236}">
                <a16:creationId xmlns:a16="http://schemas.microsoft.com/office/drawing/2014/main" id="{537B9E27-9DD6-8792-29A3-8C7EABB00474}"/>
              </a:ext>
            </a:extLst>
          </p:cNvPr>
          <p:cNvSpPr/>
          <p:nvPr/>
        </p:nvSpPr>
        <p:spPr>
          <a:xfrm>
            <a:off x="7622087" y="2417462"/>
            <a:ext cx="897120" cy="3957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52" name="直線矢印コネクタ 51">
            <a:extLst>
              <a:ext uri="{FF2B5EF4-FFF2-40B4-BE49-F238E27FC236}">
                <a16:creationId xmlns:a16="http://schemas.microsoft.com/office/drawing/2014/main" id="{2AC5606E-6F3C-B5E5-60CE-72EA4EAF6E39}"/>
              </a:ext>
            </a:extLst>
          </p:cNvPr>
          <p:cNvCxnSpPr>
            <a:cxnSpLocks/>
            <a:stCxn id="42" idx="3"/>
            <a:endCxn id="5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四角形: 角を丸くする 54">
            <a:extLst>
              <a:ext uri="{FF2B5EF4-FFF2-40B4-BE49-F238E27FC236}">
                <a16:creationId xmlns:a16="http://schemas.microsoft.com/office/drawing/2014/main" id="{19FD0154-795A-77E9-2B3D-4CAFEEE94415}"/>
              </a:ext>
            </a:extLst>
          </p:cNvPr>
          <p:cNvSpPr/>
          <p:nvPr/>
        </p:nvSpPr>
        <p:spPr>
          <a:xfrm>
            <a:off x="6994537" y="4268071"/>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56" name="テキスト ボックス 55">
            <a:extLst>
              <a:ext uri="{FF2B5EF4-FFF2-40B4-BE49-F238E27FC236}">
                <a16:creationId xmlns:a16="http://schemas.microsoft.com/office/drawing/2014/main" id="{235D8935-31FF-5B1E-3130-5B39B9C7554D}"/>
              </a:ext>
            </a:extLst>
          </p:cNvPr>
          <p:cNvSpPr txBox="1"/>
          <p:nvPr/>
        </p:nvSpPr>
        <p:spPr>
          <a:xfrm>
            <a:off x="4827240" y="4344007"/>
            <a:ext cx="2231701" cy="276999"/>
          </a:xfrm>
          <a:prstGeom prst="rect">
            <a:avLst/>
          </a:prstGeom>
          <a:noFill/>
        </p:spPr>
        <p:txBody>
          <a:bodyPr wrap="none" rtlCol="0">
            <a:spAutoFit/>
          </a:bodyPr>
          <a:lstStyle/>
          <a:p>
            <a:r>
              <a:rPr lang="ja-JP" altLang="en-US" sz="1200" b="1" dirty="0"/>
              <a:t>既存手法から改良を行う処理</a:t>
            </a:r>
            <a:r>
              <a:rPr lang="en-US" altLang="ja-JP" sz="1200" b="1" dirty="0"/>
              <a:t>:</a:t>
            </a:r>
            <a:endParaRPr kumimoji="1" lang="ja-JP" altLang="en-US" sz="1200" b="1" dirty="0"/>
          </a:p>
        </p:txBody>
      </p:sp>
    </p:spTree>
    <p:extLst>
      <p:ext uri="{BB962C8B-B14F-4D97-AF65-F5344CB8AC3E}">
        <p14:creationId xmlns:p14="http://schemas.microsoft.com/office/powerpoint/2010/main" val="4276423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346B60D0-7583-63B3-F3A8-99B3E6787B16}"/>
              </a:ext>
            </a:extLst>
          </p:cNvPr>
          <p:cNvSpPr/>
          <p:nvPr/>
        </p:nvSpPr>
        <p:spPr>
          <a:xfrm>
            <a:off x="1948712" y="1432877"/>
            <a:ext cx="4914609" cy="3167404"/>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5" name="四角形: 角を丸くする 4">
            <a:extLst>
              <a:ext uri="{FF2B5EF4-FFF2-40B4-BE49-F238E27FC236}">
                <a16:creationId xmlns:a16="http://schemas.microsoft.com/office/drawing/2014/main" id="{3898D2E8-589D-B31C-0947-62CDC252A9CD}"/>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8" name="四角形: 角を丸くする 7">
            <a:extLst>
              <a:ext uri="{FF2B5EF4-FFF2-40B4-BE49-F238E27FC236}">
                <a16:creationId xmlns:a16="http://schemas.microsoft.com/office/drawing/2014/main" id="{BEEE6646-CD62-3697-7E60-0EBE9E722B94}"/>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10" name="四角形: 角を丸くする 9">
            <a:extLst>
              <a:ext uri="{FF2B5EF4-FFF2-40B4-BE49-F238E27FC236}">
                <a16:creationId xmlns:a16="http://schemas.microsoft.com/office/drawing/2014/main" id="{2DC6B563-1ECB-03E9-CC4F-BB109760A9A6}"/>
              </a:ext>
            </a:extLst>
          </p:cNvPr>
          <p:cNvSpPr/>
          <p:nvPr/>
        </p:nvSpPr>
        <p:spPr>
          <a:xfrm>
            <a:off x="2757420" y="2690544"/>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2" name="直線矢印コネクタ 11">
            <a:extLst>
              <a:ext uri="{FF2B5EF4-FFF2-40B4-BE49-F238E27FC236}">
                <a16:creationId xmlns:a16="http://schemas.microsoft.com/office/drawing/2014/main" id="{DAF83611-3F0A-6A2B-43B8-880CE6A732DC}"/>
              </a:ext>
            </a:extLst>
          </p:cNvPr>
          <p:cNvCxnSpPr>
            <a:cxnSpLocks/>
            <a:stCxn id="14" idx="2"/>
            <a:endCxn id="8"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C6224C31-F59D-7C86-BC7C-995E07B918A2}"/>
              </a:ext>
            </a:extLst>
          </p:cNvPr>
          <p:cNvSpPr/>
          <p:nvPr/>
        </p:nvSpPr>
        <p:spPr>
          <a:xfrm>
            <a:off x="5778719" y="4758618"/>
            <a:ext cx="903999" cy="399031"/>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14" name="四角形: 角を丸くする 13">
            <a:extLst>
              <a:ext uri="{FF2B5EF4-FFF2-40B4-BE49-F238E27FC236}">
                <a16:creationId xmlns:a16="http://schemas.microsoft.com/office/drawing/2014/main" id="{0D4487A9-24D5-A305-FCAD-8ED06ACE6740}"/>
              </a:ext>
            </a:extLst>
          </p:cNvPr>
          <p:cNvSpPr/>
          <p:nvPr/>
        </p:nvSpPr>
        <p:spPr>
          <a:xfrm>
            <a:off x="2085480" y="2690544"/>
            <a:ext cx="535172" cy="436814"/>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16" name="直線矢印コネクタ 15">
            <a:extLst>
              <a:ext uri="{FF2B5EF4-FFF2-40B4-BE49-F238E27FC236}">
                <a16:creationId xmlns:a16="http://schemas.microsoft.com/office/drawing/2014/main" id="{689A6FCE-99F4-904A-31A9-7CE0C74D6F29}"/>
              </a:ext>
            </a:extLst>
          </p:cNvPr>
          <p:cNvCxnSpPr>
            <a:cxnSpLocks/>
            <a:stCxn id="115" idx="2"/>
            <a:endCxn id="13" idx="0"/>
          </p:cNvCxnSpPr>
          <p:nvPr/>
        </p:nvCxnSpPr>
        <p:spPr>
          <a:xfrm flipH="1">
            <a:off x="6230719" y="3950010"/>
            <a:ext cx="1" cy="8086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98C62B9B-9625-4931-02CD-A3189DACA292}"/>
              </a:ext>
            </a:extLst>
          </p:cNvPr>
          <p:cNvCxnSpPr>
            <a:cxnSpLocks/>
            <a:stCxn id="99" idx="3"/>
            <a:endCxn id="70"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四角形: 角を丸くする 17">
            <a:extLst>
              <a:ext uri="{FF2B5EF4-FFF2-40B4-BE49-F238E27FC236}">
                <a16:creationId xmlns:a16="http://schemas.microsoft.com/office/drawing/2014/main" id="{749AB7D1-BE38-BAE4-82E8-DA08678A9188}"/>
              </a:ext>
            </a:extLst>
          </p:cNvPr>
          <p:cNvSpPr/>
          <p:nvPr/>
        </p:nvSpPr>
        <p:spPr>
          <a:xfrm>
            <a:off x="1232905" y="1808647"/>
            <a:ext cx="654317" cy="430593"/>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9" name="直線矢印コネクタ 18">
            <a:extLst>
              <a:ext uri="{FF2B5EF4-FFF2-40B4-BE49-F238E27FC236}">
                <a16:creationId xmlns:a16="http://schemas.microsoft.com/office/drawing/2014/main" id="{6E960D6D-B7B2-4F81-C1FB-E138EC7DA7F2}"/>
              </a:ext>
            </a:extLst>
          </p:cNvPr>
          <p:cNvCxnSpPr>
            <a:cxnSpLocks/>
            <a:stCxn id="18" idx="3"/>
            <a:endCxn id="5"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線矢印コネクタ 19">
            <a:extLst>
              <a:ext uri="{FF2B5EF4-FFF2-40B4-BE49-F238E27FC236}">
                <a16:creationId xmlns:a16="http://schemas.microsoft.com/office/drawing/2014/main" id="{0B09366E-060E-59D8-546D-03D7BC8C2F13}"/>
              </a:ext>
            </a:extLst>
          </p:cNvPr>
          <p:cNvCxnSpPr>
            <a:cxnSpLocks/>
            <a:stCxn id="92" idx="0"/>
            <a:endCxn id="69"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CEB7433C-75AB-7BF0-C5FB-29803A2A23FF}"/>
              </a:ext>
            </a:extLst>
          </p:cNvPr>
          <p:cNvCxnSpPr>
            <a:cxnSpLocks/>
            <a:stCxn id="5" idx="2"/>
            <a:endCxn id="10"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線矢印コネクタ 22">
            <a:extLst>
              <a:ext uri="{FF2B5EF4-FFF2-40B4-BE49-F238E27FC236}">
                <a16:creationId xmlns:a16="http://schemas.microsoft.com/office/drawing/2014/main" id="{E5695620-4A98-4300-85D4-A5CE02AF2F03}"/>
              </a:ext>
            </a:extLst>
          </p:cNvPr>
          <p:cNvCxnSpPr>
            <a:cxnSpLocks/>
            <a:stCxn id="5" idx="2"/>
            <a:endCxn id="14"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四角形: 角を丸くする 68">
            <a:extLst>
              <a:ext uri="{FF2B5EF4-FFF2-40B4-BE49-F238E27FC236}">
                <a16:creationId xmlns:a16="http://schemas.microsoft.com/office/drawing/2014/main" id="{79E76327-852C-29F3-B9C5-D4C1B55D0CF5}"/>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70" name="四角形: 角を丸くする 69">
            <a:extLst>
              <a:ext uri="{FF2B5EF4-FFF2-40B4-BE49-F238E27FC236}">
                <a16:creationId xmlns:a16="http://schemas.microsoft.com/office/drawing/2014/main" id="{567FF582-2C7F-A8CA-A50A-11A6DC1DC5A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71" name="四角形: 角を丸くする 70">
            <a:extLst>
              <a:ext uri="{FF2B5EF4-FFF2-40B4-BE49-F238E27FC236}">
                <a16:creationId xmlns:a16="http://schemas.microsoft.com/office/drawing/2014/main" id="{19F8F7FB-CC6D-885D-191D-B68589570197}"/>
              </a:ext>
            </a:extLst>
          </p:cNvPr>
          <p:cNvSpPr/>
          <p:nvPr/>
        </p:nvSpPr>
        <p:spPr>
          <a:xfrm>
            <a:off x="4158002" y="406077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89" name="直線矢印コネクタ 88">
            <a:extLst>
              <a:ext uri="{FF2B5EF4-FFF2-40B4-BE49-F238E27FC236}">
                <a16:creationId xmlns:a16="http://schemas.microsoft.com/office/drawing/2014/main" id="{7B012B4A-967A-A45A-CAE6-60E889D390E9}"/>
              </a:ext>
            </a:extLst>
          </p:cNvPr>
          <p:cNvCxnSpPr>
            <a:cxnSpLocks/>
            <a:stCxn id="10" idx="2"/>
            <a:endCxn id="8"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四角形: 角を丸くする 91">
            <a:extLst>
              <a:ext uri="{FF2B5EF4-FFF2-40B4-BE49-F238E27FC236}">
                <a16:creationId xmlns:a16="http://schemas.microsoft.com/office/drawing/2014/main" id="{E96D60D2-0ABD-D422-D563-8E0AD86EF657}"/>
              </a:ext>
            </a:extLst>
          </p:cNvPr>
          <p:cNvSpPr/>
          <p:nvPr/>
        </p:nvSpPr>
        <p:spPr>
          <a:xfrm>
            <a:off x="4163132" y="3502832"/>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93" name="直線矢印コネクタ 92">
            <a:extLst>
              <a:ext uri="{FF2B5EF4-FFF2-40B4-BE49-F238E27FC236}">
                <a16:creationId xmlns:a16="http://schemas.microsoft.com/office/drawing/2014/main" id="{B9E2F61A-0AE8-46B0-D659-6C56694DD8ED}"/>
              </a:ext>
            </a:extLst>
          </p:cNvPr>
          <p:cNvCxnSpPr>
            <a:cxnSpLocks/>
            <a:stCxn id="8" idx="3"/>
            <a:endCxn id="92"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四角形: 角を丸くする 98">
            <a:extLst>
              <a:ext uri="{FF2B5EF4-FFF2-40B4-BE49-F238E27FC236}">
                <a16:creationId xmlns:a16="http://schemas.microsoft.com/office/drawing/2014/main" id="{C6D26870-9152-65C1-7532-71BD87872C16}"/>
              </a:ext>
            </a:extLst>
          </p:cNvPr>
          <p:cNvSpPr/>
          <p:nvPr/>
        </p:nvSpPr>
        <p:spPr>
          <a:xfrm>
            <a:off x="4163132" y="1809260"/>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00" name="直線矢印コネクタ 99">
            <a:extLst>
              <a:ext uri="{FF2B5EF4-FFF2-40B4-BE49-F238E27FC236}">
                <a16:creationId xmlns:a16="http://schemas.microsoft.com/office/drawing/2014/main" id="{5426BC47-08A2-974A-FCED-942778866E90}"/>
              </a:ext>
            </a:extLst>
          </p:cNvPr>
          <p:cNvCxnSpPr>
            <a:cxnSpLocks/>
            <a:stCxn id="69" idx="0"/>
            <a:endCxn id="99"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1" name="四角形: 角を丸くする 110">
            <a:extLst>
              <a:ext uri="{FF2B5EF4-FFF2-40B4-BE49-F238E27FC236}">
                <a16:creationId xmlns:a16="http://schemas.microsoft.com/office/drawing/2014/main" id="{E648AA29-F021-B140-80F8-2F0A41E5577A}"/>
              </a:ext>
            </a:extLst>
          </p:cNvPr>
          <p:cNvSpPr/>
          <p:nvPr/>
        </p:nvSpPr>
        <p:spPr>
          <a:xfrm>
            <a:off x="5681770" y="2537723"/>
            <a:ext cx="1097899" cy="435455"/>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5</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112" name="直線矢印コネクタ 111">
            <a:extLst>
              <a:ext uri="{FF2B5EF4-FFF2-40B4-BE49-F238E27FC236}">
                <a16:creationId xmlns:a16="http://schemas.microsoft.com/office/drawing/2014/main" id="{349E666A-D0BA-94E2-AF58-53056A249A89}"/>
              </a:ext>
            </a:extLst>
          </p:cNvPr>
          <p:cNvCxnSpPr>
            <a:cxnSpLocks/>
            <a:stCxn id="70" idx="2"/>
            <a:endCxn id="111" idx="0"/>
          </p:cNvCxnSpPr>
          <p:nvPr/>
        </p:nvCxnSpPr>
        <p:spPr>
          <a:xfrm>
            <a:off x="6230720" y="2260778"/>
            <a:ext cx="0" cy="276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5" name="四角形: 角を丸くする 114">
            <a:extLst>
              <a:ext uri="{FF2B5EF4-FFF2-40B4-BE49-F238E27FC236}">
                <a16:creationId xmlns:a16="http://schemas.microsoft.com/office/drawing/2014/main" id="{D76E9315-D037-FA1C-5751-7CDDDA2E02B0}"/>
              </a:ext>
            </a:extLst>
          </p:cNvPr>
          <p:cNvSpPr/>
          <p:nvPr/>
        </p:nvSpPr>
        <p:spPr>
          <a:xfrm>
            <a:off x="5717962" y="3478614"/>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概念レベル</a:t>
            </a:r>
            <a:endParaRPr lang="en-US" altLang="ja-JP" sz="1200" dirty="0"/>
          </a:p>
          <a:p>
            <a:pPr algn="ctr"/>
            <a:r>
              <a:rPr lang="ja-JP" altLang="en-US" sz="1200" dirty="0"/>
              <a:t>生成処理</a:t>
            </a:r>
            <a:endParaRPr kumimoji="1" lang="ja-JP" altLang="en-US" sz="1200" dirty="0"/>
          </a:p>
        </p:txBody>
      </p:sp>
      <p:cxnSp>
        <p:nvCxnSpPr>
          <p:cNvPr id="116" name="直線矢印コネクタ 115">
            <a:extLst>
              <a:ext uri="{FF2B5EF4-FFF2-40B4-BE49-F238E27FC236}">
                <a16:creationId xmlns:a16="http://schemas.microsoft.com/office/drawing/2014/main" id="{BC921F49-CF3E-32C9-4A88-4A4002F95881}"/>
              </a:ext>
            </a:extLst>
          </p:cNvPr>
          <p:cNvCxnSpPr>
            <a:cxnSpLocks/>
            <a:stCxn id="111" idx="2"/>
            <a:endCxn id="115" idx="0"/>
          </p:cNvCxnSpPr>
          <p:nvPr/>
        </p:nvCxnSpPr>
        <p:spPr>
          <a:xfrm>
            <a:off x="6230720" y="2973178"/>
            <a:ext cx="0" cy="5054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8" name="四角形: 角を丸くする 127">
            <a:extLst>
              <a:ext uri="{FF2B5EF4-FFF2-40B4-BE49-F238E27FC236}">
                <a16:creationId xmlns:a16="http://schemas.microsoft.com/office/drawing/2014/main" id="{772448E9-33C3-C897-86FE-AC19CB7112D8}"/>
              </a:ext>
            </a:extLst>
          </p:cNvPr>
          <p:cNvSpPr/>
          <p:nvPr/>
        </p:nvSpPr>
        <p:spPr>
          <a:xfrm>
            <a:off x="4218759" y="4758618"/>
            <a:ext cx="903999" cy="399031"/>
          </a:xfrm>
          <a:prstGeom prst="round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129" name="直線矢印コネクタ 128">
            <a:extLst>
              <a:ext uri="{FF2B5EF4-FFF2-40B4-BE49-F238E27FC236}">
                <a16:creationId xmlns:a16="http://schemas.microsoft.com/office/drawing/2014/main" id="{A280CC7A-0950-40EA-CCE7-250A304A62CF}"/>
              </a:ext>
            </a:extLst>
          </p:cNvPr>
          <p:cNvCxnSpPr>
            <a:cxnSpLocks/>
            <a:stCxn id="71" idx="2"/>
            <a:endCxn id="128" idx="0"/>
          </p:cNvCxnSpPr>
          <p:nvPr/>
        </p:nvCxnSpPr>
        <p:spPr>
          <a:xfrm flipH="1">
            <a:off x="4670759" y="4532168"/>
            <a:ext cx="1" cy="2264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コネクタ: カギ線 133">
            <a:extLst>
              <a:ext uri="{FF2B5EF4-FFF2-40B4-BE49-F238E27FC236}">
                <a16:creationId xmlns:a16="http://schemas.microsoft.com/office/drawing/2014/main" id="{8161C78C-9D4E-2A99-50CC-E73E6F841AD9}"/>
              </a:ext>
            </a:extLst>
          </p:cNvPr>
          <p:cNvCxnSpPr>
            <a:stCxn id="18" idx="0"/>
            <a:endCxn id="70"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136" name="コネクタ: カギ線 135">
            <a:extLst>
              <a:ext uri="{FF2B5EF4-FFF2-40B4-BE49-F238E27FC236}">
                <a16:creationId xmlns:a16="http://schemas.microsoft.com/office/drawing/2014/main" id="{709D2B8C-6DEE-D84A-2AFB-BC72B9B6925A}"/>
              </a:ext>
            </a:extLst>
          </p:cNvPr>
          <p:cNvCxnSpPr>
            <a:cxnSpLocks/>
            <a:stCxn id="18" idx="2"/>
            <a:endCxn id="8"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コネクタ: カギ線 138">
            <a:extLst>
              <a:ext uri="{FF2B5EF4-FFF2-40B4-BE49-F238E27FC236}">
                <a16:creationId xmlns:a16="http://schemas.microsoft.com/office/drawing/2014/main" id="{E3F6DFB7-B272-D3DA-7A0B-1B05CA432463}"/>
              </a:ext>
            </a:extLst>
          </p:cNvPr>
          <p:cNvCxnSpPr>
            <a:cxnSpLocks/>
            <a:stCxn id="18" idx="2"/>
            <a:endCxn id="71" idx="1"/>
          </p:cNvCxnSpPr>
          <p:nvPr/>
        </p:nvCxnSpPr>
        <p:spPr>
          <a:xfrm rot="16200000" flipH="1">
            <a:off x="1830418" y="1968886"/>
            <a:ext cx="2057230" cy="259793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0" name="コネクタ: カギ線 149">
            <a:extLst>
              <a:ext uri="{FF2B5EF4-FFF2-40B4-BE49-F238E27FC236}">
                <a16:creationId xmlns:a16="http://schemas.microsoft.com/office/drawing/2014/main" id="{1C760DD7-BEE1-2396-0885-FF58A1B2AC1F}"/>
              </a:ext>
            </a:extLst>
          </p:cNvPr>
          <p:cNvCxnSpPr>
            <a:cxnSpLocks/>
            <a:stCxn id="13" idx="1"/>
            <a:endCxn id="71" idx="3"/>
          </p:cNvCxnSpPr>
          <p:nvPr/>
        </p:nvCxnSpPr>
        <p:spPr>
          <a:xfrm rot="10800000">
            <a:off x="5183517" y="4296470"/>
            <a:ext cx="595202" cy="66166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53" name="四角形: 角を丸くする 152">
            <a:extLst>
              <a:ext uri="{FF2B5EF4-FFF2-40B4-BE49-F238E27FC236}">
                <a16:creationId xmlns:a16="http://schemas.microsoft.com/office/drawing/2014/main" id="{22A0C892-EB34-66E1-2899-B587C4737A83}"/>
              </a:ext>
            </a:extLst>
          </p:cNvPr>
          <p:cNvSpPr/>
          <p:nvPr/>
        </p:nvSpPr>
        <p:spPr>
          <a:xfrm>
            <a:off x="7833573" y="3478614"/>
            <a:ext cx="1017952"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a:t>
            </a:r>
            <a:endParaRPr kumimoji="1" lang="en-US" altLang="ja-JP" sz="1200" dirty="0"/>
          </a:p>
          <a:p>
            <a:pPr algn="ctr"/>
            <a:r>
              <a:rPr kumimoji="1" lang="ja-JP" altLang="en-US" sz="1200" dirty="0"/>
              <a:t>算出部</a:t>
            </a:r>
          </a:p>
        </p:txBody>
      </p:sp>
      <p:cxnSp>
        <p:nvCxnSpPr>
          <p:cNvPr id="227" name="直線矢印コネクタ 226">
            <a:extLst>
              <a:ext uri="{FF2B5EF4-FFF2-40B4-BE49-F238E27FC236}">
                <a16:creationId xmlns:a16="http://schemas.microsoft.com/office/drawing/2014/main" id="{C9379253-1711-C855-FF6B-46302B4F7ED1}"/>
              </a:ext>
            </a:extLst>
          </p:cNvPr>
          <p:cNvCxnSpPr>
            <a:cxnSpLocks/>
            <a:endCxn id="2" idx="1"/>
          </p:cNvCxnSpPr>
          <p:nvPr/>
        </p:nvCxnSpPr>
        <p:spPr>
          <a:xfrm flipV="1">
            <a:off x="6738377" y="3377100"/>
            <a:ext cx="254551" cy="172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3" name="直線矢印コネクタ 232">
            <a:extLst>
              <a:ext uri="{FF2B5EF4-FFF2-40B4-BE49-F238E27FC236}">
                <a16:creationId xmlns:a16="http://schemas.microsoft.com/office/drawing/2014/main" id="{2D11516A-CEF2-0492-DF6C-7CA899C0FA42}"/>
              </a:ext>
            </a:extLst>
          </p:cNvPr>
          <p:cNvCxnSpPr>
            <a:cxnSpLocks/>
            <a:stCxn id="4" idx="1"/>
          </p:cNvCxnSpPr>
          <p:nvPr/>
        </p:nvCxnSpPr>
        <p:spPr>
          <a:xfrm flipH="1" flipV="1">
            <a:off x="6761630" y="3854330"/>
            <a:ext cx="189892"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8" name="四角形: 角を丸くする 247">
            <a:extLst>
              <a:ext uri="{FF2B5EF4-FFF2-40B4-BE49-F238E27FC236}">
                <a16:creationId xmlns:a16="http://schemas.microsoft.com/office/drawing/2014/main" id="{BBF84F62-6309-11AB-7FAE-4C12484C498F}"/>
              </a:ext>
            </a:extLst>
          </p:cNvPr>
          <p:cNvSpPr/>
          <p:nvPr/>
        </p:nvSpPr>
        <p:spPr>
          <a:xfrm>
            <a:off x="1109367" y="5678187"/>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49" name="四角形: 角を丸くする 248">
            <a:extLst>
              <a:ext uri="{FF2B5EF4-FFF2-40B4-BE49-F238E27FC236}">
                <a16:creationId xmlns:a16="http://schemas.microsoft.com/office/drawing/2014/main" id="{49EA9191-9B69-1CC8-00BE-9B892877D0CB}"/>
              </a:ext>
            </a:extLst>
          </p:cNvPr>
          <p:cNvSpPr/>
          <p:nvPr/>
        </p:nvSpPr>
        <p:spPr>
          <a:xfrm>
            <a:off x="1108063" y="5199038"/>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0" name="テキスト ボックス 249">
            <a:extLst>
              <a:ext uri="{FF2B5EF4-FFF2-40B4-BE49-F238E27FC236}">
                <a16:creationId xmlns:a16="http://schemas.microsoft.com/office/drawing/2014/main" id="{6EAA907B-3726-2835-D0B1-3CF559EA4B10}"/>
              </a:ext>
            </a:extLst>
          </p:cNvPr>
          <p:cNvSpPr txBox="1"/>
          <p:nvPr/>
        </p:nvSpPr>
        <p:spPr>
          <a:xfrm>
            <a:off x="158808" y="5270663"/>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251" name="テキスト ボックス 250">
            <a:extLst>
              <a:ext uri="{FF2B5EF4-FFF2-40B4-BE49-F238E27FC236}">
                <a16:creationId xmlns:a16="http://schemas.microsoft.com/office/drawing/2014/main" id="{19B2E29D-8591-ACA1-FEF8-1263F3A6A9D3}"/>
              </a:ext>
            </a:extLst>
          </p:cNvPr>
          <p:cNvSpPr txBox="1"/>
          <p:nvPr/>
        </p:nvSpPr>
        <p:spPr>
          <a:xfrm>
            <a:off x="610559" y="5724807"/>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254" name="四角形: 角を丸くする 253">
            <a:extLst>
              <a:ext uri="{FF2B5EF4-FFF2-40B4-BE49-F238E27FC236}">
                <a16:creationId xmlns:a16="http://schemas.microsoft.com/office/drawing/2014/main" id="{6055F02D-2556-77C4-EB26-0A86AF106602}"/>
              </a:ext>
            </a:extLst>
          </p:cNvPr>
          <p:cNvSpPr/>
          <p:nvPr/>
        </p:nvSpPr>
        <p:spPr>
          <a:xfrm>
            <a:off x="4740310" y="5228942"/>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55" name="テキスト ボックス 254">
            <a:extLst>
              <a:ext uri="{FF2B5EF4-FFF2-40B4-BE49-F238E27FC236}">
                <a16:creationId xmlns:a16="http://schemas.microsoft.com/office/drawing/2014/main" id="{CEC98DC3-A2E1-78C1-B7BA-4197971B69E2}"/>
              </a:ext>
            </a:extLst>
          </p:cNvPr>
          <p:cNvSpPr txBox="1"/>
          <p:nvPr/>
        </p:nvSpPr>
        <p:spPr>
          <a:xfrm>
            <a:off x="2088444" y="5271372"/>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256" name="四角形: 角を丸くする 255">
            <a:extLst>
              <a:ext uri="{FF2B5EF4-FFF2-40B4-BE49-F238E27FC236}">
                <a16:creationId xmlns:a16="http://schemas.microsoft.com/office/drawing/2014/main" id="{B08AACE3-FB42-BE7F-687B-D8CD8D2A5BBB}"/>
              </a:ext>
            </a:extLst>
          </p:cNvPr>
          <p:cNvSpPr/>
          <p:nvPr/>
        </p:nvSpPr>
        <p:spPr>
          <a:xfrm>
            <a:off x="4607621" y="5672165"/>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257" name="テキスト ボックス 256">
            <a:extLst>
              <a:ext uri="{FF2B5EF4-FFF2-40B4-BE49-F238E27FC236}">
                <a16:creationId xmlns:a16="http://schemas.microsoft.com/office/drawing/2014/main" id="{98D7BEC0-0635-2F8B-3089-E3069177E590}"/>
              </a:ext>
            </a:extLst>
          </p:cNvPr>
          <p:cNvSpPr txBox="1"/>
          <p:nvPr/>
        </p:nvSpPr>
        <p:spPr>
          <a:xfrm>
            <a:off x="2083732" y="5734105"/>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2" name="四角形: 角を丸くする 1">
            <a:extLst>
              <a:ext uri="{FF2B5EF4-FFF2-40B4-BE49-F238E27FC236}">
                <a16:creationId xmlns:a16="http://schemas.microsoft.com/office/drawing/2014/main" id="{6DA77B74-9E54-4E7A-DC36-36E4AD824BD7}"/>
              </a:ext>
            </a:extLst>
          </p:cNvPr>
          <p:cNvSpPr/>
          <p:nvPr/>
        </p:nvSpPr>
        <p:spPr>
          <a:xfrm>
            <a:off x="6992928" y="3212569"/>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4" name="四角形: 角を丸くする 3">
            <a:extLst>
              <a:ext uri="{FF2B5EF4-FFF2-40B4-BE49-F238E27FC236}">
                <a16:creationId xmlns:a16="http://schemas.microsoft.com/office/drawing/2014/main" id="{28E2E299-7EE9-FAB1-5E54-0D20638EB6C0}"/>
              </a:ext>
            </a:extLst>
          </p:cNvPr>
          <p:cNvSpPr/>
          <p:nvPr/>
        </p:nvSpPr>
        <p:spPr>
          <a:xfrm>
            <a:off x="6951522" y="3880619"/>
            <a:ext cx="632600" cy="433836"/>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26" name="直線矢印コネクタ 25">
            <a:extLst>
              <a:ext uri="{FF2B5EF4-FFF2-40B4-BE49-F238E27FC236}">
                <a16:creationId xmlns:a16="http://schemas.microsoft.com/office/drawing/2014/main" id="{92DDC286-35AC-7AFF-FE29-D92B2E7FEE88}"/>
              </a:ext>
            </a:extLst>
          </p:cNvPr>
          <p:cNvCxnSpPr>
            <a:cxnSpLocks/>
            <a:stCxn id="2" idx="3"/>
          </p:cNvCxnSpPr>
          <p:nvPr/>
        </p:nvCxnSpPr>
        <p:spPr>
          <a:xfrm>
            <a:off x="7539500" y="3377100"/>
            <a:ext cx="294073" cy="1914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直線矢印コネクタ 28">
            <a:extLst>
              <a:ext uri="{FF2B5EF4-FFF2-40B4-BE49-F238E27FC236}">
                <a16:creationId xmlns:a16="http://schemas.microsoft.com/office/drawing/2014/main" id="{E55DF2AE-953C-E95C-5589-2C140F6E28A3}"/>
              </a:ext>
            </a:extLst>
          </p:cNvPr>
          <p:cNvCxnSpPr>
            <a:cxnSpLocks/>
            <a:endCxn id="4" idx="3"/>
          </p:cNvCxnSpPr>
          <p:nvPr/>
        </p:nvCxnSpPr>
        <p:spPr>
          <a:xfrm flipH="1">
            <a:off x="7584122" y="3854330"/>
            <a:ext cx="249451" cy="2432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D13D0592-CF86-721B-1339-D5D01F61CF03}"/>
              </a:ext>
            </a:extLst>
          </p:cNvPr>
          <p:cNvSpPr/>
          <p:nvPr/>
        </p:nvSpPr>
        <p:spPr>
          <a:xfrm>
            <a:off x="8559881" y="5231993"/>
            <a:ext cx="897120"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3" name="テキスト ボックス 32">
            <a:extLst>
              <a:ext uri="{FF2B5EF4-FFF2-40B4-BE49-F238E27FC236}">
                <a16:creationId xmlns:a16="http://schemas.microsoft.com/office/drawing/2014/main" id="{B13EEDAB-9912-FF93-215D-4FAB53FF5AC3}"/>
              </a:ext>
            </a:extLst>
          </p:cNvPr>
          <p:cNvSpPr txBox="1"/>
          <p:nvPr/>
        </p:nvSpPr>
        <p:spPr>
          <a:xfrm>
            <a:off x="5618834" y="5289363"/>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44" name="四角形: 角を丸くする 43">
            <a:extLst>
              <a:ext uri="{FF2B5EF4-FFF2-40B4-BE49-F238E27FC236}">
                <a16:creationId xmlns:a16="http://schemas.microsoft.com/office/drawing/2014/main" id="{3511D4AB-00A6-EE25-4DDA-C2A9E714B9B2}"/>
              </a:ext>
            </a:extLst>
          </p:cNvPr>
          <p:cNvSpPr/>
          <p:nvPr/>
        </p:nvSpPr>
        <p:spPr>
          <a:xfrm>
            <a:off x="8131458" y="5672165"/>
            <a:ext cx="897120" cy="352578"/>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5" name="テキスト ボックス 44">
            <a:extLst>
              <a:ext uri="{FF2B5EF4-FFF2-40B4-BE49-F238E27FC236}">
                <a16:creationId xmlns:a16="http://schemas.microsoft.com/office/drawing/2014/main" id="{0E68CF43-57BA-9107-991A-508B68DD0135}"/>
              </a:ext>
            </a:extLst>
          </p:cNvPr>
          <p:cNvSpPr txBox="1"/>
          <p:nvPr/>
        </p:nvSpPr>
        <p:spPr>
          <a:xfrm>
            <a:off x="5516638" y="5708231"/>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3993705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ダイアグラム, 概略図&#10;&#10;自動的に生成された説明">
            <a:extLst>
              <a:ext uri="{FF2B5EF4-FFF2-40B4-BE49-F238E27FC236}">
                <a16:creationId xmlns:a16="http://schemas.microsoft.com/office/drawing/2014/main" id="{B5404938-653A-2E80-158D-5FC2695A1A1C}"/>
              </a:ext>
            </a:extLst>
          </p:cNvPr>
          <p:cNvPicPr>
            <a:picLocks noChangeAspect="1"/>
          </p:cNvPicPr>
          <p:nvPr/>
        </p:nvPicPr>
        <p:blipFill rotWithShape="1">
          <a:blip r:embed="rId2">
            <a:extLst>
              <a:ext uri="{28A0092B-C50C-407E-A947-70E740481C1C}">
                <a14:useLocalDpi xmlns:a14="http://schemas.microsoft.com/office/drawing/2010/main" val="0"/>
              </a:ext>
            </a:extLst>
          </a:blip>
          <a:srcRect r="28293"/>
          <a:stretch/>
        </p:blipFill>
        <p:spPr>
          <a:xfrm>
            <a:off x="0" y="1205612"/>
            <a:ext cx="8742556" cy="3358204"/>
          </a:xfrm>
          <a:prstGeom prst="rect">
            <a:avLst/>
          </a:prstGeom>
        </p:spPr>
      </p:pic>
      <p:sp>
        <p:nvSpPr>
          <p:cNvPr id="4" name="正方形/長方形 3">
            <a:extLst>
              <a:ext uri="{FF2B5EF4-FFF2-40B4-BE49-F238E27FC236}">
                <a16:creationId xmlns:a16="http://schemas.microsoft.com/office/drawing/2014/main" id="{9742F0EF-5340-AAD7-9C8C-2EB60E8C532F}"/>
              </a:ext>
            </a:extLst>
          </p:cNvPr>
          <p:cNvSpPr/>
          <p:nvPr/>
        </p:nvSpPr>
        <p:spPr>
          <a:xfrm>
            <a:off x="3314700" y="1649186"/>
            <a:ext cx="1898431" cy="7674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1B91FB9-499B-EBB2-2658-F56650E2C4F7}"/>
              </a:ext>
            </a:extLst>
          </p:cNvPr>
          <p:cNvSpPr txBox="1"/>
          <p:nvPr/>
        </p:nvSpPr>
        <p:spPr>
          <a:xfrm>
            <a:off x="4082144" y="919568"/>
            <a:ext cx="1005403" cy="338554"/>
          </a:xfrm>
          <a:prstGeom prst="rect">
            <a:avLst/>
          </a:prstGeom>
          <a:noFill/>
        </p:spPr>
        <p:txBody>
          <a:bodyPr wrap="square" rtlCol="0">
            <a:spAutoFit/>
          </a:bodyPr>
          <a:lstStyle/>
          <a:p>
            <a:r>
              <a:rPr lang="ja-JP" altLang="en-US" sz="1600" dirty="0"/>
              <a:t>検索単語</a:t>
            </a:r>
          </a:p>
        </p:txBody>
      </p:sp>
      <p:sp>
        <p:nvSpPr>
          <p:cNvPr id="6" name="テキスト ボックス 5">
            <a:extLst>
              <a:ext uri="{FF2B5EF4-FFF2-40B4-BE49-F238E27FC236}">
                <a16:creationId xmlns:a16="http://schemas.microsoft.com/office/drawing/2014/main" id="{ECB7F9EB-0D88-A6A1-3DE5-94ACD524128A}"/>
              </a:ext>
            </a:extLst>
          </p:cNvPr>
          <p:cNvSpPr txBox="1"/>
          <p:nvPr/>
        </p:nvSpPr>
        <p:spPr>
          <a:xfrm>
            <a:off x="2514481" y="1863631"/>
            <a:ext cx="800219" cy="338554"/>
          </a:xfrm>
          <a:prstGeom prst="rect">
            <a:avLst/>
          </a:prstGeom>
          <a:noFill/>
        </p:spPr>
        <p:txBody>
          <a:bodyPr wrap="square" rtlCol="0">
            <a:spAutoFit/>
          </a:bodyPr>
          <a:lstStyle/>
          <a:p>
            <a:r>
              <a:rPr lang="ja-JP" altLang="en-US" sz="1600" dirty="0"/>
              <a:t>同義語</a:t>
            </a:r>
          </a:p>
        </p:txBody>
      </p:sp>
      <p:sp>
        <p:nvSpPr>
          <p:cNvPr id="7" name="正方形/長方形 6">
            <a:extLst>
              <a:ext uri="{FF2B5EF4-FFF2-40B4-BE49-F238E27FC236}">
                <a16:creationId xmlns:a16="http://schemas.microsoft.com/office/drawing/2014/main" id="{6565F6C4-57BC-A4F5-76CC-C3B014F4DA27}"/>
              </a:ext>
            </a:extLst>
          </p:cNvPr>
          <p:cNvSpPr/>
          <p:nvPr/>
        </p:nvSpPr>
        <p:spPr>
          <a:xfrm>
            <a:off x="0" y="2547257"/>
            <a:ext cx="8742556" cy="20165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6F97D01A-E58D-FF4E-FA6E-63B52D57234C}"/>
              </a:ext>
            </a:extLst>
          </p:cNvPr>
          <p:cNvSpPr txBox="1"/>
          <p:nvPr/>
        </p:nvSpPr>
        <p:spPr>
          <a:xfrm>
            <a:off x="42175" y="2139631"/>
            <a:ext cx="1005403" cy="338554"/>
          </a:xfrm>
          <a:prstGeom prst="rect">
            <a:avLst/>
          </a:prstGeom>
          <a:noFill/>
        </p:spPr>
        <p:txBody>
          <a:bodyPr wrap="square" rtlCol="0">
            <a:spAutoFit/>
          </a:bodyPr>
          <a:lstStyle/>
          <a:p>
            <a:r>
              <a:rPr lang="ja-JP" altLang="en-US" sz="1600" dirty="0"/>
              <a:t>下位概念</a:t>
            </a:r>
          </a:p>
        </p:txBody>
      </p:sp>
    </p:spTree>
    <p:extLst>
      <p:ext uri="{BB962C8B-B14F-4D97-AF65-F5344CB8AC3E}">
        <p14:creationId xmlns:p14="http://schemas.microsoft.com/office/powerpoint/2010/main" val="421279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1819C1B-24D3-A15E-65A7-885DBB04FF1E}"/>
              </a:ext>
            </a:extLst>
          </p:cNvPr>
          <p:cNvSpPr/>
          <p:nvPr/>
        </p:nvSpPr>
        <p:spPr>
          <a:xfrm>
            <a:off x="3905250" y="1276350"/>
            <a:ext cx="4819650" cy="2076450"/>
          </a:xfrm>
          <a:prstGeom prst="rect">
            <a:avLst/>
          </a:prstGeom>
          <a:solidFill>
            <a:schemeClr val="accent6">
              <a:lumMod val="60000"/>
              <a:lumOff val="40000"/>
            </a:schemeClr>
          </a:solid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概念レベル算出部</a:t>
            </a:r>
            <a:endParaRPr kumimoji="1" lang="ja-JP" altLang="en-US" sz="1400" b="1" dirty="0">
              <a:solidFill>
                <a:schemeClr val="tx1"/>
              </a:solidFill>
            </a:endParaRPr>
          </a:p>
        </p:txBody>
      </p:sp>
      <p:sp>
        <p:nvSpPr>
          <p:cNvPr id="3" name="四角形: 角を丸くする 2">
            <a:extLst>
              <a:ext uri="{FF2B5EF4-FFF2-40B4-BE49-F238E27FC236}">
                <a16:creationId xmlns:a16="http://schemas.microsoft.com/office/drawing/2014/main" id="{4FF399CF-6BA3-1EE3-7E07-D8BFB475A89B}"/>
              </a:ext>
            </a:extLst>
          </p:cNvPr>
          <p:cNvSpPr/>
          <p:nvPr/>
        </p:nvSpPr>
        <p:spPr>
          <a:xfrm>
            <a:off x="7354886" y="1672948"/>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下位概念</a:t>
            </a:r>
            <a:endParaRPr kumimoji="1" lang="en-US" altLang="ja-JP" sz="1200" dirty="0"/>
          </a:p>
          <a:p>
            <a:pPr algn="ctr"/>
            <a:r>
              <a:rPr kumimoji="1" lang="ja-JP" altLang="en-US" sz="1200" dirty="0"/>
              <a:t>検索処理</a:t>
            </a:r>
          </a:p>
        </p:txBody>
      </p:sp>
      <p:sp>
        <p:nvSpPr>
          <p:cNvPr id="4" name="四角形: 角を丸くする 3">
            <a:extLst>
              <a:ext uri="{FF2B5EF4-FFF2-40B4-BE49-F238E27FC236}">
                <a16:creationId xmlns:a16="http://schemas.microsoft.com/office/drawing/2014/main" id="{A52EE660-3B40-58DB-9510-5C9943CD9B2B}"/>
              </a:ext>
            </a:extLst>
          </p:cNvPr>
          <p:cNvSpPr/>
          <p:nvPr/>
        </p:nvSpPr>
        <p:spPr>
          <a:xfrm>
            <a:off x="4403965" y="1673793"/>
            <a:ext cx="1025515"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同義語</a:t>
            </a:r>
            <a:endParaRPr kumimoji="1" lang="en-US" altLang="ja-JP" sz="1200" dirty="0"/>
          </a:p>
          <a:p>
            <a:pPr algn="ctr"/>
            <a:r>
              <a:rPr kumimoji="1" lang="ja-JP" altLang="en-US" sz="1200" dirty="0"/>
              <a:t>検索処理</a:t>
            </a:r>
          </a:p>
        </p:txBody>
      </p:sp>
      <p:cxnSp>
        <p:nvCxnSpPr>
          <p:cNvPr id="5" name="直線矢印コネクタ 4">
            <a:extLst>
              <a:ext uri="{FF2B5EF4-FFF2-40B4-BE49-F238E27FC236}">
                <a16:creationId xmlns:a16="http://schemas.microsoft.com/office/drawing/2014/main" id="{75113566-5945-79E4-2E0C-D6FF824BC759}"/>
              </a:ext>
            </a:extLst>
          </p:cNvPr>
          <p:cNvCxnSpPr>
            <a:cxnSpLocks/>
            <a:stCxn id="9" idx="3"/>
            <a:endCxn id="3" idx="1"/>
          </p:cNvCxnSpPr>
          <p:nvPr/>
        </p:nvCxnSpPr>
        <p:spPr>
          <a:xfrm flipV="1">
            <a:off x="6781331" y="1908646"/>
            <a:ext cx="573555" cy="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四角形: 角を丸くする 8">
            <a:extLst>
              <a:ext uri="{FF2B5EF4-FFF2-40B4-BE49-F238E27FC236}">
                <a16:creationId xmlns:a16="http://schemas.microsoft.com/office/drawing/2014/main" id="{C55D4930-9F3D-D6DA-9892-BBE156E1ED39}"/>
              </a:ext>
            </a:extLst>
          </p:cNvPr>
          <p:cNvSpPr/>
          <p:nvPr/>
        </p:nvSpPr>
        <p:spPr>
          <a:xfrm>
            <a:off x="6127014" y="1694193"/>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同義語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4" name="直線矢印コネクタ 13">
            <a:extLst>
              <a:ext uri="{FF2B5EF4-FFF2-40B4-BE49-F238E27FC236}">
                <a16:creationId xmlns:a16="http://schemas.microsoft.com/office/drawing/2014/main" id="{C8BD8FE0-77D0-61A7-462A-6ECA54AE47F7}"/>
              </a:ext>
            </a:extLst>
          </p:cNvPr>
          <p:cNvCxnSpPr>
            <a:cxnSpLocks/>
            <a:stCxn id="4" idx="3"/>
            <a:endCxn id="9" idx="1"/>
          </p:cNvCxnSpPr>
          <p:nvPr/>
        </p:nvCxnSpPr>
        <p:spPr>
          <a:xfrm flipV="1">
            <a:off x="5429480" y="1909490"/>
            <a:ext cx="69753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コネクタ: カギ線 22">
            <a:extLst>
              <a:ext uri="{FF2B5EF4-FFF2-40B4-BE49-F238E27FC236}">
                <a16:creationId xmlns:a16="http://schemas.microsoft.com/office/drawing/2014/main" id="{CFDBE7B5-8B26-6326-C971-F56ED4797409}"/>
              </a:ext>
            </a:extLst>
          </p:cNvPr>
          <p:cNvCxnSpPr>
            <a:cxnSpLocks/>
            <a:stCxn id="3" idx="3"/>
            <a:endCxn id="24" idx="2"/>
          </p:cNvCxnSpPr>
          <p:nvPr/>
        </p:nvCxnSpPr>
        <p:spPr>
          <a:xfrm flipH="1">
            <a:off x="8171144" y="1908646"/>
            <a:ext cx="209257" cy="1062889"/>
          </a:xfrm>
          <a:prstGeom prst="bentConnector4">
            <a:avLst>
              <a:gd name="adj1" fmla="val -112131"/>
              <a:gd name="adj2" fmla="val 121507"/>
            </a:avLst>
          </a:prstGeom>
          <a:ln>
            <a:tailEnd type="triangle"/>
          </a:ln>
        </p:spPr>
        <p:style>
          <a:lnRef idx="1">
            <a:schemeClr val="dk1"/>
          </a:lnRef>
          <a:fillRef idx="0">
            <a:schemeClr val="dk1"/>
          </a:fillRef>
          <a:effectRef idx="0">
            <a:schemeClr val="dk1"/>
          </a:effectRef>
          <a:fontRef idx="minor">
            <a:schemeClr val="tx1"/>
          </a:fontRef>
        </p:style>
      </p:cxnSp>
      <p:sp>
        <p:nvSpPr>
          <p:cNvPr id="24" name="四角形: 角を丸くする 23">
            <a:extLst>
              <a:ext uri="{FF2B5EF4-FFF2-40B4-BE49-F238E27FC236}">
                <a16:creationId xmlns:a16="http://schemas.microsoft.com/office/drawing/2014/main" id="{C28CB430-0F87-F6F8-A53A-E5905B2CDCEE}"/>
              </a:ext>
            </a:extLst>
          </p:cNvPr>
          <p:cNvSpPr/>
          <p:nvPr/>
        </p:nvSpPr>
        <p:spPr>
          <a:xfrm>
            <a:off x="7803446" y="2540942"/>
            <a:ext cx="735396"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下位概念</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3A4582F7-BC49-4FB0-BBEA-91DF15FC01DB}"/>
              </a:ext>
            </a:extLst>
          </p:cNvPr>
          <p:cNvCxnSpPr>
            <a:cxnSpLocks/>
            <a:stCxn id="24" idx="0"/>
          </p:cNvCxnSpPr>
          <p:nvPr/>
        </p:nvCxnSpPr>
        <p:spPr>
          <a:xfrm flipV="1">
            <a:off x="8171144" y="2144344"/>
            <a:ext cx="0" cy="3965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直線矢印コネクタ 34">
            <a:extLst>
              <a:ext uri="{FF2B5EF4-FFF2-40B4-BE49-F238E27FC236}">
                <a16:creationId xmlns:a16="http://schemas.microsoft.com/office/drawing/2014/main" id="{250DE595-6475-6E94-332C-7A75F7F2537D}"/>
              </a:ext>
            </a:extLst>
          </p:cNvPr>
          <p:cNvCxnSpPr>
            <a:cxnSpLocks/>
            <a:stCxn id="6" idx="3"/>
            <a:endCxn id="4" idx="1"/>
          </p:cNvCxnSpPr>
          <p:nvPr/>
        </p:nvCxnSpPr>
        <p:spPr>
          <a:xfrm>
            <a:off x="3774125" y="1908646"/>
            <a:ext cx="629840" cy="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四角形: 角を丸くする 82">
            <a:extLst>
              <a:ext uri="{FF2B5EF4-FFF2-40B4-BE49-F238E27FC236}">
                <a16:creationId xmlns:a16="http://schemas.microsoft.com/office/drawing/2014/main" id="{AFBC2F19-467A-A626-DF6E-4B27193E3C2C}"/>
              </a:ext>
            </a:extLst>
          </p:cNvPr>
          <p:cNvSpPr/>
          <p:nvPr/>
        </p:nvSpPr>
        <p:spPr>
          <a:xfrm>
            <a:off x="6695316" y="4008235"/>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84" name="テキスト ボックス 83">
            <a:extLst>
              <a:ext uri="{FF2B5EF4-FFF2-40B4-BE49-F238E27FC236}">
                <a16:creationId xmlns:a16="http://schemas.microsoft.com/office/drawing/2014/main" id="{94D45467-7B7C-7CBC-5524-3DABD41270A5}"/>
              </a:ext>
            </a:extLst>
          </p:cNvPr>
          <p:cNvSpPr txBox="1"/>
          <p:nvPr/>
        </p:nvSpPr>
        <p:spPr>
          <a:xfrm>
            <a:off x="3774125" y="4046025"/>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85" name="四角形: 角を丸くする 84">
            <a:extLst>
              <a:ext uri="{FF2B5EF4-FFF2-40B4-BE49-F238E27FC236}">
                <a16:creationId xmlns:a16="http://schemas.microsoft.com/office/drawing/2014/main" id="{8ACEB294-AF90-010C-70DE-769B70E05111}"/>
              </a:ext>
            </a:extLst>
          </p:cNvPr>
          <p:cNvSpPr/>
          <p:nvPr/>
        </p:nvSpPr>
        <p:spPr>
          <a:xfrm>
            <a:off x="6243968" y="3505851"/>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86" name="テキスト ボックス 85">
            <a:extLst>
              <a:ext uri="{FF2B5EF4-FFF2-40B4-BE49-F238E27FC236}">
                <a16:creationId xmlns:a16="http://schemas.microsoft.com/office/drawing/2014/main" id="{53E0FC17-1B1D-CABA-BAC8-5CB2DAF86C3D}"/>
              </a:ext>
            </a:extLst>
          </p:cNvPr>
          <p:cNvSpPr txBox="1"/>
          <p:nvPr/>
        </p:nvSpPr>
        <p:spPr>
          <a:xfrm>
            <a:off x="3790806" y="3543640"/>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6" name="四角形: 角を丸くする 5">
            <a:extLst>
              <a:ext uri="{FF2B5EF4-FFF2-40B4-BE49-F238E27FC236}">
                <a16:creationId xmlns:a16="http://schemas.microsoft.com/office/drawing/2014/main" id="{A5992700-BFE7-C78C-5320-EBEB2B0CB790}"/>
              </a:ext>
            </a:extLst>
          </p:cNvPr>
          <p:cNvSpPr/>
          <p:nvPr/>
        </p:nvSpPr>
        <p:spPr>
          <a:xfrm>
            <a:off x="3227553" y="1744115"/>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7" name="四角形: 角を丸くする 6">
            <a:extLst>
              <a:ext uri="{FF2B5EF4-FFF2-40B4-BE49-F238E27FC236}">
                <a16:creationId xmlns:a16="http://schemas.microsoft.com/office/drawing/2014/main" id="{A483CAD7-EF69-1289-D21E-A4AF9B1F9DEF}"/>
              </a:ext>
            </a:extLst>
          </p:cNvPr>
          <p:cNvSpPr/>
          <p:nvPr/>
        </p:nvSpPr>
        <p:spPr>
          <a:xfrm>
            <a:off x="3157425" y="2569104"/>
            <a:ext cx="62984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7" name="コネクタ: カギ線 16">
            <a:extLst>
              <a:ext uri="{FF2B5EF4-FFF2-40B4-BE49-F238E27FC236}">
                <a16:creationId xmlns:a16="http://schemas.microsoft.com/office/drawing/2014/main" id="{D662C778-C594-DDD8-4B68-6C2FA61BF216}"/>
              </a:ext>
            </a:extLst>
          </p:cNvPr>
          <p:cNvCxnSpPr>
            <a:cxnSpLocks/>
            <a:endCxn id="7" idx="3"/>
          </p:cNvCxnSpPr>
          <p:nvPr/>
        </p:nvCxnSpPr>
        <p:spPr>
          <a:xfrm rot="10800000" flipV="1">
            <a:off x="3787266" y="2144339"/>
            <a:ext cx="3762401" cy="623667"/>
          </a:xfrm>
          <a:prstGeom prst="bentConnector3">
            <a:avLst>
              <a:gd name="adj1" fmla="val 45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006160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3F23E6DE-B772-67CF-98BE-F19A9DF8F19B}"/>
              </a:ext>
            </a:extLst>
          </p:cNvPr>
          <p:cNvSpPr/>
          <p:nvPr/>
        </p:nvSpPr>
        <p:spPr>
          <a:xfrm>
            <a:off x="4874672" y="707206"/>
            <a:ext cx="638175" cy="59055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chemeClr val="tx1"/>
                </a:solidFill>
              </a:rPr>
              <a:t>入力単語</a:t>
            </a:r>
          </a:p>
        </p:txBody>
      </p:sp>
      <p:sp>
        <p:nvSpPr>
          <p:cNvPr id="3" name="楕円 2">
            <a:extLst>
              <a:ext uri="{FF2B5EF4-FFF2-40B4-BE49-F238E27FC236}">
                <a16:creationId xmlns:a16="http://schemas.microsoft.com/office/drawing/2014/main" id="{A06E5871-45F0-E6D5-0000-801403DCD1D3}"/>
              </a:ext>
            </a:extLst>
          </p:cNvPr>
          <p:cNvSpPr/>
          <p:nvPr/>
        </p:nvSpPr>
        <p:spPr>
          <a:xfrm>
            <a:off x="3400422" y="1952625"/>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1</a:t>
            </a:r>
            <a:endParaRPr kumimoji="1" lang="ja-JP" altLang="en-US" sz="1050" dirty="0">
              <a:solidFill>
                <a:schemeClr val="tx1"/>
              </a:solidFill>
            </a:endParaRPr>
          </a:p>
        </p:txBody>
      </p:sp>
      <p:sp>
        <p:nvSpPr>
          <p:cNvPr id="4" name="楕円 3">
            <a:extLst>
              <a:ext uri="{FF2B5EF4-FFF2-40B4-BE49-F238E27FC236}">
                <a16:creationId xmlns:a16="http://schemas.microsoft.com/office/drawing/2014/main" id="{426E8973-A467-FEE5-B24E-EE9EAB23FEE7}"/>
              </a:ext>
            </a:extLst>
          </p:cNvPr>
          <p:cNvSpPr/>
          <p:nvPr/>
        </p:nvSpPr>
        <p:spPr>
          <a:xfrm>
            <a:off x="4923232"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2</a:t>
            </a:r>
            <a:endParaRPr kumimoji="1" lang="ja-JP" altLang="en-US" sz="1050" dirty="0">
              <a:solidFill>
                <a:schemeClr val="tx1"/>
              </a:solidFill>
            </a:endParaRPr>
          </a:p>
        </p:txBody>
      </p:sp>
      <p:sp>
        <p:nvSpPr>
          <p:cNvPr id="5" name="楕円 4">
            <a:extLst>
              <a:ext uri="{FF2B5EF4-FFF2-40B4-BE49-F238E27FC236}">
                <a16:creationId xmlns:a16="http://schemas.microsoft.com/office/drawing/2014/main" id="{54DC0A73-A03A-B5BA-0EEE-DB2AD0157DDE}"/>
              </a:ext>
            </a:extLst>
          </p:cNvPr>
          <p:cNvSpPr/>
          <p:nvPr/>
        </p:nvSpPr>
        <p:spPr>
          <a:xfrm>
            <a:off x="6555680" y="1977509"/>
            <a:ext cx="938213"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同義語</a:t>
            </a:r>
            <a:r>
              <a:rPr lang="en-US" altLang="ja-JP" sz="1050" dirty="0">
                <a:solidFill>
                  <a:schemeClr val="tx1"/>
                </a:solidFill>
              </a:rPr>
              <a:t>3</a:t>
            </a:r>
            <a:endParaRPr kumimoji="1" lang="ja-JP" altLang="en-US" sz="1050" dirty="0">
              <a:solidFill>
                <a:schemeClr val="tx1"/>
              </a:solidFill>
            </a:endParaRPr>
          </a:p>
        </p:txBody>
      </p:sp>
      <p:sp>
        <p:nvSpPr>
          <p:cNvPr id="6" name="正方形/長方形 5">
            <a:extLst>
              <a:ext uri="{FF2B5EF4-FFF2-40B4-BE49-F238E27FC236}">
                <a16:creationId xmlns:a16="http://schemas.microsoft.com/office/drawing/2014/main" id="{C71AE3DA-6A68-DC66-21B3-260241ED9030}"/>
              </a:ext>
            </a:extLst>
          </p:cNvPr>
          <p:cNvSpPr/>
          <p:nvPr/>
        </p:nvSpPr>
        <p:spPr>
          <a:xfrm>
            <a:off x="816399" y="1819275"/>
            <a:ext cx="8754721"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0ADAD6F-7E3D-6521-79C3-42E2C98A98C4}"/>
              </a:ext>
            </a:extLst>
          </p:cNvPr>
          <p:cNvSpPr txBox="1"/>
          <p:nvPr/>
        </p:nvSpPr>
        <p:spPr>
          <a:xfrm>
            <a:off x="4470134" y="2002393"/>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8" name="テキスト ボックス 7">
            <a:extLst>
              <a:ext uri="{FF2B5EF4-FFF2-40B4-BE49-F238E27FC236}">
                <a16:creationId xmlns:a16="http://schemas.microsoft.com/office/drawing/2014/main" id="{C3664FE6-137D-7AA1-6A4A-EBA79114EAD9}"/>
              </a:ext>
            </a:extLst>
          </p:cNvPr>
          <p:cNvSpPr txBox="1"/>
          <p:nvPr/>
        </p:nvSpPr>
        <p:spPr>
          <a:xfrm>
            <a:off x="6086574" y="2052661"/>
            <a:ext cx="243978" cy="369332"/>
          </a:xfrm>
          <a:prstGeom prst="rect">
            <a:avLst/>
          </a:prstGeom>
          <a:noFill/>
        </p:spPr>
        <p:txBody>
          <a:bodyPr wrap="none" rtlCol="0">
            <a:spAutoFit/>
          </a:bodyPr>
          <a:lstStyle/>
          <a:p>
            <a:r>
              <a:rPr kumimoji="1" lang="en-US" altLang="ja-JP" dirty="0"/>
              <a:t>,</a:t>
            </a:r>
            <a:endParaRPr kumimoji="1" lang="ja-JP" altLang="en-US" dirty="0"/>
          </a:p>
        </p:txBody>
      </p:sp>
      <p:sp>
        <p:nvSpPr>
          <p:cNvPr id="9" name="テキスト ボックス 8">
            <a:extLst>
              <a:ext uri="{FF2B5EF4-FFF2-40B4-BE49-F238E27FC236}">
                <a16:creationId xmlns:a16="http://schemas.microsoft.com/office/drawing/2014/main" id="{A8E9F36F-3C41-86C3-2C2E-2576BF4DB874}"/>
              </a:ext>
            </a:extLst>
          </p:cNvPr>
          <p:cNvSpPr txBox="1"/>
          <p:nvPr/>
        </p:nvSpPr>
        <p:spPr>
          <a:xfrm>
            <a:off x="1007386" y="1614999"/>
            <a:ext cx="1031051" cy="261610"/>
          </a:xfrm>
          <a:prstGeom prst="rect">
            <a:avLst/>
          </a:prstGeom>
          <a:noFill/>
        </p:spPr>
        <p:txBody>
          <a:bodyPr wrap="none" rtlCol="0">
            <a:spAutoFit/>
          </a:bodyPr>
          <a:lstStyle/>
          <a:p>
            <a:r>
              <a:rPr kumimoji="1" lang="ja-JP" altLang="en-US" sz="1050" dirty="0"/>
              <a:t>同義語リスト</a:t>
            </a:r>
          </a:p>
        </p:txBody>
      </p:sp>
      <p:cxnSp>
        <p:nvCxnSpPr>
          <p:cNvPr id="11" name="直線矢印コネクタ 10">
            <a:extLst>
              <a:ext uri="{FF2B5EF4-FFF2-40B4-BE49-F238E27FC236}">
                <a16:creationId xmlns:a16="http://schemas.microsoft.com/office/drawing/2014/main" id="{E6916004-67C5-3C7C-2970-F7358E90A820}"/>
              </a:ext>
            </a:extLst>
          </p:cNvPr>
          <p:cNvCxnSpPr>
            <a:cxnSpLocks/>
            <a:stCxn id="3" idx="4"/>
          </p:cNvCxnSpPr>
          <p:nvPr/>
        </p:nvCxnSpPr>
        <p:spPr>
          <a:xfrm>
            <a:off x="3869529" y="2371725"/>
            <a:ext cx="0" cy="7871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DCBABD73-15BD-5CAE-1369-52E4A4EF78CD}"/>
              </a:ext>
            </a:extLst>
          </p:cNvPr>
          <p:cNvSpPr/>
          <p:nvPr/>
        </p:nvSpPr>
        <p:spPr>
          <a:xfrm>
            <a:off x="1800996" y="3280280"/>
            <a:ext cx="4140676"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6AAC7A08-7224-95CA-D18B-8254E2FF3C67}"/>
              </a:ext>
            </a:extLst>
          </p:cNvPr>
          <p:cNvSpPr/>
          <p:nvPr/>
        </p:nvSpPr>
        <p:spPr>
          <a:xfrm>
            <a:off x="1895420" y="3423155"/>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a:t>
            </a:r>
            <a:endParaRPr kumimoji="1" lang="ja-JP" altLang="en-US" sz="1050" dirty="0">
              <a:solidFill>
                <a:schemeClr val="tx1"/>
              </a:solidFill>
            </a:endParaRPr>
          </a:p>
        </p:txBody>
      </p:sp>
      <p:sp>
        <p:nvSpPr>
          <p:cNvPr id="15" name="楕円 14">
            <a:extLst>
              <a:ext uri="{FF2B5EF4-FFF2-40B4-BE49-F238E27FC236}">
                <a16:creationId xmlns:a16="http://schemas.microsoft.com/office/drawing/2014/main" id="{02544020-9C77-64A7-0E28-C19D3D53BB0E}"/>
              </a:ext>
            </a:extLst>
          </p:cNvPr>
          <p:cNvSpPr/>
          <p:nvPr/>
        </p:nvSpPr>
        <p:spPr>
          <a:xfrm>
            <a:off x="4419927" y="3436000"/>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2</a:t>
            </a:r>
            <a:endParaRPr kumimoji="1" lang="ja-JP" altLang="en-US" sz="1050" dirty="0">
              <a:solidFill>
                <a:schemeClr val="tx1"/>
              </a:solidFill>
            </a:endParaRPr>
          </a:p>
        </p:txBody>
      </p:sp>
      <p:sp>
        <p:nvSpPr>
          <p:cNvPr id="19" name="テキスト ボックス 18">
            <a:extLst>
              <a:ext uri="{FF2B5EF4-FFF2-40B4-BE49-F238E27FC236}">
                <a16:creationId xmlns:a16="http://schemas.microsoft.com/office/drawing/2014/main" id="{53469244-E01E-BB70-6642-0782CE080958}"/>
              </a:ext>
            </a:extLst>
          </p:cNvPr>
          <p:cNvSpPr txBox="1"/>
          <p:nvPr/>
        </p:nvSpPr>
        <p:spPr>
          <a:xfrm>
            <a:off x="692707" y="3503567"/>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p:sp>
        <p:nvSpPr>
          <p:cNvPr id="20" name="テキスト ボックス 19">
            <a:extLst>
              <a:ext uri="{FF2B5EF4-FFF2-40B4-BE49-F238E27FC236}">
                <a16:creationId xmlns:a16="http://schemas.microsoft.com/office/drawing/2014/main" id="{829DB193-C0D1-6002-8985-FB070E4E37B0}"/>
              </a:ext>
            </a:extLst>
          </p:cNvPr>
          <p:cNvSpPr txBox="1"/>
          <p:nvPr/>
        </p:nvSpPr>
        <p:spPr>
          <a:xfrm>
            <a:off x="3438868" y="3520538"/>
            <a:ext cx="243978" cy="369332"/>
          </a:xfrm>
          <a:prstGeom prst="rect">
            <a:avLst/>
          </a:prstGeom>
          <a:noFill/>
        </p:spPr>
        <p:txBody>
          <a:bodyPr wrap="none" rtlCol="0">
            <a:spAutoFit/>
          </a:bodyPr>
          <a:lstStyle/>
          <a:p>
            <a:r>
              <a:rPr kumimoji="1" lang="en-US" altLang="ja-JP" dirty="0"/>
              <a:t>,</a:t>
            </a:r>
            <a:endParaRPr kumimoji="1" lang="ja-JP" altLang="en-US" dirty="0"/>
          </a:p>
        </p:txBody>
      </p:sp>
      <p:cxnSp>
        <p:nvCxnSpPr>
          <p:cNvPr id="21" name="直線矢印コネクタ 20">
            <a:extLst>
              <a:ext uri="{FF2B5EF4-FFF2-40B4-BE49-F238E27FC236}">
                <a16:creationId xmlns:a16="http://schemas.microsoft.com/office/drawing/2014/main" id="{90CAA119-93A9-3FB1-B992-657CB59E5D7B}"/>
              </a:ext>
            </a:extLst>
          </p:cNvPr>
          <p:cNvCxnSpPr>
            <a:cxnSpLocks/>
            <a:stCxn id="14" idx="4"/>
          </p:cNvCxnSpPr>
          <p:nvPr/>
        </p:nvCxnSpPr>
        <p:spPr>
          <a:xfrm>
            <a:off x="2462714" y="3842255"/>
            <a:ext cx="0" cy="9591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25069447-87E9-C981-C864-BA4B9BB8A7B7}"/>
              </a:ext>
            </a:extLst>
          </p:cNvPr>
          <p:cNvSpPr/>
          <p:nvPr/>
        </p:nvSpPr>
        <p:spPr>
          <a:xfrm>
            <a:off x="1756124" y="4811634"/>
            <a:ext cx="4181579" cy="704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DC7BA017-C190-4FFB-7C7B-01AC0DC234F4}"/>
              </a:ext>
            </a:extLst>
          </p:cNvPr>
          <p:cNvSpPr/>
          <p:nvPr/>
        </p:nvSpPr>
        <p:spPr>
          <a:xfrm>
            <a:off x="1983003" y="4938459"/>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1-1</a:t>
            </a:r>
            <a:endParaRPr kumimoji="1" lang="ja-JP" altLang="en-US" sz="1050" dirty="0">
              <a:solidFill>
                <a:schemeClr val="tx1"/>
              </a:solidFill>
            </a:endParaRPr>
          </a:p>
        </p:txBody>
      </p:sp>
      <p:sp>
        <p:nvSpPr>
          <p:cNvPr id="28" name="楕円 27">
            <a:extLst>
              <a:ext uri="{FF2B5EF4-FFF2-40B4-BE49-F238E27FC236}">
                <a16:creationId xmlns:a16="http://schemas.microsoft.com/office/drawing/2014/main" id="{5FEF64E5-9397-63F5-59B1-8D5F2EFA9895}"/>
              </a:ext>
            </a:extLst>
          </p:cNvPr>
          <p:cNvSpPr/>
          <p:nvPr/>
        </p:nvSpPr>
        <p:spPr>
          <a:xfrm>
            <a:off x="4399950" y="4982037"/>
            <a:ext cx="1134588" cy="4191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50" dirty="0">
                <a:solidFill>
                  <a:schemeClr val="tx1"/>
                </a:solidFill>
              </a:rPr>
              <a:t>下位概念</a:t>
            </a:r>
            <a:r>
              <a:rPr lang="en-US" altLang="ja-JP" sz="1050" dirty="0">
                <a:solidFill>
                  <a:schemeClr val="tx1"/>
                </a:solidFill>
              </a:rPr>
              <a:t>1-2</a:t>
            </a:r>
            <a:endParaRPr kumimoji="1" lang="ja-JP" altLang="en-US" sz="1050" dirty="0">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C29B6AE-5302-DA3E-C63C-364EE6EB271C}"/>
                  </a:ext>
                </a:extLst>
              </p:cNvPr>
              <p:cNvSpPr txBox="1"/>
              <p:nvPr/>
            </p:nvSpPr>
            <p:spPr>
              <a:xfrm>
                <a:off x="1010354" y="1861770"/>
                <a:ext cx="1238908"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=0</m:t>
                      </m:r>
                    </m:oMath>
                  </m:oMathPara>
                </a14:m>
                <a:endParaRPr lang="ja-JP" altLang="en-US" sz="1050" dirty="0"/>
              </a:p>
            </p:txBody>
          </p:sp>
        </mc:Choice>
        <mc:Fallback xmlns="">
          <p:sp>
            <p:nvSpPr>
              <p:cNvPr id="34" name="テキスト ボックス 33">
                <a:extLst>
                  <a:ext uri="{FF2B5EF4-FFF2-40B4-BE49-F238E27FC236}">
                    <a16:creationId xmlns:a16="http://schemas.microsoft.com/office/drawing/2014/main" id="{2C29B6AE-5302-DA3E-C63C-364EE6EB271C}"/>
                  </a:ext>
                </a:extLst>
              </p:cNvPr>
              <p:cNvSpPr txBox="1">
                <a:spLocks noRot="1" noChangeAspect="1" noMove="1" noResize="1" noEditPoints="1" noAdjustHandles="1" noChangeArrowheads="1" noChangeShapeType="1" noTextEdit="1"/>
              </p:cNvSpPr>
              <p:nvPr/>
            </p:nvSpPr>
            <p:spPr>
              <a:xfrm>
                <a:off x="1010354" y="1861770"/>
                <a:ext cx="1238908" cy="261610"/>
              </a:xfrm>
              <a:prstGeom prst="rect">
                <a:avLst/>
              </a:prstGeom>
              <a:blipFill>
                <a:blip r:embed="rId2"/>
                <a:stretch>
                  <a:fillRect b="-23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A5048FC-41F3-2C5E-F43E-36BC09221059}"/>
                  </a:ext>
                </a:extLst>
              </p:cNvPr>
              <p:cNvSpPr txBox="1"/>
              <p:nvPr/>
            </p:nvSpPr>
            <p:spPr>
              <a:xfrm>
                <a:off x="6022277" y="3394415"/>
                <a:ext cx="3417089"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5" name="テキスト ボックス 34">
                <a:extLst>
                  <a:ext uri="{FF2B5EF4-FFF2-40B4-BE49-F238E27FC236}">
                    <a16:creationId xmlns:a16="http://schemas.microsoft.com/office/drawing/2014/main" id="{3A5048FC-41F3-2C5E-F43E-36BC09221059}"/>
                  </a:ext>
                </a:extLst>
              </p:cNvPr>
              <p:cNvSpPr txBox="1">
                <a:spLocks noRot="1" noChangeAspect="1" noMove="1" noResize="1" noEditPoints="1" noAdjustHandles="1" noChangeArrowheads="1" noChangeShapeType="1" noTextEdit="1"/>
              </p:cNvSpPr>
              <p:nvPr/>
            </p:nvSpPr>
            <p:spPr>
              <a:xfrm>
                <a:off x="6022277" y="3394415"/>
                <a:ext cx="3417089" cy="417550"/>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DA05C175-1066-F24F-6CB8-4336BDD190D3}"/>
              </a:ext>
            </a:extLst>
          </p:cNvPr>
          <p:cNvSpPr txBox="1"/>
          <p:nvPr/>
        </p:nvSpPr>
        <p:spPr>
          <a:xfrm>
            <a:off x="673764" y="5037101"/>
            <a:ext cx="1127232" cy="253916"/>
          </a:xfrm>
          <a:prstGeom prst="rect">
            <a:avLst/>
          </a:prstGeom>
          <a:noFill/>
        </p:spPr>
        <p:txBody>
          <a:bodyPr wrap="none" rtlCol="0">
            <a:spAutoFit/>
          </a:bodyPr>
          <a:lstStyle/>
          <a:p>
            <a:r>
              <a:rPr lang="ja-JP" altLang="en-US" sz="1050" dirty="0"/>
              <a:t>下位概念</a:t>
            </a:r>
            <a:r>
              <a:rPr kumimoji="1" lang="ja-JP" altLang="en-US" sz="1050" dirty="0"/>
              <a:t>リスト</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4E0D53AB-A7C7-3752-C144-A4A19C52123C}"/>
                  </a:ext>
                </a:extLst>
              </p:cNvPr>
              <p:cNvSpPr txBox="1"/>
              <p:nvPr/>
            </p:nvSpPr>
            <p:spPr>
              <a:xfrm>
                <a:off x="6320108" y="4942768"/>
                <a:ext cx="2825622" cy="41755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i="1">
                          <a:latin typeface="Cambria Math" panose="02040503050406030204" pitchFamily="18" charset="0"/>
                        </a:rPr>
                        <m:t>+=</m:t>
                      </m:r>
                      <m:f>
                        <m:fPr>
                          <m:ctrlPr>
                            <a:rPr lang="en-US" altLang="ja-JP" sz="1050" b="0" i="1" smtClean="0">
                              <a:latin typeface="Cambria Math" panose="02040503050406030204" pitchFamily="18" charset="0"/>
                            </a:rPr>
                          </m:ctrlPr>
                        </m:fPr>
                        <m:num>
                          <m:r>
                            <a:rPr lang="ja-JP" altLang="en-US" sz="1050" i="1">
                              <a:latin typeface="Cambria Math" panose="02040503050406030204" pitchFamily="18" charset="0"/>
                            </a:rPr>
                            <m:t>下位概念リスト</m:t>
                          </m:r>
                          <m:r>
                            <a:rPr lang="ja-JP" altLang="en-US" sz="1050" i="1" smtClean="0">
                              <a:latin typeface="Cambria Math" panose="02040503050406030204" pitchFamily="18" charset="0"/>
                            </a:rPr>
                            <m:t>の</m:t>
                          </m:r>
                          <m:r>
                            <a:rPr lang="ja-JP" altLang="en-US" sz="1050" i="1">
                              <a:latin typeface="Cambria Math" panose="02040503050406030204" pitchFamily="18" charset="0"/>
                            </a:rPr>
                            <m:t>要素数</m:t>
                          </m:r>
                        </m:num>
                        <m:den>
                          <m:sSup>
                            <m:sSupPr>
                              <m:ctrlPr>
                                <a:rPr lang="en-US" altLang="ja-JP" sz="1050" i="1" smtClean="0">
                                  <a:latin typeface="Cambria Math" panose="02040503050406030204" pitchFamily="18" charset="0"/>
                                </a:rPr>
                              </m:ctrlPr>
                            </m:sSupPr>
                            <m:e>
                              <m:r>
                                <a:rPr lang="en-US" altLang="ja-JP" sz="1050" b="0" i="1" smtClean="0">
                                  <a:latin typeface="Cambria Math" panose="02040503050406030204" pitchFamily="18" charset="0"/>
                                </a:rPr>
                                <m:t>2</m:t>
                              </m:r>
                            </m:e>
                            <m:sup>
                              <m:r>
                                <a:rPr lang="en-US" altLang="ja-JP" sz="1050" b="0" i="1" smtClean="0">
                                  <a:latin typeface="Cambria Math" panose="02040503050406030204" pitchFamily="18" charset="0"/>
                                </a:rPr>
                                <m:t>𝑑𝑒𝑝𝑡h</m:t>
                              </m:r>
                              <m:r>
                                <m:rPr>
                                  <m:lit/>
                                </m:rPr>
                                <a:rPr lang="en-US" altLang="ja-JP" sz="1050" b="0" i="1" smtClean="0">
                                  <a:latin typeface="Cambria Math" panose="02040503050406030204" pitchFamily="18" charset="0"/>
                                </a:rPr>
                                <m:t>_</m:t>
                              </m:r>
                              <m:r>
                                <a:rPr lang="en-US" altLang="ja-JP" sz="1050" b="0" i="1" smtClean="0">
                                  <a:latin typeface="Cambria Math" panose="02040503050406030204" pitchFamily="18" charset="0"/>
                                </a:rPr>
                                <m:t>𝑛𝑜𝑑𝑒</m:t>
                              </m:r>
                            </m:sup>
                          </m:sSup>
                        </m:den>
                      </m:f>
                    </m:oMath>
                  </m:oMathPara>
                </a14:m>
                <a:endParaRPr lang="en-US" altLang="ja-JP" sz="1050" dirty="0"/>
              </a:p>
            </p:txBody>
          </p:sp>
        </mc:Choice>
        <mc:Fallback xmlns="">
          <p:sp>
            <p:nvSpPr>
              <p:cNvPr id="39" name="テキスト ボックス 38">
                <a:extLst>
                  <a:ext uri="{FF2B5EF4-FFF2-40B4-BE49-F238E27FC236}">
                    <a16:creationId xmlns:a16="http://schemas.microsoft.com/office/drawing/2014/main" id="{4E0D53AB-A7C7-3752-C144-A4A19C52123C}"/>
                  </a:ext>
                </a:extLst>
              </p:cNvPr>
              <p:cNvSpPr txBox="1">
                <a:spLocks noRot="1" noChangeAspect="1" noMove="1" noResize="1" noEditPoints="1" noAdjustHandles="1" noChangeArrowheads="1" noChangeShapeType="1" noTextEdit="1"/>
              </p:cNvSpPr>
              <p:nvPr/>
            </p:nvSpPr>
            <p:spPr>
              <a:xfrm>
                <a:off x="6320108" y="4942768"/>
                <a:ext cx="2825622" cy="417550"/>
              </a:xfrm>
              <a:prstGeom prst="rect">
                <a:avLst/>
              </a:prstGeom>
              <a:blipFill>
                <a:blip r:embed="rId4"/>
                <a:stretch>
                  <a:fillRect/>
                </a:stretch>
              </a:blipFill>
            </p:spPr>
            <p:txBody>
              <a:bodyPr/>
              <a:lstStyle/>
              <a:p>
                <a:r>
                  <a:rPr lang="ja-JP" altLang="en-US">
                    <a:noFill/>
                  </a:rPr>
                  <a:t> </a:t>
                </a:r>
              </a:p>
            </p:txBody>
          </p:sp>
        </mc:Fallback>
      </mc:AlternateContent>
      <p:cxnSp>
        <p:nvCxnSpPr>
          <p:cNvPr id="40" name="直線矢印コネクタ 39">
            <a:extLst>
              <a:ext uri="{FF2B5EF4-FFF2-40B4-BE49-F238E27FC236}">
                <a16:creationId xmlns:a16="http://schemas.microsoft.com/office/drawing/2014/main" id="{AB76DADE-A957-8DE4-0DD4-77859BC8711D}"/>
              </a:ext>
            </a:extLst>
          </p:cNvPr>
          <p:cNvCxnSpPr>
            <a:cxnSpLocks/>
            <a:stCxn id="27" idx="4"/>
            <a:endCxn id="43" idx="0"/>
          </p:cNvCxnSpPr>
          <p:nvPr/>
        </p:nvCxnSpPr>
        <p:spPr>
          <a:xfrm flipH="1">
            <a:off x="2546613" y="5357559"/>
            <a:ext cx="3684" cy="7607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97782E7C-D6D6-FEC0-822E-0BC303842E49}"/>
              </a:ext>
            </a:extLst>
          </p:cNvPr>
          <p:cNvSpPr txBox="1"/>
          <p:nvPr/>
        </p:nvSpPr>
        <p:spPr>
          <a:xfrm>
            <a:off x="1781019"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480982D1-B6DE-47BC-6B82-A109FC739FE6}"/>
                  </a:ext>
                </a:extLst>
              </p:cNvPr>
              <p:cNvSpPr txBox="1"/>
              <p:nvPr/>
            </p:nvSpPr>
            <p:spPr>
              <a:xfrm>
                <a:off x="1218094" y="4375236"/>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45" name="テキスト ボックス 44">
                <a:extLst>
                  <a:ext uri="{FF2B5EF4-FFF2-40B4-BE49-F238E27FC236}">
                    <a16:creationId xmlns:a16="http://schemas.microsoft.com/office/drawing/2014/main" id="{480982D1-B6DE-47BC-6B82-A109FC739FE6}"/>
                  </a:ext>
                </a:extLst>
              </p:cNvPr>
              <p:cNvSpPr txBox="1">
                <a:spLocks noRot="1" noChangeAspect="1" noMove="1" noResize="1" noEditPoints="1" noAdjustHandles="1" noChangeArrowheads="1" noChangeShapeType="1" noTextEdit="1"/>
              </p:cNvSpPr>
              <p:nvPr/>
            </p:nvSpPr>
            <p:spPr>
              <a:xfrm>
                <a:off x="1218094" y="4375236"/>
                <a:ext cx="1336215" cy="369332"/>
              </a:xfrm>
              <a:prstGeom prst="rect">
                <a:avLst/>
              </a:prstGeom>
              <a:blipFill>
                <a:blip r:embed="rId5"/>
                <a:stretch>
                  <a:fillRect/>
                </a:stretch>
              </a:blipFill>
            </p:spPr>
            <p:txBody>
              <a:bodyPr/>
              <a:lstStyle/>
              <a:p>
                <a:r>
                  <a:rPr lang="ja-JP" altLang="en-US">
                    <a:noFill/>
                  </a:rPr>
                  <a:t> </a:t>
                </a:r>
              </a:p>
            </p:txBody>
          </p:sp>
        </mc:Fallback>
      </mc:AlternateContent>
      <p:cxnSp>
        <p:nvCxnSpPr>
          <p:cNvPr id="47" name="直線矢印コネクタ 46">
            <a:extLst>
              <a:ext uri="{FF2B5EF4-FFF2-40B4-BE49-F238E27FC236}">
                <a16:creationId xmlns:a16="http://schemas.microsoft.com/office/drawing/2014/main" id="{8242D3F9-9749-4549-A263-13A0C3F1B932}"/>
              </a:ext>
            </a:extLst>
          </p:cNvPr>
          <p:cNvCxnSpPr>
            <a:cxnSpLocks/>
            <a:stCxn id="43" idx="0"/>
            <a:endCxn id="28" idx="4"/>
          </p:cNvCxnSpPr>
          <p:nvPr/>
        </p:nvCxnSpPr>
        <p:spPr>
          <a:xfrm flipV="1">
            <a:off x="2546613" y="5401137"/>
            <a:ext cx="2420631"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10B2B8E3-6BF4-642F-A71B-898C51EA28AF}"/>
              </a:ext>
            </a:extLst>
          </p:cNvPr>
          <p:cNvCxnSpPr>
            <a:cxnSpLocks/>
            <a:stCxn id="28" idx="4"/>
            <a:endCxn id="60" idx="0"/>
          </p:cNvCxnSpPr>
          <p:nvPr/>
        </p:nvCxnSpPr>
        <p:spPr>
          <a:xfrm>
            <a:off x="4967244" y="5401137"/>
            <a:ext cx="0" cy="71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87330AFA-5A63-FA07-1013-D673530F490A}"/>
              </a:ext>
            </a:extLst>
          </p:cNvPr>
          <p:cNvSpPr txBox="1"/>
          <p:nvPr/>
        </p:nvSpPr>
        <p:spPr>
          <a:xfrm>
            <a:off x="4201650" y="6118329"/>
            <a:ext cx="1531188" cy="253916"/>
          </a:xfrm>
          <a:prstGeom prst="rect">
            <a:avLst/>
          </a:prstGeom>
          <a:noFill/>
        </p:spPr>
        <p:txBody>
          <a:bodyPr wrap="none" rtlCol="0">
            <a:spAutoFit/>
          </a:bodyPr>
          <a:lstStyle/>
          <a:p>
            <a:r>
              <a:rPr lang="ja-JP" altLang="en-US" sz="1050" dirty="0"/>
              <a:t>下位概念が存在しない</a:t>
            </a:r>
            <a:endParaRPr kumimoji="1" lang="ja-JP" altLang="en-US" sz="1050" dirty="0"/>
          </a:p>
        </p:txBody>
      </p:sp>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438C9B3F-7996-C16D-FA7F-AFC612845A5D}"/>
                  </a:ext>
                </a:extLst>
              </p:cNvPr>
              <p:cNvSpPr txBox="1"/>
              <p:nvPr/>
            </p:nvSpPr>
            <p:spPr>
              <a:xfrm>
                <a:off x="6022277" y="5681615"/>
                <a:ext cx="1336215" cy="369332"/>
              </a:xfrm>
              <a:prstGeom prst="rect">
                <a:avLst/>
              </a:prstGeom>
              <a:noFill/>
            </p:spPr>
            <p:txBody>
              <a:bodyPr wrap="square">
                <a:spAutoFit/>
              </a:bodyPr>
              <a:lstStyle/>
              <a:p>
                <a14:m>
                  <m:oMath xmlns:m="http://schemas.openxmlformats.org/officeDocument/2006/math">
                    <m:r>
                      <a:rPr kumimoji="1" lang="en-US" altLang="ja-JP" sz="1050" b="0" i="1" smtClean="0">
                        <a:latin typeface="Cambria Math" panose="02040503050406030204" pitchFamily="18" charset="0"/>
                      </a:rPr>
                      <m:t>𝑑𝑒𝑝𝑡h</m:t>
                    </m:r>
                    <m:r>
                      <m:rPr>
                        <m:lit/>
                      </m:rPr>
                      <a:rPr kumimoji="1" lang="en-US" altLang="ja-JP" sz="1050" b="0" i="1" smtClean="0">
                        <a:latin typeface="Cambria Math" panose="02040503050406030204" pitchFamily="18" charset="0"/>
                      </a:rPr>
                      <m:t>_</m:t>
                    </m:r>
                    <m:r>
                      <a:rPr kumimoji="1" lang="en-US" altLang="ja-JP" sz="1050" b="0" i="1" smtClean="0">
                        <a:latin typeface="Cambria Math" panose="02040503050406030204" pitchFamily="18" charset="0"/>
                      </a:rPr>
                      <m:t>𝑛𝑜𝑑𝑒</m:t>
                    </m:r>
                    <m:r>
                      <a:rPr kumimoji="1" lang="en-US" altLang="ja-JP" sz="1050" b="0" i="1" smtClean="0">
                        <a:latin typeface="Cambria Math" panose="02040503050406030204" pitchFamily="18" charset="0"/>
                      </a:rPr>
                      <m:t>−= 1</m:t>
                    </m:r>
                  </m:oMath>
                </a14:m>
                <a:r>
                  <a:rPr lang="en-US" altLang="ja-JP" sz="1800" dirty="0"/>
                  <a:t> </a:t>
                </a:r>
                <a:endParaRPr lang="ja-JP" altLang="en-US" dirty="0"/>
              </a:p>
            </p:txBody>
          </p:sp>
        </mc:Choice>
        <mc:Fallback xmlns="">
          <p:sp>
            <p:nvSpPr>
              <p:cNvPr id="71" name="テキスト ボックス 70">
                <a:extLst>
                  <a:ext uri="{FF2B5EF4-FFF2-40B4-BE49-F238E27FC236}">
                    <a16:creationId xmlns:a16="http://schemas.microsoft.com/office/drawing/2014/main" id="{438C9B3F-7996-C16D-FA7F-AFC612845A5D}"/>
                  </a:ext>
                </a:extLst>
              </p:cNvPr>
              <p:cNvSpPr txBox="1">
                <a:spLocks noRot="1" noChangeAspect="1" noMove="1" noResize="1" noEditPoints="1" noAdjustHandles="1" noChangeArrowheads="1" noChangeShapeType="1" noTextEdit="1"/>
              </p:cNvSpPr>
              <p:nvPr/>
            </p:nvSpPr>
            <p:spPr>
              <a:xfrm>
                <a:off x="6022277" y="5681615"/>
                <a:ext cx="1336215" cy="369332"/>
              </a:xfrm>
              <a:prstGeom prst="rect">
                <a:avLst/>
              </a:prstGeom>
              <a:blipFill>
                <a:blip r:embed="rId6"/>
                <a:stretch>
                  <a:fillRect/>
                </a:stretch>
              </a:blipFill>
            </p:spPr>
            <p:txBody>
              <a:bodyPr/>
              <a:lstStyle/>
              <a:p>
                <a:r>
                  <a:rPr lang="ja-JP" altLang="en-US">
                    <a:noFill/>
                  </a:rPr>
                  <a:t> </a:t>
                </a:r>
              </a:p>
            </p:txBody>
          </p:sp>
        </mc:Fallback>
      </mc:AlternateContent>
      <p:cxnSp>
        <p:nvCxnSpPr>
          <p:cNvPr id="88" name="コネクタ: カギ線 87">
            <a:extLst>
              <a:ext uri="{FF2B5EF4-FFF2-40B4-BE49-F238E27FC236}">
                <a16:creationId xmlns:a16="http://schemas.microsoft.com/office/drawing/2014/main" id="{3388886C-E7EF-9DC0-41FD-E9BA34DD5CFD}"/>
              </a:ext>
            </a:extLst>
          </p:cNvPr>
          <p:cNvCxnSpPr>
            <a:cxnSpLocks/>
            <a:stCxn id="60" idx="3"/>
            <a:endCxn id="15" idx="2"/>
          </p:cNvCxnSpPr>
          <p:nvPr/>
        </p:nvCxnSpPr>
        <p:spPr>
          <a:xfrm flipH="1" flipV="1">
            <a:off x="4419927" y="3645550"/>
            <a:ext cx="1312911" cy="2599737"/>
          </a:xfrm>
          <a:prstGeom prst="bentConnector5">
            <a:avLst>
              <a:gd name="adj1" fmla="val -26843"/>
              <a:gd name="adj2" fmla="val 63800"/>
              <a:gd name="adj3" fmla="val 117412"/>
            </a:avLst>
          </a:prstGeom>
          <a:ln>
            <a:tailEnd type="triangle"/>
          </a:ln>
        </p:spPr>
        <p:style>
          <a:lnRef idx="1">
            <a:schemeClr val="dk1"/>
          </a:lnRef>
          <a:fillRef idx="0">
            <a:schemeClr val="dk1"/>
          </a:fillRef>
          <a:effectRef idx="0">
            <a:schemeClr val="dk1"/>
          </a:effectRef>
          <a:fontRef idx="minor">
            <a:schemeClr val="tx1"/>
          </a:fontRef>
        </p:style>
      </p:cxnSp>
      <p:cxnSp>
        <p:nvCxnSpPr>
          <p:cNvPr id="93" name="直線矢印コネクタ 92">
            <a:extLst>
              <a:ext uri="{FF2B5EF4-FFF2-40B4-BE49-F238E27FC236}">
                <a16:creationId xmlns:a16="http://schemas.microsoft.com/office/drawing/2014/main" id="{B4EC20A3-2685-90ED-3B51-E8E51B3B4F1D}"/>
              </a:ext>
            </a:extLst>
          </p:cNvPr>
          <p:cNvCxnSpPr>
            <a:cxnSpLocks/>
            <a:stCxn id="2" idx="4"/>
            <a:endCxn id="6" idx="0"/>
          </p:cNvCxnSpPr>
          <p:nvPr/>
        </p:nvCxnSpPr>
        <p:spPr>
          <a:xfrm>
            <a:off x="5193760" y="1297756"/>
            <a:ext cx="0" cy="521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テキスト ボックス 96">
            <a:extLst>
              <a:ext uri="{FF2B5EF4-FFF2-40B4-BE49-F238E27FC236}">
                <a16:creationId xmlns:a16="http://schemas.microsoft.com/office/drawing/2014/main" id="{F8454979-627F-99AB-88C7-1D036DA657FE}"/>
              </a:ext>
            </a:extLst>
          </p:cNvPr>
          <p:cNvSpPr txBox="1"/>
          <p:nvPr/>
        </p:nvSpPr>
        <p:spPr>
          <a:xfrm>
            <a:off x="5148286" y="1420962"/>
            <a:ext cx="857927" cy="253916"/>
          </a:xfrm>
          <a:prstGeom prst="rect">
            <a:avLst/>
          </a:prstGeom>
          <a:noFill/>
        </p:spPr>
        <p:txBody>
          <a:bodyPr wrap="none" rtlCol="0">
            <a:spAutoFit/>
          </a:bodyPr>
          <a:lstStyle/>
          <a:p>
            <a:r>
              <a:rPr kumimoji="1" lang="ja-JP" altLang="en-US" sz="1050" dirty="0"/>
              <a:t>同義語検索</a:t>
            </a:r>
          </a:p>
        </p:txBody>
      </p:sp>
      <p:sp>
        <p:nvSpPr>
          <p:cNvPr id="98" name="テキスト ボックス 97">
            <a:extLst>
              <a:ext uri="{FF2B5EF4-FFF2-40B4-BE49-F238E27FC236}">
                <a16:creationId xmlns:a16="http://schemas.microsoft.com/office/drawing/2014/main" id="{B66BB75D-CA46-FD3D-81C3-0CA5839CCEC4}"/>
              </a:ext>
            </a:extLst>
          </p:cNvPr>
          <p:cNvSpPr txBox="1"/>
          <p:nvPr/>
        </p:nvSpPr>
        <p:spPr>
          <a:xfrm>
            <a:off x="3852612" y="2618579"/>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99" name="テキスト ボックス 98">
            <a:extLst>
              <a:ext uri="{FF2B5EF4-FFF2-40B4-BE49-F238E27FC236}">
                <a16:creationId xmlns:a16="http://schemas.microsoft.com/office/drawing/2014/main" id="{6B15990F-78CB-679D-7978-6A00045791B5}"/>
              </a:ext>
            </a:extLst>
          </p:cNvPr>
          <p:cNvSpPr txBox="1"/>
          <p:nvPr/>
        </p:nvSpPr>
        <p:spPr>
          <a:xfrm>
            <a:off x="2407843" y="4242164"/>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0" name="テキスト ボックス 99">
            <a:extLst>
              <a:ext uri="{FF2B5EF4-FFF2-40B4-BE49-F238E27FC236}">
                <a16:creationId xmlns:a16="http://schemas.microsoft.com/office/drawing/2014/main" id="{44B63A34-BA48-29B9-8EA7-2F6F201E7279}"/>
              </a:ext>
            </a:extLst>
          </p:cNvPr>
          <p:cNvSpPr txBox="1"/>
          <p:nvPr/>
        </p:nvSpPr>
        <p:spPr>
          <a:xfrm>
            <a:off x="2533231" y="5610497"/>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1" name="テキスト ボックス 100">
            <a:extLst>
              <a:ext uri="{FF2B5EF4-FFF2-40B4-BE49-F238E27FC236}">
                <a16:creationId xmlns:a16="http://schemas.microsoft.com/office/drawing/2014/main" id="{42C268DE-E65A-2C9A-04F4-EB53ECB2D495}"/>
              </a:ext>
            </a:extLst>
          </p:cNvPr>
          <p:cNvSpPr txBox="1"/>
          <p:nvPr/>
        </p:nvSpPr>
        <p:spPr>
          <a:xfrm>
            <a:off x="4911506" y="5596463"/>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02" name="テキスト ボックス 101">
            <a:extLst>
              <a:ext uri="{FF2B5EF4-FFF2-40B4-BE49-F238E27FC236}">
                <a16:creationId xmlns:a16="http://schemas.microsoft.com/office/drawing/2014/main" id="{B8C68EBA-459B-7C8E-47C3-7113BD5DC1B9}"/>
              </a:ext>
            </a:extLst>
          </p:cNvPr>
          <p:cNvSpPr txBox="1"/>
          <p:nvPr/>
        </p:nvSpPr>
        <p:spPr>
          <a:xfrm>
            <a:off x="4699246" y="710187"/>
            <a:ext cx="261610" cy="253916"/>
          </a:xfrm>
          <a:prstGeom prst="rect">
            <a:avLst/>
          </a:prstGeom>
          <a:noFill/>
        </p:spPr>
        <p:txBody>
          <a:bodyPr wrap="none" rtlCol="0">
            <a:spAutoFit/>
          </a:bodyPr>
          <a:lstStyle/>
          <a:p>
            <a:r>
              <a:rPr kumimoji="1" lang="en-US" altLang="ja-JP" sz="1050" b="1" dirty="0"/>
              <a:t>1</a:t>
            </a:r>
            <a:endParaRPr kumimoji="1" lang="ja-JP" altLang="en-US" sz="1050" b="1" dirty="0"/>
          </a:p>
        </p:txBody>
      </p:sp>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6A54D1BF-33B1-2AB0-4BB0-50662B550C10}"/>
                  </a:ext>
                </a:extLst>
              </p:cNvPr>
              <p:cNvSpPr txBox="1"/>
              <p:nvPr/>
            </p:nvSpPr>
            <p:spPr>
              <a:xfrm>
                <a:off x="3643105" y="1036096"/>
                <a:ext cx="1327119"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1050" i="1" smtClean="0">
                          <a:latin typeface="Cambria Math" panose="02040503050406030204" pitchFamily="18" charset="0"/>
                        </a:rPr>
                        <m:t>𝑐𝑜𝑛𝑐𝑒𝑝𝑡</m:t>
                      </m:r>
                      <m:r>
                        <m:rPr>
                          <m:lit/>
                        </m:rPr>
                        <a:rPr lang="en-US" altLang="ja-JP" sz="1050" i="1">
                          <a:latin typeface="Cambria Math" panose="02040503050406030204" pitchFamily="18" charset="0"/>
                        </a:rPr>
                        <m:t>_</m:t>
                      </m:r>
                      <m:r>
                        <a:rPr lang="en-US" altLang="ja-JP" sz="1050" i="1">
                          <a:latin typeface="Cambria Math" panose="02040503050406030204" pitchFamily="18" charset="0"/>
                        </a:rPr>
                        <m:t>𝑙𝑒𝑣𝑒𝑙</m:t>
                      </m:r>
                      <m:r>
                        <a:rPr lang="en-US" altLang="ja-JP" sz="1050" b="0" i="1" smtClean="0">
                          <a:latin typeface="Cambria Math" panose="02040503050406030204" pitchFamily="18" charset="0"/>
                        </a:rPr>
                        <m:t>=0</m:t>
                      </m:r>
                    </m:oMath>
                  </m:oMathPara>
                </a14:m>
                <a:endParaRPr lang="ja-JP" altLang="en-US" sz="1050" dirty="0"/>
              </a:p>
            </p:txBody>
          </p:sp>
        </mc:Choice>
        <mc:Fallback xmlns="">
          <p:sp>
            <p:nvSpPr>
              <p:cNvPr id="104" name="テキスト ボックス 103">
                <a:extLst>
                  <a:ext uri="{FF2B5EF4-FFF2-40B4-BE49-F238E27FC236}">
                    <a16:creationId xmlns:a16="http://schemas.microsoft.com/office/drawing/2014/main" id="{6A54D1BF-33B1-2AB0-4BB0-50662B550C10}"/>
                  </a:ext>
                </a:extLst>
              </p:cNvPr>
              <p:cNvSpPr txBox="1">
                <a:spLocks noRot="1" noChangeAspect="1" noMove="1" noResize="1" noEditPoints="1" noAdjustHandles="1" noChangeArrowheads="1" noChangeShapeType="1" noTextEdit="1"/>
              </p:cNvSpPr>
              <p:nvPr/>
            </p:nvSpPr>
            <p:spPr>
              <a:xfrm>
                <a:off x="3643105" y="1036096"/>
                <a:ext cx="1327119" cy="261610"/>
              </a:xfrm>
              <a:prstGeom prst="rect">
                <a:avLst/>
              </a:prstGeom>
              <a:blipFill>
                <a:blip r:embed="rId7"/>
                <a:stretch>
                  <a:fillRect/>
                </a:stretch>
              </a:blipFill>
            </p:spPr>
            <p:txBody>
              <a:bodyPr/>
              <a:lstStyle/>
              <a:p>
                <a:r>
                  <a:rPr lang="ja-JP" altLang="en-US">
                    <a:noFill/>
                  </a:rPr>
                  <a:t> </a:t>
                </a:r>
              </a:p>
            </p:txBody>
          </p:sp>
        </mc:Fallback>
      </mc:AlternateContent>
      <p:sp>
        <p:nvSpPr>
          <p:cNvPr id="105" name="テキスト ボックス 104">
            <a:extLst>
              <a:ext uri="{FF2B5EF4-FFF2-40B4-BE49-F238E27FC236}">
                <a16:creationId xmlns:a16="http://schemas.microsoft.com/office/drawing/2014/main" id="{DEB81AA3-02E0-DB1A-C38D-2F68ADFF89CE}"/>
              </a:ext>
            </a:extLst>
          </p:cNvPr>
          <p:cNvSpPr txBox="1"/>
          <p:nvPr/>
        </p:nvSpPr>
        <p:spPr>
          <a:xfrm>
            <a:off x="3643105" y="900244"/>
            <a:ext cx="261610" cy="253916"/>
          </a:xfrm>
          <a:prstGeom prst="rect">
            <a:avLst/>
          </a:prstGeom>
          <a:noFill/>
        </p:spPr>
        <p:txBody>
          <a:bodyPr wrap="none" rtlCol="0">
            <a:spAutoFit/>
          </a:bodyPr>
          <a:lstStyle/>
          <a:p>
            <a:r>
              <a:rPr lang="en-US" altLang="ja-JP" sz="1050" b="1" dirty="0"/>
              <a:t>2</a:t>
            </a:r>
            <a:endParaRPr kumimoji="1" lang="ja-JP" altLang="en-US" sz="1050" b="1" dirty="0"/>
          </a:p>
        </p:txBody>
      </p:sp>
      <p:sp>
        <p:nvSpPr>
          <p:cNvPr id="106" name="テキスト ボックス 105">
            <a:extLst>
              <a:ext uri="{FF2B5EF4-FFF2-40B4-BE49-F238E27FC236}">
                <a16:creationId xmlns:a16="http://schemas.microsoft.com/office/drawing/2014/main" id="{F39E052E-9135-82AC-6CAE-F541A59763FD}"/>
              </a:ext>
            </a:extLst>
          </p:cNvPr>
          <p:cNvSpPr txBox="1"/>
          <p:nvPr/>
        </p:nvSpPr>
        <p:spPr>
          <a:xfrm>
            <a:off x="756801" y="1614999"/>
            <a:ext cx="396262" cy="253916"/>
          </a:xfrm>
          <a:prstGeom prst="rect">
            <a:avLst/>
          </a:prstGeom>
          <a:noFill/>
        </p:spPr>
        <p:txBody>
          <a:bodyPr wrap="none" rtlCol="0">
            <a:spAutoFit/>
          </a:bodyPr>
          <a:lstStyle/>
          <a:p>
            <a:r>
              <a:rPr lang="en-US" altLang="ja-JP" sz="1050" b="1" dirty="0"/>
              <a:t>4-6</a:t>
            </a:r>
            <a:endParaRPr kumimoji="1" lang="ja-JP" altLang="en-US" sz="1050" b="1" dirty="0"/>
          </a:p>
        </p:txBody>
      </p:sp>
      <p:sp>
        <p:nvSpPr>
          <p:cNvPr id="107" name="テキスト ボックス 106">
            <a:extLst>
              <a:ext uri="{FF2B5EF4-FFF2-40B4-BE49-F238E27FC236}">
                <a16:creationId xmlns:a16="http://schemas.microsoft.com/office/drawing/2014/main" id="{1819B8D5-E8D4-C3DC-6543-6083A31936A7}"/>
              </a:ext>
            </a:extLst>
          </p:cNvPr>
          <p:cNvSpPr txBox="1"/>
          <p:nvPr/>
        </p:nvSpPr>
        <p:spPr>
          <a:xfrm>
            <a:off x="486011" y="1096022"/>
            <a:ext cx="261610" cy="253916"/>
          </a:xfrm>
          <a:prstGeom prst="rect">
            <a:avLst/>
          </a:prstGeom>
          <a:noFill/>
        </p:spPr>
        <p:txBody>
          <a:bodyPr wrap="none" rtlCol="0">
            <a:spAutoFit/>
          </a:bodyPr>
          <a:lstStyle/>
          <a:p>
            <a:r>
              <a:rPr kumimoji="1" lang="en-US" altLang="ja-JP" sz="1050" b="1" dirty="0"/>
              <a:t>7</a:t>
            </a:r>
            <a:endParaRPr kumimoji="1" lang="ja-JP" altLang="en-US" sz="1050" b="1" dirty="0"/>
          </a:p>
        </p:txBody>
      </p:sp>
      <p:sp>
        <p:nvSpPr>
          <p:cNvPr id="108" name="テキスト ボックス 107">
            <a:extLst>
              <a:ext uri="{FF2B5EF4-FFF2-40B4-BE49-F238E27FC236}">
                <a16:creationId xmlns:a16="http://schemas.microsoft.com/office/drawing/2014/main" id="{B3071236-49F9-CAC5-ADA4-68C335E6FFF4}"/>
              </a:ext>
            </a:extLst>
          </p:cNvPr>
          <p:cNvSpPr txBox="1"/>
          <p:nvPr/>
        </p:nvSpPr>
        <p:spPr>
          <a:xfrm>
            <a:off x="3101539" y="1907158"/>
            <a:ext cx="452368" cy="253916"/>
          </a:xfrm>
          <a:prstGeom prst="rect">
            <a:avLst/>
          </a:prstGeom>
          <a:noFill/>
        </p:spPr>
        <p:txBody>
          <a:bodyPr wrap="square" rtlCol="0">
            <a:spAutoFit/>
          </a:bodyPr>
          <a:lstStyle/>
          <a:p>
            <a:r>
              <a:rPr lang="en-US" altLang="ja-JP" sz="1050" b="1" dirty="0"/>
              <a:t>7(b)</a:t>
            </a:r>
            <a:endParaRPr kumimoji="1" lang="ja-JP" altLang="en-US" sz="1050" b="1" dirty="0"/>
          </a:p>
        </p:txBody>
      </p:sp>
      <p:sp>
        <p:nvSpPr>
          <p:cNvPr id="109" name="テキスト ボックス 108">
            <a:extLst>
              <a:ext uri="{FF2B5EF4-FFF2-40B4-BE49-F238E27FC236}">
                <a16:creationId xmlns:a16="http://schemas.microsoft.com/office/drawing/2014/main" id="{49238B2D-3004-B262-95D9-44FFC9542D0D}"/>
              </a:ext>
            </a:extLst>
          </p:cNvPr>
          <p:cNvSpPr txBox="1"/>
          <p:nvPr/>
        </p:nvSpPr>
        <p:spPr>
          <a:xfrm>
            <a:off x="924069" y="3310672"/>
            <a:ext cx="755335" cy="253916"/>
          </a:xfrm>
          <a:prstGeom prst="rect">
            <a:avLst/>
          </a:prstGeom>
          <a:noFill/>
        </p:spPr>
        <p:txBody>
          <a:bodyPr wrap="none" rtlCol="0">
            <a:spAutoFit/>
          </a:bodyPr>
          <a:lstStyle/>
          <a:p>
            <a:r>
              <a:rPr lang="en-US" altLang="ja-JP" sz="1050" b="1" dirty="0"/>
              <a:t>7(d),7(e)</a:t>
            </a:r>
            <a:endParaRPr kumimoji="1" lang="ja-JP" altLang="en-US" sz="1050" b="1" dirty="0"/>
          </a:p>
        </p:txBody>
      </p:sp>
      <p:sp>
        <p:nvSpPr>
          <p:cNvPr id="110" name="正方形/長方形 109">
            <a:extLst>
              <a:ext uri="{FF2B5EF4-FFF2-40B4-BE49-F238E27FC236}">
                <a16:creationId xmlns:a16="http://schemas.microsoft.com/office/drawing/2014/main" id="{7DFC7AB3-5251-B7FF-DB04-F6D14871639A}"/>
              </a:ext>
            </a:extLst>
          </p:cNvPr>
          <p:cNvSpPr/>
          <p:nvPr/>
        </p:nvSpPr>
        <p:spPr>
          <a:xfrm>
            <a:off x="552450" y="1345202"/>
            <a:ext cx="9148303" cy="1527293"/>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テキスト ボックス 110">
            <a:extLst>
              <a:ext uri="{FF2B5EF4-FFF2-40B4-BE49-F238E27FC236}">
                <a16:creationId xmlns:a16="http://schemas.microsoft.com/office/drawing/2014/main" id="{FFFDD8FD-1987-FDE1-CC08-F41BF9490206}"/>
              </a:ext>
            </a:extLst>
          </p:cNvPr>
          <p:cNvSpPr txBox="1"/>
          <p:nvPr/>
        </p:nvSpPr>
        <p:spPr>
          <a:xfrm>
            <a:off x="790334" y="1861163"/>
            <a:ext cx="449162" cy="253916"/>
          </a:xfrm>
          <a:prstGeom prst="rect">
            <a:avLst/>
          </a:prstGeom>
          <a:noFill/>
        </p:spPr>
        <p:txBody>
          <a:bodyPr wrap="none" rtlCol="0">
            <a:spAutoFit/>
          </a:bodyPr>
          <a:lstStyle/>
          <a:p>
            <a:r>
              <a:rPr lang="en-US" altLang="ja-JP" sz="1050" b="1" dirty="0"/>
              <a:t>7(a)</a:t>
            </a:r>
            <a:endParaRPr kumimoji="1" lang="ja-JP" altLang="en-US" sz="1050" b="1" dirty="0"/>
          </a:p>
        </p:txBody>
      </p:sp>
      <p:sp>
        <p:nvSpPr>
          <p:cNvPr id="112" name="正方形/長方形 111">
            <a:extLst>
              <a:ext uri="{FF2B5EF4-FFF2-40B4-BE49-F238E27FC236}">
                <a16:creationId xmlns:a16="http://schemas.microsoft.com/office/drawing/2014/main" id="{C82BA103-3133-898A-0AC9-0A09040A73C2}"/>
              </a:ext>
            </a:extLst>
          </p:cNvPr>
          <p:cNvSpPr/>
          <p:nvPr/>
        </p:nvSpPr>
        <p:spPr>
          <a:xfrm>
            <a:off x="544176" y="3158881"/>
            <a:ext cx="8629427" cy="328370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テキスト ボックス 112">
            <a:extLst>
              <a:ext uri="{FF2B5EF4-FFF2-40B4-BE49-F238E27FC236}">
                <a16:creationId xmlns:a16="http://schemas.microsoft.com/office/drawing/2014/main" id="{949CE606-0E77-3D2F-37C9-58FF8A8E1AF7}"/>
              </a:ext>
            </a:extLst>
          </p:cNvPr>
          <p:cNvSpPr txBox="1"/>
          <p:nvPr/>
        </p:nvSpPr>
        <p:spPr>
          <a:xfrm>
            <a:off x="544176" y="2934886"/>
            <a:ext cx="421910" cy="253916"/>
          </a:xfrm>
          <a:prstGeom prst="rect">
            <a:avLst/>
          </a:prstGeom>
          <a:noFill/>
        </p:spPr>
        <p:txBody>
          <a:bodyPr wrap="none" rtlCol="0">
            <a:spAutoFit/>
          </a:bodyPr>
          <a:lstStyle/>
          <a:p>
            <a:r>
              <a:rPr lang="en-US" altLang="ja-JP" sz="1050" b="1" dirty="0"/>
              <a:t>7(f)</a:t>
            </a:r>
            <a:endParaRPr kumimoji="1" lang="ja-JP" altLang="en-US" sz="1050" b="1" dirty="0"/>
          </a:p>
        </p:txBody>
      </p:sp>
      <p:sp>
        <p:nvSpPr>
          <p:cNvPr id="121" name="テキスト ボックス 120">
            <a:extLst>
              <a:ext uri="{FF2B5EF4-FFF2-40B4-BE49-F238E27FC236}">
                <a16:creationId xmlns:a16="http://schemas.microsoft.com/office/drawing/2014/main" id="{E2385814-A977-B296-B012-FA68C0FF7387}"/>
              </a:ext>
            </a:extLst>
          </p:cNvPr>
          <p:cNvSpPr txBox="1"/>
          <p:nvPr/>
        </p:nvSpPr>
        <p:spPr>
          <a:xfrm>
            <a:off x="6393010" y="3306895"/>
            <a:ext cx="460382" cy="253916"/>
          </a:xfrm>
          <a:prstGeom prst="rect">
            <a:avLst/>
          </a:prstGeom>
          <a:noFill/>
        </p:spPr>
        <p:txBody>
          <a:bodyPr wrap="none" rtlCol="0">
            <a:spAutoFit/>
          </a:bodyPr>
          <a:lstStyle/>
          <a:p>
            <a:r>
              <a:rPr lang="en-US" altLang="ja-JP" sz="1050" b="1" dirty="0"/>
              <a:t>7(f)</a:t>
            </a:r>
            <a:r>
              <a:rPr lang="en-US" altLang="ja-JP" sz="1050" b="1" dirty="0" err="1"/>
              <a:t>i</a:t>
            </a:r>
            <a:endParaRPr kumimoji="1" lang="ja-JP" altLang="en-US" sz="1050" b="1" dirty="0"/>
          </a:p>
        </p:txBody>
      </p:sp>
      <p:sp>
        <p:nvSpPr>
          <p:cNvPr id="129" name="テキスト ボックス 128">
            <a:extLst>
              <a:ext uri="{FF2B5EF4-FFF2-40B4-BE49-F238E27FC236}">
                <a16:creationId xmlns:a16="http://schemas.microsoft.com/office/drawing/2014/main" id="{17B8201D-9191-EFAB-88AE-50E335B3D58B}"/>
              </a:ext>
            </a:extLst>
          </p:cNvPr>
          <p:cNvSpPr txBox="1"/>
          <p:nvPr/>
        </p:nvSpPr>
        <p:spPr>
          <a:xfrm>
            <a:off x="831566" y="4873105"/>
            <a:ext cx="878767" cy="253916"/>
          </a:xfrm>
          <a:prstGeom prst="rect">
            <a:avLst/>
          </a:prstGeom>
          <a:noFill/>
        </p:spPr>
        <p:txBody>
          <a:bodyPr wrap="none" rtlCol="0">
            <a:spAutoFit/>
          </a:bodyPr>
          <a:lstStyle/>
          <a:p>
            <a:r>
              <a:rPr lang="en-US" altLang="ja-JP" sz="1050" b="1" dirty="0"/>
              <a:t>7(f)iv,7(f)v</a:t>
            </a:r>
            <a:endParaRPr kumimoji="1" lang="ja-JP" altLang="en-US" sz="1050" b="1" dirty="0"/>
          </a:p>
        </p:txBody>
      </p:sp>
      <p:sp>
        <p:nvSpPr>
          <p:cNvPr id="130" name="テキスト ボックス 129">
            <a:extLst>
              <a:ext uri="{FF2B5EF4-FFF2-40B4-BE49-F238E27FC236}">
                <a16:creationId xmlns:a16="http://schemas.microsoft.com/office/drawing/2014/main" id="{11D24D94-FB48-38B4-64B3-7202724FB22B}"/>
              </a:ext>
            </a:extLst>
          </p:cNvPr>
          <p:cNvSpPr txBox="1"/>
          <p:nvPr/>
        </p:nvSpPr>
        <p:spPr>
          <a:xfrm>
            <a:off x="5824964" y="1316310"/>
            <a:ext cx="261610" cy="253916"/>
          </a:xfrm>
          <a:prstGeom prst="rect">
            <a:avLst/>
          </a:prstGeom>
          <a:noFill/>
        </p:spPr>
        <p:txBody>
          <a:bodyPr wrap="none" rtlCol="0">
            <a:spAutoFit/>
          </a:bodyPr>
          <a:lstStyle/>
          <a:p>
            <a:r>
              <a:rPr kumimoji="1" lang="en-US" altLang="ja-JP" sz="1050" b="1" dirty="0"/>
              <a:t>3</a:t>
            </a:r>
            <a:endParaRPr kumimoji="1" lang="ja-JP" altLang="en-US" sz="1050" b="1" dirty="0"/>
          </a:p>
        </p:txBody>
      </p:sp>
      <p:sp>
        <p:nvSpPr>
          <p:cNvPr id="134" name="テキスト ボックス 133">
            <a:extLst>
              <a:ext uri="{FF2B5EF4-FFF2-40B4-BE49-F238E27FC236}">
                <a16:creationId xmlns:a16="http://schemas.microsoft.com/office/drawing/2014/main" id="{0D506FEC-178D-55FC-E8D3-F7F77991151B}"/>
              </a:ext>
            </a:extLst>
          </p:cNvPr>
          <p:cNvSpPr txBox="1"/>
          <p:nvPr/>
        </p:nvSpPr>
        <p:spPr>
          <a:xfrm>
            <a:off x="4698302" y="2613066"/>
            <a:ext cx="452368" cy="253916"/>
          </a:xfrm>
          <a:prstGeom prst="rect">
            <a:avLst/>
          </a:prstGeom>
          <a:noFill/>
        </p:spPr>
        <p:txBody>
          <a:bodyPr wrap="square" rtlCol="0">
            <a:spAutoFit/>
          </a:bodyPr>
          <a:lstStyle/>
          <a:p>
            <a:r>
              <a:rPr lang="en-US" altLang="ja-JP" sz="1050" b="1" dirty="0"/>
              <a:t>7(c)</a:t>
            </a:r>
            <a:endParaRPr kumimoji="1" lang="ja-JP" altLang="en-US" sz="1050" b="1" dirty="0"/>
          </a:p>
        </p:txBody>
      </p:sp>
      <p:sp>
        <p:nvSpPr>
          <p:cNvPr id="136" name="テキスト ボックス 135">
            <a:extLst>
              <a:ext uri="{FF2B5EF4-FFF2-40B4-BE49-F238E27FC236}">
                <a16:creationId xmlns:a16="http://schemas.microsoft.com/office/drawing/2014/main" id="{532DA658-1625-C2F5-4A4D-28350F3FCB74}"/>
              </a:ext>
            </a:extLst>
          </p:cNvPr>
          <p:cNvSpPr txBox="1"/>
          <p:nvPr/>
        </p:nvSpPr>
        <p:spPr>
          <a:xfrm>
            <a:off x="1733575" y="3259139"/>
            <a:ext cx="498855" cy="253916"/>
          </a:xfrm>
          <a:prstGeom prst="rect">
            <a:avLst/>
          </a:prstGeom>
          <a:noFill/>
        </p:spPr>
        <p:txBody>
          <a:bodyPr wrap="none" rtlCol="0">
            <a:spAutoFit/>
          </a:bodyPr>
          <a:lstStyle/>
          <a:p>
            <a:r>
              <a:rPr lang="en-US" altLang="ja-JP" sz="1050" b="1" dirty="0"/>
              <a:t>7(f)ii</a:t>
            </a:r>
            <a:endParaRPr kumimoji="1" lang="ja-JP" altLang="en-US" sz="1050" b="1" dirty="0"/>
          </a:p>
        </p:txBody>
      </p:sp>
      <p:sp>
        <p:nvSpPr>
          <p:cNvPr id="137" name="テキスト ボックス 136">
            <a:extLst>
              <a:ext uri="{FF2B5EF4-FFF2-40B4-BE49-F238E27FC236}">
                <a16:creationId xmlns:a16="http://schemas.microsoft.com/office/drawing/2014/main" id="{C84F1EC0-5E4C-5DA0-19C3-D21BC3E81977}"/>
              </a:ext>
            </a:extLst>
          </p:cNvPr>
          <p:cNvSpPr txBox="1"/>
          <p:nvPr/>
        </p:nvSpPr>
        <p:spPr>
          <a:xfrm>
            <a:off x="2427051" y="4069398"/>
            <a:ext cx="537327" cy="253916"/>
          </a:xfrm>
          <a:prstGeom prst="rect">
            <a:avLst/>
          </a:prstGeom>
          <a:noFill/>
        </p:spPr>
        <p:txBody>
          <a:bodyPr wrap="none" rtlCol="0">
            <a:spAutoFit/>
          </a:bodyPr>
          <a:lstStyle/>
          <a:p>
            <a:r>
              <a:rPr lang="en-US" altLang="ja-JP" sz="1050" b="1" dirty="0"/>
              <a:t>7(f)iii</a:t>
            </a:r>
            <a:endParaRPr kumimoji="1" lang="ja-JP" altLang="en-US" sz="1050" b="1" dirty="0"/>
          </a:p>
        </p:txBody>
      </p:sp>
      <p:sp>
        <p:nvSpPr>
          <p:cNvPr id="142" name="正方形/長方形 141">
            <a:extLst>
              <a:ext uri="{FF2B5EF4-FFF2-40B4-BE49-F238E27FC236}">
                <a16:creationId xmlns:a16="http://schemas.microsoft.com/office/drawing/2014/main" id="{75E0FFDB-3148-E6B8-542F-C64FB881C93D}"/>
              </a:ext>
            </a:extLst>
          </p:cNvPr>
          <p:cNvSpPr/>
          <p:nvPr/>
        </p:nvSpPr>
        <p:spPr>
          <a:xfrm>
            <a:off x="729992" y="4460008"/>
            <a:ext cx="8309233" cy="1912237"/>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3" name="テキスト ボックス 142">
            <a:extLst>
              <a:ext uri="{FF2B5EF4-FFF2-40B4-BE49-F238E27FC236}">
                <a16:creationId xmlns:a16="http://schemas.microsoft.com/office/drawing/2014/main" id="{F042953F-99B5-3862-D662-3E1326D11976}"/>
              </a:ext>
            </a:extLst>
          </p:cNvPr>
          <p:cNvSpPr txBox="1"/>
          <p:nvPr/>
        </p:nvSpPr>
        <p:spPr>
          <a:xfrm>
            <a:off x="686888" y="4215326"/>
            <a:ext cx="421910" cy="253916"/>
          </a:xfrm>
          <a:prstGeom prst="rect">
            <a:avLst/>
          </a:prstGeom>
          <a:noFill/>
        </p:spPr>
        <p:txBody>
          <a:bodyPr wrap="none" rtlCol="0">
            <a:spAutoFit/>
          </a:bodyPr>
          <a:lstStyle/>
          <a:p>
            <a:r>
              <a:rPr lang="en-US" altLang="ja-JP" sz="1050" b="1" dirty="0"/>
              <a:t>7(f)</a:t>
            </a:r>
            <a:endParaRPr kumimoji="1" lang="ja-JP" altLang="en-US" sz="1050" b="1" dirty="0"/>
          </a:p>
        </p:txBody>
      </p:sp>
      <p:cxnSp>
        <p:nvCxnSpPr>
          <p:cNvPr id="152" name="直線矢印コネクタ 151">
            <a:extLst>
              <a:ext uri="{FF2B5EF4-FFF2-40B4-BE49-F238E27FC236}">
                <a16:creationId xmlns:a16="http://schemas.microsoft.com/office/drawing/2014/main" id="{D94F1000-DB19-5EAB-B19C-FD7C5F4A86ED}"/>
              </a:ext>
            </a:extLst>
          </p:cNvPr>
          <p:cNvCxnSpPr>
            <a:cxnSpLocks/>
            <a:stCxn id="15" idx="4"/>
            <a:endCxn id="155" idx="0"/>
          </p:cNvCxnSpPr>
          <p:nvPr/>
        </p:nvCxnSpPr>
        <p:spPr>
          <a:xfrm>
            <a:off x="4987221" y="3855100"/>
            <a:ext cx="0" cy="378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6D5437D7-3636-9008-F3C6-C820A0BEED36}"/>
              </a:ext>
            </a:extLst>
          </p:cNvPr>
          <p:cNvSpPr txBox="1"/>
          <p:nvPr/>
        </p:nvSpPr>
        <p:spPr>
          <a:xfrm>
            <a:off x="4221627" y="4233697"/>
            <a:ext cx="1531188" cy="253916"/>
          </a:xfrm>
          <a:prstGeom prst="rect">
            <a:avLst/>
          </a:prstGeom>
          <a:noFill/>
        </p:spPr>
        <p:txBody>
          <a:bodyPr wrap="square" rtlCol="0">
            <a:spAutoFit/>
          </a:bodyPr>
          <a:lstStyle/>
          <a:p>
            <a:r>
              <a:rPr lang="ja-JP" altLang="en-US" sz="1050" dirty="0"/>
              <a:t>下位概念が存在しない</a:t>
            </a:r>
            <a:endParaRPr kumimoji="1" lang="ja-JP" altLang="en-US" sz="1050" dirty="0"/>
          </a:p>
        </p:txBody>
      </p:sp>
      <p:cxnSp>
        <p:nvCxnSpPr>
          <p:cNvPr id="158" name="コネクタ: カギ線 157">
            <a:extLst>
              <a:ext uri="{FF2B5EF4-FFF2-40B4-BE49-F238E27FC236}">
                <a16:creationId xmlns:a16="http://schemas.microsoft.com/office/drawing/2014/main" id="{061B4E0F-23B9-BC23-275F-78371EB2BFFD}"/>
              </a:ext>
            </a:extLst>
          </p:cNvPr>
          <p:cNvCxnSpPr>
            <a:cxnSpLocks/>
            <a:stCxn id="155" idx="3"/>
            <a:endCxn id="4" idx="4"/>
          </p:cNvCxnSpPr>
          <p:nvPr/>
        </p:nvCxnSpPr>
        <p:spPr>
          <a:xfrm flipH="1" flipV="1">
            <a:off x="5392339" y="2396609"/>
            <a:ext cx="360476" cy="1964046"/>
          </a:xfrm>
          <a:prstGeom prst="bentConnector4">
            <a:avLst>
              <a:gd name="adj1" fmla="val -89839"/>
              <a:gd name="adj2" fmla="val 67296"/>
            </a:avLst>
          </a:prstGeom>
          <a:ln>
            <a:tailEnd type="triangle"/>
          </a:ln>
        </p:spPr>
        <p:style>
          <a:lnRef idx="1">
            <a:schemeClr val="dk1"/>
          </a:lnRef>
          <a:fillRef idx="0">
            <a:schemeClr val="dk1"/>
          </a:fillRef>
          <a:effectRef idx="0">
            <a:schemeClr val="dk1"/>
          </a:effectRef>
          <a:fontRef idx="minor">
            <a:schemeClr val="tx1"/>
          </a:fontRef>
        </p:style>
      </p:cxnSp>
      <p:sp>
        <p:nvSpPr>
          <p:cNvPr id="163" name="テキスト ボックス 162">
            <a:extLst>
              <a:ext uri="{FF2B5EF4-FFF2-40B4-BE49-F238E27FC236}">
                <a16:creationId xmlns:a16="http://schemas.microsoft.com/office/drawing/2014/main" id="{FBA7D7B4-57D4-D6A6-BF02-8796A76860EB}"/>
              </a:ext>
            </a:extLst>
          </p:cNvPr>
          <p:cNvSpPr txBox="1"/>
          <p:nvPr/>
        </p:nvSpPr>
        <p:spPr>
          <a:xfrm>
            <a:off x="4927184" y="3982538"/>
            <a:ext cx="992579" cy="253916"/>
          </a:xfrm>
          <a:prstGeom prst="rect">
            <a:avLst/>
          </a:prstGeom>
          <a:noFill/>
        </p:spPr>
        <p:txBody>
          <a:bodyPr wrap="none" rtlCol="0">
            <a:spAutoFit/>
          </a:bodyPr>
          <a:lstStyle/>
          <a:p>
            <a:r>
              <a:rPr lang="ja-JP" altLang="en-US" sz="1050" dirty="0"/>
              <a:t>下位概念</a:t>
            </a:r>
            <a:r>
              <a:rPr kumimoji="1" lang="ja-JP" altLang="en-US" sz="1050" dirty="0"/>
              <a:t>検索</a:t>
            </a:r>
          </a:p>
        </p:txBody>
      </p:sp>
      <p:sp>
        <p:nvSpPr>
          <p:cNvPr id="168" name="テキスト ボックス 167">
            <a:extLst>
              <a:ext uri="{FF2B5EF4-FFF2-40B4-BE49-F238E27FC236}">
                <a16:creationId xmlns:a16="http://schemas.microsoft.com/office/drawing/2014/main" id="{15EFBE6F-7EFC-DBF4-78C3-198254A9C3CA}"/>
              </a:ext>
            </a:extLst>
          </p:cNvPr>
          <p:cNvSpPr txBox="1"/>
          <p:nvPr/>
        </p:nvSpPr>
        <p:spPr>
          <a:xfrm>
            <a:off x="3666483" y="5073278"/>
            <a:ext cx="243978" cy="369332"/>
          </a:xfrm>
          <a:prstGeom prst="rect">
            <a:avLst/>
          </a:prstGeom>
          <a:noFill/>
        </p:spPr>
        <p:txBody>
          <a:bodyPr wrap="none" rtlCol="0">
            <a:spAutoFit/>
          </a:bodyPr>
          <a:lstStyle/>
          <a:p>
            <a:r>
              <a:rPr kumimoji="1" lang="en-US" altLang="ja-JP" dirty="0"/>
              <a:t>,</a:t>
            </a:r>
            <a:endParaRPr kumimoji="1" lang="ja-JP" altLang="en-US" dirty="0"/>
          </a:p>
        </p:txBody>
      </p:sp>
    </p:spTree>
    <p:extLst>
      <p:ext uri="{BB962C8B-B14F-4D97-AF65-F5344CB8AC3E}">
        <p14:creationId xmlns:p14="http://schemas.microsoft.com/office/powerpoint/2010/main" val="286940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5504AA1E-88C6-AD2A-C04E-A70E242C2C03}"/>
              </a:ext>
            </a:extLst>
          </p:cNvPr>
          <p:cNvSpPr/>
          <p:nvPr/>
        </p:nvSpPr>
        <p:spPr>
          <a:xfrm>
            <a:off x="-118644" y="0"/>
            <a:ext cx="11788440" cy="5530344"/>
          </a:xfrm>
          <a:custGeom>
            <a:avLst/>
            <a:gdLst>
              <a:gd name="connsiteX0" fmla="*/ 0 w 9439725"/>
              <a:gd name="connsiteY0" fmla="*/ 0 h 4041916"/>
              <a:gd name="connsiteX1" fmla="*/ 9439725 w 9439725"/>
              <a:gd name="connsiteY1" fmla="*/ 0 h 4041916"/>
              <a:gd name="connsiteX2" fmla="*/ 9439725 w 9439725"/>
              <a:gd name="connsiteY2" fmla="*/ 4041916 h 4041916"/>
              <a:gd name="connsiteX3" fmla="*/ 0 w 9439725"/>
              <a:gd name="connsiteY3" fmla="*/ 4041916 h 4041916"/>
              <a:gd name="connsiteX4" fmla="*/ 0 w 9439725"/>
              <a:gd name="connsiteY4"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0 w 9439725"/>
              <a:gd name="connsiteY0" fmla="*/ 0 h 4041916"/>
              <a:gd name="connsiteX1" fmla="*/ 9439725 w 9439725"/>
              <a:gd name="connsiteY1" fmla="*/ 0 h 4041916"/>
              <a:gd name="connsiteX2" fmla="*/ 9439725 w 9439725"/>
              <a:gd name="connsiteY2" fmla="*/ 4041916 h 4041916"/>
              <a:gd name="connsiteX3" fmla="*/ 2972830 w 9439725"/>
              <a:gd name="connsiteY3" fmla="*/ 4027971 h 4041916"/>
              <a:gd name="connsiteX4" fmla="*/ 0 w 9439725"/>
              <a:gd name="connsiteY4" fmla="*/ 4041916 h 4041916"/>
              <a:gd name="connsiteX5" fmla="*/ 0 w 9439725"/>
              <a:gd name="connsiteY5"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17505 w 9457230"/>
              <a:gd name="connsiteY4" fmla="*/ 4041916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3094338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2990335 w 9457230"/>
              <a:gd name="connsiteY3" fmla="*/ 4027971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545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892738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79440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4391797 w 9457230"/>
              <a:gd name="connsiteY4" fmla="*/ 2905095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4399006 w 9457230"/>
              <a:gd name="connsiteY3" fmla="*/ 4015614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913744 w 9457230"/>
              <a:gd name="connsiteY3" fmla="*/ 4025862 h 4041916"/>
              <a:gd name="connsiteX4" fmla="*/ 3863399 w 9457230"/>
              <a:gd name="connsiteY4" fmla="*/ 2607922 h 4041916"/>
              <a:gd name="connsiteX5" fmla="*/ 0 w 9457230"/>
              <a:gd name="connsiteY5" fmla="*/ 2915863 h 4041916"/>
              <a:gd name="connsiteX6" fmla="*/ 17505 w 9457230"/>
              <a:gd name="connsiteY6" fmla="*/ 0 h 4041916"/>
              <a:gd name="connsiteX0" fmla="*/ 17505 w 9457230"/>
              <a:gd name="connsiteY0" fmla="*/ 0 h 4041916"/>
              <a:gd name="connsiteX1" fmla="*/ 9457230 w 9457230"/>
              <a:gd name="connsiteY1" fmla="*/ 0 h 4041916"/>
              <a:gd name="connsiteX2" fmla="*/ 9457230 w 9457230"/>
              <a:gd name="connsiteY2" fmla="*/ 4041916 h 4041916"/>
              <a:gd name="connsiteX3" fmla="*/ 3870609 w 9457230"/>
              <a:gd name="connsiteY3" fmla="*/ 4015615 h 4041916"/>
              <a:gd name="connsiteX4" fmla="*/ 3863399 w 9457230"/>
              <a:gd name="connsiteY4" fmla="*/ 2607922 h 4041916"/>
              <a:gd name="connsiteX5" fmla="*/ 0 w 9457230"/>
              <a:gd name="connsiteY5" fmla="*/ 2915863 h 4041916"/>
              <a:gd name="connsiteX6" fmla="*/ 17505 w 9457230"/>
              <a:gd name="connsiteY6" fmla="*/ 0 h 4041916"/>
              <a:gd name="connsiteX0" fmla="*/ 6721 w 9446446"/>
              <a:gd name="connsiteY0" fmla="*/ 0 h 4041916"/>
              <a:gd name="connsiteX1" fmla="*/ 9446446 w 9446446"/>
              <a:gd name="connsiteY1" fmla="*/ 0 h 4041916"/>
              <a:gd name="connsiteX2" fmla="*/ 9446446 w 9446446"/>
              <a:gd name="connsiteY2" fmla="*/ 4041916 h 4041916"/>
              <a:gd name="connsiteX3" fmla="*/ 3859825 w 9446446"/>
              <a:gd name="connsiteY3" fmla="*/ 4015615 h 4041916"/>
              <a:gd name="connsiteX4" fmla="*/ 3852615 w 9446446"/>
              <a:gd name="connsiteY4" fmla="*/ 2607922 h 4041916"/>
              <a:gd name="connsiteX5" fmla="*/ 0 w 9446446"/>
              <a:gd name="connsiteY5" fmla="*/ 2639184 h 4041916"/>
              <a:gd name="connsiteX6" fmla="*/ 6721 w 9446446"/>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49431 h 4041916"/>
              <a:gd name="connsiteX6" fmla="*/ 379 w 9440104"/>
              <a:gd name="connsiteY6" fmla="*/ 0 h 4041916"/>
              <a:gd name="connsiteX0" fmla="*/ 379 w 9440104"/>
              <a:gd name="connsiteY0" fmla="*/ 0 h 4041916"/>
              <a:gd name="connsiteX1" fmla="*/ 9440104 w 9440104"/>
              <a:gd name="connsiteY1" fmla="*/ 0 h 4041916"/>
              <a:gd name="connsiteX2" fmla="*/ 9440104 w 9440104"/>
              <a:gd name="connsiteY2" fmla="*/ 4041916 h 4041916"/>
              <a:gd name="connsiteX3" fmla="*/ 3853483 w 9440104"/>
              <a:gd name="connsiteY3" fmla="*/ 4015615 h 4041916"/>
              <a:gd name="connsiteX4" fmla="*/ 3846273 w 9440104"/>
              <a:gd name="connsiteY4" fmla="*/ 2607922 h 4041916"/>
              <a:gd name="connsiteX5" fmla="*/ 4441 w 9440104"/>
              <a:gd name="connsiteY5" fmla="*/ 2639184 h 4041916"/>
              <a:gd name="connsiteX6" fmla="*/ 379 w 9440104"/>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1 w 9439882"/>
              <a:gd name="connsiteY4" fmla="*/ 260792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71397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60133 w 9439882"/>
              <a:gd name="connsiteY4" fmla="*/ 2498702 h 4041916"/>
              <a:gd name="connsiteX5" fmla="*/ 18301 w 9439882"/>
              <a:gd name="connsiteY5" fmla="*/ 2434396 h 4041916"/>
              <a:gd name="connsiteX6" fmla="*/ 157 w 9439882"/>
              <a:gd name="connsiteY6" fmla="*/ 0 h 4041916"/>
              <a:gd name="connsiteX0" fmla="*/ 157 w 9439882"/>
              <a:gd name="connsiteY0" fmla="*/ 0 h 4041916"/>
              <a:gd name="connsiteX1" fmla="*/ 9439882 w 9439882"/>
              <a:gd name="connsiteY1" fmla="*/ 0 h 4041916"/>
              <a:gd name="connsiteX2" fmla="*/ 9439882 w 9439882"/>
              <a:gd name="connsiteY2" fmla="*/ 4041916 h 4041916"/>
              <a:gd name="connsiteX3" fmla="*/ 3853261 w 9439882"/>
              <a:gd name="connsiteY3" fmla="*/ 4015615 h 4041916"/>
              <a:gd name="connsiteX4" fmla="*/ 3846052 w 9439882"/>
              <a:gd name="connsiteY4" fmla="*/ 2444092 h 4041916"/>
              <a:gd name="connsiteX5" fmla="*/ 18301 w 9439882"/>
              <a:gd name="connsiteY5" fmla="*/ 2434396 h 4041916"/>
              <a:gd name="connsiteX6" fmla="*/ 157 w 9439882"/>
              <a:gd name="connsiteY6" fmla="*/ 0 h 4041916"/>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846052 w 9439882"/>
              <a:gd name="connsiteY4" fmla="*/ 2444092 h 4042920"/>
              <a:gd name="connsiteX5" fmla="*/ 18301 w 9439882"/>
              <a:gd name="connsiteY5" fmla="*/ 2434396 h 4042920"/>
              <a:gd name="connsiteX6" fmla="*/ 157 w 9439882"/>
              <a:gd name="connsiteY6" fmla="*/ 0 h 4042920"/>
              <a:gd name="connsiteX0" fmla="*/ 157 w 9439882"/>
              <a:gd name="connsiteY0" fmla="*/ 0 h 4042920"/>
              <a:gd name="connsiteX1" fmla="*/ 9439882 w 9439882"/>
              <a:gd name="connsiteY1" fmla="*/ 0 h 4042920"/>
              <a:gd name="connsiteX2" fmla="*/ 9439882 w 9439882"/>
              <a:gd name="connsiteY2" fmla="*/ 4041916 h 4042920"/>
              <a:gd name="connsiteX3" fmla="*/ 3571635 w 9439882"/>
              <a:gd name="connsiteY3" fmla="*/ 4042920 h 4042920"/>
              <a:gd name="connsiteX4" fmla="*/ 3578507 w 9439882"/>
              <a:gd name="connsiteY4" fmla="*/ 2457745 h 4042920"/>
              <a:gd name="connsiteX5" fmla="*/ 18301 w 9439882"/>
              <a:gd name="connsiteY5" fmla="*/ 2434396 h 4042920"/>
              <a:gd name="connsiteX6" fmla="*/ 157 w 9439882"/>
              <a:gd name="connsiteY6" fmla="*/ 0 h 4042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9882" h="4042920">
                <a:moveTo>
                  <a:pt x="157" y="0"/>
                </a:moveTo>
                <a:lnTo>
                  <a:pt x="9439882" y="0"/>
                </a:lnTo>
                <a:lnTo>
                  <a:pt x="9439882" y="4041916"/>
                </a:lnTo>
                <a:lnTo>
                  <a:pt x="3571635" y="4042920"/>
                </a:lnTo>
                <a:cubicBezTo>
                  <a:pt x="3556877" y="3145526"/>
                  <a:pt x="3580910" y="3293357"/>
                  <a:pt x="3578507" y="2457745"/>
                </a:cubicBezTo>
                <a:lnTo>
                  <a:pt x="18301" y="2434396"/>
                </a:lnTo>
                <a:cubicBezTo>
                  <a:pt x="20541" y="1554668"/>
                  <a:pt x="-2083" y="879728"/>
                  <a:pt x="157" y="0"/>
                </a:cubicBezTo>
                <a:close/>
              </a:path>
            </a:pathLst>
          </a:cu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ja-JP" altLang="en-US" sz="1400" b="1" dirty="0">
                <a:solidFill>
                  <a:schemeClr val="tx1"/>
                </a:solidFill>
              </a:rPr>
              <a:t>　　　　　　　　　　　　　　</a:t>
            </a:r>
            <a:r>
              <a:rPr lang="en-US" altLang="ja-JP" sz="1400" b="1" dirty="0">
                <a:solidFill>
                  <a:schemeClr val="tx1"/>
                </a:solidFill>
              </a:rPr>
              <a:t>VDM++</a:t>
            </a:r>
            <a:r>
              <a:rPr lang="ja-JP" altLang="en-US" sz="1400" b="1" dirty="0">
                <a:solidFill>
                  <a:schemeClr val="tx1"/>
                </a:solidFill>
              </a:rPr>
              <a:t>仕様書生成部</a:t>
            </a:r>
            <a:endParaRPr kumimoji="1" lang="ja-JP" altLang="en-US" sz="1400" b="1" dirty="0">
              <a:solidFill>
                <a:schemeClr val="tx1"/>
              </a:solidFill>
            </a:endParaRPr>
          </a:p>
        </p:txBody>
      </p:sp>
      <p:sp>
        <p:nvSpPr>
          <p:cNvPr id="4" name="四角形: 角を丸くする 3">
            <a:extLst>
              <a:ext uri="{FF2B5EF4-FFF2-40B4-BE49-F238E27FC236}">
                <a16:creationId xmlns:a16="http://schemas.microsoft.com/office/drawing/2014/main" id="{3456B8A0-7D34-66A8-D691-F782E014FD6D}"/>
              </a:ext>
            </a:extLst>
          </p:cNvPr>
          <p:cNvSpPr/>
          <p:nvPr/>
        </p:nvSpPr>
        <p:spPr>
          <a:xfrm>
            <a:off x="66724" y="137301"/>
            <a:ext cx="910959" cy="471396"/>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クラス</a:t>
            </a:r>
            <a:endParaRPr kumimoji="1" lang="en-US" altLang="ja-JP" sz="1200" dirty="0"/>
          </a:p>
          <a:p>
            <a:pPr algn="ctr"/>
            <a:r>
              <a:rPr kumimoji="1" lang="ja-JP" altLang="en-US" sz="1200" dirty="0"/>
              <a:t>分類処理</a:t>
            </a:r>
          </a:p>
        </p:txBody>
      </p:sp>
      <p:cxnSp>
        <p:nvCxnSpPr>
          <p:cNvPr id="12" name="直線矢印コネクタ 11">
            <a:extLst>
              <a:ext uri="{FF2B5EF4-FFF2-40B4-BE49-F238E27FC236}">
                <a16:creationId xmlns:a16="http://schemas.microsoft.com/office/drawing/2014/main" id="{BC95B685-9C51-FB98-5728-E45267F9E336}"/>
              </a:ext>
            </a:extLst>
          </p:cNvPr>
          <p:cNvCxnSpPr>
            <a:cxnSpLocks/>
            <a:stCxn id="15" idx="2"/>
            <a:endCxn id="4" idx="0"/>
          </p:cNvCxnSpPr>
          <p:nvPr/>
        </p:nvCxnSpPr>
        <p:spPr>
          <a:xfrm>
            <a:off x="522204" y="-132770"/>
            <a:ext cx="0" cy="270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6B08680-432F-D00C-4A34-EAB74B7765A6}"/>
              </a:ext>
            </a:extLst>
          </p:cNvPr>
          <p:cNvSpPr/>
          <p:nvPr/>
        </p:nvSpPr>
        <p:spPr>
          <a:xfrm>
            <a:off x="195045" y="-563363"/>
            <a:ext cx="65431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grpSp>
        <p:nvGrpSpPr>
          <p:cNvPr id="510" name="グループ化 509">
            <a:extLst>
              <a:ext uri="{FF2B5EF4-FFF2-40B4-BE49-F238E27FC236}">
                <a16:creationId xmlns:a16="http://schemas.microsoft.com/office/drawing/2014/main" id="{7DB88DD0-498C-E3D0-6CC8-7F221EF94177}"/>
              </a:ext>
            </a:extLst>
          </p:cNvPr>
          <p:cNvGrpSpPr/>
          <p:nvPr/>
        </p:nvGrpSpPr>
        <p:grpSpPr>
          <a:xfrm>
            <a:off x="9079961" y="4533761"/>
            <a:ext cx="985856" cy="929871"/>
            <a:chOff x="-2549988" y="3621980"/>
            <a:chExt cx="985856" cy="929871"/>
          </a:xfrm>
        </p:grpSpPr>
        <p:sp>
          <p:nvSpPr>
            <p:cNvPr id="20" name="四角形: 角を丸くする 19">
              <a:extLst>
                <a:ext uri="{FF2B5EF4-FFF2-40B4-BE49-F238E27FC236}">
                  <a16:creationId xmlns:a16="http://schemas.microsoft.com/office/drawing/2014/main" id="{499ED017-67C6-920D-813D-BCCAAF8058DC}"/>
                </a:ext>
              </a:extLst>
            </p:cNvPr>
            <p:cNvSpPr/>
            <p:nvPr/>
          </p:nvSpPr>
          <p:spPr>
            <a:xfrm>
              <a:off x="-2361689" y="3814684"/>
              <a:ext cx="797557"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1" name="四角形: 角を丸くする 20">
              <a:extLst>
                <a:ext uri="{FF2B5EF4-FFF2-40B4-BE49-F238E27FC236}">
                  <a16:creationId xmlns:a16="http://schemas.microsoft.com/office/drawing/2014/main" id="{1439DBE8-6184-B2FD-97A4-10FA1D8F930F}"/>
                </a:ext>
              </a:extLst>
            </p:cNvPr>
            <p:cNvSpPr/>
            <p:nvPr/>
          </p:nvSpPr>
          <p:spPr>
            <a:xfrm>
              <a:off x="-2447435" y="3721238"/>
              <a:ext cx="780750" cy="737167"/>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9" name="四角形: 角を丸くする 18">
              <a:extLst>
                <a:ext uri="{FF2B5EF4-FFF2-40B4-BE49-F238E27FC236}">
                  <a16:creationId xmlns:a16="http://schemas.microsoft.com/office/drawing/2014/main" id="{93E3ABDA-672C-F054-9E31-21D3309A0EBC}"/>
                </a:ext>
              </a:extLst>
            </p:cNvPr>
            <p:cNvSpPr/>
            <p:nvPr/>
          </p:nvSpPr>
          <p:spPr>
            <a:xfrm>
              <a:off x="-2549988" y="3621980"/>
              <a:ext cx="780750" cy="737168"/>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クラス毎</a:t>
              </a:r>
              <a:endParaRPr kumimoji="1" lang="en-US" altLang="ja-JP" sz="1200" dirty="0">
                <a:solidFill>
                  <a:schemeClr val="tx1"/>
                </a:solidFill>
              </a:endParaRPr>
            </a:p>
            <a:p>
              <a:pPr algn="ctr"/>
              <a:r>
                <a:rPr kumimoji="1" lang="ja-JP" altLang="en-US" sz="1200" dirty="0">
                  <a:solidFill>
                    <a:schemeClr val="tx1"/>
                  </a:solidFill>
                </a:rPr>
                <a:t>識別子</a:t>
              </a:r>
              <a:endParaRPr kumimoji="1" lang="en-US" altLang="ja-JP" sz="1200" dirty="0">
                <a:solidFill>
                  <a:schemeClr val="tx1"/>
                </a:solidFill>
              </a:endParaRPr>
            </a:p>
            <a:p>
              <a:pPr algn="ctr"/>
              <a:r>
                <a:rPr kumimoji="1" lang="ja-JP" altLang="en-US" sz="1200" dirty="0">
                  <a:solidFill>
                    <a:schemeClr val="tx1"/>
                  </a:solidFill>
                </a:rPr>
                <a:t>リスト</a:t>
              </a:r>
            </a:p>
          </p:txBody>
        </p:sp>
      </p:grpSp>
      <p:sp>
        <p:nvSpPr>
          <p:cNvPr id="28" name="四角形: 角を丸くする 27">
            <a:extLst>
              <a:ext uri="{FF2B5EF4-FFF2-40B4-BE49-F238E27FC236}">
                <a16:creationId xmlns:a16="http://schemas.microsoft.com/office/drawing/2014/main" id="{9FF1657D-8BC5-E5B5-8D99-C77E41B1015A}"/>
              </a:ext>
            </a:extLst>
          </p:cNvPr>
          <p:cNvSpPr/>
          <p:nvPr/>
        </p:nvSpPr>
        <p:spPr>
          <a:xfrm>
            <a:off x="1125064" y="76303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29" name="四角形: 角を丸くする 28">
            <a:extLst>
              <a:ext uri="{FF2B5EF4-FFF2-40B4-BE49-F238E27FC236}">
                <a16:creationId xmlns:a16="http://schemas.microsoft.com/office/drawing/2014/main" id="{C823FDA0-5496-EC8C-1861-144AFC354787}"/>
              </a:ext>
            </a:extLst>
          </p:cNvPr>
          <p:cNvSpPr/>
          <p:nvPr/>
        </p:nvSpPr>
        <p:spPr>
          <a:xfrm>
            <a:off x="703656" y="1773791"/>
            <a:ext cx="1028700"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US" altLang="ja-JP" sz="1200" dirty="0">
                <a:solidFill>
                  <a:schemeClr val="tx1"/>
                </a:solidFill>
              </a:rPr>
              <a:t>NONCLASS</a:t>
            </a:r>
          </a:p>
          <a:p>
            <a:pPr algn="ctr"/>
            <a:r>
              <a:rPr lang="ja-JP" altLang="en-US" sz="1200" dirty="0">
                <a:solidFill>
                  <a:schemeClr val="tx1"/>
                </a:solidFill>
              </a:rPr>
              <a:t>リスト</a:t>
            </a:r>
            <a:endParaRPr kumimoji="1" lang="ja-JP" altLang="en-US" sz="1200" dirty="0">
              <a:solidFill>
                <a:schemeClr val="tx1"/>
              </a:solidFill>
            </a:endParaRPr>
          </a:p>
        </p:txBody>
      </p:sp>
      <p:sp>
        <p:nvSpPr>
          <p:cNvPr id="47" name="四角形: 角を丸くする 46">
            <a:extLst>
              <a:ext uri="{FF2B5EF4-FFF2-40B4-BE49-F238E27FC236}">
                <a16:creationId xmlns:a16="http://schemas.microsoft.com/office/drawing/2014/main" id="{E26A3A4A-B350-708A-0E89-F60AFBB053B9}"/>
              </a:ext>
            </a:extLst>
          </p:cNvPr>
          <p:cNvSpPr/>
          <p:nvPr/>
        </p:nvSpPr>
        <p:spPr>
          <a:xfrm>
            <a:off x="4706438" y="1518743"/>
            <a:ext cx="1812678" cy="430301"/>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インスタンス変数定義</a:t>
            </a:r>
            <a:endParaRPr kumimoji="1" lang="en-US" altLang="ja-JP" sz="1200" dirty="0"/>
          </a:p>
          <a:p>
            <a:pPr algn="ctr"/>
            <a:r>
              <a:rPr kumimoji="1" lang="ja-JP" altLang="en-US" sz="1200" dirty="0"/>
              <a:t>生成処理</a:t>
            </a:r>
          </a:p>
        </p:txBody>
      </p:sp>
      <p:cxnSp>
        <p:nvCxnSpPr>
          <p:cNvPr id="64" name="コネクタ: カギ線 63">
            <a:extLst>
              <a:ext uri="{FF2B5EF4-FFF2-40B4-BE49-F238E27FC236}">
                <a16:creationId xmlns:a16="http://schemas.microsoft.com/office/drawing/2014/main" id="{67BD1FEE-F7FA-0BE6-7BC1-2C8975978E04}"/>
              </a:ext>
            </a:extLst>
          </p:cNvPr>
          <p:cNvCxnSpPr>
            <a:cxnSpLocks/>
            <a:stCxn id="4" idx="2"/>
            <a:endCxn id="28" idx="1"/>
          </p:cNvCxnSpPr>
          <p:nvPr/>
        </p:nvCxnSpPr>
        <p:spPr>
          <a:xfrm rot="16200000" flipH="1">
            <a:off x="638818" y="492083"/>
            <a:ext cx="369632" cy="60286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0" name="コネクタ: カギ線 69">
            <a:extLst>
              <a:ext uri="{FF2B5EF4-FFF2-40B4-BE49-F238E27FC236}">
                <a16:creationId xmlns:a16="http://schemas.microsoft.com/office/drawing/2014/main" id="{73D7CBCF-50E6-4209-BD4C-BC6EDD26EAF5}"/>
              </a:ext>
            </a:extLst>
          </p:cNvPr>
          <p:cNvCxnSpPr>
            <a:cxnSpLocks/>
            <a:stCxn id="4" idx="2"/>
            <a:endCxn id="29" idx="1"/>
          </p:cNvCxnSpPr>
          <p:nvPr/>
        </p:nvCxnSpPr>
        <p:spPr>
          <a:xfrm rot="16200000" flipH="1">
            <a:off x="-77265" y="1208166"/>
            <a:ext cx="1380391" cy="1814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75" name="四角形: 角を丸くする 74">
            <a:extLst>
              <a:ext uri="{FF2B5EF4-FFF2-40B4-BE49-F238E27FC236}">
                <a16:creationId xmlns:a16="http://schemas.microsoft.com/office/drawing/2014/main" id="{E0FC6A17-9665-122E-52DB-CDFFE35CEF59}"/>
              </a:ext>
            </a:extLst>
          </p:cNvPr>
          <p:cNvSpPr/>
          <p:nvPr/>
        </p:nvSpPr>
        <p:spPr>
          <a:xfrm>
            <a:off x="5575932" y="-568357"/>
            <a:ext cx="1019130" cy="471396"/>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概念レベル算出部</a:t>
            </a:r>
          </a:p>
        </p:txBody>
      </p:sp>
      <p:sp>
        <p:nvSpPr>
          <p:cNvPr id="76" name="四角形: 角を丸くする 75">
            <a:extLst>
              <a:ext uri="{FF2B5EF4-FFF2-40B4-BE49-F238E27FC236}">
                <a16:creationId xmlns:a16="http://schemas.microsoft.com/office/drawing/2014/main" id="{60BCEC02-818F-2CC9-D773-F467F3223CAF}"/>
              </a:ext>
            </a:extLst>
          </p:cNvPr>
          <p:cNvSpPr/>
          <p:nvPr/>
        </p:nvSpPr>
        <p:spPr>
          <a:xfrm>
            <a:off x="6461488" y="2117685"/>
            <a:ext cx="848136" cy="346759"/>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操作定義</a:t>
            </a:r>
          </a:p>
        </p:txBody>
      </p:sp>
      <p:sp>
        <p:nvSpPr>
          <p:cNvPr id="164" name="四角形: 角を丸くする 163">
            <a:extLst>
              <a:ext uri="{FF2B5EF4-FFF2-40B4-BE49-F238E27FC236}">
                <a16:creationId xmlns:a16="http://schemas.microsoft.com/office/drawing/2014/main" id="{DF98B87D-EC0A-51B9-C69E-8EA350B09E0B}"/>
              </a:ext>
            </a:extLst>
          </p:cNvPr>
          <p:cNvSpPr/>
          <p:nvPr/>
        </p:nvSpPr>
        <p:spPr>
          <a:xfrm>
            <a:off x="10529765" y="4585125"/>
            <a:ext cx="927004" cy="634440"/>
          </a:xfrm>
          <a:prstGeom prst="roundRect">
            <a:avLst/>
          </a:prstGeom>
          <a:solidFill>
            <a:schemeClr val="accent1">
              <a:lumMod val="40000"/>
              <a:lumOff val="6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VDM++</a:t>
            </a:r>
            <a:r>
              <a:rPr kumimoji="1" lang="ja-JP" altLang="en-US" sz="1200" dirty="0"/>
              <a:t>仕様書</a:t>
            </a:r>
            <a:endParaRPr kumimoji="1" lang="en-US" altLang="ja-JP" sz="1200" dirty="0"/>
          </a:p>
          <a:p>
            <a:pPr algn="ctr"/>
            <a:r>
              <a:rPr lang="ja-JP" altLang="en-US" sz="1200" dirty="0"/>
              <a:t>生成処理</a:t>
            </a:r>
            <a:endParaRPr kumimoji="1" lang="ja-JP" altLang="en-US" sz="1200" dirty="0"/>
          </a:p>
        </p:txBody>
      </p:sp>
      <p:sp>
        <p:nvSpPr>
          <p:cNvPr id="169" name="四角形: 角を丸くする 168">
            <a:extLst>
              <a:ext uri="{FF2B5EF4-FFF2-40B4-BE49-F238E27FC236}">
                <a16:creationId xmlns:a16="http://schemas.microsoft.com/office/drawing/2014/main" id="{DDAAA692-F832-9D17-B03D-11DEC61474F2}"/>
              </a:ext>
            </a:extLst>
          </p:cNvPr>
          <p:cNvSpPr/>
          <p:nvPr/>
        </p:nvSpPr>
        <p:spPr>
          <a:xfrm>
            <a:off x="10594488" y="5851241"/>
            <a:ext cx="797557" cy="430593"/>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en-US" altLang="ja-JP" sz="1200" dirty="0">
                <a:solidFill>
                  <a:schemeClr val="tx1"/>
                </a:solidFill>
              </a:rPr>
              <a:t>VDM++</a:t>
            </a:r>
          </a:p>
          <a:p>
            <a:pPr algn="ctr"/>
            <a:r>
              <a:rPr lang="ja-JP" altLang="en-US" sz="1200" dirty="0">
                <a:solidFill>
                  <a:schemeClr val="tx1"/>
                </a:solidFill>
              </a:rPr>
              <a:t>仕様書</a:t>
            </a:r>
            <a:endParaRPr kumimoji="1" lang="ja-JP" altLang="en-US" sz="1200" dirty="0">
              <a:solidFill>
                <a:schemeClr val="tx1"/>
              </a:solidFill>
            </a:endParaRPr>
          </a:p>
        </p:txBody>
      </p:sp>
      <p:cxnSp>
        <p:nvCxnSpPr>
          <p:cNvPr id="170" name="直線矢印コネクタ 169">
            <a:extLst>
              <a:ext uri="{FF2B5EF4-FFF2-40B4-BE49-F238E27FC236}">
                <a16:creationId xmlns:a16="http://schemas.microsoft.com/office/drawing/2014/main" id="{7FF9E460-5DE0-4C43-C95B-2B83384EF88E}"/>
              </a:ext>
            </a:extLst>
          </p:cNvPr>
          <p:cNvCxnSpPr>
            <a:cxnSpLocks/>
            <a:stCxn id="289" idx="2"/>
            <a:endCxn id="230" idx="0"/>
          </p:cNvCxnSpPr>
          <p:nvPr/>
        </p:nvCxnSpPr>
        <p:spPr>
          <a:xfrm flipH="1">
            <a:off x="5070391" y="3360063"/>
            <a:ext cx="1" cy="36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四角形: 角を丸くする 181">
            <a:extLst>
              <a:ext uri="{FF2B5EF4-FFF2-40B4-BE49-F238E27FC236}">
                <a16:creationId xmlns:a16="http://schemas.microsoft.com/office/drawing/2014/main" id="{0AFB4BCD-60BF-31C9-8C10-5CAF6AF6624A}"/>
              </a:ext>
            </a:extLst>
          </p:cNvPr>
          <p:cNvSpPr/>
          <p:nvPr/>
        </p:nvSpPr>
        <p:spPr>
          <a:xfrm>
            <a:off x="3924952" y="6068175"/>
            <a:ext cx="902695" cy="352578"/>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3" name="テキスト ボックス 182">
            <a:extLst>
              <a:ext uri="{FF2B5EF4-FFF2-40B4-BE49-F238E27FC236}">
                <a16:creationId xmlns:a16="http://schemas.microsoft.com/office/drawing/2014/main" id="{C304B4B6-B895-AB88-D829-108855CA2EC6}"/>
              </a:ext>
            </a:extLst>
          </p:cNvPr>
          <p:cNvSpPr txBox="1"/>
          <p:nvPr/>
        </p:nvSpPr>
        <p:spPr>
          <a:xfrm>
            <a:off x="1608293" y="6126890"/>
            <a:ext cx="2385589" cy="276999"/>
          </a:xfrm>
          <a:prstGeom prst="rect">
            <a:avLst/>
          </a:prstGeom>
          <a:noFill/>
        </p:spPr>
        <p:txBody>
          <a:bodyPr wrap="none" rtlCol="0">
            <a:spAutoFit/>
          </a:bodyPr>
          <a:lstStyle/>
          <a:p>
            <a:r>
              <a:rPr lang="ja-JP" altLang="en-US" sz="1200" b="1" dirty="0"/>
              <a:t>既存手法から改良を行う処理部</a:t>
            </a:r>
            <a:r>
              <a:rPr lang="en-US" altLang="ja-JP" sz="1200" b="1" dirty="0"/>
              <a:t>:</a:t>
            </a:r>
            <a:endParaRPr kumimoji="1" lang="ja-JP" altLang="en-US" sz="1200" b="1" dirty="0"/>
          </a:p>
        </p:txBody>
      </p:sp>
      <p:sp>
        <p:nvSpPr>
          <p:cNvPr id="184" name="四角形: 角を丸くする 183">
            <a:extLst>
              <a:ext uri="{FF2B5EF4-FFF2-40B4-BE49-F238E27FC236}">
                <a16:creationId xmlns:a16="http://schemas.microsoft.com/office/drawing/2014/main" id="{D6562F73-2955-BBF4-E6C3-579FFEBE223C}"/>
              </a:ext>
            </a:extLst>
          </p:cNvPr>
          <p:cNvSpPr/>
          <p:nvPr/>
        </p:nvSpPr>
        <p:spPr>
          <a:xfrm>
            <a:off x="4500430" y="5693807"/>
            <a:ext cx="897120" cy="33211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5" name="テキスト ボックス 184">
            <a:extLst>
              <a:ext uri="{FF2B5EF4-FFF2-40B4-BE49-F238E27FC236}">
                <a16:creationId xmlns:a16="http://schemas.microsoft.com/office/drawing/2014/main" id="{5F502843-D349-EC82-2B2E-5812AAA350B2}"/>
              </a:ext>
            </a:extLst>
          </p:cNvPr>
          <p:cNvSpPr txBox="1"/>
          <p:nvPr/>
        </p:nvSpPr>
        <p:spPr>
          <a:xfrm>
            <a:off x="1841362" y="5736487"/>
            <a:ext cx="2693366" cy="276999"/>
          </a:xfrm>
          <a:prstGeom prst="rect">
            <a:avLst/>
          </a:prstGeom>
          <a:noFill/>
        </p:spPr>
        <p:txBody>
          <a:bodyPr wrap="none" rtlCol="0">
            <a:spAutoFit/>
          </a:bodyPr>
          <a:lstStyle/>
          <a:p>
            <a:r>
              <a:rPr lang="ja-JP" altLang="en-US" sz="1200" b="1" dirty="0"/>
              <a:t>既存手法から改良を行う中間データ</a:t>
            </a:r>
            <a:r>
              <a:rPr lang="en-US" altLang="ja-JP" sz="1200" b="1" dirty="0"/>
              <a:t>:</a:t>
            </a:r>
            <a:endParaRPr kumimoji="1" lang="ja-JP" altLang="en-US" sz="1200" b="1" dirty="0"/>
          </a:p>
        </p:txBody>
      </p:sp>
      <p:sp>
        <p:nvSpPr>
          <p:cNvPr id="186" name="四角形: 角を丸くする 185">
            <a:extLst>
              <a:ext uri="{FF2B5EF4-FFF2-40B4-BE49-F238E27FC236}">
                <a16:creationId xmlns:a16="http://schemas.microsoft.com/office/drawing/2014/main" id="{7C57C547-3ECD-48B5-B2C5-1E462D20AA76}"/>
              </a:ext>
            </a:extLst>
          </p:cNvPr>
          <p:cNvSpPr/>
          <p:nvPr/>
        </p:nvSpPr>
        <p:spPr>
          <a:xfrm>
            <a:off x="7272850" y="6066537"/>
            <a:ext cx="902695" cy="352578"/>
          </a:xfrm>
          <a:prstGeom prst="roundRect">
            <a:avLst/>
          </a:prstGeom>
          <a:solidFill>
            <a:schemeClr val="accent5">
              <a:lumMod val="60000"/>
              <a:lumOff val="4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187" name="テキスト ボックス 186">
            <a:extLst>
              <a:ext uri="{FF2B5EF4-FFF2-40B4-BE49-F238E27FC236}">
                <a16:creationId xmlns:a16="http://schemas.microsoft.com/office/drawing/2014/main" id="{D272DE0A-DD39-3703-5D6E-FDD44DD51C7C}"/>
              </a:ext>
            </a:extLst>
          </p:cNvPr>
          <p:cNvSpPr txBox="1"/>
          <p:nvPr/>
        </p:nvSpPr>
        <p:spPr>
          <a:xfrm>
            <a:off x="4802101" y="6118683"/>
            <a:ext cx="2539478" cy="276999"/>
          </a:xfrm>
          <a:prstGeom prst="rect">
            <a:avLst/>
          </a:prstGeom>
          <a:noFill/>
        </p:spPr>
        <p:txBody>
          <a:bodyPr wrap="none" rtlCol="0">
            <a:spAutoFit/>
          </a:bodyPr>
          <a:lstStyle/>
          <a:p>
            <a:r>
              <a:rPr lang="ja-JP" altLang="en-US" sz="1200" b="1" dirty="0"/>
              <a:t>既存手法から新たに追加する処理</a:t>
            </a:r>
            <a:r>
              <a:rPr lang="en-US" altLang="ja-JP" sz="1200" b="1" dirty="0"/>
              <a:t>:</a:t>
            </a:r>
            <a:endParaRPr kumimoji="1" lang="ja-JP" altLang="en-US" sz="1200" b="1" dirty="0"/>
          </a:p>
        </p:txBody>
      </p:sp>
      <p:sp>
        <p:nvSpPr>
          <p:cNvPr id="188" name="四角形: 角を丸くする 187">
            <a:extLst>
              <a:ext uri="{FF2B5EF4-FFF2-40B4-BE49-F238E27FC236}">
                <a16:creationId xmlns:a16="http://schemas.microsoft.com/office/drawing/2014/main" id="{1F60C1C6-BAEF-DF00-7EA5-9383D80F6C34}"/>
              </a:ext>
            </a:extLst>
          </p:cNvPr>
          <p:cNvSpPr/>
          <p:nvPr/>
        </p:nvSpPr>
        <p:spPr>
          <a:xfrm>
            <a:off x="729210" y="6092112"/>
            <a:ext cx="903999" cy="346556"/>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189" name="テキスト ボックス 188">
            <a:extLst>
              <a:ext uri="{FF2B5EF4-FFF2-40B4-BE49-F238E27FC236}">
                <a16:creationId xmlns:a16="http://schemas.microsoft.com/office/drawing/2014/main" id="{15D3E0FA-BBC4-C471-8B0C-D3104FC6357D}"/>
              </a:ext>
            </a:extLst>
          </p:cNvPr>
          <p:cNvSpPr txBox="1"/>
          <p:nvPr/>
        </p:nvSpPr>
        <p:spPr>
          <a:xfrm>
            <a:off x="229186" y="6139040"/>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cxnSp>
        <p:nvCxnSpPr>
          <p:cNvPr id="199" name="コネクタ: カギ線 198">
            <a:extLst>
              <a:ext uri="{FF2B5EF4-FFF2-40B4-BE49-F238E27FC236}">
                <a16:creationId xmlns:a16="http://schemas.microsoft.com/office/drawing/2014/main" id="{BC22E829-CEFC-CBCC-A490-C41274AE6FCE}"/>
              </a:ext>
            </a:extLst>
          </p:cNvPr>
          <p:cNvCxnSpPr>
            <a:cxnSpLocks/>
            <a:stCxn id="239" idx="1"/>
            <a:endCxn id="238" idx="1"/>
          </p:cNvCxnSpPr>
          <p:nvPr/>
        </p:nvCxnSpPr>
        <p:spPr>
          <a:xfrm rot="10800000" flipH="1">
            <a:off x="3573605" y="1733090"/>
            <a:ext cx="3463" cy="560439"/>
          </a:xfrm>
          <a:prstGeom prst="bentConnector3">
            <a:avLst>
              <a:gd name="adj1" fmla="val -660121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9" name="四角形: 角を丸くする 218">
            <a:extLst>
              <a:ext uri="{FF2B5EF4-FFF2-40B4-BE49-F238E27FC236}">
                <a16:creationId xmlns:a16="http://schemas.microsoft.com/office/drawing/2014/main" id="{8D0336F4-9208-025B-64F8-9E85FEFFC894}"/>
              </a:ext>
            </a:extLst>
          </p:cNvPr>
          <p:cNvSpPr/>
          <p:nvPr/>
        </p:nvSpPr>
        <p:spPr>
          <a:xfrm>
            <a:off x="8312892" y="5680239"/>
            <a:ext cx="897120" cy="352578"/>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220" name="テキスト ボックス 219">
            <a:extLst>
              <a:ext uri="{FF2B5EF4-FFF2-40B4-BE49-F238E27FC236}">
                <a16:creationId xmlns:a16="http://schemas.microsoft.com/office/drawing/2014/main" id="{597430AC-8E6D-B853-95EC-448084D020C4}"/>
              </a:ext>
            </a:extLst>
          </p:cNvPr>
          <p:cNvSpPr txBox="1"/>
          <p:nvPr/>
        </p:nvSpPr>
        <p:spPr>
          <a:xfrm>
            <a:off x="5374792" y="5742199"/>
            <a:ext cx="3001143" cy="276999"/>
          </a:xfrm>
          <a:prstGeom prst="rect">
            <a:avLst/>
          </a:prstGeom>
          <a:noFill/>
        </p:spPr>
        <p:txBody>
          <a:bodyPr wrap="none" rtlCol="0">
            <a:spAutoFit/>
          </a:bodyPr>
          <a:lstStyle/>
          <a:p>
            <a:r>
              <a:rPr lang="ja-JP" altLang="en-US" sz="1200" b="1" dirty="0"/>
              <a:t>既存手法から新たに追加する中間データ</a:t>
            </a:r>
            <a:r>
              <a:rPr lang="en-US" altLang="ja-JP" sz="1200" b="1" dirty="0"/>
              <a:t>:</a:t>
            </a:r>
            <a:endParaRPr kumimoji="1" lang="ja-JP" altLang="en-US" sz="1200" b="1" dirty="0"/>
          </a:p>
        </p:txBody>
      </p:sp>
      <p:sp>
        <p:nvSpPr>
          <p:cNvPr id="230" name="四角形: 角を丸くする 229">
            <a:extLst>
              <a:ext uri="{FF2B5EF4-FFF2-40B4-BE49-F238E27FC236}">
                <a16:creationId xmlns:a16="http://schemas.microsoft.com/office/drawing/2014/main" id="{DBEB4857-3EEC-2B2A-554F-6563E57DA1EA}"/>
              </a:ext>
            </a:extLst>
          </p:cNvPr>
          <p:cNvSpPr/>
          <p:nvPr/>
        </p:nvSpPr>
        <p:spPr>
          <a:xfrm>
            <a:off x="4455457" y="3720958"/>
            <a:ext cx="1229867"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型・定数定義</a:t>
            </a:r>
            <a:endParaRPr kumimoji="1" lang="en-US" altLang="ja-JP" sz="1200" dirty="0"/>
          </a:p>
          <a:p>
            <a:pPr algn="ctr"/>
            <a:r>
              <a:rPr lang="ja-JP" altLang="en-US" sz="1200" dirty="0"/>
              <a:t>生成処理</a:t>
            </a:r>
            <a:endParaRPr kumimoji="1" lang="ja-JP" altLang="en-US" sz="1200" dirty="0"/>
          </a:p>
        </p:txBody>
      </p:sp>
      <p:sp>
        <p:nvSpPr>
          <p:cNvPr id="238" name="四角形: 角を丸くする 237">
            <a:extLst>
              <a:ext uri="{FF2B5EF4-FFF2-40B4-BE49-F238E27FC236}">
                <a16:creationId xmlns:a16="http://schemas.microsoft.com/office/drawing/2014/main" id="{914F4E3A-D8CF-CC20-19CB-6E5528B7BCD1}"/>
              </a:ext>
            </a:extLst>
          </p:cNvPr>
          <p:cNvSpPr/>
          <p:nvPr/>
        </p:nvSpPr>
        <p:spPr>
          <a:xfrm>
            <a:off x="3577069" y="1517792"/>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239" name="四角形: 角を丸くする 238">
            <a:extLst>
              <a:ext uri="{FF2B5EF4-FFF2-40B4-BE49-F238E27FC236}">
                <a16:creationId xmlns:a16="http://schemas.microsoft.com/office/drawing/2014/main" id="{8A5397BF-7FE8-961C-E8CD-AC15D771DA2C}"/>
              </a:ext>
            </a:extLst>
          </p:cNvPr>
          <p:cNvSpPr/>
          <p:nvPr/>
        </p:nvSpPr>
        <p:spPr>
          <a:xfrm>
            <a:off x="3573606" y="2078231"/>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動詞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42" name="直線矢印コネクタ 241">
            <a:extLst>
              <a:ext uri="{FF2B5EF4-FFF2-40B4-BE49-F238E27FC236}">
                <a16:creationId xmlns:a16="http://schemas.microsoft.com/office/drawing/2014/main" id="{CAF0ECFA-69E2-11C3-F565-1345F5AB7E3A}"/>
              </a:ext>
            </a:extLst>
          </p:cNvPr>
          <p:cNvCxnSpPr>
            <a:cxnSpLocks/>
            <a:stCxn id="238" idx="3"/>
            <a:endCxn id="47" idx="1"/>
          </p:cNvCxnSpPr>
          <p:nvPr/>
        </p:nvCxnSpPr>
        <p:spPr>
          <a:xfrm>
            <a:off x="4231386" y="1733089"/>
            <a:ext cx="475052" cy="8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4" name="コネクタ: カギ線 253">
            <a:extLst>
              <a:ext uri="{FF2B5EF4-FFF2-40B4-BE49-F238E27FC236}">
                <a16:creationId xmlns:a16="http://schemas.microsoft.com/office/drawing/2014/main" id="{EBB761A7-C072-9E63-7F82-D2B1D1BAB061}"/>
              </a:ext>
            </a:extLst>
          </p:cNvPr>
          <p:cNvCxnSpPr>
            <a:cxnSpLocks/>
            <a:stCxn id="28" idx="3"/>
            <a:endCxn id="47" idx="0"/>
          </p:cNvCxnSpPr>
          <p:nvPr/>
        </p:nvCxnSpPr>
        <p:spPr>
          <a:xfrm>
            <a:off x="1779381" y="978329"/>
            <a:ext cx="3833396" cy="54041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58" name="コネクタ: カギ線 257">
            <a:extLst>
              <a:ext uri="{FF2B5EF4-FFF2-40B4-BE49-F238E27FC236}">
                <a16:creationId xmlns:a16="http://schemas.microsoft.com/office/drawing/2014/main" id="{66FA8EFD-B1B4-F6EB-B529-0FFD35ACB713}"/>
              </a:ext>
            </a:extLst>
          </p:cNvPr>
          <p:cNvCxnSpPr>
            <a:cxnSpLocks/>
            <a:stCxn id="28" idx="3"/>
            <a:endCxn id="76" idx="0"/>
          </p:cNvCxnSpPr>
          <p:nvPr/>
        </p:nvCxnSpPr>
        <p:spPr>
          <a:xfrm>
            <a:off x="1779381" y="978329"/>
            <a:ext cx="5106175" cy="11393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73" name="四角形: 角を丸くする 272">
            <a:extLst>
              <a:ext uri="{FF2B5EF4-FFF2-40B4-BE49-F238E27FC236}">
                <a16:creationId xmlns:a16="http://schemas.microsoft.com/office/drawing/2014/main" id="{949C6BAF-4757-210D-17E3-393DA6DF9E93}"/>
              </a:ext>
            </a:extLst>
          </p:cNvPr>
          <p:cNvSpPr/>
          <p:nvPr/>
        </p:nvSpPr>
        <p:spPr>
          <a:xfrm>
            <a:off x="2072319" y="1771359"/>
            <a:ext cx="1016660" cy="430593"/>
          </a:xfrm>
          <a:prstGeom prst="roundRect">
            <a:avLst/>
          </a:prstGeom>
          <a:solidFill>
            <a:schemeClr val="accent1">
              <a:lumMod val="40000"/>
              <a:lumOff val="60000"/>
            </a:schemeClr>
          </a:solidFill>
          <a:ln w="38100">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名詞・動詞</a:t>
            </a:r>
            <a:endParaRPr kumimoji="1" lang="en-US" altLang="ja-JP" sz="1200" dirty="0"/>
          </a:p>
          <a:p>
            <a:pPr algn="ctr"/>
            <a:r>
              <a:rPr kumimoji="1" lang="ja-JP" altLang="en-US" sz="1200" dirty="0"/>
              <a:t>分類処理</a:t>
            </a:r>
          </a:p>
        </p:txBody>
      </p:sp>
      <p:cxnSp>
        <p:nvCxnSpPr>
          <p:cNvPr id="279" name="直線矢印コネクタ 278">
            <a:extLst>
              <a:ext uri="{FF2B5EF4-FFF2-40B4-BE49-F238E27FC236}">
                <a16:creationId xmlns:a16="http://schemas.microsoft.com/office/drawing/2014/main" id="{A631D8C5-4085-D434-0B72-F3249F891561}"/>
              </a:ext>
            </a:extLst>
          </p:cNvPr>
          <p:cNvCxnSpPr>
            <a:cxnSpLocks/>
            <a:stCxn id="29" idx="3"/>
            <a:endCxn id="273" idx="1"/>
          </p:cNvCxnSpPr>
          <p:nvPr/>
        </p:nvCxnSpPr>
        <p:spPr>
          <a:xfrm flipV="1">
            <a:off x="1732356" y="1986656"/>
            <a:ext cx="339963" cy="2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9" name="四角形: 角を丸くする 288">
            <a:extLst>
              <a:ext uri="{FF2B5EF4-FFF2-40B4-BE49-F238E27FC236}">
                <a16:creationId xmlns:a16="http://schemas.microsoft.com/office/drawing/2014/main" id="{4F7D194E-B2F2-D191-3E97-A1331B2DC42E}"/>
              </a:ext>
            </a:extLst>
          </p:cNvPr>
          <p:cNvSpPr/>
          <p:nvPr/>
        </p:nvSpPr>
        <p:spPr>
          <a:xfrm>
            <a:off x="4743233" y="2929470"/>
            <a:ext cx="654317" cy="430593"/>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名詞</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96" name="直線矢印コネクタ 295">
            <a:extLst>
              <a:ext uri="{FF2B5EF4-FFF2-40B4-BE49-F238E27FC236}">
                <a16:creationId xmlns:a16="http://schemas.microsoft.com/office/drawing/2014/main" id="{770A2887-7553-2B73-2ACD-9B60FE32A561}"/>
              </a:ext>
            </a:extLst>
          </p:cNvPr>
          <p:cNvCxnSpPr>
            <a:cxnSpLocks/>
            <a:endCxn id="289" idx="0"/>
          </p:cNvCxnSpPr>
          <p:nvPr/>
        </p:nvCxnSpPr>
        <p:spPr>
          <a:xfrm>
            <a:off x="5070392" y="1935629"/>
            <a:ext cx="0" cy="9938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5" name="直線矢印コネクタ 314">
            <a:extLst>
              <a:ext uri="{FF2B5EF4-FFF2-40B4-BE49-F238E27FC236}">
                <a16:creationId xmlns:a16="http://schemas.microsoft.com/office/drawing/2014/main" id="{F00DF37B-FF5D-B032-E25F-65718A75EB2C}"/>
              </a:ext>
            </a:extLst>
          </p:cNvPr>
          <p:cNvCxnSpPr>
            <a:cxnSpLocks/>
            <a:stCxn id="230" idx="3"/>
            <a:endCxn id="377" idx="1"/>
          </p:cNvCxnSpPr>
          <p:nvPr/>
        </p:nvCxnSpPr>
        <p:spPr>
          <a:xfrm flipV="1">
            <a:off x="5685324" y="3953944"/>
            <a:ext cx="502285" cy="2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5" name="直線矢印コネクタ 334">
            <a:extLst>
              <a:ext uri="{FF2B5EF4-FFF2-40B4-BE49-F238E27FC236}">
                <a16:creationId xmlns:a16="http://schemas.microsoft.com/office/drawing/2014/main" id="{7AA394A4-9615-0998-CCF3-F5D7EC76E1B6}"/>
              </a:ext>
            </a:extLst>
          </p:cNvPr>
          <p:cNvCxnSpPr>
            <a:cxnSpLocks/>
            <a:endCxn id="5" idx="0"/>
          </p:cNvCxnSpPr>
          <p:nvPr/>
        </p:nvCxnSpPr>
        <p:spPr>
          <a:xfrm>
            <a:off x="6417005" y="-77370"/>
            <a:ext cx="88966" cy="3618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6" name="直線矢印コネクタ 335">
            <a:extLst>
              <a:ext uri="{FF2B5EF4-FFF2-40B4-BE49-F238E27FC236}">
                <a16:creationId xmlns:a16="http://schemas.microsoft.com/office/drawing/2014/main" id="{C640A1AF-7B4A-DF4B-9D80-B61CCE9289DD}"/>
              </a:ext>
            </a:extLst>
          </p:cNvPr>
          <p:cNvCxnSpPr>
            <a:cxnSpLocks/>
            <a:stCxn id="3" idx="0"/>
          </p:cNvCxnSpPr>
          <p:nvPr/>
        </p:nvCxnSpPr>
        <p:spPr>
          <a:xfrm flipV="1">
            <a:off x="5668279" y="-96961"/>
            <a:ext cx="242877" cy="415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3" name="直線矢印コネクタ 342">
            <a:extLst>
              <a:ext uri="{FF2B5EF4-FFF2-40B4-BE49-F238E27FC236}">
                <a16:creationId xmlns:a16="http://schemas.microsoft.com/office/drawing/2014/main" id="{74AB7F1A-832E-4967-C782-4CA83C819274}"/>
              </a:ext>
            </a:extLst>
          </p:cNvPr>
          <p:cNvCxnSpPr>
            <a:cxnSpLocks/>
            <a:stCxn id="19" idx="3"/>
            <a:endCxn id="164" idx="1"/>
          </p:cNvCxnSpPr>
          <p:nvPr/>
        </p:nvCxnSpPr>
        <p:spPr>
          <a:xfrm>
            <a:off x="9860711" y="4902345"/>
            <a:ext cx="66905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直線矢印コネクタ 345">
            <a:extLst>
              <a:ext uri="{FF2B5EF4-FFF2-40B4-BE49-F238E27FC236}">
                <a16:creationId xmlns:a16="http://schemas.microsoft.com/office/drawing/2014/main" id="{8D75851F-9FB3-5A84-9E32-236153FFE994}"/>
              </a:ext>
            </a:extLst>
          </p:cNvPr>
          <p:cNvCxnSpPr>
            <a:cxnSpLocks/>
            <a:stCxn id="164" idx="2"/>
            <a:endCxn id="169" idx="0"/>
          </p:cNvCxnSpPr>
          <p:nvPr/>
        </p:nvCxnSpPr>
        <p:spPr>
          <a:xfrm>
            <a:off x="10993267" y="5219565"/>
            <a:ext cx="0" cy="631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1" name="直線コネクタ 350">
            <a:extLst>
              <a:ext uri="{FF2B5EF4-FFF2-40B4-BE49-F238E27FC236}">
                <a16:creationId xmlns:a16="http://schemas.microsoft.com/office/drawing/2014/main" id="{F68F6B4F-61DB-DC5E-1591-4B5FA7F3CC8F}"/>
              </a:ext>
            </a:extLst>
          </p:cNvPr>
          <p:cNvCxnSpPr>
            <a:cxnSpLocks/>
            <a:stCxn id="273" idx="3"/>
          </p:cNvCxnSpPr>
          <p:nvPr/>
        </p:nvCxnSpPr>
        <p:spPr>
          <a:xfrm>
            <a:off x="3088979" y="1986656"/>
            <a:ext cx="253070" cy="0"/>
          </a:xfrm>
          <a:prstGeom prst="line">
            <a:avLst/>
          </a:prstGeom>
          <a:ln>
            <a:tailEnd type="none"/>
          </a:ln>
        </p:spPr>
        <p:style>
          <a:lnRef idx="1">
            <a:schemeClr val="dk1"/>
          </a:lnRef>
          <a:fillRef idx="0">
            <a:schemeClr val="dk1"/>
          </a:fillRef>
          <a:effectRef idx="0">
            <a:schemeClr val="dk1"/>
          </a:effectRef>
          <a:fontRef idx="minor">
            <a:schemeClr val="tx1"/>
          </a:fontRef>
        </p:style>
      </p:cxnSp>
      <p:sp>
        <p:nvSpPr>
          <p:cNvPr id="354" name="四角形: 角を丸くする 353">
            <a:extLst>
              <a:ext uri="{FF2B5EF4-FFF2-40B4-BE49-F238E27FC236}">
                <a16:creationId xmlns:a16="http://schemas.microsoft.com/office/drawing/2014/main" id="{5474724B-AA25-9C40-BF33-891DEEB9AF0C}"/>
              </a:ext>
            </a:extLst>
          </p:cNvPr>
          <p:cNvSpPr/>
          <p:nvPr/>
        </p:nvSpPr>
        <p:spPr>
          <a:xfrm>
            <a:off x="3478539" y="3744132"/>
            <a:ext cx="64719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数値</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355" name="直線矢印コネクタ 354">
            <a:extLst>
              <a:ext uri="{FF2B5EF4-FFF2-40B4-BE49-F238E27FC236}">
                <a16:creationId xmlns:a16="http://schemas.microsoft.com/office/drawing/2014/main" id="{1447303D-FFDA-3B57-D06B-3411F7569085}"/>
              </a:ext>
            </a:extLst>
          </p:cNvPr>
          <p:cNvCxnSpPr>
            <a:cxnSpLocks/>
            <a:stCxn id="354" idx="3"/>
            <a:endCxn id="230" idx="1"/>
          </p:cNvCxnSpPr>
          <p:nvPr/>
        </p:nvCxnSpPr>
        <p:spPr>
          <a:xfrm flipV="1">
            <a:off x="4125736" y="3956656"/>
            <a:ext cx="329721" cy="2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8" name="四角形: 角を丸くする 357">
            <a:extLst>
              <a:ext uri="{FF2B5EF4-FFF2-40B4-BE49-F238E27FC236}">
                <a16:creationId xmlns:a16="http://schemas.microsoft.com/office/drawing/2014/main" id="{BDB54B46-B16C-196B-1AD7-A8189A465496}"/>
              </a:ext>
            </a:extLst>
          </p:cNvPr>
          <p:cNvSpPr/>
          <p:nvPr/>
        </p:nvSpPr>
        <p:spPr>
          <a:xfrm>
            <a:off x="937363" y="568449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59" name="テキスト ボックス 358">
            <a:extLst>
              <a:ext uri="{FF2B5EF4-FFF2-40B4-BE49-F238E27FC236}">
                <a16:creationId xmlns:a16="http://schemas.microsoft.com/office/drawing/2014/main" id="{F897DC70-48B2-A87C-48F9-E9B95100E705}"/>
              </a:ext>
            </a:extLst>
          </p:cNvPr>
          <p:cNvSpPr txBox="1"/>
          <p:nvPr/>
        </p:nvSpPr>
        <p:spPr>
          <a:xfrm>
            <a:off x="21905" y="5712741"/>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362" name="四角形: 角を丸くする 361">
            <a:extLst>
              <a:ext uri="{FF2B5EF4-FFF2-40B4-BE49-F238E27FC236}">
                <a16:creationId xmlns:a16="http://schemas.microsoft.com/office/drawing/2014/main" id="{FE3783AF-8E6B-A546-3B6E-1A6500B65B9E}"/>
              </a:ext>
            </a:extLst>
          </p:cNvPr>
          <p:cNvSpPr/>
          <p:nvPr/>
        </p:nvSpPr>
        <p:spPr>
          <a:xfrm>
            <a:off x="5929038" y="2909822"/>
            <a:ext cx="1668923"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インスタンス変数定義</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366" name="四角形: 角を丸くする 365">
            <a:extLst>
              <a:ext uri="{FF2B5EF4-FFF2-40B4-BE49-F238E27FC236}">
                <a16:creationId xmlns:a16="http://schemas.microsoft.com/office/drawing/2014/main" id="{237E4F2C-D9EB-D567-CAB9-C32D4DF689DE}"/>
              </a:ext>
            </a:extLst>
          </p:cNvPr>
          <p:cNvSpPr/>
          <p:nvPr/>
        </p:nvSpPr>
        <p:spPr>
          <a:xfrm>
            <a:off x="8333042" y="2066522"/>
            <a:ext cx="771436" cy="46166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操作定義</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sp>
        <p:nvSpPr>
          <p:cNvPr id="377" name="四角形: 角を丸くする 376">
            <a:extLst>
              <a:ext uri="{FF2B5EF4-FFF2-40B4-BE49-F238E27FC236}">
                <a16:creationId xmlns:a16="http://schemas.microsoft.com/office/drawing/2014/main" id="{C180D94B-AEB3-DBD2-2740-8EC3CF278AF4}"/>
              </a:ext>
            </a:extLst>
          </p:cNvPr>
          <p:cNvSpPr/>
          <p:nvPr/>
        </p:nvSpPr>
        <p:spPr>
          <a:xfrm>
            <a:off x="6187609" y="3718246"/>
            <a:ext cx="1098245" cy="47139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387" name="コネクタ: カギ線 386">
            <a:extLst>
              <a:ext uri="{FF2B5EF4-FFF2-40B4-BE49-F238E27FC236}">
                <a16:creationId xmlns:a16="http://schemas.microsoft.com/office/drawing/2014/main" id="{A5499F6F-4244-5958-B0C8-0E2E3A9879C4}"/>
              </a:ext>
            </a:extLst>
          </p:cNvPr>
          <p:cNvCxnSpPr>
            <a:cxnSpLocks/>
            <a:stCxn id="47" idx="2"/>
            <a:endCxn id="362" idx="1"/>
          </p:cNvCxnSpPr>
          <p:nvPr/>
        </p:nvCxnSpPr>
        <p:spPr>
          <a:xfrm rot="16200000" flipH="1">
            <a:off x="5175102" y="2386718"/>
            <a:ext cx="1191611" cy="31626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94" name="四角形: 角を丸くする 393">
            <a:extLst>
              <a:ext uri="{FF2B5EF4-FFF2-40B4-BE49-F238E27FC236}">
                <a16:creationId xmlns:a16="http://schemas.microsoft.com/office/drawing/2014/main" id="{2D3B7A98-148A-2DB2-1462-1953613A67D3}"/>
              </a:ext>
            </a:extLst>
          </p:cNvPr>
          <p:cNvSpPr/>
          <p:nvPr/>
        </p:nvSpPr>
        <p:spPr>
          <a:xfrm>
            <a:off x="8255536" y="3712463"/>
            <a:ext cx="902695" cy="471395"/>
          </a:xfrm>
          <a:prstGeom prst="roundRect">
            <a:avLst/>
          </a:prstGeom>
          <a:solidFill>
            <a:schemeClr val="accent5">
              <a:lumMod val="60000"/>
              <a:lumOff val="4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識別子挿入処理</a:t>
            </a:r>
          </a:p>
        </p:txBody>
      </p:sp>
      <p:cxnSp>
        <p:nvCxnSpPr>
          <p:cNvPr id="397" name="直線矢印コネクタ 396">
            <a:extLst>
              <a:ext uri="{FF2B5EF4-FFF2-40B4-BE49-F238E27FC236}">
                <a16:creationId xmlns:a16="http://schemas.microsoft.com/office/drawing/2014/main" id="{52286BDA-1C15-9CBE-2BEA-FC80E10B14A8}"/>
              </a:ext>
            </a:extLst>
          </p:cNvPr>
          <p:cNvCxnSpPr>
            <a:cxnSpLocks/>
            <a:stCxn id="366" idx="2"/>
            <a:endCxn id="394" idx="0"/>
          </p:cNvCxnSpPr>
          <p:nvPr/>
        </p:nvCxnSpPr>
        <p:spPr>
          <a:xfrm flipH="1">
            <a:off x="8706884" y="2528187"/>
            <a:ext cx="11876" cy="11842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2" name="直線矢印コネクタ 401">
            <a:extLst>
              <a:ext uri="{FF2B5EF4-FFF2-40B4-BE49-F238E27FC236}">
                <a16:creationId xmlns:a16="http://schemas.microsoft.com/office/drawing/2014/main" id="{C31B8410-45E9-9885-5C45-A0C54594C917}"/>
              </a:ext>
            </a:extLst>
          </p:cNvPr>
          <p:cNvCxnSpPr>
            <a:cxnSpLocks/>
            <a:stCxn id="394" idx="2"/>
            <a:endCxn id="19" idx="0"/>
          </p:cNvCxnSpPr>
          <p:nvPr/>
        </p:nvCxnSpPr>
        <p:spPr>
          <a:xfrm>
            <a:off x="8706884" y="4183858"/>
            <a:ext cx="763452" cy="349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 name="直線矢印コネクタ 410">
            <a:extLst>
              <a:ext uri="{FF2B5EF4-FFF2-40B4-BE49-F238E27FC236}">
                <a16:creationId xmlns:a16="http://schemas.microsoft.com/office/drawing/2014/main" id="{F79ADCF1-5BA3-9928-4F8B-57B6A2DF114E}"/>
              </a:ext>
            </a:extLst>
          </p:cNvPr>
          <p:cNvCxnSpPr>
            <a:cxnSpLocks/>
            <a:stCxn id="377" idx="3"/>
            <a:endCxn id="394" idx="1"/>
          </p:cNvCxnSpPr>
          <p:nvPr/>
        </p:nvCxnSpPr>
        <p:spPr>
          <a:xfrm flipV="1">
            <a:off x="7285854" y="3948161"/>
            <a:ext cx="969682" cy="57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4" name="コネクタ: カギ線 413">
            <a:extLst>
              <a:ext uri="{FF2B5EF4-FFF2-40B4-BE49-F238E27FC236}">
                <a16:creationId xmlns:a16="http://schemas.microsoft.com/office/drawing/2014/main" id="{D8B84178-4F32-8619-69E9-C13652812536}"/>
              </a:ext>
            </a:extLst>
          </p:cNvPr>
          <p:cNvCxnSpPr>
            <a:cxnSpLocks/>
            <a:stCxn id="362" idx="3"/>
            <a:endCxn id="394" idx="1"/>
          </p:cNvCxnSpPr>
          <p:nvPr/>
        </p:nvCxnSpPr>
        <p:spPr>
          <a:xfrm>
            <a:off x="7597961" y="3140655"/>
            <a:ext cx="657575" cy="807506"/>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491" name="四角形: 角を丸くする 490">
            <a:extLst>
              <a:ext uri="{FF2B5EF4-FFF2-40B4-BE49-F238E27FC236}">
                <a16:creationId xmlns:a16="http://schemas.microsoft.com/office/drawing/2014/main" id="{5731264A-38D5-024C-5385-78715B606F0E}"/>
              </a:ext>
            </a:extLst>
          </p:cNvPr>
          <p:cNvSpPr/>
          <p:nvPr/>
        </p:nvSpPr>
        <p:spPr>
          <a:xfrm>
            <a:off x="6722045" y="-567523"/>
            <a:ext cx="657575" cy="470562"/>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492" name="直線矢印コネクタ 491">
            <a:extLst>
              <a:ext uri="{FF2B5EF4-FFF2-40B4-BE49-F238E27FC236}">
                <a16:creationId xmlns:a16="http://schemas.microsoft.com/office/drawing/2014/main" id="{AAD133CB-A79B-5829-E756-1963EFBFA51F}"/>
              </a:ext>
            </a:extLst>
          </p:cNvPr>
          <p:cNvCxnSpPr>
            <a:cxnSpLocks/>
            <a:stCxn id="491" idx="2"/>
          </p:cNvCxnSpPr>
          <p:nvPr/>
        </p:nvCxnSpPr>
        <p:spPr>
          <a:xfrm>
            <a:off x="7050833" y="-96961"/>
            <a:ext cx="0" cy="22146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0" name="四角形: 角を丸くする 499">
            <a:extLst>
              <a:ext uri="{FF2B5EF4-FFF2-40B4-BE49-F238E27FC236}">
                <a16:creationId xmlns:a16="http://schemas.microsoft.com/office/drawing/2014/main" id="{B7CE56BE-AD8F-9980-CBC9-725FDA314426}"/>
              </a:ext>
            </a:extLst>
          </p:cNvPr>
          <p:cNvSpPr/>
          <p:nvPr/>
        </p:nvSpPr>
        <p:spPr>
          <a:xfrm>
            <a:off x="7305491" y="4531532"/>
            <a:ext cx="1307417" cy="628657"/>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型・定数定義</a:t>
            </a:r>
            <a:endParaRPr lang="en-US" altLang="ja-JP" sz="1200" dirty="0">
              <a:solidFill>
                <a:schemeClr val="tx1"/>
              </a:solidFill>
            </a:endParaRPr>
          </a:p>
          <a:p>
            <a:pPr algn="ctr"/>
            <a:r>
              <a:rPr lang="ja-JP" altLang="en-US" sz="1200" dirty="0">
                <a:solidFill>
                  <a:schemeClr val="tx1"/>
                </a:solidFill>
              </a:rPr>
              <a:t>識別子</a:t>
            </a:r>
            <a:endParaRPr lang="en-US" altLang="ja-JP" sz="1200" dirty="0">
              <a:solidFill>
                <a:schemeClr val="tx1"/>
              </a:solidFill>
            </a:endParaRPr>
          </a:p>
          <a:p>
            <a:pPr algn="ctr"/>
            <a:r>
              <a:rPr kumimoji="1" lang="ja-JP" altLang="en-US" sz="1200" dirty="0">
                <a:solidFill>
                  <a:schemeClr val="tx1"/>
                </a:solidFill>
              </a:rPr>
              <a:t>リスト</a:t>
            </a:r>
          </a:p>
        </p:txBody>
      </p:sp>
      <p:cxnSp>
        <p:nvCxnSpPr>
          <p:cNvPr id="504" name="直線矢印コネクタ 503">
            <a:extLst>
              <a:ext uri="{FF2B5EF4-FFF2-40B4-BE49-F238E27FC236}">
                <a16:creationId xmlns:a16="http://schemas.microsoft.com/office/drawing/2014/main" id="{DED3308A-F642-501E-BC58-256A2C8C2D56}"/>
              </a:ext>
            </a:extLst>
          </p:cNvPr>
          <p:cNvCxnSpPr>
            <a:cxnSpLocks/>
            <a:stCxn id="394" idx="2"/>
            <a:endCxn id="500" idx="0"/>
          </p:cNvCxnSpPr>
          <p:nvPr/>
        </p:nvCxnSpPr>
        <p:spPr>
          <a:xfrm flipH="1">
            <a:off x="7959200" y="4183858"/>
            <a:ext cx="747684" cy="347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2" name="コネクタ: カギ線 521">
            <a:extLst>
              <a:ext uri="{FF2B5EF4-FFF2-40B4-BE49-F238E27FC236}">
                <a16:creationId xmlns:a16="http://schemas.microsoft.com/office/drawing/2014/main" id="{A271BF44-CACA-7CBA-0AF1-94FDC591D95D}"/>
              </a:ext>
            </a:extLst>
          </p:cNvPr>
          <p:cNvCxnSpPr>
            <a:cxnSpLocks/>
            <a:stCxn id="500" idx="2"/>
            <a:endCxn id="164" idx="1"/>
          </p:cNvCxnSpPr>
          <p:nvPr/>
        </p:nvCxnSpPr>
        <p:spPr>
          <a:xfrm rot="5400000" flipH="1" flipV="1">
            <a:off x="9115560" y="3745984"/>
            <a:ext cx="257844" cy="2570565"/>
          </a:xfrm>
          <a:prstGeom prst="bentConnector4">
            <a:avLst>
              <a:gd name="adj1" fmla="val -163318"/>
              <a:gd name="adj2" fmla="val 89862"/>
            </a:avLst>
          </a:prstGeom>
          <a:ln>
            <a:tailEnd type="triangle"/>
          </a:ln>
        </p:spPr>
        <p:style>
          <a:lnRef idx="1">
            <a:schemeClr val="dk1"/>
          </a:lnRef>
          <a:fillRef idx="0">
            <a:schemeClr val="dk1"/>
          </a:fillRef>
          <a:effectRef idx="0">
            <a:schemeClr val="dk1"/>
          </a:effectRef>
          <a:fontRef idx="minor">
            <a:schemeClr val="tx1"/>
          </a:fontRef>
        </p:style>
      </p:cxnSp>
      <p:cxnSp>
        <p:nvCxnSpPr>
          <p:cNvPr id="550" name="直線矢印コネクタ 549">
            <a:extLst>
              <a:ext uri="{FF2B5EF4-FFF2-40B4-BE49-F238E27FC236}">
                <a16:creationId xmlns:a16="http://schemas.microsoft.com/office/drawing/2014/main" id="{E354C664-CDE1-C8AC-6C02-12AC8F57A8DF}"/>
              </a:ext>
            </a:extLst>
          </p:cNvPr>
          <p:cNvCxnSpPr>
            <a:cxnSpLocks/>
            <a:stCxn id="239" idx="3"/>
            <a:endCxn id="76" idx="1"/>
          </p:cNvCxnSpPr>
          <p:nvPr/>
        </p:nvCxnSpPr>
        <p:spPr>
          <a:xfrm flipV="1">
            <a:off x="4227923" y="2291065"/>
            <a:ext cx="2233565" cy="24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6" name="直線矢印コネクタ 555">
            <a:extLst>
              <a:ext uri="{FF2B5EF4-FFF2-40B4-BE49-F238E27FC236}">
                <a16:creationId xmlns:a16="http://schemas.microsoft.com/office/drawing/2014/main" id="{21674458-B7DC-E669-DD49-7E3C3E2A2AE3}"/>
              </a:ext>
            </a:extLst>
          </p:cNvPr>
          <p:cNvCxnSpPr>
            <a:cxnSpLocks/>
            <a:stCxn id="76" idx="3"/>
            <a:endCxn id="366" idx="1"/>
          </p:cNvCxnSpPr>
          <p:nvPr/>
        </p:nvCxnSpPr>
        <p:spPr>
          <a:xfrm>
            <a:off x="7309624" y="2291065"/>
            <a:ext cx="1023418" cy="6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四角形: 角を丸くする 2">
            <a:extLst>
              <a:ext uri="{FF2B5EF4-FFF2-40B4-BE49-F238E27FC236}">
                <a16:creationId xmlns:a16="http://schemas.microsoft.com/office/drawing/2014/main" id="{9708661F-9A7D-9CB3-2200-26840C3B69A3}"/>
              </a:ext>
            </a:extLst>
          </p:cNvPr>
          <p:cNvSpPr/>
          <p:nvPr/>
        </p:nvSpPr>
        <p:spPr>
          <a:xfrm>
            <a:off x="5394993" y="318811"/>
            <a:ext cx="546572" cy="329061"/>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p>
        </p:txBody>
      </p:sp>
      <p:sp>
        <p:nvSpPr>
          <p:cNvPr id="5" name="四角形: 角を丸くする 4">
            <a:extLst>
              <a:ext uri="{FF2B5EF4-FFF2-40B4-BE49-F238E27FC236}">
                <a16:creationId xmlns:a16="http://schemas.microsoft.com/office/drawing/2014/main" id="{30FE69B9-45C2-DC72-7304-F9DC03BA5270}"/>
              </a:ext>
            </a:extLst>
          </p:cNvPr>
          <p:cNvSpPr/>
          <p:nvPr/>
        </p:nvSpPr>
        <p:spPr>
          <a:xfrm>
            <a:off x="6189671" y="284439"/>
            <a:ext cx="632600" cy="397805"/>
          </a:xfrm>
          <a:prstGeom prst="roundRect">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概念</a:t>
            </a:r>
            <a:endParaRPr lang="en-US" altLang="ja-JP" sz="1200" dirty="0">
              <a:solidFill>
                <a:schemeClr val="tx1"/>
              </a:solidFill>
            </a:endParaRPr>
          </a:p>
          <a:p>
            <a:pPr algn="ctr"/>
            <a:r>
              <a:rPr kumimoji="1" lang="ja-JP" altLang="en-US" sz="1200" dirty="0">
                <a:solidFill>
                  <a:schemeClr val="tx1"/>
                </a:solidFill>
              </a:rPr>
              <a:t>レベル</a:t>
            </a:r>
          </a:p>
        </p:txBody>
      </p:sp>
      <p:cxnSp>
        <p:nvCxnSpPr>
          <p:cNvPr id="11" name="直線矢印コネクタ 10">
            <a:extLst>
              <a:ext uri="{FF2B5EF4-FFF2-40B4-BE49-F238E27FC236}">
                <a16:creationId xmlns:a16="http://schemas.microsoft.com/office/drawing/2014/main" id="{8DD76B20-2E57-F07E-8958-FF926FFCDBFF}"/>
              </a:ext>
            </a:extLst>
          </p:cNvPr>
          <p:cNvCxnSpPr>
            <a:cxnSpLocks/>
            <a:endCxn id="3" idx="2"/>
          </p:cNvCxnSpPr>
          <p:nvPr/>
        </p:nvCxnSpPr>
        <p:spPr>
          <a:xfrm flipH="1" flipV="1">
            <a:off x="5668279" y="647872"/>
            <a:ext cx="293280" cy="8699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矢印コネクタ 16">
            <a:extLst>
              <a:ext uri="{FF2B5EF4-FFF2-40B4-BE49-F238E27FC236}">
                <a16:creationId xmlns:a16="http://schemas.microsoft.com/office/drawing/2014/main" id="{6AE9C0F6-3068-204E-412A-FCD186281CA5}"/>
              </a:ext>
            </a:extLst>
          </p:cNvPr>
          <p:cNvCxnSpPr>
            <a:cxnSpLocks/>
            <a:stCxn id="5" idx="2"/>
          </p:cNvCxnSpPr>
          <p:nvPr/>
        </p:nvCxnSpPr>
        <p:spPr>
          <a:xfrm flipH="1">
            <a:off x="6262964" y="682244"/>
            <a:ext cx="243007" cy="8355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四角形: 角を丸くする 31">
            <a:extLst>
              <a:ext uri="{FF2B5EF4-FFF2-40B4-BE49-F238E27FC236}">
                <a16:creationId xmlns:a16="http://schemas.microsoft.com/office/drawing/2014/main" id="{1161372A-4D17-95B2-E87D-55E1B7071B24}"/>
              </a:ext>
            </a:extLst>
          </p:cNvPr>
          <p:cNvSpPr/>
          <p:nvPr/>
        </p:nvSpPr>
        <p:spPr>
          <a:xfrm>
            <a:off x="2683913" y="6438667"/>
            <a:ext cx="889691" cy="356571"/>
          </a:xfrm>
          <a:prstGeom prst="roundRect">
            <a:avLst/>
          </a:prstGeom>
          <a:solidFill>
            <a:schemeClr val="accent6">
              <a:lumMod val="60000"/>
              <a:lumOff val="40000"/>
            </a:schemeClr>
          </a:solidFill>
          <a:ln w="38100">
            <a:solidFill>
              <a:schemeClr val="accent6">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3" name="テキスト ボックス 32">
            <a:extLst>
              <a:ext uri="{FF2B5EF4-FFF2-40B4-BE49-F238E27FC236}">
                <a16:creationId xmlns:a16="http://schemas.microsoft.com/office/drawing/2014/main" id="{174DBF7E-B8F6-891B-2F9C-9A540FC775FC}"/>
              </a:ext>
            </a:extLst>
          </p:cNvPr>
          <p:cNvSpPr txBox="1"/>
          <p:nvPr/>
        </p:nvSpPr>
        <p:spPr>
          <a:xfrm>
            <a:off x="66724" y="6508673"/>
            <a:ext cx="2693366" cy="276999"/>
          </a:xfrm>
          <a:prstGeom prst="rect">
            <a:avLst/>
          </a:prstGeom>
          <a:noFill/>
        </p:spPr>
        <p:txBody>
          <a:bodyPr wrap="none" rtlCol="0">
            <a:spAutoFit/>
          </a:bodyPr>
          <a:lstStyle/>
          <a:p>
            <a:r>
              <a:rPr lang="ja-JP" altLang="en-US" sz="1200" b="1" dirty="0"/>
              <a:t>既存手法から新たに追加する処理部</a:t>
            </a:r>
            <a:r>
              <a:rPr lang="en-US" altLang="ja-JP" sz="1200" b="1" dirty="0"/>
              <a:t>:</a:t>
            </a:r>
            <a:endParaRPr kumimoji="1" lang="ja-JP" altLang="en-US" sz="1200" b="1" dirty="0"/>
          </a:p>
        </p:txBody>
      </p:sp>
    </p:spTree>
    <p:extLst>
      <p:ext uri="{BB962C8B-B14F-4D97-AF65-F5344CB8AC3E}">
        <p14:creationId xmlns:p14="http://schemas.microsoft.com/office/powerpoint/2010/main" val="1506323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テーブル&#10;&#10;自動的に生成された説明">
            <a:extLst>
              <a:ext uri="{FF2B5EF4-FFF2-40B4-BE49-F238E27FC236}">
                <a16:creationId xmlns:a16="http://schemas.microsoft.com/office/drawing/2014/main" id="{30E7541C-D35F-9812-06AE-2D9529CAC7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977" y="1255178"/>
            <a:ext cx="1790950" cy="1676634"/>
          </a:xfrm>
          <a:prstGeom prst="rect">
            <a:avLst/>
          </a:prstGeom>
        </p:spPr>
      </p:pic>
      <p:sp>
        <p:nvSpPr>
          <p:cNvPr id="6" name="テキスト ボックス 5">
            <a:extLst>
              <a:ext uri="{FF2B5EF4-FFF2-40B4-BE49-F238E27FC236}">
                <a16:creationId xmlns:a16="http://schemas.microsoft.com/office/drawing/2014/main" id="{80D4C1EA-3836-C0D7-ED06-B9E58F29CC51}"/>
              </a:ext>
            </a:extLst>
          </p:cNvPr>
          <p:cNvSpPr txBox="1"/>
          <p:nvPr/>
        </p:nvSpPr>
        <p:spPr>
          <a:xfrm>
            <a:off x="1510630" y="978179"/>
            <a:ext cx="1133644" cy="276999"/>
          </a:xfrm>
          <a:prstGeom prst="rect">
            <a:avLst/>
          </a:prstGeom>
          <a:noFill/>
        </p:spPr>
        <p:txBody>
          <a:bodyPr wrap="none" rtlCol="0">
            <a:spAutoFit/>
          </a:bodyPr>
          <a:lstStyle/>
          <a:p>
            <a:r>
              <a:rPr kumimoji="1" lang="en-US" altLang="ja-JP" sz="1200" dirty="0"/>
              <a:t>CLASS</a:t>
            </a:r>
            <a:r>
              <a:rPr kumimoji="1" lang="ja-JP" altLang="en-US" sz="1200" dirty="0"/>
              <a:t>リスト</a:t>
            </a:r>
          </a:p>
        </p:txBody>
      </p:sp>
      <p:sp>
        <p:nvSpPr>
          <p:cNvPr id="7" name="テキスト ボックス 6">
            <a:extLst>
              <a:ext uri="{FF2B5EF4-FFF2-40B4-BE49-F238E27FC236}">
                <a16:creationId xmlns:a16="http://schemas.microsoft.com/office/drawing/2014/main" id="{B5417CE8-AD27-BBCB-2710-B75290660D4F}"/>
              </a:ext>
            </a:extLst>
          </p:cNvPr>
          <p:cNvSpPr txBox="1"/>
          <p:nvPr/>
        </p:nvSpPr>
        <p:spPr>
          <a:xfrm>
            <a:off x="3269784" y="978178"/>
            <a:ext cx="1476686" cy="276999"/>
          </a:xfrm>
          <a:prstGeom prst="rect">
            <a:avLst/>
          </a:prstGeom>
          <a:noFill/>
        </p:spPr>
        <p:txBody>
          <a:bodyPr wrap="none" rtlCol="0">
            <a:spAutoFit/>
          </a:bodyPr>
          <a:lstStyle/>
          <a:p>
            <a:r>
              <a:rPr kumimoji="1" lang="en-US" altLang="ja-JP" sz="1200" dirty="0"/>
              <a:t>NONCLASS</a:t>
            </a:r>
            <a:r>
              <a:rPr kumimoji="1" lang="ja-JP" altLang="en-US" sz="1200" dirty="0"/>
              <a:t>リスト</a:t>
            </a:r>
          </a:p>
        </p:txBody>
      </p:sp>
      <p:sp>
        <p:nvSpPr>
          <p:cNvPr id="12" name="テキスト ボックス 11">
            <a:extLst>
              <a:ext uri="{FF2B5EF4-FFF2-40B4-BE49-F238E27FC236}">
                <a16:creationId xmlns:a16="http://schemas.microsoft.com/office/drawing/2014/main" id="{3695B356-6DC3-7169-40C9-739265C51746}"/>
              </a:ext>
            </a:extLst>
          </p:cNvPr>
          <p:cNvSpPr txBox="1"/>
          <p:nvPr/>
        </p:nvSpPr>
        <p:spPr>
          <a:xfrm>
            <a:off x="7025422" y="3758660"/>
            <a:ext cx="954107" cy="276999"/>
          </a:xfrm>
          <a:prstGeom prst="rect">
            <a:avLst/>
          </a:prstGeom>
          <a:noFill/>
        </p:spPr>
        <p:txBody>
          <a:bodyPr wrap="none" rtlCol="0">
            <a:spAutoFit/>
          </a:bodyPr>
          <a:lstStyle/>
          <a:p>
            <a:r>
              <a:rPr lang="ja-JP" altLang="en-US" sz="1200" dirty="0"/>
              <a:t>名詞</a:t>
            </a:r>
            <a:r>
              <a:rPr kumimoji="1" lang="ja-JP" altLang="en-US" sz="1200" dirty="0"/>
              <a:t>リスト</a:t>
            </a:r>
          </a:p>
        </p:txBody>
      </p:sp>
      <p:sp>
        <p:nvSpPr>
          <p:cNvPr id="13" name="テキスト ボックス 12">
            <a:extLst>
              <a:ext uri="{FF2B5EF4-FFF2-40B4-BE49-F238E27FC236}">
                <a16:creationId xmlns:a16="http://schemas.microsoft.com/office/drawing/2014/main" id="{FD9D9E44-ED32-7D60-C4B3-CB9566C30F1E}"/>
              </a:ext>
            </a:extLst>
          </p:cNvPr>
          <p:cNvSpPr txBox="1"/>
          <p:nvPr/>
        </p:nvSpPr>
        <p:spPr>
          <a:xfrm>
            <a:off x="9721724" y="3758660"/>
            <a:ext cx="954107" cy="276999"/>
          </a:xfrm>
          <a:prstGeom prst="rect">
            <a:avLst/>
          </a:prstGeom>
          <a:noFill/>
        </p:spPr>
        <p:txBody>
          <a:bodyPr wrap="none" rtlCol="0">
            <a:spAutoFit/>
          </a:bodyPr>
          <a:lstStyle/>
          <a:p>
            <a:r>
              <a:rPr kumimoji="1" lang="ja-JP" altLang="en-US" sz="1200" dirty="0"/>
              <a:t>動詞リスト</a:t>
            </a:r>
          </a:p>
        </p:txBody>
      </p:sp>
      <p:pic>
        <p:nvPicPr>
          <p:cNvPr id="8" name="図 7" descr="グラフィカル ユーザー インターフェイス, テキスト, メール&#10;&#10;自動的に生成された説明">
            <a:extLst>
              <a:ext uri="{FF2B5EF4-FFF2-40B4-BE49-F238E27FC236}">
                <a16:creationId xmlns:a16="http://schemas.microsoft.com/office/drawing/2014/main" id="{D0D701A1-C989-9177-DC2A-5687CA08EB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039" y="1255177"/>
            <a:ext cx="2400635" cy="4353533"/>
          </a:xfrm>
          <a:prstGeom prst="rect">
            <a:avLst/>
          </a:prstGeom>
        </p:spPr>
      </p:pic>
      <p:pic>
        <p:nvPicPr>
          <p:cNvPr id="10" name="図 9" descr="テキスト&#10;&#10;自動的に生成された説明">
            <a:extLst>
              <a:ext uri="{FF2B5EF4-FFF2-40B4-BE49-F238E27FC236}">
                <a16:creationId xmlns:a16="http://schemas.microsoft.com/office/drawing/2014/main" id="{6CA0FAAB-1050-572E-B343-AA414528CA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6920" y="4035659"/>
            <a:ext cx="2391109" cy="1238423"/>
          </a:xfrm>
          <a:prstGeom prst="rect">
            <a:avLst/>
          </a:prstGeom>
        </p:spPr>
      </p:pic>
      <p:pic>
        <p:nvPicPr>
          <p:cNvPr id="15" name="図 14" descr="テキスト&#10;&#10;自動的に生成された説明">
            <a:extLst>
              <a:ext uri="{FF2B5EF4-FFF2-40B4-BE49-F238E27FC236}">
                <a16:creationId xmlns:a16="http://schemas.microsoft.com/office/drawing/2014/main" id="{95050FD0-3651-6C73-AB3B-80A1C7DAB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2775" y="4035659"/>
            <a:ext cx="2172003" cy="3372321"/>
          </a:xfrm>
          <a:prstGeom prst="rect">
            <a:avLst/>
          </a:prstGeom>
        </p:spPr>
      </p:pic>
    </p:spTree>
    <p:extLst>
      <p:ext uri="{BB962C8B-B14F-4D97-AF65-F5344CB8AC3E}">
        <p14:creationId xmlns:p14="http://schemas.microsoft.com/office/powerpoint/2010/main" val="4182346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818B55-5337-1A92-71D6-44AE14B3EDA4}"/>
              </a:ext>
            </a:extLst>
          </p:cNvPr>
          <p:cNvSpPr txBox="1"/>
          <p:nvPr/>
        </p:nvSpPr>
        <p:spPr>
          <a:xfrm>
            <a:off x="1561134" y="109172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3" name="テキスト ボックス 2">
            <a:extLst>
              <a:ext uri="{FF2B5EF4-FFF2-40B4-BE49-F238E27FC236}">
                <a16:creationId xmlns:a16="http://schemas.microsoft.com/office/drawing/2014/main" id="{E3E70CA9-9654-46EE-8908-928D585C401F}"/>
              </a:ext>
            </a:extLst>
          </p:cNvPr>
          <p:cNvSpPr txBox="1"/>
          <p:nvPr/>
        </p:nvSpPr>
        <p:spPr>
          <a:xfrm>
            <a:off x="1616432" y="1366144"/>
            <a:ext cx="639919" cy="276999"/>
          </a:xfrm>
          <a:prstGeom prst="rect">
            <a:avLst/>
          </a:prstGeom>
          <a:noFill/>
          <a:ln>
            <a:solidFill>
              <a:schemeClr val="tx1"/>
            </a:solidFill>
          </a:ln>
        </p:spPr>
        <p:txBody>
          <a:bodyPr wrap="none" rtlCol="0">
            <a:spAutoFit/>
          </a:bodyPr>
          <a:lstStyle/>
          <a:p>
            <a:r>
              <a:rPr lang="en-US" altLang="ja-JP" sz="1200" b="1" dirty="0"/>
              <a:t>“</a:t>
            </a:r>
            <a:r>
              <a:rPr kumimoji="1" lang="ja-JP" altLang="en-US" sz="1200" b="1" dirty="0"/>
              <a:t>企業</a:t>
            </a:r>
            <a:r>
              <a:rPr kumimoji="1" lang="en-US" altLang="ja-JP" sz="1200" b="1" dirty="0"/>
              <a:t>”</a:t>
            </a:r>
            <a:endParaRPr kumimoji="1" lang="ja-JP" altLang="en-US" sz="1200" b="1" dirty="0"/>
          </a:p>
        </p:txBody>
      </p:sp>
      <p:sp>
        <p:nvSpPr>
          <p:cNvPr id="4" name="テキスト ボックス 3">
            <a:extLst>
              <a:ext uri="{FF2B5EF4-FFF2-40B4-BE49-F238E27FC236}">
                <a16:creationId xmlns:a16="http://schemas.microsoft.com/office/drawing/2014/main" id="{689FE98F-4B2B-C784-9312-04D75606DA57}"/>
              </a:ext>
            </a:extLst>
          </p:cNvPr>
          <p:cNvSpPr txBox="1"/>
          <p:nvPr/>
        </p:nvSpPr>
        <p:spPr>
          <a:xfrm>
            <a:off x="2565333" y="1368475"/>
            <a:ext cx="2289409" cy="276999"/>
          </a:xfrm>
          <a:prstGeom prst="rect">
            <a:avLst/>
          </a:prstGeom>
          <a:noFill/>
          <a:ln>
            <a:solidFill>
              <a:schemeClr val="tx1"/>
            </a:solidFill>
          </a:ln>
        </p:spPr>
        <p:txBody>
          <a:bodyPr wrap="none" rtlCol="0">
            <a:spAutoFit/>
          </a:bodyPr>
          <a:lstStyle/>
          <a:p>
            <a:r>
              <a:rPr kumimoji="1" lang="en-US" altLang="ja-JP" sz="1200" b="1" dirty="0"/>
              <a:t>“</a:t>
            </a:r>
            <a:r>
              <a:rPr kumimoji="1" lang="ja-JP" altLang="en-US" sz="1200" b="1" dirty="0"/>
              <a:t>企業</a:t>
            </a:r>
            <a:r>
              <a:rPr kumimoji="1" lang="en-US" altLang="ja-JP" sz="1200" dirty="0"/>
              <a:t>ID”, “</a:t>
            </a:r>
            <a:r>
              <a:rPr lang="ja-JP" altLang="en-US" sz="1200" b="1" dirty="0"/>
              <a:t>企業</a:t>
            </a:r>
            <a:r>
              <a:rPr lang="ja-JP" altLang="en-US" sz="1200" dirty="0"/>
              <a:t>名</a:t>
            </a:r>
            <a:r>
              <a:rPr lang="en-US" altLang="ja-JP" sz="1200" dirty="0"/>
              <a:t>”, “</a:t>
            </a:r>
            <a:r>
              <a:rPr kumimoji="1" lang="ja-JP" altLang="en-US" sz="1200" b="1" dirty="0"/>
              <a:t>企業</a:t>
            </a:r>
            <a:r>
              <a:rPr kumimoji="1" lang="ja-JP" altLang="en-US" sz="1200" dirty="0"/>
              <a:t>情報</a:t>
            </a:r>
            <a:r>
              <a:rPr kumimoji="1" lang="en-US" altLang="ja-JP" sz="1200" dirty="0"/>
              <a:t>”</a:t>
            </a:r>
            <a:endParaRPr kumimoji="1" lang="ja-JP" altLang="en-US" sz="1200" dirty="0"/>
          </a:p>
        </p:txBody>
      </p:sp>
      <p:sp>
        <p:nvSpPr>
          <p:cNvPr id="5" name="テキスト ボックス 4">
            <a:extLst>
              <a:ext uri="{FF2B5EF4-FFF2-40B4-BE49-F238E27FC236}">
                <a16:creationId xmlns:a16="http://schemas.microsoft.com/office/drawing/2014/main" id="{5D26C349-1B39-9CF4-AC08-D1F11D3146A2}"/>
              </a:ext>
            </a:extLst>
          </p:cNvPr>
          <p:cNvSpPr txBox="1"/>
          <p:nvPr/>
        </p:nvSpPr>
        <p:spPr>
          <a:xfrm>
            <a:off x="3196204" y="1096373"/>
            <a:ext cx="1015021" cy="276999"/>
          </a:xfrm>
          <a:prstGeom prst="rect">
            <a:avLst/>
          </a:prstGeom>
          <a:noFill/>
        </p:spPr>
        <p:txBody>
          <a:bodyPr wrap="none" rtlCol="0">
            <a:spAutoFit/>
          </a:bodyPr>
          <a:lstStyle/>
          <a:p>
            <a:r>
              <a:rPr kumimoji="1" lang="en-US" altLang="ja-JP" sz="1200" dirty="0"/>
              <a:t>NONCLASS</a:t>
            </a:r>
            <a:endParaRPr kumimoji="1" lang="ja-JP" altLang="en-US" sz="1200" dirty="0"/>
          </a:p>
        </p:txBody>
      </p:sp>
      <p:cxnSp>
        <p:nvCxnSpPr>
          <p:cNvPr id="6" name="直線コネクタ 5">
            <a:extLst>
              <a:ext uri="{FF2B5EF4-FFF2-40B4-BE49-F238E27FC236}">
                <a16:creationId xmlns:a16="http://schemas.microsoft.com/office/drawing/2014/main" id="{CBD5D66C-2104-3729-EDC0-D281C3C7C698}"/>
              </a:ext>
            </a:extLst>
          </p:cNvPr>
          <p:cNvCxnSpPr>
            <a:cxnSpLocks/>
          </p:cNvCxnSpPr>
          <p:nvPr/>
        </p:nvCxnSpPr>
        <p:spPr>
          <a:xfrm>
            <a:off x="1254292" y="1739118"/>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4D0DE46-2F8F-9EDA-916D-5EBA2EFCCDEE}"/>
              </a:ext>
            </a:extLst>
          </p:cNvPr>
          <p:cNvSpPr txBox="1"/>
          <p:nvPr/>
        </p:nvSpPr>
        <p:spPr>
          <a:xfrm>
            <a:off x="1626851" y="1790632"/>
            <a:ext cx="671979" cy="276999"/>
          </a:xfrm>
          <a:prstGeom prst="rect">
            <a:avLst/>
          </a:prstGeom>
          <a:noFill/>
        </p:spPr>
        <p:txBody>
          <a:bodyPr wrap="none" rtlCol="0">
            <a:spAutoFit/>
          </a:bodyPr>
          <a:lstStyle/>
          <a:p>
            <a:r>
              <a:rPr kumimoji="1" lang="en-US" altLang="ja-JP" sz="1200" dirty="0"/>
              <a:t>CLASS</a:t>
            </a:r>
            <a:endParaRPr kumimoji="1" lang="ja-JP" altLang="en-US" sz="1200" dirty="0"/>
          </a:p>
        </p:txBody>
      </p:sp>
      <p:sp>
        <p:nvSpPr>
          <p:cNvPr id="8" name="テキスト ボックス 7">
            <a:extLst>
              <a:ext uri="{FF2B5EF4-FFF2-40B4-BE49-F238E27FC236}">
                <a16:creationId xmlns:a16="http://schemas.microsoft.com/office/drawing/2014/main" id="{7B9B39EB-8112-7748-176F-0D8E70650ECC}"/>
              </a:ext>
            </a:extLst>
          </p:cNvPr>
          <p:cNvSpPr txBox="1"/>
          <p:nvPr/>
        </p:nvSpPr>
        <p:spPr>
          <a:xfrm>
            <a:off x="1626851" y="2067631"/>
            <a:ext cx="619080" cy="276999"/>
          </a:xfrm>
          <a:prstGeom prst="rect">
            <a:avLst/>
          </a:prstGeom>
          <a:noFill/>
          <a:ln>
            <a:solidFill>
              <a:schemeClr val="tx1"/>
            </a:solidFill>
          </a:ln>
        </p:spPr>
        <p:txBody>
          <a:bodyPr wrap="none" rtlCol="0">
            <a:spAutoFit/>
          </a:bodyPr>
          <a:lstStyle/>
          <a:p>
            <a:r>
              <a:rPr kumimoji="1" lang="en-US" altLang="ja-JP" sz="1200" dirty="0"/>
              <a:t>“</a:t>
            </a:r>
            <a:r>
              <a:rPr kumimoji="1" lang="ja-JP" altLang="en-US" sz="1200" dirty="0"/>
              <a:t>企業</a:t>
            </a:r>
            <a:r>
              <a:rPr kumimoji="1" lang="en-US" altLang="ja-JP" sz="1200" dirty="0"/>
              <a:t>”</a:t>
            </a:r>
            <a:endParaRPr kumimoji="1" lang="ja-JP" altLang="en-US" sz="1200" dirty="0"/>
          </a:p>
        </p:txBody>
      </p:sp>
      <p:sp>
        <p:nvSpPr>
          <p:cNvPr id="9" name="テキスト ボックス 8">
            <a:extLst>
              <a:ext uri="{FF2B5EF4-FFF2-40B4-BE49-F238E27FC236}">
                <a16:creationId xmlns:a16="http://schemas.microsoft.com/office/drawing/2014/main" id="{A5091BC5-9B73-2819-E355-0F6ACAFF67AB}"/>
              </a:ext>
            </a:extLst>
          </p:cNvPr>
          <p:cNvSpPr txBox="1"/>
          <p:nvPr/>
        </p:nvSpPr>
        <p:spPr>
          <a:xfrm>
            <a:off x="2973582" y="2067631"/>
            <a:ext cx="1460267" cy="276999"/>
          </a:xfrm>
          <a:prstGeom prst="rect">
            <a:avLst/>
          </a:prstGeom>
          <a:noFill/>
          <a:ln>
            <a:solidFill>
              <a:schemeClr val="tx1"/>
            </a:solidFill>
          </a:ln>
        </p:spPr>
        <p:txBody>
          <a:bodyPr wrap="square" rtlCol="0">
            <a:spAutoFit/>
          </a:bodyPr>
          <a:lstStyle/>
          <a:p>
            <a:r>
              <a:rPr kumimoji="1" lang="en-US" altLang="ja-JP" sz="1200" dirty="0"/>
              <a:t>“ID”, “</a:t>
            </a:r>
            <a:r>
              <a:rPr lang="ja-JP" altLang="en-US" sz="1200" dirty="0"/>
              <a:t>名</a:t>
            </a:r>
            <a:r>
              <a:rPr lang="en-US" altLang="ja-JP" sz="1200" dirty="0"/>
              <a:t>” </a:t>
            </a:r>
            <a:r>
              <a:rPr kumimoji="1" lang="en-US" altLang="ja-JP" sz="1200" dirty="0"/>
              <a:t>, “</a:t>
            </a:r>
            <a:r>
              <a:rPr kumimoji="1" lang="ja-JP" altLang="en-US" sz="1200" dirty="0"/>
              <a:t>情報</a:t>
            </a:r>
            <a:r>
              <a:rPr kumimoji="1" lang="en-US" altLang="ja-JP" sz="1200" dirty="0"/>
              <a:t>”</a:t>
            </a:r>
            <a:endParaRPr kumimoji="1" lang="ja-JP" altLang="en-US" sz="1200" dirty="0"/>
          </a:p>
        </p:txBody>
      </p:sp>
      <p:cxnSp>
        <p:nvCxnSpPr>
          <p:cNvPr id="10" name="直線コネクタ 9">
            <a:extLst>
              <a:ext uri="{FF2B5EF4-FFF2-40B4-BE49-F238E27FC236}">
                <a16:creationId xmlns:a16="http://schemas.microsoft.com/office/drawing/2014/main" id="{9D50F5C6-7548-CDED-4D07-5CE9A1227FF4}"/>
              </a:ext>
            </a:extLst>
          </p:cNvPr>
          <p:cNvCxnSpPr>
            <a:cxnSpLocks/>
          </p:cNvCxnSpPr>
          <p:nvPr/>
        </p:nvCxnSpPr>
        <p:spPr>
          <a:xfrm>
            <a:off x="1254292" y="2489463"/>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graphicFrame>
        <p:nvGraphicFramePr>
          <p:cNvPr id="11" name="表 29">
            <a:extLst>
              <a:ext uri="{FF2B5EF4-FFF2-40B4-BE49-F238E27FC236}">
                <a16:creationId xmlns:a16="http://schemas.microsoft.com/office/drawing/2014/main" id="{F7394444-69D8-6CD6-9922-852C4CA5F8CB}"/>
              </a:ext>
            </a:extLst>
          </p:cNvPr>
          <p:cNvGraphicFramePr>
            <a:graphicFrameLocks noGrp="1"/>
          </p:cNvGraphicFramePr>
          <p:nvPr>
            <p:extLst>
              <p:ext uri="{D42A27DB-BD31-4B8C-83A1-F6EECF244321}">
                <p14:modId xmlns:p14="http://schemas.microsoft.com/office/powerpoint/2010/main" val="925175280"/>
              </p:ext>
            </p:extLst>
          </p:nvPr>
        </p:nvGraphicFramePr>
        <p:xfrm>
          <a:off x="2168492" y="2633689"/>
          <a:ext cx="1610179" cy="1400106"/>
        </p:xfrm>
        <a:graphic>
          <a:graphicData uri="http://schemas.openxmlformats.org/drawingml/2006/table">
            <a:tbl>
              <a:tblPr firstRow="1" bandRow="1">
                <a:tableStyleId>{5C22544A-7EE6-4342-B048-85BDC9FD1C3A}</a:tableStyleId>
              </a:tblPr>
              <a:tblGrid>
                <a:gridCol w="647065">
                  <a:extLst>
                    <a:ext uri="{9D8B030D-6E8A-4147-A177-3AD203B41FA5}">
                      <a16:colId xmlns:a16="http://schemas.microsoft.com/office/drawing/2014/main" val="3677876517"/>
                    </a:ext>
                  </a:extLst>
                </a:gridCol>
                <a:gridCol w="963114">
                  <a:extLst>
                    <a:ext uri="{9D8B030D-6E8A-4147-A177-3AD203B41FA5}">
                      <a16:colId xmlns:a16="http://schemas.microsoft.com/office/drawing/2014/main" val="2762108861"/>
                    </a:ext>
                  </a:extLst>
                </a:gridCol>
              </a:tblGrid>
              <a:tr h="284918">
                <a:tc>
                  <a:txBody>
                    <a:bodyPr/>
                    <a:lstStyle/>
                    <a:p>
                      <a:r>
                        <a:rPr kumimoji="1" lang="ja-JP" altLang="en-US" sz="1200" dirty="0">
                          <a:solidFill>
                            <a:schemeClr val="tx1"/>
                          </a:solidFill>
                        </a:rPr>
                        <a:t>単語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solidFill>
                            <a:schemeClr val="tx1"/>
                          </a:solidFill>
                        </a:rPr>
                        <a:t>概念レベル</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7637295"/>
                  </a:ext>
                </a:extLst>
              </a:tr>
              <a:tr h="269080">
                <a:tc>
                  <a:txBody>
                    <a:bodyPr/>
                    <a:lstStyle/>
                    <a:p>
                      <a:r>
                        <a:rPr kumimoji="1" lang="ja-JP" altLang="en-US" sz="1200" dirty="0">
                          <a:solidFill>
                            <a:schemeClr val="tx1"/>
                          </a:solidFill>
                        </a:rPr>
                        <a:t>企業</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78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1941203"/>
                  </a:ext>
                </a:extLst>
              </a:tr>
              <a:tr h="253242">
                <a:tc>
                  <a:txBody>
                    <a:bodyPr/>
                    <a:lstStyle/>
                    <a:p>
                      <a:r>
                        <a:rPr kumimoji="1" lang="en-US" altLang="ja-JP" sz="1200" dirty="0">
                          <a:solidFill>
                            <a:schemeClr val="tx1"/>
                          </a:solidFill>
                        </a:rPr>
                        <a:t>ID</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7358655"/>
                  </a:ext>
                </a:extLst>
              </a:tr>
              <a:tr h="280435">
                <a:tc>
                  <a:txBody>
                    <a:bodyPr/>
                    <a:lstStyle/>
                    <a:p>
                      <a:r>
                        <a:rPr kumimoji="1" lang="ja-JP" altLang="en-US" sz="1200" dirty="0">
                          <a:solidFill>
                            <a:schemeClr val="tx1"/>
                          </a:solidFill>
                        </a:rPr>
                        <a:t>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9974377"/>
                  </a:ext>
                </a:extLst>
              </a:tr>
              <a:tr h="286113">
                <a:tc>
                  <a:txBody>
                    <a:bodyPr/>
                    <a:lstStyle/>
                    <a:p>
                      <a:r>
                        <a:rPr kumimoji="1" lang="ja-JP" altLang="en-US" sz="1200" dirty="0">
                          <a:solidFill>
                            <a:schemeClr val="tx1"/>
                          </a:solidFill>
                        </a:rPr>
                        <a:t>情報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rPr>
                        <a:t>84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9265727"/>
                  </a:ext>
                </a:extLst>
              </a:tr>
            </a:tbl>
          </a:graphicData>
        </a:graphic>
      </p:graphicFrame>
      <p:cxnSp>
        <p:nvCxnSpPr>
          <p:cNvPr id="12" name="直線コネクタ 11">
            <a:extLst>
              <a:ext uri="{FF2B5EF4-FFF2-40B4-BE49-F238E27FC236}">
                <a16:creationId xmlns:a16="http://schemas.microsoft.com/office/drawing/2014/main" id="{58DC90F3-CD89-B5B4-5F2A-5C7ECA1207B0}"/>
              </a:ext>
            </a:extLst>
          </p:cNvPr>
          <p:cNvCxnSpPr>
            <a:cxnSpLocks/>
          </p:cNvCxnSpPr>
          <p:nvPr/>
        </p:nvCxnSpPr>
        <p:spPr>
          <a:xfrm>
            <a:off x="1254292" y="4177537"/>
            <a:ext cx="3600450" cy="0"/>
          </a:xfrm>
          <a:prstGeom prst="line">
            <a:avLst/>
          </a:prstGeom>
          <a:ln>
            <a:solidFill>
              <a:schemeClr val="tx1"/>
            </a:solidFill>
            <a:prstDash val="dashDot"/>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7DD1400E-87D7-518D-78C0-5F56B8D13570}"/>
              </a:ext>
            </a:extLst>
          </p:cNvPr>
          <p:cNvSpPr txBox="1"/>
          <p:nvPr/>
        </p:nvSpPr>
        <p:spPr>
          <a:xfrm>
            <a:off x="1578808" y="4280836"/>
            <a:ext cx="2789546" cy="646331"/>
          </a:xfrm>
          <a:prstGeom prst="rect">
            <a:avLst/>
          </a:prstGeom>
          <a:noFill/>
        </p:spPr>
        <p:txBody>
          <a:bodyPr wrap="none" rtlCol="0">
            <a:spAutoFit/>
          </a:bodyPr>
          <a:lstStyle/>
          <a:p>
            <a:r>
              <a:rPr kumimoji="1" lang="ja-JP" altLang="en-US" sz="1200" dirty="0"/>
              <a:t>クラス </a:t>
            </a:r>
            <a:r>
              <a:rPr kumimoji="1" lang="en-US" altLang="ja-JP" sz="1200" dirty="0"/>
              <a:t>: “</a:t>
            </a:r>
            <a:r>
              <a:rPr kumimoji="1" lang="ja-JP" altLang="en-US" sz="1200" dirty="0"/>
              <a:t>企業</a:t>
            </a:r>
            <a:r>
              <a:rPr lang="en-US" altLang="ja-JP" sz="1200" dirty="0"/>
              <a:t>”</a:t>
            </a:r>
            <a:endParaRPr kumimoji="1" lang="en-US" altLang="ja-JP" sz="1200" dirty="0"/>
          </a:p>
          <a:p>
            <a:r>
              <a:rPr lang="ja-JP" altLang="en-US" sz="1200" dirty="0"/>
              <a:t>インスタンス変数 </a:t>
            </a:r>
            <a:r>
              <a:rPr lang="en-US" altLang="ja-JP" sz="1200" dirty="0"/>
              <a:t>: “</a:t>
            </a:r>
            <a:r>
              <a:rPr lang="ja-JP" altLang="en-US" sz="1200" dirty="0"/>
              <a:t>企業</a:t>
            </a:r>
            <a:r>
              <a:rPr lang="en-US" altLang="ja-JP" sz="1200" dirty="0"/>
              <a:t>ID”, “</a:t>
            </a:r>
            <a:r>
              <a:rPr lang="ja-JP" altLang="en-US" sz="1200" dirty="0"/>
              <a:t>企業名</a:t>
            </a:r>
            <a:r>
              <a:rPr lang="en-US" altLang="ja-JP" sz="1200" dirty="0"/>
              <a:t>”</a:t>
            </a:r>
          </a:p>
          <a:p>
            <a:r>
              <a:rPr kumimoji="1" lang="ja-JP" altLang="en-US" sz="1200" dirty="0"/>
              <a:t>型 </a:t>
            </a:r>
            <a:r>
              <a:rPr kumimoji="1" lang="en-US" altLang="ja-JP" sz="1200" dirty="0"/>
              <a:t>: “ID</a:t>
            </a:r>
            <a:r>
              <a:rPr lang="en-US" altLang="ja-JP" sz="1200" dirty="0"/>
              <a:t>”</a:t>
            </a:r>
            <a:r>
              <a:rPr kumimoji="1" lang="en-US" altLang="ja-JP" sz="1200" dirty="0"/>
              <a:t>,  </a:t>
            </a:r>
            <a:r>
              <a:rPr lang="en-US" altLang="ja-JP" sz="1200" dirty="0"/>
              <a:t>“</a:t>
            </a:r>
            <a:r>
              <a:rPr kumimoji="1" lang="ja-JP" altLang="en-US" sz="1200" dirty="0"/>
              <a:t>名</a:t>
            </a:r>
            <a:r>
              <a:rPr lang="en-US" altLang="ja-JP" sz="1200" dirty="0"/>
              <a:t>”</a:t>
            </a:r>
            <a:endParaRPr kumimoji="1" lang="ja-JP" altLang="en-US" sz="1200" dirty="0"/>
          </a:p>
        </p:txBody>
      </p:sp>
    </p:spTree>
    <p:extLst>
      <p:ext uri="{BB962C8B-B14F-4D97-AF65-F5344CB8AC3E}">
        <p14:creationId xmlns:p14="http://schemas.microsoft.com/office/powerpoint/2010/main" val="20876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DF6C79C-D8BA-A692-3178-F144E3DDABAB}"/>
              </a:ext>
            </a:extLst>
          </p:cNvPr>
          <p:cNvSpPr/>
          <p:nvPr/>
        </p:nvSpPr>
        <p:spPr>
          <a:xfrm>
            <a:off x="3751924" y="1309629"/>
            <a:ext cx="3736303" cy="2324525"/>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ja-JP" altLang="en-US" sz="1400" b="1" dirty="0">
                <a:solidFill>
                  <a:schemeClr val="tx1"/>
                </a:solidFill>
              </a:rPr>
              <a:t>形態素解析</a:t>
            </a:r>
            <a:r>
              <a:rPr kumimoji="1" lang="ja-JP" altLang="en-US" sz="1400" b="1" dirty="0">
                <a:solidFill>
                  <a:schemeClr val="tx1"/>
                </a:solidFill>
              </a:rPr>
              <a:t>部</a:t>
            </a:r>
          </a:p>
        </p:txBody>
      </p:sp>
      <p:sp>
        <p:nvSpPr>
          <p:cNvPr id="3" name="四角形: 角を丸くする 2">
            <a:extLst>
              <a:ext uri="{FF2B5EF4-FFF2-40B4-BE49-F238E27FC236}">
                <a16:creationId xmlns:a16="http://schemas.microsoft.com/office/drawing/2014/main" id="{ACC73A1F-F2B0-8F32-30D5-7C127910724A}"/>
              </a:ext>
            </a:extLst>
          </p:cNvPr>
          <p:cNvSpPr/>
          <p:nvPr/>
        </p:nvSpPr>
        <p:spPr>
          <a:xfrm>
            <a:off x="4105654" y="374664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BFEDDBE4-73CF-EA8A-55AB-86028188E752}"/>
              </a:ext>
            </a:extLst>
          </p:cNvPr>
          <p:cNvSpPr/>
          <p:nvPr/>
        </p:nvSpPr>
        <p:spPr>
          <a:xfrm>
            <a:off x="6009804" y="3753872"/>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BC972673-B1B7-F82D-9ACA-3EBC46F612EC}"/>
              </a:ext>
            </a:extLst>
          </p:cNvPr>
          <p:cNvSpPr txBox="1"/>
          <p:nvPr/>
        </p:nvSpPr>
        <p:spPr>
          <a:xfrm>
            <a:off x="5060549" y="3825497"/>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E481CE45-0856-8FCD-FDAA-294030E83206}"/>
              </a:ext>
            </a:extLst>
          </p:cNvPr>
          <p:cNvSpPr txBox="1"/>
          <p:nvPr/>
        </p:nvSpPr>
        <p:spPr>
          <a:xfrm>
            <a:off x="3618064" y="379182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9" name="四角形: 角を丸くする 8">
            <a:extLst>
              <a:ext uri="{FF2B5EF4-FFF2-40B4-BE49-F238E27FC236}">
                <a16:creationId xmlns:a16="http://schemas.microsoft.com/office/drawing/2014/main" id="{887B7A9E-CC3A-11E5-FD42-E1F920D32D3F}"/>
              </a:ext>
            </a:extLst>
          </p:cNvPr>
          <p:cNvSpPr/>
          <p:nvPr/>
        </p:nvSpPr>
        <p:spPr>
          <a:xfrm>
            <a:off x="2801508" y="1655710"/>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10" name="テキスト ボックス 9">
            <a:extLst>
              <a:ext uri="{FF2B5EF4-FFF2-40B4-BE49-F238E27FC236}">
                <a16:creationId xmlns:a16="http://schemas.microsoft.com/office/drawing/2014/main" id="{E4C85B83-F2C4-3C5A-5A69-A988C328E812}"/>
              </a:ext>
            </a:extLst>
          </p:cNvPr>
          <p:cNvSpPr txBox="1"/>
          <p:nvPr/>
        </p:nvSpPr>
        <p:spPr>
          <a:xfrm>
            <a:off x="2957484" y="1431364"/>
            <a:ext cx="492443" cy="276999"/>
          </a:xfrm>
          <a:prstGeom prst="rect">
            <a:avLst/>
          </a:prstGeom>
          <a:noFill/>
        </p:spPr>
        <p:txBody>
          <a:bodyPr wrap="none" rtlCol="0">
            <a:spAutoFit/>
          </a:bodyPr>
          <a:lstStyle/>
          <a:p>
            <a:r>
              <a:rPr kumimoji="1" lang="ja-JP" altLang="en-US" sz="1200" b="1" dirty="0"/>
              <a:t>入力</a:t>
            </a:r>
          </a:p>
        </p:txBody>
      </p:sp>
      <p:sp>
        <p:nvSpPr>
          <p:cNvPr id="11" name="四角形: 角を丸くする 10">
            <a:extLst>
              <a:ext uri="{FF2B5EF4-FFF2-40B4-BE49-F238E27FC236}">
                <a16:creationId xmlns:a16="http://schemas.microsoft.com/office/drawing/2014/main" id="{61066FBA-C00B-651B-C493-EC1DCB969EE4}"/>
              </a:ext>
            </a:extLst>
          </p:cNvPr>
          <p:cNvSpPr/>
          <p:nvPr/>
        </p:nvSpPr>
        <p:spPr>
          <a:xfrm>
            <a:off x="4273953" y="1682036"/>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p>
          <a:p>
            <a:pPr algn="ctr"/>
            <a:r>
              <a:rPr kumimoji="1" lang="ja-JP" altLang="en-US" sz="1200" dirty="0"/>
              <a:t>抽出処理</a:t>
            </a:r>
          </a:p>
        </p:txBody>
      </p:sp>
      <p:sp>
        <p:nvSpPr>
          <p:cNvPr id="12" name="四角形: 角を丸くする 11">
            <a:extLst>
              <a:ext uri="{FF2B5EF4-FFF2-40B4-BE49-F238E27FC236}">
                <a16:creationId xmlns:a16="http://schemas.microsoft.com/office/drawing/2014/main" id="{C460C7EB-E57A-0C3C-7AEA-BF94EB4E2262}"/>
              </a:ext>
            </a:extLst>
          </p:cNvPr>
          <p:cNvSpPr/>
          <p:nvPr/>
        </p:nvSpPr>
        <p:spPr>
          <a:xfrm>
            <a:off x="4273954" y="241746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3" name="直線矢印コネクタ 12">
            <a:extLst>
              <a:ext uri="{FF2B5EF4-FFF2-40B4-BE49-F238E27FC236}">
                <a16:creationId xmlns:a16="http://schemas.microsoft.com/office/drawing/2014/main" id="{16A19939-1097-6D8E-B8D3-6802ECE55ABF}"/>
              </a:ext>
            </a:extLst>
          </p:cNvPr>
          <p:cNvCxnSpPr>
            <a:cxnSpLocks/>
            <a:stCxn id="9" idx="3"/>
            <a:endCxn id="11" idx="1"/>
          </p:cNvCxnSpPr>
          <p:nvPr/>
        </p:nvCxnSpPr>
        <p:spPr>
          <a:xfrm>
            <a:off x="3618064" y="1879902"/>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BA0B326E-C683-8B6C-E4E9-E0BD3B3CAB30}"/>
              </a:ext>
            </a:extLst>
          </p:cNvPr>
          <p:cNvCxnSpPr>
            <a:cxnSpLocks/>
            <a:stCxn id="11" idx="2"/>
            <a:endCxn id="12" idx="0"/>
          </p:cNvCxnSpPr>
          <p:nvPr/>
        </p:nvCxnSpPr>
        <p:spPr>
          <a:xfrm>
            <a:off x="4755150" y="2077767"/>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FA9D6FFA-E688-CD14-B568-95B43CB48827}"/>
              </a:ext>
            </a:extLst>
          </p:cNvPr>
          <p:cNvSpPr/>
          <p:nvPr/>
        </p:nvSpPr>
        <p:spPr>
          <a:xfrm>
            <a:off x="4245615" y="3125453"/>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6" name="直線矢印コネクタ 15">
            <a:extLst>
              <a:ext uri="{FF2B5EF4-FFF2-40B4-BE49-F238E27FC236}">
                <a16:creationId xmlns:a16="http://schemas.microsoft.com/office/drawing/2014/main" id="{1CEF8E06-6C00-4FFA-AC0E-BFA3E2FDEA8A}"/>
              </a:ext>
            </a:extLst>
          </p:cNvPr>
          <p:cNvCxnSpPr>
            <a:cxnSpLocks/>
            <a:stCxn id="12" idx="2"/>
            <a:endCxn id="15" idx="0"/>
          </p:cNvCxnSpPr>
          <p:nvPr/>
        </p:nvCxnSpPr>
        <p:spPr>
          <a:xfrm>
            <a:off x="4755150" y="2813193"/>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849F85C6-B198-38C0-3BA2-58C570F17358}"/>
              </a:ext>
            </a:extLst>
          </p:cNvPr>
          <p:cNvSpPr/>
          <p:nvPr/>
        </p:nvSpPr>
        <p:spPr>
          <a:xfrm>
            <a:off x="5948639" y="3125453"/>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8" name="直線矢印コネクタ 17">
            <a:extLst>
              <a:ext uri="{FF2B5EF4-FFF2-40B4-BE49-F238E27FC236}">
                <a16:creationId xmlns:a16="http://schemas.microsoft.com/office/drawing/2014/main" id="{D45FD596-C13E-00BC-BF86-194D71E219F6}"/>
              </a:ext>
            </a:extLst>
          </p:cNvPr>
          <p:cNvCxnSpPr>
            <a:cxnSpLocks/>
            <a:stCxn id="15" idx="3"/>
            <a:endCxn id="17" idx="1"/>
          </p:cNvCxnSpPr>
          <p:nvPr/>
        </p:nvCxnSpPr>
        <p:spPr>
          <a:xfrm flipV="1">
            <a:off x="5288107" y="3323318"/>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7C50FB0D-98FD-9BD8-6264-5A1EF99338DA}"/>
              </a:ext>
            </a:extLst>
          </p:cNvPr>
          <p:cNvSpPr/>
          <p:nvPr/>
        </p:nvSpPr>
        <p:spPr>
          <a:xfrm>
            <a:off x="6009804" y="2417938"/>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20" name="直線矢印コネクタ 19">
            <a:extLst>
              <a:ext uri="{FF2B5EF4-FFF2-40B4-BE49-F238E27FC236}">
                <a16:creationId xmlns:a16="http://schemas.microsoft.com/office/drawing/2014/main" id="{A81472A2-4EFC-274D-A876-0C31522C31D1}"/>
              </a:ext>
            </a:extLst>
          </p:cNvPr>
          <p:cNvCxnSpPr>
            <a:cxnSpLocks/>
            <a:stCxn id="17" idx="0"/>
            <a:endCxn id="19" idx="2"/>
          </p:cNvCxnSpPr>
          <p:nvPr/>
        </p:nvCxnSpPr>
        <p:spPr>
          <a:xfrm flipV="1">
            <a:off x="6429835" y="2813669"/>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540BD2D9-0B59-AE30-ACBE-512FB9769A00}"/>
              </a:ext>
            </a:extLst>
          </p:cNvPr>
          <p:cNvSpPr/>
          <p:nvPr/>
        </p:nvSpPr>
        <p:spPr>
          <a:xfrm>
            <a:off x="7622087" y="2417462"/>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2" name="直線矢印コネクタ 21">
            <a:extLst>
              <a:ext uri="{FF2B5EF4-FFF2-40B4-BE49-F238E27FC236}">
                <a16:creationId xmlns:a16="http://schemas.microsoft.com/office/drawing/2014/main" id="{ABCFDDE4-0F58-F5C4-0BFC-D6A1676B83A4}"/>
              </a:ext>
            </a:extLst>
          </p:cNvPr>
          <p:cNvCxnSpPr>
            <a:cxnSpLocks/>
            <a:stCxn id="19" idx="3"/>
            <a:endCxn id="21" idx="1"/>
          </p:cNvCxnSpPr>
          <p:nvPr/>
        </p:nvCxnSpPr>
        <p:spPr>
          <a:xfrm flipV="1">
            <a:off x="6849867" y="2615328"/>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340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ーブル&#10;&#10;自動的に生成された説明">
            <a:extLst>
              <a:ext uri="{FF2B5EF4-FFF2-40B4-BE49-F238E27FC236}">
                <a16:creationId xmlns:a16="http://schemas.microsoft.com/office/drawing/2014/main" id="{2DC2CDA0-A31F-E04A-24C2-76313CD6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46" y="1547607"/>
            <a:ext cx="3029373" cy="981212"/>
          </a:xfrm>
          <a:prstGeom prst="rect">
            <a:avLst/>
          </a:prstGeom>
        </p:spPr>
      </p:pic>
      <p:pic>
        <p:nvPicPr>
          <p:cNvPr id="8" name="図 7" descr="グラフィカル ユーザー インターフェイス, アプリケーション, テーブル&#10;&#10;自動的に生成された説明">
            <a:extLst>
              <a:ext uri="{FF2B5EF4-FFF2-40B4-BE49-F238E27FC236}">
                <a16:creationId xmlns:a16="http://schemas.microsoft.com/office/drawing/2014/main" id="{2B2A6023-ED40-2373-529E-D3FD082F69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0458" y="1547607"/>
            <a:ext cx="2124371" cy="1000265"/>
          </a:xfrm>
          <a:prstGeom prst="rect">
            <a:avLst/>
          </a:prstGeom>
        </p:spPr>
      </p:pic>
      <p:pic>
        <p:nvPicPr>
          <p:cNvPr id="10" name="図 9" descr="テーブル&#10;&#10;自動的に生成された説明">
            <a:extLst>
              <a:ext uri="{FF2B5EF4-FFF2-40B4-BE49-F238E27FC236}">
                <a16:creationId xmlns:a16="http://schemas.microsoft.com/office/drawing/2014/main" id="{4AF47B1C-6157-BD1B-7451-7AFB20F6B5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2668" y="1547607"/>
            <a:ext cx="2829320" cy="1267002"/>
          </a:xfrm>
          <a:prstGeom prst="rect">
            <a:avLst/>
          </a:prstGeom>
        </p:spPr>
      </p:pic>
      <p:pic>
        <p:nvPicPr>
          <p:cNvPr id="12" name="図 11" descr="グラフィカル ユーザー インターフェイス, テキスト, アプリケーション, テーブル&#10;&#10;自動的に生成された説明">
            <a:extLst>
              <a:ext uri="{FF2B5EF4-FFF2-40B4-BE49-F238E27FC236}">
                <a16:creationId xmlns:a16="http://schemas.microsoft.com/office/drawing/2014/main" id="{F3C39020-6779-9178-2AA5-B13C112283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5954" y="3071762"/>
            <a:ext cx="3686689" cy="1495634"/>
          </a:xfrm>
          <a:prstGeom prst="rect">
            <a:avLst/>
          </a:prstGeom>
        </p:spPr>
      </p:pic>
      <p:pic>
        <p:nvPicPr>
          <p:cNvPr id="14" name="図 13" descr="グラフィカル ユーザー インターフェイス, テキスト&#10;&#10;中程度の精度で自動的に生成された説明">
            <a:extLst>
              <a:ext uri="{FF2B5EF4-FFF2-40B4-BE49-F238E27FC236}">
                <a16:creationId xmlns:a16="http://schemas.microsoft.com/office/drawing/2014/main" id="{5BEE816E-238B-C183-5AC1-40FC156B08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1761" y="3071762"/>
            <a:ext cx="3248478" cy="781159"/>
          </a:xfrm>
          <a:prstGeom prst="rect">
            <a:avLst/>
          </a:prstGeom>
        </p:spPr>
      </p:pic>
    </p:spTree>
    <p:extLst>
      <p:ext uri="{BB962C8B-B14F-4D97-AF65-F5344CB8AC3E}">
        <p14:creationId xmlns:p14="http://schemas.microsoft.com/office/powerpoint/2010/main" val="3718909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テキスト&#10;&#10;自動的に生成された説明">
            <a:extLst>
              <a:ext uri="{FF2B5EF4-FFF2-40B4-BE49-F238E27FC236}">
                <a16:creationId xmlns:a16="http://schemas.microsoft.com/office/drawing/2014/main" id="{3CD38997-E24E-D1A6-D5D7-9B29E1D7D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124" y="-1587106"/>
            <a:ext cx="3143689" cy="4753638"/>
          </a:xfrm>
          <a:prstGeom prst="rect">
            <a:avLst/>
          </a:prstGeom>
        </p:spPr>
      </p:pic>
      <p:pic>
        <p:nvPicPr>
          <p:cNvPr id="7" name="図 6" descr="テキスト&#10;&#10;自動的に生成された説明">
            <a:extLst>
              <a:ext uri="{FF2B5EF4-FFF2-40B4-BE49-F238E27FC236}">
                <a16:creationId xmlns:a16="http://schemas.microsoft.com/office/drawing/2014/main" id="{B979BBFD-34D2-60F1-D8A7-130853E86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4757" y="3142688"/>
            <a:ext cx="2553056" cy="2324424"/>
          </a:xfrm>
          <a:prstGeom prst="rect">
            <a:avLst/>
          </a:prstGeom>
        </p:spPr>
      </p:pic>
      <p:pic>
        <p:nvPicPr>
          <p:cNvPr id="10" name="図 9" descr="グラフィカル ユーザー インターフェイス, テキスト&#10;&#10;自動的に生成された説明">
            <a:extLst>
              <a:ext uri="{FF2B5EF4-FFF2-40B4-BE49-F238E27FC236}">
                <a16:creationId xmlns:a16="http://schemas.microsoft.com/office/drawing/2014/main" id="{ADE0DBA0-A81C-6E6A-65C2-C7777D7443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7813" y="-1066904"/>
            <a:ext cx="3600953" cy="3620005"/>
          </a:xfrm>
          <a:prstGeom prst="rect">
            <a:avLst/>
          </a:prstGeom>
        </p:spPr>
      </p:pic>
      <p:pic>
        <p:nvPicPr>
          <p:cNvPr id="14" name="図 13" descr="テキスト&#10;&#10;自動的に生成された説明">
            <a:extLst>
              <a:ext uri="{FF2B5EF4-FFF2-40B4-BE49-F238E27FC236}">
                <a16:creationId xmlns:a16="http://schemas.microsoft.com/office/drawing/2014/main" id="{495C1E97-13E1-97F3-6CE8-68113E02B4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97284" y="5467112"/>
            <a:ext cx="2000529" cy="2267266"/>
          </a:xfrm>
          <a:prstGeom prst="rect">
            <a:avLst/>
          </a:prstGeom>
        </p:spPr>
      </p:pic>
      <p:pic>
        <p:nvPicPr>
          <p:cNvPr id="16" name="図 15" descr="テキスト&#10;&#10;自動的に生成された説明">
            <a:extLst>
              <a:ext uri="{FF2B5EF4-FFF2-40B4-BE49-F238E27FC236}">
                <a16:creationId xmlns:a16="http://schemas.microsoft.com/office/drawing/2014/main" id="{07BC82A4-EBCD-4113-1796-2D9697F90E9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97813" y="2533370"/>
            <a:ext cx="3248478" cy="3019846"/>
          </a:xfrm>
          <a:prstGeom prst="rect">
            <a:avLst/>
          </a:prstGeom>
        </p:spPr>
      </p:pic>
      <p:pic>
        <p:nvPicPr>
          <p:cNvPr id="18" name="図 17" descr="テキスト&#10;&#10;自動的に生成された説明">
            <a:extLst>
              <a:ext uri="{FF2B5EF4-FFF2-40B4-BE49-F238E27FC236}">
                <a16:creationId xmlns:a16="http://schemas.microsoft.com/office/drawing/2014/main" id="{E3383401-35B3-B6C7-10A9-604B812554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1281" y="5553216"/>
            <a:ext cx="4239217" cy="1886213"/>
          </a:xfrm>
          <a:prstGeom prst="rect">
            <a:avLst/>
          </a:prstGeom>
        </p:spPr>
      </p:pic>
    </p:spTree>
    <p:extLst>
      <p:ext uri="{BB962C8B-B14F-4D97-AF65-F5344CB8AC3E}">
        <p14:creationId xmlns:p14="http://schemas.microsoft.com/office/powerpoint/2010/main" val="1171081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8FA598F-A2FD-05D2-9681-FF38F3F560D8}"/>
              </a:ext>
            </a:extLst>
          </p:cNvPr>
          <p:cNvSpPr txBox="1"/>
          <p:nvPr/>
        </p:nvSpPr>
        <p:spPr>
          <a:xfrm>
            <a:off x="-269631" y="658254"/>
            <a:ext cx="8475785" cy="369332"/>
          </a:xfrm>
          <a:prstGeom prst="rect">
            <a:avLst/>
          </a:prstGeom>
          <a:noFill/>
          <a:ln>
            <a:solidFill>
              <a:schemeClr val="tx1"/>
            </a:solidFill>
          </a:ln>
        </p:spPr>
        <p:txBody>
          <a:bodyPr wrap="square">
            <a:spAutoFit/>
          </a:bodyPr>
          <a:lstStyle/>
          <a:p>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は</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て</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の</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を</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en-US" altLang="ja-JP"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en-US" altLang="ja-JP" sz="1800" dirty="0">
                <a:effectLst/>
                <a:ea typeface="ＭＳ Ｐ明朝" panose="02020600040205080304" pitchFamily="18" charset="-128"/>
                <a:cs typeface="Times New Roman" panose="02020603050405020304" pitchFamily="18" charset="0"/>
              </a:rPr>
              <a:t> </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4" name="テキスト ボックス 3">
            <a:extLst>
              <a:ext uri="{FF2B5EF4-FFF2-40B4-BE49-F238E27FC236}">
                <a16:creationId xmlns:a16="http://schemas.microsoft.com/office/drawing/2014/main" id="{EBA463E3-3E77-71A2-B73D-E1B6A9563ABB}"/>
              </a:ext>
            </a:extLst>
          </p:cNvPr>
          <p:cNvSpPr txBox="1"/>
          <p:nvPr/>
        </p:nvSpPr>
        <p:spPr>
          <a:xfrm>
            <a:off x="-269631" y="1581836"/>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一覧</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5" name="テキスト ボックス 4">
            <a:extLst>
              <a:ext uri="{FF2B5EF4-FFF2-40B4-BE49-F238E27FC236}">
                <a16:creationId xmlns:a16="http://schemas.microsoft.com/office/drawing/2014/main" id="{3A2C9870-0266-0EB2-17D7-1EFBD76B49C0}"/>
              </a:ext>
            </a:extLst>
          </p:cNvPr>
          <p:cNvSpPr txBox="1"/>
          <p:nvPr/>
        </p:nvSpPr>
        <p:spPr>
          <a:xfrm>
            <a:off x="-269631" y="2505418"/>
            <a:ext cx="8475785" cy="369332"/>
          </a:xfrm>
          <a:prstGeom prst="rect">
            <a:avLst/>
          </a:prstGeom>
          <a:noFill/>
          <a:ln>
            <a:solidFill>
              <a:schemeClr val="tx1"/>
            </a:solidFill>
          </a:ln>
        </p:spPr>
        <p:txBody>
          <a:bodyPr wrap="square">
            <a:spAutoFit/>
          </a:bodyPr>
          <a:lstStyle/>
          <a:p>
            <a:pPr algn="ctr"/>
            <a:r>
              <a:rPr lang="ja-JP" altLang="ja-JP" sz="1800" dirty="0">
                <a:effectLst/>
                <a:ea typeface="ＭＳ Ｐ明朝" panose="02020600040205080304" pitchFamily="18" charset="-128"/>
                <a:cs typeface="Times New Roman" panose="02020603050405020304" pitchFamily="18" charset="0"/>
              </a:rPr>
              <a:t>教員</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登録</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され</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いる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企業一覧確認</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する</a:t>
            </a:r>
            <a:r>
              <a:rPr lang="ja-JP" altLang="en-US" sz="1800" dirty="0">
                <a:effectLst/>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できる</a:t>
            </a:r>
            <a:r>
              <a:rPr lang="ja-JP" altLang="en-US" dirty="0">
                <a:ea typeface="ＭＳ Ｐ明朝" panose="02020600040205080304" pitchFamily="18" charset="-128"/>
                <a:cs typeface="Times New Roman" panose="02020603050405020304" pitchFamily="18" charset="0"/>
              </a:rPr>
              <a:t>　</a:t>
            </a:r>
            <a:r>
              <a:rPr lang="ja-JP" altLang="ja-JP" sz="1800" dirty="0">
                <a:effectLst/>
                <a:ea typeface="ＭＳ Ｐ明朝" panose="02020600040205080304" pitchFamily="18" charset="-128"/>
                <a:cs typeface="Times New Roman" panose="02020603050405020304" pitchFamily="18" charset="0"/>
              </a:rPr>
              <a:t>こと</a:t>
            </a:r>
            <a:endParaRPr lang="ja-JP" altLang="en-US" dirty="0"/>
          </a:p>
        </p:txBody>
      </p:sp>
      <p:sp>
        <p:nvSpPr>
          <p:cNvPr id="6" name="テキスト ボックス 5">
            <a:extLst>
              <a:ext uri="{FF2B5EF4-FFF2-40B4-BE49-F238E27FC236}">
                <a16:creationId xmlns:a16="http://schemas.microsoft.com/office/drawing/2014/main" id="{2F0F3FE9-FB79-F7B9-CF14-DEA7EFF8A647}"/>
              </a:ext>
            </a:extLst>
          </p:cNvPr>
          <p:cNvSpPr txBox="1"/>
          <p:nvPr/>
        </p:nvSpPr>
        <p:spPr>
          <a:xfrm>
            <a:off x="3305907" y="139310"/>
            <a:ext cx="543739" cy="523220"/>
          </a:xfrm>
          <a:prstGeom prst="rect">
            <a:avLst/>
          </a:prstGeom>
          <a:noFill/>
        </p:spPr>
        <p:txBody>
          <a:bodyPr wrap="none" rtlCol="0">
            <a:spAutoFit/>
          </a:bodyPr>
          <a:lstStyle/>
          <a:p>
            <a:r>
              <a:rPr kumimoji="1" lang="ja-JP" altLang="en-US" sz="1400" dirty="0">
                <a:solidFill>
                  <a:srgbClr val="FF0000"/>
                </a:solidFill>
              </a:rPr>
              <a:t>連体</a:t>
            </a:r>
            <a:endParaRPr kumimoji="1" lang="en-US" altLang="ja-JP" sz="1400" dirty="0">
              <a:solidFill>
                <a:srgbClr val="FF0000"/>
              </a:solidFill>
            </a:endParaRPr>
          </a:p>
          <a:p>
            <a:r>
              <a:rPr kumimoji="1" lang="ja-JP" altLang="en-US" sz="1400" dirty="0">
                <a:solidFill>
                  <a:srgbClr val="FF0000"/>
                </a:solidFill>
              </a:rPr>
              <a:t>助詞</a:t>
            </a:r>
          </a:p>
        </p:txBody>
      </p:sp>
      <p:sp>
        <p:nvSpPr>
          <p:cNvPr id="7" name="テキスト ボックス 6">
            <a:extLst>
              <a:ext uri="{FF2B5EF4-FFF2-40B4-BE49-F238E27FC236}">
                <a16:creationId xmlns:a16="http://schemas.microsoft.com/office/drawing/2014/main" id="{B847D047-CE51-A8C0-92DA-A549001076B6}"/>
              </a:ext>
            </a:extLst>
          </p:cNvPr>
          <p:cNvSpPr txBox="1"/>
          <p:nvPr/>
        </p:nvSpPr>
        <p:spPr>
          <a:xfrm>
            <a:off x="4290646" y="162456"/>
            <a:ext cx="543739" cy="523220"/>
          </a:xfrm>
          <a:prstGeom prst="rect">
            <a:avLst/>
          </a:prstGeom>
          <a:noFill/>
        </p:spPr>
        <p:txBody>
          <a:bodyPr wrap="none" rtlCol="0">
            <a:spAutoFit/>
          </a:bodyPr>
          <a:lstStyle/>
          <a:p>
            <a:pPr algn="ctr"/>
            <a:r>
              <a:rPr lang="ja-JP" altLang="en-US" sz="1400" dirty="0">
                <a:solidFill>
                  <a:srgbClr val="FF0000"/>
                </a:solidFill>
              </a:rPr>
              <a:t>格</a:t>
            </a:r>
            <a:endParaRPr kumimoji="1" lang="en-US" altLang="ja-JP" sz="1400" dirty="0">
              <a:solidFill>
                <a:srgbClr val="FF0000"/>
              </a:solidFill>
            </a:endParaRPr>
          </a:p>
          <a:p>
            <a:pPr algn="ctr"/>
            <a:r>
              <a:rPr kumimoji="1" lang="ja-JP" altLang="en-US" sz="1400" dirty="0">
                <a:solidFill>
                  <a:srgbClr val="FF0000"/>
                </a:solidFill>
              </a:rPr>
              <a:t>助詞</a:t>
            </a:r>
          </a:p>
        </p:txBody>
      </p:sp>
      <p:sp>
        <p:nvSpPr>
          <p:cNvPr id="9" name="楕円 8">
            <a:extLst>
              <a:ext uri="{FF2B5EF4-FFF2-40B4-BE49-F238E27FC236}">
                <a16:creationId xmlns:a16="http://schemas.microsoft.com/office/drawing/2014/main" id="{4BC47B16-FA7A-03A3-E95B-836F53764EAD}"/>
              </a:ext>
            </a:extLst>
          </p:cNvPr>
          <p:cNvSpPr/>
          <p:nvPr/>
        </p:nvSpPr>
        <p:spPr>
          <a:xfrm>
            <a:off x="3390207" y="658254"/>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A032704-952A-B4FA-D195-982B6BD1D86D}"/>
              </a:ext>
            </a:extLst>
          </p:cNvPr>
          <p:cNvSpPr/>
          <p:nvPr/>
        </p:nvSpPr>
        <p:spPr>
          <a:xfrm>
            <a:off x="4374946" y="658253"/>
            <a:ext cx="375138" cy="36933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0430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231AFB29-2088-B107-363D-B9219ABD02F5}"/>
              </a:ext>
            </a:extLst>
          </p:cNvPr>
          <p:cNvSpPr/>
          <p:nvPr/>
        </p:nvSpPr>
        <p:spPr>
          <a:xfrm>
            <a:off x="-493486" y="1683655"/>
            <a:ext cx="12279084" cy="243840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本システムは、「教員」、「企業（企業担当者）」そして「学生」の機能に分かれている。企業担当者は、自社企業で開催予定のインターンシップに参加エントリをしている学生情報の一覧を確認できること。一覧の項目は、インターンシップ</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、インターンシップ名、学生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、学生氏名、連絡先電話番号、連絡先メールアドレスとすること。教員は、インターンシップを提供する企業・企業担当者の年度別一覧を確認することができること。項目は、年度、企業名、企業担当者</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、企業担当者名、企業担当者連絡先電話番号、同メールアドレスの</a:t>
            </a:r>
            <a:r>
              <a:rPr lang="en-US" altLang="ja-JP" sz="1800" kern="100" dirty="0">
                <a:solidFill>
                  <a:schemeClr val="tx1"/>
                </a:solidFill>
                <a:effectLst/>
                <a:latin typeface="+mn-ea"/>
                <a:cs typeface="Times New Roman" panose="02020603050405020304" pitchFamily="18" charset="0"/>
              </a:rPr>
              <a:t>4</a:t>
            </a:r>
            <a:r>
              <a:rPr lang="ja-JP" altLang="ja-JP" sz="1800" kern="100" dirty="0">
                <a:solidFill>
                  <a:schemeClr val="tx1"/>
                </a:solidFill>
                <a:effectLst/>
                <a:latin typeface="+mn-ea"/>
                <a:cs typeface="Times New Roman" panose="02020603050405020304" pitchFamily="18" charset="0"/>
              </a:rPr>
              <a:t>つとすること。教員は、登録されている企業の一覧を確認することができること。一覧の項目は、企業</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、企業名とすること。学生は、インターンシップのエントリ登録を行うことができる。学生は、発行された</a:t>
            </a:r>
            <a:r>
              <a:rPr lang="en-US" altLang="ja-JP" sz="1800" kern="100" dirty="0">
                <a:solidFill>
                  <a:schemeClr val="tx1"/>
                </a:solidFill>
                <a:effectLst/>
                <a:latin typeface="+mn-ea"/>
                <a:cs typeface="Times New Roman" panose="02020603050405020304" pitchFamily="18" charset="0"/>
              </a:rPr>
              <a:t>id</a:t>
            </a:r>
            <a:r>
              <a:rPr lang="ja-JP" altLang="ja-JP" sz="1800" kern="100" dirty="0">
                <a:solidFill>
                  <a:schemeClr val="tx1"/>
                </a:solidFill>
                <a:effectLst/>
                <a:latin typeface="+mn-ea"/>
                <a:cs typeface="Times New Roman" panose="02020603050405020304" pitchFamily="18" charset="0"/>
              </a:rPr>
              <a:t>で現在のパスワードを変更することができること。パスワードは</a:t>
            </a:r>
            <a:r>
              <a:rPr lang="en-US" altLang="ja-JP" sz="1800" kern="100" dirty="0">
                <a:solidFill>
                  <a:schemeClr val="tx1"/>
                </a:solidFill>
                <a:effectLst/>
                <a:latin typeface="+mn-ea"/>
                <a:cs typeface="Times New Roman" panose="02020603050405020304" pitchFamily="18" charset="0"/>
              </a:rPr>
              <a:t>8</a:t>
            </a:r>
            <a:r>
              <a:rPr lang="ja-JP" altLang="ja-JP" sz="1800" kern="100" dirty="0">
                <a:solidFill>
                  <a:schemeClr val="tx1"/>
                </a:solidFill>
                <a:effectLst/>
                <a:latin typeface="+mn-ea"/>
                <a:cs typeface="Times New Roman" panose="02020603050405020304" pitchFamily="18" charset="0"/>
              </a:rPr>
              <a:t>文字以上であること。</a:t>
            </a:r>
          </a:p>
        </p:txBody>
      </p:sp>
      <p:sp>
        <p:nvSpPr>
          <p:cNvPr id="13" name="テキスト ボックス 12">
            <a:extLst>
              <a:ext uri="{FF2B5EF4-FFF2-40B4-BE49-F238E27FC236}">
                <a16:creationId xmlns:a16="http://schemas.microsoft.com/office/drawing/2014/main" id="{E313856B-FA15-2F46-6A24-F267C3238B51}"/>
              </a:ext>
            </a:extLst>
          </p:cNvPr>
          <p:cNvSpPr txBox="1"/>
          <p:nvPr/>
        </p:nvSpPr>
        <p:spPr>
          <a:xfrm>
            <a:off x="4833258" y="1154310"/>
            <a:ext cx="1800493" cy="369332"/>
          </a:xfrm>
          <a:prstGeom prst="rect">
            <a:avLst/>
          </a:prstGeom>
          <a:noFill/>
        </p:spPr>
        <p:txBody>
          <a:bodyPr wrap="none" rtlCol="0">
            <a:spAutoFit/>
          </a:bodyPr>
          <a:lstStyle/>
          <a:p>
            <a:r>
              <a:rPr lang="ja-JP" altLang="en-US" dirty="0"/>
              <a:t>テキストリスト</a:t>
            </a:r>
            <a:endParaRPr kumimoji="1" lang="ja-JP" altLang="en-US" dirty="0"/>
          </a:p>
        </p:txBody>
      </p:sp>
    </p:spTree>
    <p:extLst>
      <p:ext uri="{BB962C8B-B14F-4D97-AF65-F5344CB8AC3E}">
        <p14:creationId xmlns:p14="http://schemas.microsoft.com/office/powerpoint/2010/main" val="3017228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3F9D366-F5E0-10DE-29E3-22FB188A09DD}"/>
              </a:ext>
            </a:extLst>
          </p:cNvPr>
          <p:cNvSpPr/>
          <p:nvPr/>
        </p:nvSpPr>
        <p:spPr>
          <a:xfrm>
            <a:off x="-1364343" y="1445481"/>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B2DAADD4-141E-E34F-BE09-0637D86B8714}"/>
              </a:ext>
            </a:extLst>
          </p:cNvPr>
          <p:cNvSpPr/>
          <p:nvPr/>
        </p:nvSpPr>
        <p:spPr>
          <a:xfrm>
            <a:off x="-1364344" y="1915887"/>
            <a:ext cx="13149943"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D969A239-8547-71D1-B1F3-22EAAA617C43}"/>
              </a:ext>
            </a:extLst>
          </p:cNvPr>
          <p:cNvSpPr/>
          <p:nvPr/>
        </p:nvSpPr>
        <p:spPr>
          <a:xfrm>
            <a:off x="-1364343" y="2386293"/>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 </a:t>
            </a:r>
            <a:r>
              <a:rPr lang="ja-JP" altLang="ja-JP" sz="1800" dirty="0">
                <a:solidFill>
                  <a:schemeClr val="tx1"/>
                </a:solidFill>
                <a:effectLst/>
                <a:latin typeface="+mn-ea"/>
                <a:cs typeface="Times New Roman" panose="02020603050405020304" pitchFamily="18" charset="0"/>
              </a:rPr>
              <a:t>提供</a:t>
            </a:r>
            <a:r>
              <a:rPr lang="ja-JP" altLang="en-US" dirty="0">
                <a:solidFill>
                  <a:schemeClr val="tx1"/>
                </a:solidFill>
                <a:latin typeface="+mn-ea"/>
                <a:cs typeface="Times New Roman" panose="02020603050405020304" pitchFamily="18" charset="0"/>
              </a:rPr>
              <a:t> する </a:t>
            </a:r>
            <a:r>
              <a:rPr lang="ja-JP" altLang="ja-JP" sz="1800" dirty="0">
                <a:solidFill>
                  <a:schemeClr val="tx1"/>
                </a:solidFill>
                <a:effectLst/>
                <a:latin typeface="+mn-ea"/>
                <a:cs typeface="Times New Roman" panose="02020603050405020304" pitchFamily="18" charset="0"/>
              </a:rPr>
              <a:t>企業・企業担当者</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325B842-8D2F-8F38-F9D3-9AD957E88A7D}"/>
              </a:ext>
            </a:extLst>
          </p:cNvPr>
          <p:cNvSpPr/>
          <p:nvPr/>
        </p:nvSpPr>
        <p:spPr>
          <a:xfrm>
            <a:off x="-1364343" y="2856700"/>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a:t>
            </a:r>
            <a:r>
              <a:rPr lang="ja-JP" altLang="en-US" dirty="0">
                <a:solidFill>
                  <a:schemeClr val="tx1"/>
                </a:solidFill>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59B24050-B29D-2E4A-7DE1-3B54AFBAA2A5}"/>
              </a:ext>
            </a:extLst>
          </p:cNvPr>
          <p:cNvSpPr/>
          <p:nvPr/>
        </p:nvSpPr>
        <p:spPr>
          <a:xfrm>
            <a:off x="-1364343" y="3327697"/>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登録</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875304E3-F31A-7FDA-3459-B939D9642A84}"/>
              </a:ext>
            </a:extLst>
          </p:cNvPr>
          <p:cNvSpPr/>
          <p:nvPr/>
        </p:nvSpPr>
        <p:spPr>
          <a:xfrm>
            <a:off x="-1364343" y="3798102"/>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ja-JP" altLang="en-US" dirty="0">
                <a:solidFill>
                  <a:schemeClr val="tx1"/>
                </a:solidFill>
                <a:latin typeface="+mn-ea"/>
                <a:cs typeface="Times New Roman" panose="02020603050405020304" pitchFamily="18" charset="0"/>
              </a:rPr>
              <a:t> 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は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38C467CB-2D63-E3C8-D98B-CA8630644CCF}"/>
              </a:ext>
            </a:extLst>
          </p:cNvPr>
          <p:cNvSpPr/>
          <p:nvPr/>
        </p:nvSpPr>
        <p:spPr>
          <a:xfrm>
            <a:off x="-1364343" y="4268509"/>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dirty="0">
                <a:solidFill>
                  <a:schemeClr val="tx1"/>
                </a:solidFill>
                <a:latin typeface="+mn-ea"/>
                <a:cs typeface="Times New Roman" panose="02020603050405020304" pitchFamily="18" charset="0"/>
              </a:rPr>
              <a:t> 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エントリ登録</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を</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が</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686FB6A6-168D-8B68-4755-41B9CDBA73D4}"/>
              </a:ext>
            </a:extLst>
          </p:cNvPr>
          <p:cNvSpPr/>
          <p:nvPr/>
        </p:nvSpPr>
        <p:spPr>
          <a:xfrm>
            <a:off x="-1364343" y="975074"/>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は</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機能</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に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て 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F711C61A-2A44-BA17-FA33-01A9013CE685}"/>
              </a:ext>
            </a:extLst>
          </p:cNvPr>
          <p:cNvSpPr/>
          <p:nvPr/>
        </p:nvSpPr>
        <p:spPr>
          <a:xfrm>
            <a:off x="-1364343" y="4738916"/>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は</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た</a:t>
            </a:r>
            <a:r>
              <a:rPr lang="en-US" altLang="ja-JP" sz="1800" kern="100" dirty="0">
                <a:solidFill>
                  <a:schemeClr val="tx1"/>
                </a:solidFill>
                <a:effectLst/>
                <a:latin typeface="+mn-ea"/>
                <a:cs typeface="Times New Roman" panose="02020603050405020304" pitchFamily="18" charset="0"/>
              </a:rPr>
              <a:t> id </a:t>
            </a:r>
            <a:r>
              <a:rPr lang="ja-JP" altLang="en-US" sz="1800" kern="100" dirty="0">
                <a:solidFill>
                  <a:schemeClr val="tx1"/>
                </a:solidFill>
                <a:effectLst/>
                <a:latin typeface="+mn-ea"/>
                <a:cs typeface="Times New Roman" panose="02020603050405020304" pitchFamily="18" charset="0"/>
              </a:rPr>
              <a:t>で</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の</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を</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en-US" sz="1800" kern="100" dirty="0">
                <a:solidFill>
                  <a:schemeClr val="tx1"/>
                </a:solidFill>
                <a:effectLst/>
                <a:latin typeface="+mn-ea"/>
                <a:cs typeface="Times New Roman" panose="02020603050405020304" pitchFamily="18" charset="0"/>
              </a:rPr>
              <a:t>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B0DBDF58-3EA2-4D89-CEEB-DDAF019796D5}"/>
              </a:ext>
            </a:extLst>
          </p:cNvPr>
          <p:cNvSpPr/>
          <p:nvPr/>
        </p:nvSpPr>
        <p:spPr>
          <a:xfrm>
            <a:off x="-1364343" y="5209323"/>
            <a:ext cx="13149942"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は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ja-JP" altLang="en-US" dirty="0">
                <a:solidFill>
                  <a:schemeClr val="tx1"/>
                </a:solidFill>
                <a:latin typeface="+mn-ea"/>
                <a:cs typeface="Times New Roman" panose="02020603050405020304" pitchFamily="18" charset="0"/>
              </a:rPr>
              <a:t> 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3" name="テキスト ボックス 12">
            <a:extLst>
              <a:ext uri="{FF2B5EF4-FFF2-40B4-BE49-F238E27FC236}">
                <a16:creationId xmlns:a16="http://schemas.microsoft.com/office/drawing/2014/main" id="{15A907C6-08F3-6DEB-2696-B7C3086BBB21}"/>
              </a:ext>
            </a:extLst>
          </p:cNvPr>
          <p:cNvSpPr txBox="1"/>
          <p:nvPr/>
        </p:nvSpPr>
        <p:spPr>
          <a:xfrm>
            <a:off x="3497945" y="420781"/>
            <a:ext cx="2031325" cy="369332"/>
          </a:xfrm>
          <a:prstGeom prst="rect">
            <a:avLst/>
          </a:prstGeom>
          <a:noFill/>
        </p:spPr>
        <p:txBody>
          <a:bodyPr wrap="none" rtlCol="0">
            <a:spAutoFit/>
          </a:bodyPr>
          <a:lstStyle/>
          <a:p>
            <a:r>
              <a:rPr lang="ja-JP" altLang="en-US" dirty="0"/>
              <a:t>分かち書きリスト</a:t>
            </a:r>
            <a:endParaRPr kumimoji="1" lang="ja-JP" altLang="en-US" dirty="0"/>
          </a:p>
        </p:txBody>
      </p:sp>
    </p:spTree>
    <p:extLst>
      <p:ext uri="{BB962C8B-B14F-4D97-AF65-F5344CB8AC3E}">
        <p14:creationId xmlns:p14="http://schemas.microsoft.com/office/powerpoint/2010/main" val="416450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2CEED93-F261-7760-E48E-3A55BE88CDD8}"/>
              </a:ext>
            </a:extLst>
          </p:cNvPr>
          <p:cNvSpPr/>
          <p:nvPr/>
        </p:nvSpPr>
        <p:spPr>
          <a:xfrm>
            <a:off x="-1364342" y="144548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7A2E73D9-D8F9-FBB1-0B13-7786536AEB3D}"/>
              </a:ext>
            </a:extLst>
          </p:cNvPr>
          <p:cNvSpPr/>
          <p:nvPr/>
        </p:nvSpPr>
        <p:spPr>
          <a:xfrm>
            <a:off x="-1364343" y="191588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4" name="正方形/長方形 3">
            <a:extLst>
              <a:ext uri="{FF2B5EF4-FFF2-40B4-BE49-F238E27FC236}">
                <a16:creationId xmlns:a16="http://schemas.microsoft.com/office/drawing/2014/main" id="{B7AAD67A-147D-F3B6-AB2C-46D45315AF7E}"/>
              </a:ext>
            </a:extLst>
          </p:cNvPr>
          <p:cNvSpPr/>
          <p:nvPr/>
        </p:nvSpPr>
        <p:spPr>
          <a:xfrm>
            <a:off x="-1364343" y="238629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年度別</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5" name="正方形/長方形 4">
            <a:extLst>
              <a:ext uri="{FF2B5EF4-FFF2-40B4-BE49-F238E27FC236}">
                <a16:creationId xmlns:a16="http://schemas.microsoft.com/office/drawing/2014/main" id="{D089CF60-249C-73A3-4BAF-B0DDDBD5AF04}"/>
              </a:ext>
            </a:extLst>
          </p:cNvPr>
          <p:cNvSpPr/>
          <p:nvPr/>
        </p:nvSpPr>
        <p:spPr>
          <a:xfrm>
            <a:off x="-1364343" y="2856700"/>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6" name="正方形/長方形 5">
            <a:extLst>
              <a:ext uri="{FF2B5EF4-FFF2-40B4-BE49-F238E27FC236}">
                <a16:creationId xmlns:a16="http://schemas.microsoft.com/office/drawing/2014/main" id="{BA7BE905-AFDB-B7D9-A91D-BE468E6E7CF1}"/>
              </a:ext>
            </a:extLst>
          </p:cNvPr>
          <p:cNvSpPr/>
          <p:nvPr/>
        </p:nvSpPr>
        <p:spPr>
          <a:xfrm>
            <a:off x="-1364343" y="3327697"/>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7" name="正方形/長方形 6">
            <a:extLst>
              <a:ext uri="{FF2B5EF4-FFF2-40B4-BE49-F238E27FC236}">
                <a16:creationId xmlns:a16="http://schemas.microsoft.com/office/drawing/2014/main" id="{573E9DA5-E236-738F-39FB-9C0BFABDB086}"/>
              </a:ext>
            </a:extLst>
          </p:cNvPr>
          <p:cNvSpPr/>
          <p:nvPr/>
        </p:nvSpPr>
        <p:spPr>
          <a:xfrm>
            <a:off x="-1364343" y="379810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8" name="正方形/長方形 7">
            <a:extLst>
              <a:ext uri="{FF2B5EF4-FFF2-40B4-BE49-F238E27FC236}">
                <a16:creationId xmlns:a16="http://schemas.microsoft.com/office/drawing/2014/main" id="{29AA6BB1-3C82-3505-F178-07F9497CF444}"/>
              </a:ext>
            </a:extLst>
          </p:cNvPr>
          <p:cNvSpPr/>
          <p:nvPr/>
        </p:nvSpPr>
        <p:spPr>
          <a:xfrm>
            <a:off x="-1364343" y="426850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5610DF6-C8AB-3DE3-97D2-3343C1A93B58}"/>
              </a:ext>
            </a:extLst>
          </p:cNvPr>
          <p:cNvSpPr/>
          <p:nvPr/>
        </p:nvSpPr>
        <p:spPr>
          <a:xfrm>
            <a:off x="-1364343" y="97507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DB9557E2-B770-12D3-F049-A3E38D79957C}"/>
              </a:ext>
            </a:extLst>
          </p:cNvPr>
          <p:cNvSpPr/>
          <p:nvPr/>
        </p:nvSpPr>
        <p:spPr>
          <a:xfrm>
            <a:off x="-1364343" y="47389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11" name="正方形/長方形 10">
            <a:extLst>
              <a:ext uri="{FF2B5EF4-FFF2-40B4-BE49-F238E27FC236}">
                <a16:creationId xmlns:a16="http://schemas.microsoft.com/office/drawing/2014/main" id="{CC4062C0-FCB4-8634-D275-9ED6913B78D5}"/>
              </a:ext>
            </a:extLst>
          </p:cNvPr>
          <p:cNvSpPr/>
          <p:nvPr/>
        </p:nvSpPr>
        <p:spPr>
          <a:xfrm>
            <a:off x="-1364343" y="52093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522378FB-0BCC-CEDE-5B9D-B2930C8A9733}"/>
              </a:ext>
            </a:extLst>
          </p:cNvPr>
          <p:cNvSpPr txBox="1"/>
          <p:nvPr/>
        </p:nvSpPr>
        <p:spPr>
          <a:xfrm>
            <a:off x="4034972" y="370539"/>
            <a:ext cx="1800493" cy="369332"/>
          </a:xfrm>
          <a:prstGeom prst="rect">
            <a:avLst/>
          </a:prstGeom>
          <a:noFill/>
        </p:spPr>
        <p:txBody>
          <a:bodyPr wrap="none" rtlCol="0">
            <a:spAutoFit/>
          </a:bodyPr>
          <a:lstStyle/>
          <a:p>
            <a:r>
              <a:rPr kumimoji="1" lang="ja-JP" altLang="en-US" dirty="0"/>
              <a:t>既存連結リスト</a:t>
            </a:r>
          </a:p>
        </p:txBody>
      </p:sp>
    </p:spTree>
    <p:extLst>
      <p:ext uri="{BB962C8B-B14F-4D97-AF65-F5344CB8AC3E}">
        <p14:creationId xmlns:p14="http://schemas.microsoft.com/office/powerpoint/2010/main" val="327592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C1A45E4F-272A-B93A-CBFC-40605EE43457}"/>
              </a:ext>
            </a:extLst>
          </p:cNvPr>
          <p:cNvSpPr/>
          <p:nvPr/>
        </p:nvSpPr>
        <p:spPr>
          <a:xfrm>
            <a:off x="-3120570" y="1082623"/>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企業担当者</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自社企業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開催予定インターンシップ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参加エントリ</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学生情報一覧確認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3" name="正方形/長方形 2">
            <a:extLst>
              <a:ext uri="{FF2B5EF4-FFF2-40B4-BE49-F238E27FC236}">
                <a16:creationId xmlns:a16="http://schemas.microsoft.com/office/drawing/2014/main" id="{EDF5BC66-F410-7945-F3D8-844CD2D62357}"/>
              </a:ext>
            </a:extLst>
          </p:cNvPr>
          <p:cNvSpPr/>
          <p:nvPr/>
        </p:nvSpPr>
        <p:spPr>
          <a:xfrm>
            <a:off x="-3120571" y="155302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ID</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学生氏名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連絡先電話番号</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連絡先メールアドレス</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9" name="正方形/長方形 8">
            <a:extLst>
              <a:ext uri="{FF2B5EF4-FFF2-40B4-BE49-F238E27FC236}">
                <a16:creationId xmlns:a16="http://schemas.microsoft.com/office/drawing/2014/main" id="{1DB82E05-9E35-09C2-60DA-D3639E5CE289}"/>
              </a:ext>
            </a:extLst>
          </p:cNvPr>
          <p:cNvSpPr/>
          <p:nvPr/>
        </p:nvSpPr>
        <p:spPr>
          <a:xfrm>
            <a:off x="-3120571" y="202343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提供</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企業担当者年度別一覧確認</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0" name="正方形/長方形 9">
            <a:extLst>
              <a:ext uri="{FF2B5EF4-FFF2-40B4-BE49-F238E27FC236}">
                <a16:creationId xmlns:a16="http://schemas.microsoft.com/office/drawing/2014/main" id="{67C36C18-DA9D-D26B-EB7B-4A18286ADCC6}"/>
              </a:ext>
            </a:extLst>
          </p:cNvPr>
          <p:cNvSpPr/>
          <p:nvPr/>
        </p:nvSpPr>
        <p:spPr>
          <a:xfrm>
            <a:off x="-3120571" y="2493842"/>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年度</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ja-JP" altLang="en-US"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企業担当者連絡先電話番号</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同メールアドレス</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の</a:t>
            </a:r>
            <a:r>
              <a:rPr lang="en-US" altLang="ja-JP" sz="1800" dirty="0">
                <a:solidFill>
                  <a:schemeClr val="tx1"/>
                </a:solidFill>
                <a:effectLst/>
                <a:latin typeface="+mn-ea"/>
                <a:cs typeface="Times New Roman" panose="02020603050405020304" pitchFamily="18" charset="0"/>
              </a:rPr>
              <a:t> 4</a:t>
            </a:r>
            <a:r>
              <a:rPr lang="ja-JP" altLang="ja-JP" sz="1800" dirty="0">
                <a:solidFill>
                  <a:schemeClr val="tx1"/>
                </a:solidFill>
                <a:effectLst/>
                <a:latin typeface="+mn-ea"/>
                <a:cs typeface="Times New Roman" panose="02020603050405020304" pitchFamily="18" charset="0"/>
              </a:rPr>
              <a:t>つ</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1" name="正方形/長方形 10">
            <a:extLst>
              <a:ext uri="{FF2B5EF4-FFF2-40B4-BE49-F238E27FC236}">
                <a16:creationId xmlns:a16="http://schemas.microsoft.com/office/drawing/2014/main" id="{8BB12D09-61EC-B0EC-29E9-04FBCBA22E47}"/>
              </a:ext>
            </a:extLst>
          </p:cNvPr>
          <p:cNvSpPr/>
          <p:nvPr/>
        </p:nvSpPr>
        <p:spPr>
          <a:xfrm>
            <a:off x="-3120571" y="2964839"/>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教員</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され</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いる企業一覧確認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2" name="正方形/長方形 11">
            <a:extLst>
              <a:ext uri="{FF2B5EF4-FFF2-40B4-BE49-F238E27FC236}">
                <a16:creationId xmlns:a16="http://schemas.microsoft.com/office/drawing/2014/main" id="{0C25E0D8-FE68-DDF4-B440-FE62C2DBAC98}"/>
              </a:ext>
            </a:extLst>
          </p:cNvPr>
          <p:cNvSpPr/>
          <p:nvPr/>
        </p:nvSpPr>
        <p:spPr>
          <a:xfrm>
            <a:off x="-3120571" y="3435244"/>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一覧項目</a:t>
            </a:r>
            <a:r>
              <a:rPr lang="ja-JP" altLang="en-US"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ID</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企業名</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する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kumimoji="1" lang="ja-JP" altLang="en-US" dirty="0">
              <a:solidFill>
                <a:schemeClr val="tx1"/>
              </a:solidFill>
              <a:latin typeface="+mn-ea"/>
            </a:endParaRPr>
          </a:p>
        </p:txBody>
      </p:sp>
      <p:sp>
        <p:nvSpPr>
          <p:cNvPr id="15" name="正方形/長方形 14">
            <a:extLst>
              <a:ext uri="{FF2B5EF4-FFF2-40B4-BE49-F238E27FC236}">
                <a16:creationId xmlns:a16="http://schemas.microsoft.com/office/drawing/2014/main" id="{2E7C8B04-297E-5BC1-562B-E309BC1E6A2F}"/>
              </a:ext>
            </a:extLst>
          </p:cNvPr>
          <p:cNvSpPr/>
          <p:nvPr/>
        </p:nvSpPr>
        <p:spPr>
          <a:xfrm>
            <a:off x="-3120571" y="3905651"/>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学生</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インターンシップエントリ登録</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行う</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できる</a:t>
            </a:r>
            <a:endParaRPr kumimoji="1" lang="ja-JP" altLang="en-US" dirty="0">
              <a:solidFill>
                <a:schemeClr val="tx1"/>
              </a:solidFill>
              <a:latin typeface="+mn-ea"/>
            </a:endParaRPr>
          </a:p>
        </p:txBody>
      </p:sp>
      <p:sp>
        <p:nvSpPr>
          <p:cNvPr id="18" name="正方形/長方形 17">
            <a:extLst>
              <a:ext uri="{FF2B5EF4-FFF2-40B4-BE49-F238E27FC236}">
                <a16:creationId xmlns:a16="http://schemas.microsoft.com/office/drawing/2014/main" id="{1834329B-7842-03FC-965B-2F14A587F425}"/>
              </a:ext>
            </a:extLst>
          </p:cNvPr>
          <p:cNvSpPr/>
          <p:nvPr/>
        </p:nvSpPr>
        <p:spPr>
          <a:xfrm>
            <a:off x="-3120571" y="612216"/>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システム</a:t>
            </a:r>
            <a:r>
              <a:rPr lang="en-US" altLang="ja-JP" dirty="0">
                <a:solidFill>
                  <a:schemeClr val="tx1"/>
                </a:solidFill>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教員</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企業担当者</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そして</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学生機能</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分かれ</a:t>
            </a:r>
            <a:r>
              <a:rPr lang="en-US" altLang="ja-JP" sz="1800" dirty="0">
                <a:solidFill>
                  <a:schemeClr val="tx1"/>
                </a:solidFill>
                <a:effectLst/>
                <a:latin typeface="+mn-ea"/>
                <a:cs typeface="Times New Roman" panose="02020603050405020304" pitchFamily="18" charset="0"/>
              </a:rPr>
              <a:t> </a:t>
            </a:r>
            <a:r>
              <a:rPr lang="ja-JP" altLang="en-US" sz="1800" dirty="0">
                <a:solidFill>
                  <a:schemeClr val="tx1"/>
                </a:solidFill>
                <a:effectLst/>
                <a:latin typeface="+mn-ea"/>
                <a:cs typeface="Times New Roman" panose="02020603050405020304" pitchFamily="18" charset="0"/>
              </a:rPr>
              <a:t>いる</a:t>
            </a:r>
            <a:endParaRPr lang="ja-JP" altLang="en-US" dirty="0">
              <a:solidFill>
                <a:schemeClr val="tx1"/>
              </a:solidFill>
              <a:latin typeface="+mn-ea"/>
            </a:endParaRPr>
          </a:p>
        </p:txBody>
      </p:sp>
      <p:sp>
        <p:nvSpPr>
          <p:cNvPr id="21" name="正方形/長方形 20">
            <a:extLst>
              <a:ext uri="{FF2B5EF4-FFF2-40B4-BE49-F238E27FC236}">
                <a16:creationId xmlns:a16="http://schemas.microsoft.com/office/drawing/2014/main" id="{7D08233B-A13D-74A6-4FDE-1F95AFBF5A75}"/>
              </a:ext>
            </a:extLst>
          </p:cNvPr>
          <p:cNvSpPr/>
          <p:nvPr/>
        </p:nvSpPr>
        <p:spPr>
          <a:xfrm>
            <a:off x="-3120571" y="4376058"/>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kern="100" dirty="0">
                <a:solidFill>
                  <a:schemeClr val="tx1"/>
                </a:solidFill>
                <a:effectLst/>
                <a:latin typeface="+mn-ea"/>
                <a:cs typeface="Times New Roman" panose="02020603050405020304" pitchFamily="18" charset="0"/>
              </a:rPr>
              <a:t>学生</a:t>
            </a:r>
            <a:r>
              <a:rPr lang="ja-JP" altLang="en-US"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発行</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され</a:t>
            </a:r>
            <a:r>
              <a:rPr lang="en-US" altLang="ja-JP" sz="1800" kern="100" dirty="0">
                <a:solidFill>
                  <a:schemeClr val="tx1"/>
                </a:solidFill>
                <a:effectLst/>
                <a:latin typeface="+mn-ea"/>
                <a:cs typeface="Times New Roman" panose="02020603050405020304" pitchFamily="18" charset="0"/>
              </a:rPr>
              <a:t> id</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現在</a:t>
            </a:r>
            <a:r>
              <a:rPr lang="en-US" altLang="ja-JP" kern="100" dirty="0">
                <a:solidFill>
                  <a:schemeClr val="tx1"/>
                </a:solidFill>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パスワード変更</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する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できる</a:t>
            </a:r>
            <a:r>
              <a:rPr lang="en-US" altLang="ja-JP" sz="1800" kern="100" dirty="0">
                <a:solidFill>
                  <a:schemeClr val="tx1"/>
                </a:solidFill>
                <a:effectLst/>
                <a:latin typeface="+mn-ea"/>
                <a:cs typeface="Times New Roman" panose="02020603050405020304" pitchFamily="18" charset="0"/>
              </a:rPr>
              <a:t> </a:t>
            </a:r>
            <a:r>
              <a:rPr lang="ja-JP" altLang="ja-JP" sz="1800" kern="100" dirty="0">
                <a:solidFill>
                  <a:schemeClr val="tx1"/>
                </a:solidFill>
                <a:effectLst/>
                <a:latin typeface="+mn-ea"/>
                <a:cs typeface="Times New Roman" panose="02020603050405020304" pitchFamily="18" charset="0"/>
              </a:rPr>
              <a:t>こと</a:t>
            </a:r>
          </a:p>
        </p:txBody>
      </p:sp>
      <p:sp>
        <p:nvSpPr>
          <p:cNvPr id="24" name="正方形/長方形 23">
            <a:extLst>
              <a:ext uri="{FF2B5EF4-FFF2-40B4-BE49-F238E27FC236}">
                <a16:creationId xmlns:a16="http://schemas.microsoft.com/office/drawing/2014/main" id="{6AB04F1F-CE39-342B-905C-D8D479AF5F68}"/>
              </a:ext>
            </a:extLst>
          </p:cNvPr>
          <p:cNvSpPr/>
          <p:nvPr/>
        </p:nvSpPr>
        <p:spPr>
          <a:xfrm>
            <a:off x="-3120571" y="4846465"/>
            <a:ext cx="12279084" cy="4704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ja-JP" sz="1800" dirty="0">
                <a:solidFill>
                  <a:schemeClr val="tx1"/>
                </a:solidFill>
                <a:effectLst/>
                <a:latin typeface="+mn-ea"/>
                <a:cs typeface="Times New Roman" panose="02020603050405020304" pitchFamily="18" charset="0"/>
              </a:rPr>
              <a:t>パスワード</a:t>
            </a:r>
            <a:r>
              <a:rPr lang="ja-JP" altLang="en-US" dirty="0">
                <a:solidFill>
                  <a:schemeClr val="tx1"/>
                </a:solidFill>
                <a:latin typeface="+mn-ea"/>
                <a:cs typeface="Times New Roman" panose="02020603050405020304" pitchFamily="18" charset="0"/>
              </a:rPr>
              <a:t> </a:t>
            </a:r>
            <a:r>
              <a:rPr lang="en-US" altLang="ja-JP" sz="1800" dirty="0">
                <a:solidFill>
                  <a:schemeClr val="tx1"/>
                </a:solidFill>
                <a:effectLst/>
                <a:latin typeface="+mn-ea"/>
                <a:cs typeface="Times New Roman" panose="02020603050405020304" pitchFamily="18" charset="0"/>
              </a:rPr>
              <a:t>8</a:t>
            </a:r>
            <a:r>
              <a:rPr lang="ja-JP" altLang="ja-JP" sz="1800" dirty="0">
                <a:solidFill>
                  <a:schemeClr val="tx1"/>
                </a:solidFill>
                <a:effectLst/>
                <a:latin typeface="+mn-ea"/>
                <a:cs typeface="Times New Roman" panose="02020603050405020304" pitchFamily="18" charset="0"/>
              </a:rPr>
              <a:t>文字</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以上</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ある</a:t>
            </a:r>
            <a:r>
              <a:rPr lang="en-US" altLang="ja-JP" sz="1800" dirty="0">
                <a:solidFill>
                  <a:schemeClr val="tx1"/>
                </a:solidFill>
                <a:effectLst/>
                <a:latin typeface="+mn-ea"/>
                <a:cs typeface="Times New Roman" panose="02020603050405020304" pitchFamily="18" charset="0"/>
              </a:rPr>
              <a:t> </a:t>
            </a:r>
            <a:r>
              <a:rPr lang="ja-JP" altLang="ja-JP" sz="1800" dirty="0">
                <a:solidFill>
                  <a:schemeClr val="tx1"/>
                </a:solidFill>
                <a:effectLst/>
                <a:latin typeface="+mn-ea"/>
                <a:cs typeface="Times New Roman" panose="02020603050405020304" pitchFamily="18" charset="0"/>
              </a:rPr>
              <a:t>こと</a:t>
            </a:r>
            <a:endParaRPr lang="ja-JP" altLang="ja-JP" sz="1800" kern="100" dirty="0">
              <a:solidFill>
                <a:schemeClr val="tx1"/>
              </a:solidFill>
              <a:effectLst/>
              <a:latin typeface="+mn-ea"/>
              <a:cs typeface="Times New Roman" panose="02020603050405020304" pitchFamily="18" charset="0"/>
            </a:endParaRPr>
          </a:p>
        </p:txBody>
      </p:sp>
      <p:sp>
        <p:nvSpPr>
          <p:cNvPr id="25" name="テキスト ボックス 24">
            <a:extLst>
              <a:ext uri="{FF2B5EF4-FFF2-40B4-BE49-F238E27FC236}">
                <a16:creationId xmlns:a16="http://schemas.microsoft.com/office/drawing/2014/main" id="{93D9CFBD-F2C9-D206-F2A0-82E9A0F3C80E}"/>
              </a:ext>
            </a:extLst>
          </p:cNvPr>
          <p:cNvSpPr txBox="1"/>
          <p:nvPr/>
        </p:nvSpPr>
        <p:spPr>
          <a:xfrm>
            <a:off x="1190172" y="-176985"/>
            <a:ext cx="1144865" cy="369332"/>
          </a:xfrm>
          <a:prstGeom prst="rect">
            <a:avLst/>
          </a:prstGeom>
          <a:noFill/>
        </p:spPr>
        <p:txBody>
          <a:bodyPr wrap="none" rtlCol="0">
            <a:spAutoFit/>
          </a:bodyPr>
          <a:lstStyle/>
          <a:p>
            <a:r>
              <a:rPr lang="en-US" altLang="ja-JP" dirty="0" err="1"/>
              <a:t>vgml</a:t>
            </a:r>
            <a:r>
              <a:rPr kumimoji="1" lang="ja-JP" altLang="en-US" dirty="0"/>
              <a:t>連結</a:t>
            </a:r>
          </a:p>
        </p:txBody>
      </p:sp>
    </p:spTree>
    <p:extLst>
      <p:ext uri="{BB962C8B-B14F-4D97-AF65-F5344CB8AC3E}">
        <p14:creationId xmlns:p14="http://schemas.microsoft.com/office/powerpoint/2010/main" val="1502157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637C701D-04A9-6B45-75CE-466F75678804}"/>
              </a:ext>
            </a:extLst>
          </p:cNvPr>
          <p:cNvSpPr/>
          <p:nvPr/>
        </p:nvSpPr>
        <p:spPr>
          <a:xfrm>
            <a:off x="1306286" y="1667830"/>
            <a:ext cx="7837714" cy="725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ET</a:t>
            </a:r>
            <a:r>
              <a:rPr kumimoji="1" lang="ja-JP" altLang="en-US" dirty="0">
                <a:solidFill>
                  <a:schemeClr val="tx1"/>
                </a:solidFill>
              </a:rPr>
              <a:t>ロボコン</a:t>
            </a:r>
            <a:r>
              <a:rPr kumimoji="1" lang="en-US" altLang="ja-JP" dirty="0">
                <a:solidFill>
                  <a:schemeClr val="tx1"/>
                </a:solidFill>
              </a:rPr>
              <a:t>2020</a:t>
            </a:r>
            <a:r>
              <a:rPr lang="ja-JP" altLang="en-US" dirty="0">
                <a:solidFill>
                  <a:schemeClr val="tx1"/>
                </a:solidFill>
              </a:rPr>
              <a:t>シュミレータ内 用意 され いる 走行体 走行体 構成 する すべて パーツ 含め 走行体 する</a:t>
            </a:r>
            <a:endParaRPr kumimoji="1" lang="ja-JP" altLang="en-US" dirty="0">
              <a:solidFill>
                <a:schemeClr val="tx1"/>
              </a:solidFill>
            </a:endParaRPr>
          </a:p>
        </p:txBody>
      </p:sp>
      <p:sp>
        <p:nvSpPr>
          <p:cNvPr id="3" name="正方形/長方形 2">
            <a:extLst>
              <a:ext uri="{FF2B5EF4-FFF2-40B4-BE49-F238E27FC236}">
                <a16:creationId xmlns:a16="http://schemas.microsoft.com/office/drawing/2014/main" id="{C0730621-25C1-133A-D397-0CDA5E0F9484}"/>
              </a:ext>
            </a:extLst>
          </p:cNvPr>
          <p:cNvSpPr/>
          <p:nvPr/>
        </p:nvSpPr>
        <p:spPr>
          <a:xfrm>
            <a:off x="1306287" y="2402114"/>
            <a:ext cx="7837714"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各種ゲート等 判定 走行体全体 一部 扱い 異なる 場合 ある 注意 する </a:t>
            </a:r>
            <a:r>
              <a:rPr lang="ja-JP" altLang="en-US" dirty="0">
                <a:solidFill>
                  <a:schemeClr val="tx1"/>
                </a:solidFill>
              </a:rPr>
              <a:t>こと</a:t>
            </a:r>
            <a:endParaRPr kumimoji="1" lang="ja-JP" altLang="en-US" dirty="0">
              <a:solidFill>
                <a:schemeClr val="tx1"/>
              </a:solidFill>
            </a:endParaRPr>
          </a:p>
        </p:txBody>
      </p:sp>
      <p:sp>
        <p:nvSpPr>
          <p:cNvPr id="4" name="正方形/長方形 3">
            <a:extLst>
              <a:ext uri="{FF2B5EF4-FFF2-40B4-BE49-F238E27FC236}">
                <a16:creationId xmlns:a16="http://schemas.microsoft.com/office/drawing/2014/main" id="{C54D75CC-DA17-A574-E606-1FC175C55289}"/>
              </a:ext>
            </a:extLst>
          </p:cNvPr>
          <p:cNvSpPr/>
          <p:nvPr/>
        </p:nvSpPr>
        <p:spPr>
          <a:xfrm>
            <a:off x="1306285" y="2888343"/>
            <a:ext cx="7837715" cy="9638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走行体 スタートライン 中間ゲート</a:t>
            </a:r>
            <a:r>
              <a:rPr kumimoji="1" lang="en-US" altLang="ja-JP" dirty="0">
                <a:solidFill>
                  <a:schemeClr val="tx1"/>
                </a:solidFill>
              </a:rPr>
              <a:t>1 </a:t>
            </a:r>
            <a:r>
              <a:rPr kumimoji="1" lang="ja-JP" altLang="en-US" dirty="0">
                <a:solidFill>
                  <a:schemeClr val="tx1"/>
                </a:solidFill>
              </a:rPr>
              <a:t>中間ゲート</a:t>
            </a:r>
            <a:r>
              <a:rPr kumimoji="1" lang="en-US" altLang="ja-JP" dirty="0">
                <a:solidFill>
                  <a:schemeClr val="tx1"/>
                </a:solidFill>
              </a:rPr>
              <a:t>2 </a:t>
            </a:r>
            <a:r>
              <a:rPr lang="ja-JP" altLang="en-US" dirty="0">
                <a:solidFill>
                  <a:schemeClr val="tx1"/>
                </a:solidFill>
              </a:rPr>
              <a:t>この順に通過 し 後 ゴールゲート 通過 する スタートライン 通過 タッチセンサ押下操作後 走行体全体 図 </a:t>
            </a:r>
            <a:r>
              <a:rPr lang="en-US" altLang="ja-JP" dirty="0">
                <a:solidFill>
                  <a:schemeClr val="tx1"/>
                </a:solidFill>
              </a:rPr>
              <a:t>3 7 </a:t>
            </a:r>
            <a:r>
              <a:rPr lang="ja-JP" altLang="en-US" dirty="0">
                <a:solidFill>
                  <a:schemeClr val="tx1"/>
                </a:solidFill>
              </a:rPr>
              <a:t>矢印 示す 方向 自コース スタートライン 通過 する こと</a:t>
            </a:r>
            <a:endParaRPr kumimoji="1" lang="ja-JP" altLang="en-US" dirty="0">
              <a:solidFill>
                <a:schemeClr val="tx1"/>
              </a:solidFill>
            </a:endParaRPr>
          </a:p>
        </p:txBody>
      </p:sp>
      <p:sp>
        <p:nvSpPr>
          <p:cNvPr id="5" name="正方形/長方形 4">
            <a:extLst>
              <a:ext uri="{FF2B5EF4-FFF2-40B4-BE49-F238E27FC236}">
                <a16:creationId xmlns:a16="http://schemas.microsoft.com/office/drawing/2014/main" id="{A5034065-7067-8460-F9A6-B7AF61E6037F}"/>
              </a:ext>
            </a:extLst>
          </p:cNvPr>
          <p:cNvSpPr/>
          <p:nvPr/>
        </p:nvSpPr>
        <p:spPr>
          <a:xfrm>
            <a:off x="1306284" y="3852234"/>
            <a:ext cx="2859315"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ブロック 全て </a:t>
            </a:r>
            <a:r>
              <a:rPr kumimoji="1" lang="en-US" altLang="ja-JP" dirty="0">
                <a:solidFill>
                  <a:schemeClr val="tx1"/>
                </a:solidFill>
              </a:rPr>
              <a:t>10</a:t>
            </a:r>
            <a:r>
              <a:rPr kumimoji="1" lang="ja-JP" altLang="en-US" dirty="0">
                <a:solidFill>
                  <a:schemeClr val="tx1"/>
                </a:solidFill>
              </a:rPr>
              <a:t>個 </a:t>
            </a:r>
            <a:r>
              <a:rPr lang="ja-JP" altLang="en-US" dirty="0">
                <a:solidFill>
                  <a:schemeClr val="tx1"/>
                </a:solidFill>
              </a:rPr>
              <a:t>ある</a:t>
            </a:r>
            <a:endParaRPr kumimoji="1" lang="ja-JP" altLang="en-US" dirty="0">
              <a:solidFill>
                <a:schemeClr val="tx1"/>
              </a:solidFill>
            </a:endParaRPr>
          </a:p>
        </p:txBody>
      </p:sp>
      <p:pic>
        <p:nvPicPr>
          <p:cNvPr id="7" name="図 6" descr="テキスト, 手紙&#10;&#10;自動的に生成された説明">
            <a:extLst>
              <a:ext uri="{FF2B5EF4-FFF2-40B4-BE49-F238E27FC236}">
                <a16:creationId xmlns:a16="http://schemas.microsoft.com/office/drawing/2014/main" id="{BDE41668-6A0A-CD3E-9E5E-A802D8BD3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916" y="-1994223"/>
            <a:ext cx="9698400" cy="3411408"/>
          </a:xfrm>
          <a:prstGeom prst="rect">
            <a:avLst/>
          </a:prstGeom>
        </p:spPr>
      </p:pic>
      <p:sp>
        <p:nvSpPr>
          <p:cNvPr id="8" name="正方形/長方形 7">
            <a:extLst>
              <a:ext uri="{FF2B5EF4-FFF2-40B4-BE49-F238E27FC236}">
                <a16:creationId xmlns:a16="http://schemas.microsoft.com/office/drawing/2014/main" id="{1F3FD46D-E72C-D4E3-9963-AD608742901E}"/>
              </a:ext>
            </a:extLst>
          </p:cNvPr>
          <p:cNvSpPr/>
          <p:nvPr/>
        </p:nvSpPr>
        <p:spPr>
          <a:xfrm>
            <a:off x="1306284" y="4338463"/>
            <a:ext cx="3628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ビンゴ 成立数 最大</a:t>
            </a:r>
            <a:r>
              <a:rPr lang="en-US" altLang="ja-JP" dirty="0">
                <a:solidFill>
                  <a:schemeClr val="tx1"/>
                </a:solidFill>
              </a:rPr>
              <a:t>4</a:t>
            </a:r>
            <a:r>
              <a:rPr lang="ja-JP" altLang="en-US" dirty="0">
                <a:solidFill>
                  <a:schemeClr val="tx1"/>
                </a:solidFill>
              </a:rPr>
              <a:t>つ まで ある</a:t>
            </a:r>
            <a:endParaRPr kumimoji="1" lang="ja-JP" altLang="en-US" dirty="0">
              <a:solidFill>
                <a:schemeClr val="tx1"/>
              </a:solidFill>
            </a:endParaRPr>
          </a:p>
        </p:txBody>
      </p:sp>
      <p:sp>
        <p:nvSpPr>
          <p:cNvPr id="9" name="正方形/長方形 8">
            <a:extLst>
              <a:ext uri="{FF2B5EF4-FFF2-40B4-BE49-F238E27FC236}">
                <a16:creationId xmlns:a16="http://schemas.microsoft.com/office/drawing/2014/main" id="{A6D82395-522B-6A9A-B547-EC0173782B2B}"/>
              </a:ext>
            </a:extLst>
          </p:cNvPr>
          <p:cNvSpPr/>
          <p:nvPr/>
        </p:nvSpPr>
        <p:spPr>
          <a:xfrm>
            <a:off x="1306284" y="4824692"/>
            <a:ext cx="4688116"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競技時間 </a:t>
            </a:r>
            <a:r>
              <a:rPr lang="ja-JP" altLang="en-US" dirty="0">
                <a:solidFill>
                  <a:schemeClr val="tx1"/>
                </a:solidFill>
              </a:rPr>
              <a:t>最大</a:t>
            </a:r>
            <a:r>
              <a:rPr lang="en-US" altLang="ja-JP" dirty="0">
                <a:solidFill>
                  <a:schemeClr val="tx1"/>
                </a:solidFill>
              </a:rPr>
              <a:t>120</a:t>
            </a:r>
            <a:r>
              <a:rPr lang="ja-JP" altLang="en-US" dirty="0">
                <a:solidFill>
                  <a:schemeClr val="tx1"/>
                </a:solidFill>
              </a:rPr>
              <a:t>秒 あり 時間 タイム 計る</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D8D5FB15-A0FB-53AE-A2C8-7DFE55E5BEC0}"/>
              </a:ext>
            </a:extLst>
          </p:cNvPr>
          <p:cNvSpPr/>
          <p:nvPr/>
        </p:nvSpPr>
        <p:spPr>
          <a:xfrm>
            <a:off x="1306284" y="5310921"/>
            <a:ext cx="3120573" cy="4862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数字 </a:t>
            </a:r>
            <a:r>
              <a:rPr lang="en-US" altLang="ja-JP" dirty="0">
                <a:solidFill>
                  <a:schemeClr val="tx1"/>
                </a:solidFill>
              </a:rPr>
              <a:t>8</a:t>
            </a:r>
            <a:r>
              <a:rPr lang="ja-JP" altLang="en-US" dirty="0">
                <a:solidFill>
                  <a:schemeClr val="tx1"/>
                </a:solidFill>
              </a:rPr>
              <a:t>つ まで 存在して いる</a:t>
            </a:r>
            <a:endParaRPr kumimoji="1" lang="ja-JP" altLang="en-US" dirty="0">
              <a:solidFill>
                <a:schemeClr val="tx1"/>
              </a:solidFill>
            </a:endParaRPr>
          </a:p>
        </p:txBody>
      </p:sp>
    </p:spTree>
    <p:extLst>
      <p:ext uri="{BB962C8B-B14F-4D97-AF65-F5344CB8AC3E}">
        <p14:creationId xmlns:p14="http://schemas.microsoft.com/office/powerpoint/2010/main" val="2707548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C0E7D83-0657-71A7-6162-0993CAA020B9}"/>
              </a:ext>
            </a:extLst>
          </p:cNvPr>
          <p:cNvSpPr/>
          <p:nvPr/>
        </p:nvSpPr>
        <p:spPr>
          <a:xfrm>
            <a:off x="1948712" y="1432877"/>
            <a:ext cx="4914609" cy="2931949"/>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変換部</a:t>
            </a:r>
          </a:p>
        </p:txBody>
      </p:sp>
      <p:sp>
        <p:nvSpPr>
          <p:cNvPr id="3" name="四角形: 角を丸くする 2">
            <a:extLst>
              <a:ext uri="{FF2B5EF4-FFF2-40B4-BE49-F238E27FC236}">
                <a16:creationId xmlns:a16="http://schemas.microsoft.com/office/drawing/2014/main" id="{8FF4C416-E30F-0C97-8B07-2638341765E2}"/>
              </a:ext>
            </a:extLst>
          </p:cNvPr>
          <p:cNvSpPr/>
          <p:nvPr/>
        </p:nvSpPr>
        <p:spPr>
          <a:xfrm>
            <a:off x="2280855" y="1788246"/>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TF-IDF</a:t>
            </a:r>
            <a:r>
              <a:rPr kumimoji="1" lang="ja-JP" altLang="en-US" sz="1200" dirty="0"/>
              <a:t>値</a:t>
            </a:r>
            <a:endParaRPr kumimoji="1" lang="en-US" altLang="ja-JP" sz="1200" dirty="0"/>
          </a:p>
          <a:p>
            <a:pPr algn="ctr"/>
            <a:r>
              <a:rPr lang="ja-JP" altLang="en-US" sz="1200" dirty="0"/>
              <a:t>生成処理</a:t>
            </a:r>
            <a:endParaRPr kumimoji="1" lang="ja-JP" altLang="en-US" sz="1200" dirty="0"/>
          </a:p>
        </p:txBody>
      </p:sp>
      <p:sp>
        <p:nvSpPr>
          <p:cNvPr id="4" name="四角形: 角を丸くする 3">
            <a:extLst>
              <a:ext uri="{FF2B5EF4-FFF2-40B4-BE49-F238E27FC236}">
                <a16:creationId xmlns:a16="http://schemas.microsoft.com/office/drawing/2014/main" id="{F0A0FC0B-DF52-462F-0BD9-108447202CAA}"/>
              </a:ext>
            </a:extLst>
          </p:cNvPr>
          <p:cNvSpPr/>
          <p:nvPr/>
        </p:nvSpPr>
        <p:spPr>
          <a:xfrm>
            <a:off x="2280853" y="3484182"/>
            <a:ext cx="1025516"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出現回数</a:t>
            </a:r>
            <a:endParaRPr lang="en-US" altLang="ja-JP" sz="1200" dirty="0"/>
          </a:p>
          <a:p>
            <a:pPr algn="ctr"/>
            <a:r>
              <a:rPr kumimoji="1" lang="ja-JP" altLang="en-US" sz="1200" dirty="0"/>
              <a:t>生成処理</a:t>
            </a:r>
          </a:p>
        </p:txBody>
      </p:sp>
      <p:sp>
        <p:nvSpPr>
          <p:cNvPr id="5" name="四角形: 角を丸くする 4">
            <a:extLst>
              <a:ext uri="{FF2B5EF4-FFF2-40B4-BE49-F238E27FC236}">
                <a16:creationId xmlns:a16="http://schemas.microsoft.com/office/drawing/2014/main" id="{6AFDEE5C-89EE-55A9-77A0-F0437FAA1BB2}"/>
              </a:ext>
            </a:extLst>
          </p:cNvPr>
          <p:cNvSpPr/>
          <p:nvPr/>
        </p:nvSpPr>
        <p:spPr>
          <a:xfrm>
            <a:off x="2757420" y="2690544"/>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2</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6" name="直線矢印コネクタ 5">
            <a:extLst>
              <a:ext uri="{FF2B5EF4-FFF2-40B4-BE49-F238E27FC236}">
                <a16:creationId xmlns:a16="http://schemas.microsoft.com/office/drawing/2014/main" id="{86D3055D-CB4B-D845-68D3-1A5778E3DBB9}"/>
              </a:ext>
            </a:extLst>
          </p:cNvPr>
          <p:cNvCxnSpPr>
            <a:cxnSpLocks/>
            <a:stCxn id="8" idx="2"/>
            <a:endCxn id="4" idx="0"/>
          </p:cNvCxnSpPr>
          <p:nvPr/>
        </p:nvCxnSpPr>
        <p:spPr>
          <a:xfrm>
            <a:off x="2353066" y="3127358"/>
            <a:ext cx="440545" cy="3568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四角形: 角を丸くする 6">
            <a:extLst>
              <a:ext uri="{FF2B5EF4-FFF2-40B4-BE49-F238E27FC236}">
                <a16:creationId xmlns:a16="http://schemas.microsoft.com/office/drawing/2014/main" id="{62FAE64C-6545-5D2C-EA6E-3BE8D5489CB0}"/>
              </a:ext>
            </a:extLst>
          </p:cNvPr>
          <p:cNvSpPr/>
          <p:nvPr/>
        </p:nvSpPr>
        <p:spPr>
          <a:xfrm>
            <a:off x="7417200" y="1808647"/>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endParaRPr kumimoji="1" lang="en-US" altLang="ja-JP" sz="1200" dirty="0">
              <a:solidFill>
                <a:schemeClr val="tx1"/>
              </a:solidFill>
            </a:endParaRPr>
          </a:p>
          <a:p>
            <a:pPr algn="ctr"/>
            <a:r>
              <a:rPr kumimoji="1" lang="ja-JP" altLang="en-US" sz="1200" dirty="0">
                <a:solidFill>
                  <a:schemeClr val="tx1"/>
                </a:solidFill>
              </a:rPr>
              <a:t>リスト</a:t>
            </a:r>
          </a:p>
        </p:txBody>
      </p:sp>
      <p:sp>
        <p:nvSpPr>
          <p:cNvPr id="8" name="四角形: 角を丸くする 7">
            <a:extLst>
              <a:ext uri="{FF2B5EF4-FFF2-40B4-BE49-F238E27FC236}">
                <a16:creationId xmlns:a16="http://schemas.microsoft.com/office/drawing/2014/main" id="{2A910147-17E4-10F9-D1D6-708F0E61708C}"/>
              </a:ext>
            </a:extLst>
          </p:cNvPr>
          <p:cNvSpPr/>
          <p:nvPr/>
        </p:nvSpPr>
        <p:spPr>
          <a:xfrm>
            <a:off x="2085480" y="2690544"/>
            <a:ext cx="535172" cy="436814"/>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単語</a:t>
            </a:r>
            <a:endParaRPr lang="en-US" altLang="ja-JP" sz="1200" dirty="0">
              <a:solidFill>
                <a:schemeClr val="tx1"/>
              </a:solidFill>
            </a:endParaRPr>
          </a:p>
          <a:p>
            <a:pPr algn="ctr"/>
            <a:r>
              <a:rPr kumimoji="1" lang="ja-JP" altLang="en-US" sz="1200" dirty="0">
                <a:solidFill>
                  <a:schemeClr val="tx1"/>
                </a:solidFill>
              </a:rPr>
              <a:t>配列</a:t>
            </a:r>
          </a:p>
        </p:txBody>
      </p:sp>
      <p:cxnSp>
        <p:nvCxnSpPr>
          <p:cNvPr id="9" name="直線矢印コネクタ 8">
            <a:extLst>
              <a:ext uri="{FF2B5EF4-FFF2-40B4-BE49-F238E27FC236}">
                <a16:creationId xmlns:a16="http://schemas.microsoft.com/office/drawing/2014/main" id="{515A6B9D-25A2-E7E6-A99A-F68328726D14}"/>
              </a:ext>
            </a:extLst>
          </p:cNvPr>
          <p:cNvCxnSpPr>
            <a:cxnSpLocks/>
            <a:stCxn id="17" idx="3"/>
            <a:endCxn id="7" idx="1"/>
          </p:cNvCxnSpPr>
          <p:nvPr/>
        </p:nvCxnSpPr>
        <p:spPr>
          <a:xfrm flipV="1">
            <a:off x="6743477" y="2008163"/>
            <a:ext cx="673723" cy="16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直線矢印コネクタ 9">
            <a:extLst>
              <a:ext uri="{FF2B5EF4-FFF2-40B4-BE49-F238E27FC236}">
                <a16:creationId xmlns:a16="http://schemas.microsoft.com/office/drawing/2014/main" id="{06183F23-5C5E-3829-8D7B-DBAF5409ED31}"/>
              </a:ext>
            </a:extLst>
          </p:cNvPr>
          <p:cNvCxnSpPr>
            <a:cxnSpLocks/>
            <a:stCxn id="22" idx="3"/>
            <a:endCxn id="17" idx="1"/>
          </p:cNvCxnSpPr>
          <p:nvPr/>
        </p:nvCxnSpPr>
        <p:spPr>
          <a:xfrm flipV="1">
            <a:off x="5261031" y="2025080"/>
            <a:ext cx="456931" cy="19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四角形: 角を丸くする 10">
            <a:extLst>
              <a:ext uri="{FF2B5EF4-FFF2-40B4-BE49-F238E27FC236}">
                <a16:creationId xmlns:a16="http://schemas.microsoft.com/office/drawing/2014/main" id="{D192126C-47CB-9CAA-C210-22E70F949D83}"/>
              </a:ext>
            </a:extLst>
          </p:cNvPr>
          <p:cNvSpPr/>
          <p:nvPr/>
        </p:nvSpPr>
        <p:spPr>
          <a:xfrm>
            <a:off x="1232905" y="1808647"/>
            <a:ext cx="654317" cy="430593"/>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連結</a:t>
            </a:r>
            <a:endParaRPr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2" name="直線矢印コネクタ 11">
            <a:extLst>
              <a:ext uri="{FF2B5EF4-FFF2-40B4-BE49-F238E27FC236}">
                <a16:creationId xmlns:a16="http://schemas.microsoft.com/office/drawing/2014/main" id="{400C8822-4163-73C3-6696-D75E67EFD888}"/>
              </a:ext>
            </a:extLst>
          </p:cNvPr>
          <p:cNvCxnSpPr>
            <a:cxnSpLocks/>
            <a:stCxn id="11" idx="3"/>
            <a:endCxn id="3" idx="1"/>
          </p:cNvCxnSpPr>
          <p:nvPr/>
        </p:nvCxnSpPr>
        <p:spPr>
          <a:xfrm>
            <a:off x="1887222" y="2023944"/>
            <a:ext cx="3936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直線矢印コネクタ 12">
            <a:extLst>
              <a:ext uri="{FF2B5EF4-FFF2-40B4-BE49-F238E27FC236}">
                <a16:creationId xmlns:a16="http://schemas.microsoft.com/office/drawing/2014/main" id="{57CC3863-6B80-8956-879F-B506DCF08A2B}"/>
              </a:ext>
            </a:extLst>
          </p:cNvPr>
          <p:cNvCxnSpPr>
            <a:cxnSpLocks/>
            <a:stCxn id="20" idx="0"/>
            <a:endCxn id="16" idx="2"/>
          </p:cNvCxnSpPr>
          <p:nvPr/>
        </p:nvCxnSpPr>
        <p:spPr>
          <a:xfrm flipV="1">
            <a:off x="4712082" y="3125999"/>
            <a:ext cx="1" cy="376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線矢印コネクタ 13">
            <a:extLst>
              <a:ext uri="{FF2B5EF4-FFF2-40B4-BE49-F238E27FC236}">
                <a16:creationId xmlns:a16="http://schemas.microsoft.com/office/drawing/2014/main" id="{7D468821-9A05-4359-FB6E-D91A2338DF2F}"/>
              </a:ext>
            </a:extLst>
          </p:cNvPr>
          <p:cNvCxnSpPr>
            <a:cxnSpLocks/>
            <a:stCxn id="3" idx="2"/>
            <a:endCxn id="5" idx="0"/>
          </p:cNvCxnSpPr>
          <p:nvPr/>
        </p:nvCxnSpPr>
        <p:spPr>
          <a:xfrm>
            <a:off x="2793613" y="2259642"/>
            <a:ext cx="51275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線矢印コネクタ 14">
            <a:extLst>
              <a:ext uri="{FF2B5EF4-FFF2-40B4-BE49-F238E27FC236}">
                <a16:creationId xmlns:a16="http://schemas.microsoft.com/office/drawing/2014/main" id="{08AE4D08-38A2-A9D8-0279-AAAAEB88183A}"/>
              </a:ext>
            </a:extLst>
          </p:cNvPr>
          <p:cNvCxnSpPr>
            <a:cxnSpLocks/>
            <a:stCxn id="3" idx="2"/>
            <a:endCxn id="8" idx="0"/>
          </p:cNvCxnSpPr>
          <p:nvPr/>
        </p:nvCxnSpPr>
        <p:spPr>
          <a:xfrm flipH="1">
            <a:off x="2353066" y="2259642"/>
            <a:ext cx="440547" cy="430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四角形: 角を丸くする 15">
            <a:extLst>
              <a:ext uri="{FF2B5EF4-FFF2-40B4-BE49-F238E27FC236}">
                <a16:creationId xmlns:a16="http://schemas.microsoft.com/office/drawing/2014/main" id="{C4223AE8-2FDB-AA98-0CDF-5EFC25E88434}"/>
              </a:ext>
            </a:extLst>
          </p:cNvPr>
          <p:cNvSpPr/>
          <p:nvPr/>
        </p:nvSpPr>
        <p:spPr>
          <a:xfrm>
            <a:off x="4199325" y="2654603"/>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優先値</a:t>
            </a:r>
            <a:endParaRPr kumimoji="1" lang="en-US" altLang="ja-JP" sz="1200" dirty="0"/>
          </a:p>
          <a:p>
            <a:pPr algn="ctr"/>
            <a:r>
              <a:rPr lang="ja-JP" altLang="en-US" sz="1200" dirty="0"/>
              <a:t>生成処理</a:t>
            </a:r>
            <a:endParaRPr kumimoji="1" lang="ja-JP" altLang="en-US" sz="1200" dirty="0"/>
          </a:p>
        </p:txBody>
      </p:sp>
      <p:sp>
        <p:nvSpPr>
          <p:cNvPr id="17" name="四角形: 角を丸くする 16">
            <a:extLst>
              <a:ext uri="{FF2B5EF4-FFF2-40B4-BE49-F238E27FC236}">
                <a16:creationId xmlns:a16="http://schemas.microsoft.com/office/drawing/2014/main" id="{C3DAD989-F106-1CAF-6C8E-E2ED763271FF}"/>
              </a:ext>
            </a:extLst>
          </p:cNvPr>
          <p:cNvSpPr/>
          <p:nvPr/>
        </p:nvSpPr>
        <p:spPr>
          <a:xfrm>
            <a:off x="5717962" y="1789382"/>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連結回数</a:t>
            </a:r>
            <a:endParaRPr lang="en-US" altLang="ja-JP" sz="1200" dirty="0"/>
          </a:p>
          <a:p>
            <a:pPr algn="ctr"/>
            <a:r>
              <a:rPr lang="ja-JP" altLang="en-US" sz="1200" dirty="0"/>
              <a:t>生成処理</a:t>
            </a:r>
            <a:endParaRPr kumimoji="1" lang="ja-JP" altLang="en-US" sz="1200" dirty="0"/>
          </a:p>
        </p:txBody>
      </p:sp>
      <p:sp>
        <p:nvSpPr>
          <p:cNvPr id="18" name="四角形: 角を丸くする 17">
            <a:extLst>
              <a:ext uri="{FF2B5EF4-FFF2-40B4-BE49-F238E27FC236}">
                <a16:creationId xmlns:a16="http://schemas.microsoft.com/office/drawing/2014/main" id="{7B7B4E76-5A8F-91BF-A7D1-8D4E215B3BED}"/>
              </a:ext>
            </a:extLst>
          </p:cNvPr>
          <p:cNvSpPr/>
          <p:nvPr/>
        </p:nvSpPr>
        <p:spPr>
          <a:xfrm>
            <a:off x="5681770" y="3807460"/>
            <a:ext cx="1025515" cy="47139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数値</a:t>
            </a:r>
            <a:endParaRPr lang="en-US" altLang="ja-JP" sz="1200" dirty="0"/>
          </a:p>
          <a:p>
            <a:pPr algn="ctr"/>
            <a:r>
              <a:rPr lang="ja-JP" altLang="en-US" sz="1200" dirty="0"/>
              <a:t>抽出処理</a:t>
            </a:r>
            <a:endParaRPr kumimoji="1" lang="ja-JP" altLang="en-US" sz="1200" dirty="0"/>
          </a:p>
        </p:txBody>
      </p:sp>
      <p:cxnSp>
        <p:nvCxnSpPr>
          <p:cNvPr id="19" name="直線矢印コネクタ 18">
            <a:extLst>
              <a:ext uri="{FF2B5EF4-FFF2-40B4-BE49-F238E27FC236}">
                <a16:creationId xmlns:a16="http://schemas.microsoft.com/office/drawing/2014/main" id="{6A692A1A-1604-86C3-305D-93F2A098F6A6}"/>
              </a:ext>
            </a:extLst>
          </p:cNvPr>
          <p:cNvCxnSpPr>
            <a:cxnSpLocks/>
            <a:stCxn id="5" idx="2"/>
            <a:endCxn id="4" idx="0"/>
          </p:cNvCxnSpPr>
          <p:nvPr/>
        </p:nvCxnSpPr>
        <p:spPr>
          <a:xfrm flipH="1">
            <a:off x="2793611" y="3125999"/>
            <a:ext cx="512759" cy="35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四角形: 角を丸くする 19">
            <a:extLst>
              <a:ext uri="{FF2B5EF4-FFF2-40B4-BE49-F238E27FC236}">
                <a16:creationId xmlns:a16="http://schemas.microsoft.com/office/drawing/2014/main" id="{6FF8EE8B-0E8F-BCEA-6ED0-B3883C1612F4}"/>
              </a:ext>
            </a:extLst>
          </p:cNvPr>
          <p:cNvSpPr/>
          <p:nvPr/>
        </p:nvSpPr>
        <p:spPr>
          <a:xfrm>
            <a:off x="4163132" y="3502832"/>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lang="en-US" altLang="ja-JP" sz="1200" dirty="0">
                <a:solidFill>
                  <a:schemeClr val="tx1"/>
                </a:solidFill>
              </a:rPr>
              <a:t>3</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1" name="直線矢印コネクタ 20">
            <a:extLst>
              <a:ext uri="{FF2B5EF4-FFF2-40B4-BE49-F238E27FC236}">
                <a16:creationId xmlns:a16="http://schemas.microsoft.com/office/drawing/2014/main" id="{0A4A324E-463B-5DA0-151B-CC50DFD7A982}"/>
              </a:ext>
            </a:extLst>
          </p:cNvPr>
          <p:cNvCxnSpPr>
            <a:cxnSpLocks/>
            <a:stCxn id="4" idx="3"/>
            <a:endCxn id="20" idx="1"/>
          </p:cNvCxnSpPr>
          <p:nvPr/>
        </p:nvCxnSpPr>
        <p:spPr>
          <a:xfrm>
            <a:off x="3306369" y="3719880"/>
            <a:ext cx="856763" cy="6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四角形: 角を丸くする 21">
            <a:extLst>
              <a:ext uri="{FF2B5EF4-FFF2-40B4-BE49-F238E27FC236}">
                <a16:creationId xmlns:a16="http://schemas.microsoft.com/office/drawing/2014/main" id="{B824A2F9-694D-3F02-83ED-2A43B554878A}"/>
              </a:ext>
            </a:extLst>
          </p:cNvPr>
          <p:cNvSpPr/>
          <p:nvPr/>
        </p:nvSpPr>
        <p:spPr>
          <a:xfrm>
            <a:off x="4163132" y="1809260"/>
            <a:ext cx="1097899" cy="435455"/>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列数</a:t>
            </a:r>
            <a:r>
              <a:rPr kumimoji="1" lang="en-US" altLang="ja-JP" sz="1200" dirty="0">
                <a:solidFill>
                  <a:schemeClr val="tx1"/>
                </a:solidFill>
              </a:rPr>
              <a:t>4</a:t>
            </a:r>
            <a:r>
              <a:rPr lang="ja-JP" altLang="en-US" sz="1200" dirty="0">
                <a:solidFill>
                  <a:schemeClr val="tx1"/>
                </a:solidFill>
              </a:rPr>
              <a:t>の</a:t>
            </a:r>
            <a:endParaRPr lang="en-US" altLang="ja-JP" sz="1200" dirty="0">
              <a:solidFill>
                <a:schemeClr val="tx1"/>
              </a:solidFill>
            </a:endParaRPr>
          </a:p>
          <a:p>
            <a:pPr algn="ctr"/>
            <a:r>
              <a:rPr kumimoji="1" lang="ja-JP" altLang="en-US" sz="1200" dirty="0">
                <a:solidFill>
                  <a:schemeClr val="tx1"/>
                </a:solidFill>
              </a:rPr>
              <a:t>一時ファイル</a:t>
            </a:r>
            <a:endParaRPr kumimoji="1" lang="en-US" altLang="ja-JP" sz="1200" dirty="0">
              <a:solidFill>
                <a:schemeClr val="tx1"/>
              </a:solidFill>
            </a:endParaRPr>
          </a:p>
        </p:txBody>
      </p:sp>
      <p:cxnSp>
        <p:nvCxnSpPr>
          <p:cNvPr id="23" name="直線矢印コネクタ 22">
            <a:extLst>
              <a:ext uri="{FF2B5EF4-FFF2-40B4-BE49-F238E27FC236}">
                <a16:creationId xmlns:a16="http://schemas.microsoft.com/office/drawing/2014/main" id="{690626B8-AA0E-E340-A46F-9093211C8376}"/>
              </a:ext>
            </a:extLst>
          </p:cNvPr>
          <p:cNvCxnSpPr>
            <a:cxnSpLocks/>
            <a:stCxn id="16" idx="0"/>
            <a:endCxn id="22" idx="2"/>
          </p:cNvCxnSpPr>
          <p:nvPr/>
        </p:nvCxnSpPr>
        <p:spPr>
          <a:xfrm flipH="1" flipV="1">
            <a:off x="4712082" y="2244715"/>
            <a:ext cx="1" cy="4098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四角形: 角を丸くする 27">
            <a:extLst>
              <a:ext uri="{FF2B5EF4-FFF2-40B4-BE49-F238E27FC236}">
                <a16:creationId xmlns:a16="http://schemas.microsoft.com/office/drawing/2014/main" id="{77097D48-2E8A-03EA-3964-A77BA851D26A}"/>
              </a:ext>
            </a:extLst>
          </p:cNvPr>
          <p:cNvSpPr/>
          <p:nvPr/>
        </p:nvSpPr>
        <p:spPr>
          <a:xfrm>
            <a:off x="7417200" y="3843642"/>
            <a:ext cx="903999" cy="3990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数値</a:t>
            </a:r>
            <a:endParaRPr kumimoji="1" lang="en-US" altLang="ja-JP" sz="1200" dirty="0">
              <a:solidFill>
                <a:schemeClr val="tx1"/>
              </a:solidFill>
            </a:endParaRPr>
          </a:p>
          <a:p>
            <a:pPr algn="ctr"/>
            <a:r>
              <a:rPr kumimoji="1" lang="ja-JP" altLang="en-US" sz="1200" dirty="0">
                <a:solidFill>
                  <a:schemeClr val="tx1"/>
                </a:solidFill>
              </a:rPr>
              <a:t>リスト</a:t>
            </a:r>
          </a:p>
        </p:txBody>
      </p:sp>
      <p:cxnSp>
        <p:nvCxnSpPr>
          <p:cNvPr id="29" name="直線矢印コネクタ 28">
            <a:extLst>
              <a:ext uri="{FF2B5EF4-FFF2-40B4-BE49-F238E27FC236}">
                <a16:creationId xmlns:a16="http://schemas.microsoft.com/office/drawing/2014/main" id="{792DA328-9A1C-74EB-B363-B1A0528B179F}"/>
              </a:ext>
            </a:extLst>
          </p:cNvPr>
          <p:cNvCxnSpPr>
            <a:cxnSpLocks/>
            <a:stCxn id="18" idx="3"/>
            <a:endCxn id="28" idx="1"/>
          </p:cNvCxnSpPr>
          <p:nvPr/>
        </p:nvCxnSpPr>
        <p:spPr>
          <a:xfrm>
            <a:off x="6707285" y="4043158"/>
            <a:ext cx="7099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コネクタ: カギ線 29">
            <a:extLst>
              <a:ext uri="{FF2B5EF4-FFF2-40B4-BE49-F238E27FC236}">
                <a16:creationId xmlns:a16="http://schemas.microsoft.com/office/drawing/2014/main" id="{96FEAA4C-9F6D-E1EB-0CC2-6B25279FFBF1}"/>
              </a:ext>
            </a:extLst>
          </p:cNvPr>
          <p:cNvCxnSpPr>
            <a:stCxn id="11" idx="0"/>
            <a:endCxn id="17" idx="0"/>
          </p:cNvCxnSpPr>
          <p:nvPr/>
        </p:nvCxnSpPr>
        <p:spPr>
          <a:xfrm rot="5400000" flipH="1" flipV="1">
            <a:off x="3885760" y="-536313"/>
            <a:ext cx="19265" cy="4670656"/>
          </a:xfrm>
          <a:prstGeom prst="bentConnector3">
            <a:avLst>
              <a:gd name="adj1" fmla="val 2314181"/>
            </a:avLst>
          </a:prstGeom>
          <a:ln>
            <a:tailEnd type="triangle"/>
          </a:ln>
        </p:spPr>
        <p:style>
          <a:lnRef idx="1">
            <a:schemeClr val="dk1"/>
          </a:lnRef>
          <a:fillRef idx="0">
            <a:schemeClr val="dk1"/>
          </a:fillRef>
          <a:effectRef idx="0">
            <a:schemeClr val="dk1"/>
          </a:effectRef>
          <a:fontRef idx="minor">
            <a:schemeClr val="tx1"/>
          </a:fontRef>
        </p:style>
      </p:cxnSp>
      <p:cxnSp>
        <p:nvCxnSpPr>
          <p:cNvPr id="31" name="コネクタ: カギ線 30">
            <a:extLst>
              <a:ext uri="{FF2B5EF4-FFF2-40B4-BE49-F238E27FC236}">
                <a16:creationId xmlns:a16="http://schemas.microsoft.com/office/drawing/2014/main" id="{206DF925-7EF4-200F-0BF2-5346C1644FBB}"/>
              </a:ext>
            </a:extLst>
          </p:cNvPr>
          <p:cNvCxnSpPr>
            <a:cxnSpLocks/>
            <a:stCxn id="11" idx="2"/>
            <a:endCxn id="4" idx="1"/>
          </p:cNvCxnSpPr>
          <p:nvPr/>
        </p:nvCxnSpPr>
        <p:spPr>
          <a:xfrm rot="16200000" flipH="1">
            <a:off x="1180138" y="2619165"/>
            <a:ext cx="1480640" cy="72078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2" name="コネクタ: カギ線 31">
            <a:extLst>
              <a:ext uri="{FF2B5EF4-FFF2-40B4-BE49-F238E27FC236}">
                <a16:creationId xmlns:a16="http://schemas.microsoft.com/office/drawing/2014/main" id="{BFF5362A-B7EC-3DA2-901F-1756CB960EF3}"/>
              </a:ext>
            </a:extLst>
          </p:cNvPr>
          <p:cNvCxnSpPr>
            <a:cxnSpLocks/>
            <a:stCxn id="11" idx="2"/>
            <a:endCxn id="18" idx="1"/>
          </p:cNvCxnSpPr>
          <p:nvPr/>
        </p:nvCxnSpPr>
        <p:spPr>
          <a:xfrm rot="16200000" flipH="1">
            <a:off x="2718958" y="1080346"/>
            <a:ext cx="1803918" cy="412170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コネクタ: カギ線 32">
            <a:extLst>
              <a:ext uri="{FF2B5EF4-FFF2-40B4-BE49-F238E27FC236}">
                <a16:creationId xmlns:a16="http://schemas.microsoft.com/office/drawing/2014/main" id="{BA7D390C-EE24-280F-11FC-27B107786D83}"/>
              </a:ext>
            </a:extLst>
          </p:cNvPr>
          <p:cNvCxnSpPr>
            <a:cxnSpLocks/>
            <a:stCxn id="7" idx="2"/>
            <a:endCxn id="18" idx="0"/>
          </p:cNvCxnSpPr>
          <p:nvPr/>
        </p:nvCxnSpPr>
        <p:spPr>
          <a:xfrm rot="5400000">
            <a:off x="6231973" y="2170233"/>
            <a:ext cx="1599782" cy="16746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四角形: 角を丸くする 36">
            <a:extLst>
              <a:ext uri="{FF2B5EF4-FFF2-40B4-BE49-F238E27FC236}">
                <a16:creationId xmlns:a16="http://schemas.microsoft.com/office/drawing/2014/main" id="{C34BE612-326B-3B2D-DCB6-7199E8389772}"/>
              </a:ext>
            </a:extLst>
          </p:cNvPr>
          <p:cNvSpPr/>
          <p:nvPr/>
        </p:nvSpPr>
        <p:spPr>
          <a:xfrm>
            <a:off x="2386030" y="4494463"/>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38" name="四角形: 角を丸くする 37">
            <a:extLst>
              <a:ext uri="{FF2B5EF4-FFF2-40B4-BE49-F238E27FC236}">
                <a16:creationId xmlns:a16="http://schemas.microsoft.com/office/drawing/2014/main" id="{808D0119-730E-623D-3D76-31E17901B498}"/>
              </a:ext>
            </a:extLst>
          </p:cNvPr>
          <p:cNvSpPr/>
          <p:nvPr/>
        </p:nvSpPr>
        <p:spPr>
          <a:xfrm>
            <a:off x="4712082" y="4487454"/>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39" name="テキスト ボックス 38">
            <a:extLst>
              <a:ext uri="{FF2B5EF4-FFF2-40B4-BE49-F238E27FC236}">
                <a16:creationId xmlns:a16="http://schemas.microsoft.com/office/drawing/2014/main" id="{85945272-3026-EDE1-9B6D-1DAE85C7B062}"/>
              </a:ext>
            </a:extLst>
          </p:cNvPr>
          <p:cNvSpPr txBox="1"/>
          <p:nvPr/>
        </p:nvSpPr>
        <p:spPr>
          <a:xfrm>
            <a:off x="3762827" y="4559079"/>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40" name="テキスト ボックス 39">
            <a:extLst>
              <a:ext uri="{FF2B5EF4-FFF2-40B4-BE49-F238E27FC236}">
                <a16:creationId xmlns:a16="http://schemas.microsoft.com/office/drawing/2014/main" id="{85407FF6-1091-1A89-B3AD-D31A4D603D72}"/>
              </a:ext>
            </a:extLst>
          </p:cNvPr>
          <p:cNvSpPr txBox="1"/>
          <p:nvPr/>
        </p:nvSpPr>
        <p:spPr>
          <a:xfrm>
            <a:off x="1887222" y="4541083"/>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Tree>
    <p:extLst>
      <p:ext uri="{BB962C8B-B14F-4D97-AF65-F5344CB8AC3E}">
        <p14:creationId xmlns:p14="http://schemas.microsoft.com/office/powerpoint/2010/main" val="279590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7C21B3A-9D4E-4692-DBB5-7CDEC18F46D8}"/>
              </a:ext>
            </a:extLst>
          </p:cNvPr>
          <p:cNvSpPr/>
          <p:nvPr/>
        </p:nvSpPr>
        <p:spPr>
          <a:xfrm>
            <a:off x="3751924"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 name="四角形: 角を丸くする 2">
            <a:extLst>
              <a:ext uri="{FF2B5EF4-FFF2-40B4-BE49-F238E27FC236}">
                <a16:creationId xmlns:a16="http://schemas.microsoft.com/office/drawing/2014/main" id="{0D814164-565F-A6B9-4546-61AB7B7B7E03}"/>
              </a:ext>
            </a:extLst>
          </p:cNvPr>
          <p:cNvSpPr/>
          <p:nvPr/>
        </p:nvSpPr>
        <p:spPr>
          <a:xfrm>
            <a:off x="3521096" y="2548310"/>
            <a:ext cx="902695" cy="346556"/>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sz="1200" dirty="0"/>
          </a:p>
        </p:txBody>
      </p:sp>
      <p:sp>
        <p:nvSpPr>
          <p:cNvPr id="4" name="四角形: 角を丸くする 3">
            <a:extLst>
              <a:ext uri="{FF2B5EF4-FFF2-40B4-BE49-F238E27FC236}">
                <a16:creationId xmlns:a16="http://schemas.microsoft.com/office/drawing/2014/main" id="{55CCDC6C-EAC4-9158-05D6-7756FE80757D}"/>
              </a:ext>
            </a:extLst>
          </p:cNvPr>
          <p:cNvSpPr/>
          <p:nvPr/>
        </p:nvSpPr>
        <p:spPr>
          <a:xfrm>
            <a:off x="5420849" y="2539847"/>
            <a:ext cx="903999" cy="346556"/>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kumimoji="1" lang="ja-JP" altLang="en-US" sz="1200" dirty="0">
              <a:solidFill>
                <a:schemeClr val="tx1"/>
              </a:solidFill>
            </a:endParaRPr>
          </a:p>
        </p:txBody>
      </p:sp>
      <p:sp>
        <p:nvSpPr>
          <p:cNvPr id="5" name="テキスト ボックス 4">
            <a:extLst>
              <a:ext uri="{FF2B5EF4-FFF2-40B4-BE49-F238E27FC236}">
                <a16:creationId xmlns:a16="http://schemas.microsoft.com/office/drawing/2014/main" id="{00F9B084-FD28-292F-68E2-C8CF6DDACD79}"/>
              </a:ext>
            </a:extLst>
          </p:cNvPr>
          <p:cNvSpPr txBox="1"/>
          <p:nvPr/>
        </p:nvSpPr>
        <p:spPr>
          <a:xfrm>
            <a:off x="4471594" y="2611472"/>
            <a:ext cx="1000595" cy="276999"/>
          </a:xfrm>
          <a:prstGeom prst="rect">
            <a:avLst/>
          </a:prstGeom>
          <a:noFill/>
        </p:spPr>
        <p:txBody>
          <a:bodyPr wrap="none" rtlCol="0">
            <a:spAutoFit/>
          </a:bodyPr>
          <a:lstStyle/>
          <a:p>
            <a:r>
              <a:rPr lang="ja-JP" altLang="en-US" sz="1200" b="1" dirty="0"/>
              <a:t>中間データ</a:t>
            </a:r>
            <a:r>
              <a:rPr lang="en-US" altLang="ja-JP" sz="1200" b="1" dirty="0"/>
              <a:t>:</a:t>
            </a:r>
            <a:endParaRPr kumimoji="1" lang="ja-JP" altLang="en-US" sz="1200" b="1" dirty="0"/>
          </a:p>
        </p:txBody>
      </p:sp>
      <p:sp>
        <p:nvSpPr>
          <p:cNvPr id="6" name="テキスト ボックス 5">
            <a:extLst>
              <a:ext uri="{FF2B5EF4-FFF2-40B4-BE49-F238E27FC236}">
                <a16:creationId xmlns:a16="http://schemas.microsoft.com/office/drawing/2014/main" id="{35BF9DE4-5066-DEF9-4FF0-A7AA1D3050CB}"/>
              </a:ext>
            </a:extLst>
          </p:cNvPr>
          <p:cNvSpPr txBox="1"/>
          <p:nvPr/>
        </p:nvSpPr>
        <p:spPr>
          <a:xfrm>
            <a:off x="3033506" y="2593491"/>
            <a:ext cx="538930" cy="276999"/>
          </a:xfrm>
          <a:prstGeom prst="rect">
            <a:avLst/>
          </a:prstGeom>
          <a:noFill/>
        </p:spPr>
        <p:txBody>
          <a:bodyPr wrap="none" rtlCol="0">
            <a:spAutoFit/>
          </a:bodyPr>
          <a:lstStyle/>
          <a:p>
            <a:r>
              <a:rPr lang="ja-JP" altLang="en-US" sz="1200" b="1" dirty="0"/>
              <a:t>処理</a:t>
            </a:r>
            <a:r>
              <a:rPr lang="en-US" altLang="ja-JP" sz="1200" b="1" dirty="0"/>
              <a:t>:</a:t>
            </a:r>
            <a:endParaRPr kumimoji="1" lang="ja-JP" altLang="en-US" sz="1200" b="1" dirty="0"/>
          </a:p>
        </p:txBody>
      </p:sp>
      <p:sp>
        <p:nvSpPr>
          <p:cNvPr id="7" name="四角形: 角を丸くする 6">
            <a:extLst>
              <a:ext uri="{FF2B5EF4-FFF2-40B4-BE49-F238E27FC236}">
                <a16:creationId xmlns:a16="http://schemas.microsoft.com/office/drawing/2014/main" id="{10584723-29B2-2132-6A91-367254C4678E}"/>
              </a:ext>
            </a:extLst>
          </p:cNvPr>
          <p:cNvSpPr/>
          <p:nvPr/>
        </p:nvSpPr>
        <p:spPr>
          <a:xfrm>
            <a:off x="3751924" y="4411214"/>
            <a:ext cx="816556" cy="44838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自然言語</a:t>
            </a:r>
            <a:endParaRPr lang="en-US" altLang="ja-JP" sz="1200" dirty="0">
              <a:solidFill>
                <a:schemeClr val="tx1"/>
              </a:solidFill>
            </a:endParaRPr>
          </a:p>
          <a:p>
            <a:pPr algn="ctr"/>
            <a:r>
              <a:rPr lang="ja-JP" altLang="en-US" sz="1200" dirty="0">
                <a:solidFill>
                  <a:schemeClr val="tx1"/>
                </a:solidFill>
              </a:rPr>
              <a:t>仕様書</a:t>
            </a:r>
            <a:endParaRPr lang="en-US" altLang="ja-JP" sz="1200" dirty="0">
              <a:solidFill>
                <a:schemeClr val="tx1"/>
              </a:solidFill>
            </a:endParaRPr>
          </a:p>
        </p:txBody>
      </p:sp>
      <p:sp>
        <p:nvSpPr>
          <p:cNvPr id="8" name="テキスト ボックス 7">
            <a:extLst>
              <a:ext uri="{FF2B5EF4-FFF2-40B4-BE49-F238E27FC236}">
                <a16:creationId xmlns:a16="http://schemas.microsoft.com/office/drawing/2014/main" id="{EF547648-D73E-26BC-4A58-3BF9134B1200}"/>
              </a:ext>
            </a:extLst>
          </p:cNvPr>
          <p:cNvSpPr txBox="1"/>
          <p:nvPr/>
        </p:nvSpPr>
        <p:spPr>
          <a:xfrm>
            <a:off x="3907900" y="4186868"/>
            <a:ext cx="492443" cy="276999"/>
          </a:xfrm>
          <a:prstGeom prst="rect">
            <a:avLst/>
          </a:prstGeom>
          <a:noFill/>
        </p:spPr>
        <p:txBody>
          <a:bodyPr wrap="none" rtlCol="0">
            <a:spAutoFit/>
          </a:bodyPr>
          <a:lstStyle/>
          <a:p>
            <a:r>
              <a:rPr kumimoji="1" lang="ja-JP" altLang="en-US" sz="1200" b="1" dirty="0"/>
              <a:t>入力</a:t>
            </a:r>
          </a:p>
        </p:txBody>
      </p:sp>
      <p:sp>
        <p:nvSpPr>
          <p:cNvPr id="9" name="四角形: 角を丸くする 8">
            <a:extLst>
              <a:ext uri="{FF2B5EF4-FFF2-40B4-BE49-F238E27FC236}">
                <a16:creationId xmlns:a16="http://schemas.microsoft.com/office/drawing/2014/main" id="{E6875965-F6BD-511A-915C-A70F655907BA}"/>
              </a:ext>
            </a:extLst>
          </p:cNvPr>
          <p:cNvSpPr/>
          <p:nvPr/>
        </p:nvSpPr>
        <p:spPr>
          <a:xfrm>
            <a:off x="5224369" y="4437540"/>
            <a:ext cx="96239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テキスト</a:t>
            </a:r>
            <a:endParaRPr kumimoji="1" lang="en-US" altLang="ja-JP" sz="1200" dirty="0"/>
          </a:p>
          <a:p>
            <a:pPr algn="ctr"/>
            <a:r>
              <a:rPr kumimoji="1" lang="ja-JP" altLang="en-US" sz="1200" dirty="0"/>
              <a:t>抽出処理</a:t>
            </a:r>
          </a:p>
        </p:txBody>
      </p:sp>
      <p:sp>
        <p:nvSpPr>
          <p:cNvPr id="10" name="四角形: 角を丸くする 9">
            <a:extLst>
              <a:ext uri="{FF2B5EF4-FFF2-40B4-BE49-F238E27FC236}">
                <a16:creationId xmlns:a16="http://schemas.microsoft.com/office/drawing/2014/main" id="{5011FA3D-576E-EBE2-D899-44B05EF0B08B}"/>
              </a:ext>
            </a:extLst>
          </p:cNvPr>
          <p:cNvSpPr/>
          <p:nvPr/>
        </p:nvSpPr>
        <p:spPr>
          <a:xfrm>
            <a:off x="5224370" y="517296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テキスト</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1" name="直線矢印コネクタ 10">
            <a:extLst>
              <a:ext uri="{FF2B5EF4-FFF2-40B4-BE49-F238E27FC236}">
                <a16:creationId xmlns:a16="http://schemas.microsoft.com/office/drawing/2014/main" id="{6A6F44E5-8A12-B28B-DE1D-CFE98025D84D}"/>
              </a:ext>
            </a:extLst>
          </p:cNvPr>
          <p:cNvCxnSpPr>
            <a:stCxn id="7" idx="3"/>
            <a:endCxn id="9" idx="1"/>
          </p:cNvCxnSpPr>
          <p:nvPr/>
        </p:nvCxnSpPr>
        <p:spPr>
          <a:xfrm>
            <a:off x="4568480" y="4635406"/>
            <a:ext cx="6558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直線矢印コネクタ 11">
            <a:extLst>
              <a:ext uri="{FF2B5EF4-FFF2-40B4-BE49-F238E27FC236}">
                <a16:creationId xmlns:a16="http://schemas.microsoft.com/office/drawing/2014/main" id="{B008A8DB-BADA-4E10-BA99-9BD1730B47F4}"/>
              </a:ext>
            </a:extLst>
          </p:cNvPr>
          <p:cNvCxnSpPr>
            <a:cxnSpLocks/>
            <a:stCxn id="9" idx="2"/>
            <a:endCxn id="10" idx="0"/>
          </p:cNvCxnSpPr>
          <p:nvPr/>
        </p:nvCxnSpPr>
        <p:spPr>
          <a:xfrm>
            <a:off x="5705566" y="4833271"/>
            <a:ext cx="0" cy="339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四角形: 角を丸くする 12">
            <a:extLst>
              <a:ext uri="{FF2B5EF4-FFF2-40B4-BE49-F238E27FC236}">
                <a16:creationId xmlns:a16="http://schemas.microsoft.com/office/drawing/2014/main" id="{4945982F-0D7B-16CB-B19A-E5153D54B531}"/>
              </a:ext>
            </a:extLst>
          </p:cNvPr>
          <p:cNvSpPr/>
          <p:nvPr/>
        </p:nvSpPr>
        <p:spPr>
          <a:xfrm>
            <a:off x="5196031" y="5880957"/>
            <a:ext cx="1042492"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分かち書き</a:t>
            </a:r>
            <a:endParaRPr kumimoji="1" lang="en-US" altLang="ja-JP" sz="1200" dirty="0"/>
          </a:p>
          <a:p>
            <a:pPr algn="ctr"/>
            <a:r>
              <a:rPr kumimoji="1" lang="ja-JP" altLang="en-US" sz="1200" dirty="0"/>
              <a:t>処理</a:t>
            </a:r>
          </a:p>
        </p:txBody>
      </p:sp>
      <p:cxnSp>
        <p:nvCxnSpPr>
          <p:cNvPr id="14" name="直線矢印コネクタ 13">
            <a:extLst>
              <a:ext uri="{FF2B5EF4-FFF2-40B4-BE49-F238E27FC236}">
                <a16:creationId xmlns:a16="http://schemas.microsoft.com/office/drawing/2014/main" id="{83DBB5E1-D35E-B7B6-5846-AFE1BF906034}"/>
              </a:ext>
            </a:extLst>
          </p:cNvPr>
          <p:cNvCxnSpPr>
            <a:cxnSpLocks/>
            <a:stCxn id="10" idx="2"/>
            <a:endCxn id="13" idx="0"/>
          </p:cNvCxnSpPr>
          <p:nvPr/>
        </p:nvCxnSpPr>
        <p:spPr>
          <a:xfrm>
            <a:off x="5705566" y="5568697"/>
            <a:ext cx="11711" cy="3122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四角形: 角を丸くする 14">
            <a:extLst>
              <a:ext uri="{FF2B5EF4-FFF2-40B4-BE49-F238E27FC236}">
                <a16:creationId xmlns:a16="http://schemas.microsoft.com/office/drawing/2014/main" id="{71FA6ED5-FBDC-23DC-44C7-9875E80B44F4}"/>
              </a:ext>
            </a:extLst>
          </p:cNvPr>
          <p:cNvSpPr/>
          <p:nvPr/>
        </p:nvSpPr>
        <p:spPr>
          <a:xfrm>
            <a:off x="6899055" y="5880957"/>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分かち書き</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16" name="直線矢印コネクタ 15">
            <a:extLst>
              <a:ext uri="{FF2B5EF4-FFF2-40B4-BE49-F238E27FC236}">
                <a16:creationId xmlns:a16="http://schemas.microsoft.com/office/drawing/2014/main" id="{DD96E710-D26E-778C-5AA8-730929D9BF4D}"/>
              </a:ext>
            </a:extLst>
          </p:cNvPr>
          <p:cNvCxnSpPr>
            <a:cxnSpLocks/>
            <a:stCxn id="13" idx="3"/>
            <a:endCxn id="15" idx="1"/>
          </p:cNvCxnSpPr>
          <p:nvPr/>
        </p:nvCxnSpPr>
        <p:spPr>
          <a:xfrm flipV="1">
            <a:off x="6238523" y="6078822"/>
            <a:ext cx="66053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四角形: 角を丸くする 16">
            <a:extLst>
              <a:ext uri="{FF2B5EF4-FFF2-40B4-BE49-F238E27FC236}">
                <a16:creationId xmlns:a16="http://schemas.microsoft.com/office/drawing/2014/main" id="{7890048E-FC17-7D42-1A9A-EE996EC92F9B}"/>
              </a:ext>
            </a:extLst>
          </p:cNvPr>
          <p:cNvSpPr/>
          <p:nvPr/>
        </p:nvSpPr>
        <p:spPr>
          <a:xfrm>
            <a:off x="6960220" y="5173442"/>
            <a:ext cx="84006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単語連結</a:t>
            </a:r>
            <a:endParaRPr kumimoji="1" lang="en-US" altLang="ja-JP" sz="1200" dirty="0"/>
          </a:p>
          <a:p>
            <a:pPr algn="ctr"/>
            <a:r>
              <a:rPr kumimoji="1" lang="ja-JP" altLang="en-US" sz="1200" dirty="0"/>
              <a:t>処理</a:t>
            </a:r>
          </a:p>
        </p:txBody>
      </p:sp>
      <p:cxnSp>
        <p:nvCxnSpPr>
          <p:cNvPr id="18" name="直線矢印コネクタ 17">
            <a:extLst>
              <a:ext uri="{FF2B5EF4-FFF2-40B4-BE49-F238E27FC236}">
                <a16:creationId xmlns:a16="http://schemas.microsoft.com/office/drawing/2014/main" id="{F8B74714-12F2-C770-6688-DE68B5026935}"/>
              </a:ext>
            </a:extLst>
          </p:cNvPr>
          <p:cNvCxnSpPr>
            <a:cxnSpLocks/>
            <a:stCxn id="15" idx="0"/>
            <a:endCxn id="17" idx="2"/>
          </p:cNvCxnSpPr>
          <p:nvPr/>
        </p:nvCxnSpPr>
        <p:spPr>
          <a:xfrm flipV="1">
            <a:off x="7380251" y="5569173"/>
            <a:ext cx="1"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四角形: 角を丸くする 18">
            <a:extLst>
              <a:ext uri="{FF2B5EF4-FFF2-40B4-BE49-F238E27FC236}">
                <a16:creationId xmlns:a16="http://schemas.microsoft.com/office/drawing/2014/main" id="{5718C5A8-EDA8-14DF-2F9F-B3C40A314CB3}"/>
              </a:ext>
            </a:extLst>
          </p:cNvPr>
          <p:cNvSpPr/>
          <p:nvPr/>
        </p:nvSpPr>
        <p:spPr>
          <a:xfrm>
            <a:off x="8572503" y="5172966"/>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連結</a:t>
            </a:r>
            <a:endParaRPr kumimoji="1" lang="en-US" altLang="ja-JP" sz="1200" dirty="0">
              <a:solidFill>
                <a:schemeClr val="tx1"/>
              </a:solidFill>
            </a:endParaRPr>
          </a:p>
          <a:p>
            <a:pPr algn="ctr"/>
            <a:r>
              <a:rPr lang="ja-JP" altLang="en-US" sz="1200" dirty="0">
                <a:solidFill>
                  <a:schemeClr val="tx1"/>
                </a:solidFill>
              </a:rPr>
              <a:t>リスト</a:t>
            </a:r>
            <a:endParaRPr kumimoji="1" lang="ja-JP" altLang="en-US" sz="1200" dirty="0">
              <a:solidFill>
                <a:schemeClr val="tx1"/>
              </a:solidFill>
            </a:endParaRPr>
          </a:p>
        </p:txBody>
      </p:sp>
      <p:cxnSp>
        <p:nvCxnSpPr>
          <p:cNvPr id="20" name="直線矢印コネクタ 19">
            <a:extLst>
              <a:ext uri="{FF2B5EF4-FFF2-40B4-BE49-F238E27FC236}">
                <a16:creationId xmlns:a16="http://schemas.microsoft.com/office/drawing/2014/main" id="{17C251E2-416E-1727-65AD-107CF8010415}"/>
              </a:ext>
            </a:extLst>
          </p:cNvPr>
          <p:cNvCxnSpPr>
            <a:cxnSpLocks/>
            <a:stCxn id="17" idx="3"/>
            <a:endCxn id="19" idx="1"/>
          </p:cNvCxnSpPr>
          <p:nvPr/>
        </p:nvCxnSpPr>
        <p:spPr>
          <a:xfrm flipV="1">
            <a:off x="7800283" y="5370832"/>
            <a:ext cx="772220" cy="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四角形: 角を丸くする 20">
            <a:extLst>
              <a:ext uri="{FF2B5EF4-FFF2-40B4-BE49-F238E27FC236}">
                <a16:creationId xmlns:a16="http://schemas.microsoft.com/office/drawing/2014/main" id="{111C90BE-E12A-5B01-6A34-5F37655844B9}"/>
              </a:ext>
            </a:extLst>
          </p:cNvPr>
          <p:cNvSpPr/>
          <p:nvPr/>
        </p:nvSpPr>
        <p:spPr>
          <a:xfrm>
            <a:off x="2561067"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教師データ</a:t>
            </a:r>
          </a:p>
        </p:txBody>
      </p:sp>
      <p:sp>
        <p:nvSpPr>
          <p:cNvPr id="22" name="四角形: 角を丸くする 21">
            <a:extLst>
              <a:ext uri="{FF2B5EF4-FFF2-40B4-BE49-F238E27FC236}">
                <a16:creationId xmlns:a16="http://schemas.microsoft.com/office/drawing/2014/main" id="{B1217E99-9DFA-2619-114C-4EABF9DA7F01}"/>
              </a:ext>
            </a:extLst>
          </p:cNvPr>
          <p:cNvSpPr/>
          <p:nvPr/>
        </p:nvSpPr>
        <p:spPr>
          <a:xfrm>
            <a:off x="3919146"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dirty="0"/>
              <a:t>学習済みモデル</a:t>
            </a:r>
            <a:endParaRPr kumimoji="1" lang="en-US" altLang="ja-JP" sz="1200" dirty="0"/>
          </a:p>
          <a:p>
            <a:pPr algn="ctr"/>
            <a:r>
              <a:rPr lang="ja-JP" altLang="en-US" sz="1200" dirty="0"/>
              <a:t>生成処理</a:t>
            </a:r>
            <a:endParaRPr kumimoji="1" lang="ja-JP" altLang="en-US" sz="1200" dirty="0"/>
          </a:p>
        </p:txBody>
      </p:sp>
      <p:sp>
        <p:nvSpPr>
          <p:cNvPr id="23" name="四角形: 角を丸くする 22">
            <a:extLst>
              <a:ext uri="{FF2B5EF4-FFF2-40B4-BE49-F238E27FC236}">
                <a16:creationId xmlns:a16="http://schemas.microsoft.com/office/drawing/2014/main" id="{A9F19F67-3271-3724-CEDE-E198EB075AC3}"/>
              </a:ext>
            </a:extLst>
          </p:cNvPr>
          <p:cNvSpPr/>
          <p:nvPr/>
        </p:nvSpPr>
        <p:spPr>
          <a:xfrm>
            <a:off x="5614804" y="1782020"/>
            <a:ext cx="962392" cy="395730"/>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学習済み</a:t>
            </a:r>
            <a:endParaRPr kumimoji="1" lang="en-US" altLang="ja-JP" sz="1200" dirty="0">
              <a:solidFill>
                <a:schemeClr val="tx1"/>
              </a:solidFill>
            </a:endParaRPr>
          </a:p>
          <a:p>
            <a:pPr algn="ctr"/>
            <a:r>
              <a:rPr kumimoji="1" lang="ja-JP" altLang="en-US" sz="1200" dirty="0">
                <a:solidFill>
                  <a:schemeClr val="tx1"/>
                </a:solidFill>
              </a:rPr>
              <a:t>モデル</a:t>
            </a:r>
          </a:p>
        </p:txBody>
      </p:sp>
      <p:cxnSp>
        <p:nvCxnSpPr>
          <p:cNvPr id="24" name="直線矢印コネクタ 23">
            <a:extLst>
              <a:ext uri="{FF2B5EF4-FFF2-40B4-BE49-F238E27FC236}">
                <a16:creationId xmlns:a16="http://schemas.microsoft.com/office/drawing/2014/main" id="{5DF2C202-E635-1062-2A8D-54D48F3BDF66}"/>
              </a:ext>
            </a:extLst>
          </p:cNvPr>
          <p:cNvCxnSpPr>
            <a:cxnSpLocks/>
            <a:stCxn id="21" idx="3"/>
            <a:endCxn id="22" idx="1"/>
          </p:cNvCxnSpPr>
          <p:nvPr/>
        </p:nvCxnSpPr>
        <p:spPr>
          <a:xfrm>
            <a:off x="3523459" y="1979885"/>
            <a:ext cx="3956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線矢印コネクタ 26">
            <a:extLst>
              <a:ext uri="{FF2B5EF4-FFF2-40B4-BE49-F238E27FC236}">
                <a16:creationId xmlns:a16="http://schemas.microsoft.com/office/drawing/2014/main" id="{CB064181-0A27-9E65-1BAF-A2F20E985CFD}"/>
              </a:ext>
            </a:extLst>
          </p:cNvPr>
          <p:cNvCxnSpPr>
            <a:cxnSpLocks/>
            <a:stCxn id="22" idx="3"/>
            <a:endCxn id="23" idx="1"/>
          </p:cNvCxnSpPr>
          <p:nvPr/>
        </p:nvCxnSpPr>
        <p:spPr>
          <a:xfrm flipV="1">
            <a:off x="5224369" y="1979885"/>
            <a:ext cx="3904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85D061C8-1A68-4F70-3BFD-5F2151820A62}"/>
              </a:ext>
            </a:extLst>
          </p:cNvPr>
          <p:cNvSpPr/>
          <p:nvPr/>
        </p:nvSpPr>
        <p:spPr>
          <a:xfrm>
            <a:off x="6865257" y="1309630"/>
            <a:ext cx="1574819" cy="965320"/>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400" b="1" dirty="0">
                <a:solidFill>
                  <a:schemeClr val="tx1"/>
                </a:solidFill>
              </a:rPr>
              <a:t>機械学習部</a:t>
            </a:r>
          </a:p>
        </p:txBody>
      </p:sp>
      <p:sp>
        <p:nvSpPr>
          <p:cNvPr id="31" name="四角形: 角を丸くする 30">
            <a:extLst>
              <a:ext uri="{FF2B5EF4-FFF2-40B4-BE49-F238E27FC236}">
                <a16:creationId xmlns:a16="http://schemas.microsoft.com/office/drawing/2014/main" id="{DD114F42-5FE9-1CD3-4437-50F2C412EE4A}"/>
              </a:ext>
            </a:extLst>
          </p:cNvPr>
          <p:cNvSpPr/>
          <p:nvPr/>
        </p:nvSpPr>
        <p:spPr>
          <a:xfrm>
            <a:off x="7000054" y="1782020"/>
            <a:ext cx="1305223" cy="395731"/>
          </a:xfrm>
          <a:prstGeom prst="roundRect">
            <a:avLst/>
          </a:prstGeom>
          <a:solidFill>
            <a:schemeClr val="accent1">
              <a:lumMod val="20000"/>
              <a:lumOff val="8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200" dirty="0"/>
              <a:t>判定リスト</a:t>
            </a:r>
            <a:endParaRPr lang="en-US" altLang="ja-JP" sz="1200" dirty="0"/>
          </a:p>
          <a:p>
            <a:pPr algn="ctr"/>
            <a:r>
              <a:rPr lang="ja-JP" altLang="en-US" sz="1200" dirty="0"/>
              <a:t>生成処理</a:t>
            </a:r>
            <a:endParaRPr kumimoji="1" lang="ja-JP" altLang="en-US" sz="1200" dirty="0"/>
          </a:p>
        </p:txBody>
      </p:sp>
      <p:cxnSp>
        <p:nvCxnSpPr>
          <p:cNvPr id="32" name="直線矢印コネクタ 31">
            <a:extLst>
              <a:ext uri="{FF2B5EF4-FFF2-40B4-BE49-F238E27FC236}">
                <a16:creationId xmlns:a16="http://schemas.microsoft.com/office/drawing/2014/main" id="{F0205449-BB24-A243-B4CD-09B3493698B6}"/>
              </a:ext>
            </a:extLst>
          </p:cNvPr>
          <p:cNvCxnSpPr>
            <a:cxnSpLocks/>
            <a:stCxn id="23" idx="3"/>
            <a:endCxn id="31" idx="1"/>
          </p:cNvCxnSpPr>
          <p:nvPr/>
        </p:nvCxnSpPr>
        <p:spPr>
          <a:xfrm>
            <a:off x="6577196" y="1979885"/>
            <a:ext cx="42285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線矢印コネクタ 35">
            <a:extLst>
              <a:ext uri="{FF2B5EF4-FFF2-40B4-BE49-F238E27FC236}">
                <a16:creationId xmlns:a16="http://schemas.microsoft.com/office/drawing/2014/main" id="{F7455E9C-2E7F-ABD3-6264-937A1F6F8EBE}"/>
              </a:ext>
            </a:extLst>
          </p:cNvPr>
          <p:cNvCxnSpPr>
            <a:cxnSpLocks/>
            <a:stCxn id="31" idx="3"/>
          </p:cNvCxnSpPr>
          <p:nvPr/>
        </p:nvCxnSpPr>
        <p:spPr>
          <a:xfrm>
            <a:off x="8305277" y="1979886"/>
            <a:ext cx="42286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四角形: 角を丸くする 38">
            <a:extLst>
              <a:ext uri="{FF2B5EF4-FFF2-40B4-BE49-F238E27FC236}">
                <a16:creationId xmlns:a16="http://schemas.microsoft.com/office/drawing/2014/main" id="{4DDDA1F6-E81E-5CE5-5D9F-2CD510B565DE}"/>
              </a:ext>
            </a:extLst>
          </p:cNvPr>
          <p:cNvSpPr/>
          <p:nvPr/>
        </p:nvSpPr>
        <p:spPr>
          <a:xfrm>
            <a:off x="8733813" y="1782019"/>
            <a:ext cx="897120"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ja-JP" altLang="en-US" sz="1200" dirty="0">
                <a:solidFill>
                  <a:schemeClr val="tx1"/>
                </a:solidFill>
              </a:rPr>
              <a:t>判定リスト</a:t>
            </a:r>
            <a:endParaRPr kumimoji="1" lang="ja-JP" altLang="en-US" sz="1200" dirty="0">
              <a:solidFill>
                <a:schemeClr val="tx1"/>
              </a:solidFill>
            </a:endParaRPr>
          </a:p>
        </p:txBody>
      </p:sp>
      <p:sp>
        <p:nvSpPr>
          <p:cNvPr id="40" name="四角形: 角を丸くする 39">
            <a:extLst>
              <a:ext uri="{FF2B5EF4-FFF2-40B4-BE49-F238E27FC236}">
                <a16:creationId xmlns:a16="http://schemas.microsoft.com/office/drawing/2014/main" id="{FF7D2981-5210-C8A6-0D4E-A012CB4645EC}"/>
              </a:ext>
            </a:extLst>
          </p:cNvPr>
          <p:cNvSpPr/>
          <p:nvPr/>
        </p:nvSpPr>
        <p:spPr>
          <a:xfrm>
            <a:off x="7176203" y="2489535"/>
            <a:ext cx="952925" cy="395731"/>
          </a:xfrm>
          <a:prstGeom prst="round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r>
              <a:rPr kumimoji="1" lang="ja-JP" altLang="en-US" sz="1200" dirty="0">
                <a:solidFill>
                  <a:schemeClr val="tx1"/>
                </a:solidFill>
              </a:rPr>
              <a:t>単語</a:t>
            </a:r>
            <a:r>
              <a:rPr lang="ja-JP" altLang="en-US" sz="1200" dirty="0">
                <a:solidFill>
                  <a:schemeClr val="tx1"/>
                </a:solidFill>
              </a:rPr>
              <a:t>リスト</a:t>
            </a:r>
            <a:endParaRPr kumimoji="1" lang="ja-JP" altLang="en-US" sz="1200" dirty="0">
              <a:solidFill>
                <a:schemeClr val="tx1"/>
              </a:solidFill>
            </a:endParaRPr>
          </a:p>
        </p:txBody>
      </p:sp>
      <p:cxnSp>
        <p:nvCxnSpPr>
          <p:cNvPr id="41" name="直線矢印コネクタ 40">
            <a:extLst>
              <a:ext uri="{FF2B5EF4-FFF2-40B4-BE49-F238E27FC236}">
                <a16:creationId xmlns:a16="http://schemas.microsoft.com/office/drawing/2014/main" id="{DBE33949-A365-0B37-2E6D-5988A326DECD}"/>
              </a:ext>
            </a:extLst>
          </p:cNvPr>
          <p:cNvCxnSpPr>
            <a:cxnSpLocks/>
            <a:stCxn id="40" idx="0"/>
            <a:endCxn id="31" idx="2"/>
          </p:cNvCxnSpPr>
          <p:nvPr/>
        </p:nvCxnSpPr>
        <p:spPr>
          <a:xfrm flipV="1">
            <a:off x="7652666" y="2177751"/>
            <a:ext cx="0" cy="3117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テキスト ボックス 44">
            <a:extLst>
              <a:ext uri="{FF2B5EF4-FFF2-40B4-BE49-F238E27FC236}">
                <a16:creationId xmlns:a16="http://schemas.microsoft.com/office/drawing/2014/main" id="{E6460A75-9415-3618-66E8-377A8D378A88}"/>
              </a:ext>
            </a:extLst>
          </p:cNvPr>
          <p:cNvSpPr txBox="1"/>
          <p:nvPr/>
        </p:nvSpPr>
        <p:spPr>
          <a:xfrm>
            <a:off x="4206842" y="946286"/>
            <a:ext cx="723275" cy="307777"/>
          </a:xfrm>
          <a:prstGeom prst="rect">
            <a:avLst/>
          </a:prstGeom>
          <a:noFill/>
        </p:spPr>
        <p:txBody>
          <a:bodyPr wrap="none" rtlCol="0">
            <a:spAutoFit/>
          </a:bodyPr>
          <a:lstStyle/>
          <a:p>
            <a:r>
              <a:rPr kumimoji="1" lang="ja-JP" altLang="en-US" sz="1400" b="1" dirty="0"/>
              <a:t>前処理</a:t>
            </a:r>
          </a:p>
        </p:txBody>
      </p:sp>
      <p:sp>
        <p:nvSpPr>
          <p:cNvPr id="46" name="正方形/長方形 45">
            <a:extLst>
              <a:ext uri="{FF2B5EF4-FFF2-40B4-BE49-F238E27FC236}">
                <a16:creationId xmlns:a16="http://schemas.microsoft.com/office/drawing/2014/main" id="{096D8641-2937-1658-A38F-56FBEC7AC70B}"/>
              </a:ext>
            </a:extLst>
          </p:cNvPr>
          <p:cNvSpPr/>
          <p:nvPr/>
        </p:nvSpPr>
        <p:spPr>
          <a:xfrm>
            <a:off x="3658256" y="1204687"/>
            <a:ext cx="1770087" cy="1208922"/>
          </a:xfrm>
          <a:prstGeom prst="rect">
            <a:avLst/>
          </a:pr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02200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triangl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13399</TotalTime>
  <Words>1551</Words>
  <Application>Microsoft Office PowerPoint</Application>
  <PresentationFormat>ワイド画面</PresentationFormat>
  <Paragraphs>399</Paragraphs>
  <Slides>22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菅 健康</dc:creator>
  <cp:lastModifiedBy>菅 健康</cp:lastModifiedBy>
  <cp:revision>769</cp:revision>
  <dcterms:created xsi:type="dcterms:W3CDTF">2022-12-21T09:22:38Z</dcterms:created>
  <dcterms:modified xsi:type="dcterms:W3CDTF">2023-01-05T15:15:24Z</dcterms:modified>
</cp:coreProperties>
</file>