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8" r:id="rId4"/>
    <p:sldId id="259" r:id="rId5"/>
    <p:sldId id="261" r:id="rId6"/>
    <p:sldId id="262" r:id="rId7"/>
    <p:sldId id="263" r:id="rId8"/>
    <p:sldId id="264" r:id="rId9"/>
    <p:sldId id="265" r:id="rId10"/>
    <p:sldId id="266" r:id="rId11"/>
    <p:sldId id="267" r:id="rId12"/>
    <p:sldId id="268" r:id="rId13"/>
    <p:sldId id="275" r:id="rId14"/>
    <p:sldId id="276" r:id="rId15"/>
    <p:sldId id="278" r:id="rId16"/>
    <p:sldId id="279" r:id="rId17"/>
    <p:sldId id="28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9706A-B4C0-44A0-B543-5E1C07D5BC63}" type="datetimeFigureOut">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53249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9706A-B4C0-44A0-B543-5E1C07D5BC63}" type="datetimeFigureOut">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47408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9706A-B4C0-44A0-B543-5E1C07D5BC63}" type="datetimeFigureOut">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151674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A8E83-2159-44DE-B4A1-9D820E5FE31E}"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21168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44F94-CC35-4064-93E7-E8FCA9BE1025}"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71665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BE29A3-37AD-4A97-99C2-C7846809D0FC}"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194814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2C259-5FB1-4DA5-8306-161F9AE24EA0}"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209532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332A4-F9CA-4D3C-97B4-7F6B8527A671}" type="datetime1">
              <a:rPr lang="en-US" smtClean="0"/>
              <a:t>11-Jul-19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472711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52D73-7C19-4666-830D-B313929BF83A}" type="datetime1">
              <a:rPr lang="en-US" smtClean="0"/>
              <a:t>11-Jul-19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749208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6BDE4-2BF1-479A-9A0E-D966BA80BEA0}" type="datetime1">
              <a:rPr lang="en-US" smtClean="0"/>
              <a:t>11-Jul-19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4280386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AF3DA8-2B6A-476F-9083-A90634BF5D5E}"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4006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9706A-B4C0-44A0-B543-5E1C07D5BC63}" type="datetimeFigureOut">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1749298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1C63CD-5E1B-4951-9A86-40DA7CEB6851}" type="datetime1">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3591097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0AEF4-EC7D-4D13-B9A0-E33F0278EDC3}"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239883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9F7CA-DB64-414B-B4F8-E62EF07D0DAE}" type="datetime1">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09403-3ADD-4FE7-A6CC-0A4CFE6A61AB}" type="slidenum">
              <a:rPr lang="en-US" smtClean="0"/>
              <a:t>‹#›</a:t>
            </a:fld>
            <a:endParaRPr lang="en-US"/>
          </a:p>
        </p:txBody>
      </p:sp>
    </p:spTree>
    <p:extLst>
      <p:ext uri="{BB962C8B-B14F-4D97-AF65-F5344CB8AC3E}">
        <p14:creationId xmlns:p14="http://schemas.microsoft.com/office/powerpoint/2010/main" val="20968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9706A-B4C0-44A0-B543-5E1C07D5BC63}" type="datetimeFigureOut">
              <a:rPr lang="en-US" smtClean="0"/>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01621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9706A-B4C0-44A0-B543-5E1C07D5BC63}" type="datetimeFigureOut">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12071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9706A-B4C0-44A0-B543-5E1C07D5BC63}" type="datetimeFigureOut">
              <a:rPr lang="en-US" smtClean="0"/>
              <a:t>11-Jul-19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45909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9706A-B4C0-44A0-B543-5E1C07D5BC63}" type="datetimeFigureOut">
              <a:rPr lang="en-US" smtClean="0"/>
              <a:t>11-Jul-19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230036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9706A-B4C0-44A0-B543-5E1C07D5BC63}" type="datetimeFigureOut">
              <a:rPr lang="en-US" smtClean="0"/>
              <a:t>11-Jul-19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255568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9706A-B4C0-44A0-B543-5E1C07D5BC63}" type="datetimeFigureOut">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33137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9706A-B4C0-44A0-B543-5E1C07D5BC63}" type="datetimeFigureOut">
              <a:rPr lang="en-US" smtClean="0"/>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BD22-7265-4120-B60A-0B9087E34B86}" type="slidenum">
              <a:rPr lang="en-US" smtClean="0"/>
              <a:t>‹#›</a:t>
            </a:fld>
            <a:endParaRPr lang="en-US"/>
          </a:p>
        </p:txBody>
      </p:sp>
    </p:spTree>
    <p:extLst>
      <p:ext uri="{BB962C8B-B14F-4D97-AF65-F5344CB8AC3E}">
        <p14:creationId xmlns:p14="http://schemas.microsoft.com/office/powerpoint/2010/main" val="2633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9706A-B4C0-44A0-B543-5E1C07D5BC63}" type="datetimeFigureOut">
              <a:rPr lang="en-US" smtClean="0"/>
              <a:t>11-Jul-19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4BD22-7265-4120-B60A-0B9087E34B86}" type="slidenum">
              <a:rPr lang="en-US" smtClean="0"/>
              <a:t>‹#›</a:t>
            </a:fld>
            <a:endParaRPr lang="en-US"/>
          </a:p>
        </p:txBody>
      </p:sp>
    </p:spTree>
    <p:extLst>
      <p:ext uri="{BB962C8B-B14F-4D97-AF65-F5344CB8AC3E}">
        <p14:creationId xmlns:p14="http://schemas.microsoft.com/office/powerpoint/2010/main" val="395812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72F9C-FE32-474A-9199-AC6A4595A268}" type="datetime1">
              <a:rPr lang="en-US" smtClean="0"/>
              <a:t>11-Jul-19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09403-3ADD-4FE7-A6CC-0A4CFE6A61AB}" type="slidenum">
              <a:rPr lang="en-US" smtClean="0"/>
              <a:t>‹#›</a:t>
            </a:fld>
            <a:endParaRPr lang="en-US"/>
          </a:p>
        </p:txBody>
      </p:sp>
    </p:spTree>
    <p:extLst>
      <p:ext uri="{BB962C8B-B14F-4D97-AF65-F5344CB8AC3E}">
        <p14:creationId xmlns:p14="http://schemas.microsoft.com/office/powerpoint/2010/main" val="39799111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eeruSubbuAmi/DHT22/blob/master/DHT22.ino" TargetMode="External"/><Relationship Id="rId2" Type="http://schemas.openxmlformats.org/officeDocument/2006/relationships/hyperlink" Target="https://www.edureka.co/blockchain-training?gclid=EAIaIQobChMIupS5ztSN3wIVVg4rCh1UAgk8EAAYASAAEgJ18_D_BwE" TargetMode="External"/><Relationship Id="rId1" Type="http://schemas.openxmlformats.org/officeDocument/2006/relationships/slideLayout" Target="../slideLayouts/slideLayout13.xml"/><Relationship Id="rId6" Type="http://schemas.openxmlformats.org/officeDocument/2006/relationships/hyperlink" Target="https://solidity.readthedocs.io/en/v0.4.25/" TargetMode="External"/><Relationship Id="rId5" Type="http://schemas.openxmlformats.org/officeDocument/2006/relationships/hyperlink" Target="https://docs.oraclize.it/#background" TargetMode="External"/><Relationship Id="rId4" Type="http://schemas.openxmlformats.org/officeDocument/2006/relationships/hyperlink" Target="https://www.quora.com/What-are-weather-prediction-algorithms-Are-there-any-predefined-algorithm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etamask.io/" TargetMode="External"/><Relationship Id="rId13" Type="http://schemas.openxmlformats.org/officeDocument/2006/relationships/hyperlink" Target="https://gideonvos.wordpress.com/2017/12/20/gps-iot-blockchain-integration-to-erp/" TargetMode="External"/><Relationship Id="rId3" Type="http://schemas.openxmlformats.org/officeDocument/2006/relationships/hyperlink" Target="http://ethdocs.org/en/latest/contracts-and-transactions/developer-tools.html" TargetMode="External"/><Relationship Id="rId7" Type="http://schemas.openxmlformats.org/officeDocument/2006/relationships/hyperlink" Target="https://etherscan.io/" TargetMode="External"/><Relationship Id="rId12" Type="http://schemas.openxmlformats.org/officeDocument/2006/relationships/hyperlink" Target="https://www.postscapes.com/blockchains-and-the-internet-of-things/" TargetMode="External"/><Relationship Id="rId2" Type="http://schemas.openxmlformats.org/officeDocument/2006/relationships/hyperlink" Target="https://readthedocs.org/projects/ethereum-homestead/" TargetMode="External"/><Relationship Id="rId1" Type="http://schemas.openxmlformats.org/officeDocument/2006/relationships/slideLayout" Target="../slideLayouts/slideLayout13.xml"/><Relationship Id="rId6" Type="http://schemas.openxmlformats.org/officeDocument/2006/relationships/hyperlink" Target="https://remix.readthedocs.io/en/latest/" TargetMode="External"/><Relationship Id="rId11" Type="http://schemas.openxmlformats.org/officeDocument/2006/relationships/hyperlink" Target="https://vehicleinspection.nzta.govt.nz/virms/entry-certification/pre-reg-and-vin/vehicle-attributes/recording-vehicle-attributes" TargetMode="External"/><Relationship Id="rId5" Type="http://schemas.openxmlformats.org/officeDocument/2006/relationships/hyperlink" Target="https://ethereum.github.io/yellowpaper/paper.pdf" TargetMode="External"/><Relationship Id="rId10" Type="http://schemas.openxmlformats.org/officeDocument/2006/relationships/hyperlink" Target="https://www.coursera.org/specializations/blockchain" TargetMode="External"/><Relationship Id="rId4" Type="http://schemas.openxmlformats.org/officeDocument/2006/relationships/hyperlink" Target="https://truffleframework.com/" TargetMode="External"/><Relationship Id="rId9" Type="http://schemas.openxmlformats.org/officeDocument/2006/relationships/hyperlink" Target="https://web3js.readthedocs.io/en/1.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03BB8-6991-4A49-8821-77EE7740D4FC}"/>
              </a:ext>
            </a:extLst>
          </p:cNvPr>
          <p:cNvSpPr>
            <a:spLocks noGrp="1"/>
          </p:cNvSpPr>
          <p:nvPr>
            <p:ph type="ctrTitle"/>
          </p:nvPr>
        </p:nvSpPr>
        <p:spPr>
          <a:xfrm>
            <a:off x="685800" y="238539"/>
            <a:ext cx="7772400" cy="6400800"/>
          </a:xfrm>
        </p:spPr>
        <p:txBody>
          <a:bodyPr anchor="ctr" anchorCtr="1">
            <a:normAutofit/>
          </a:bodyPr>
          <a:lstStyle/>
          <a:p>
            <a:pPr>
              <a:lnSpc>
                <a:spcPct val="150000"/>
              </a:lnSpc>
            </a:pPr>
            <a:r>
              <a:rPr lang="en-US" sz="2200" b="1" dirty="0">
                <a:latin typeface="Times New Roman" panose="02020603050405020304" pitchFamily="18" charset="0"/>
                <a:cs typeface="Times New Roman" panose="02020603050405020304" pitchFamily="18" charset="0"/>
              </a:rPr>
              <a:t>STORING THE TRUSTED WEATHER REPORTS ON BLOCKCHAIN FOR THE BETTER PREDICTION</a:t>
            </a:r>
            <a:br>
              <a:rPr lang="en-US" sz="22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Vijay Sugali</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30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0"/>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WORKING DESCRIPTION</a:t>
            </a: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0BEC6417-C636-4B8D-BC57-DCCC44EC4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43" y="1325563"/>
            <a:ext cx="8244114" cy="4635051"/>
          </a:xfrm>
          <a:prstGeom prst="rect">
            <a:avLst/>
          </a:prstGeom>
        </p:spPr>
      </p:pic>
    </p:spTree>
    <p:extLst>
      <p:ext uri="{BB962C8B-B14F-4D97-AF65-F5344CB8AC3E}">
        <p14:creationId xmlns:p14="http://schemas.microsoft.com/office/powerpoint/2010/main" val="345333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0"/>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WORKING DESCRIPTION</a:t>
            </a: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163212C-FDE4-4C73-80C4-CAE4CB28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325563"/>
            <a:ext cx="7886700" cy="4434104"/>
          </a:xfrm>
          <a:prstGeom prst="rect">
            <a:avLst/>
          </a:prstGeom>
        </p:spPr>
      </p:pic>
    </p:spTree>
    <p:extLst>
      <p:ext uri="{BB962C8B-B14F-4D97-AF65-F5344CB8AC3E}">
        <p14:creationId xmlns:p14="http://schemas.microsoft.com/office/powerpoint/2010/main" val="172067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609A7-D78E-43F8-97BF-5F25ABB62A84}"/>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RESULT</a:t>
            </a:r>
          </a:p>
        </p:txBody>
      </p:sp>
      <p:sp>
        <p:nvSpPr>
          <p:cNvPr id="5" name="TextBox 4">
            <a:extLst>
              <a:ext uri="{FF2B5EF4-FFF2-40B4-BE49-F238E27FC236}">
                <a16:creationId xmlns:a16="http://schemas.microsoft.com/office/drawing/2014/main" id="{D012B8DC-714A-47FC-9EAC-356E273DF482}"/>
              </a:ext>
            </a:extLst>
          </p:cNvPr>
          <p:cNvSpPr txBox="1"/>
          <p:nvPr/>
        </p:nvSpPr>
        <p:spPr>
          <a:xfrm>
            <a:off x="628650" y="1690689"/>
            <a:ext cx="7886700" cy="3076291"/>
          </a:xfrm>
          <a:prstGeom prst="rect">
            <a:avLst/>
          </a:prstGeom>
          <a:noFill/>
        </p:spPr>
        <p:txBody>
          <a:bodyPr wrap="square" rtlCol="0">
            <a:spAutoFit/>
          </a:bodyPr>
          <a:lstStyle/>
          <a:p>
            <a:pPr lvl="1" algn="just">
              <a:lnSpc>
                <a:spcPct val="200000"/>
              </a:lnSpc>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have successfully built an automated channel to measure, collect and store the weather details in Blockchain. This data becomes trusted and reliable by the nature it is built. Hence, we hope the prediction accuracy will be improved by transforming the method from existing to the method we proposed through this project.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4AA2C8B-F7C8-488C-9C76-5398B52D31B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69EB5-4145-4D5A-8294-2F786E6C883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BA1771F-9671-4A6C-8EA2-654945D520E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59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609A7-D78E-43F8-97BF-5F25ABB62A84}"/>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FUTURE WORK</a:t>
            </a:r>
          </a:p>
        </p:txBody>
      </p:sp>
      <p:sp>
        <p:nvSpPr>
          <p:cNvPr id="5" name="TextBox 4">
            <a:extLst>
              <a:ext uri="{FF2B5EF4-FFF2-40B4-BE49-F238E27FC236}">
                <a16:creationId xmlns:a16="http://schemas.microsoft.com/office/drawing/2014/main" id="{D012B8DC-714A-47FC-9EAC-356E273DF482}"/>
              </a:ext>
            </a:extLst>
          </p:cNvPr>
          <p:cNvSpPr txBox="1"/>
          <p:nvPr/>
        </p:nvSpPr>
        <p:spPr>
          <a:xfrm>
            <a:off x="628650" y="1850346"/>
            <a:ext cx="7886700" cy="3477875"/>
          </a:xfrm>
          <a:prstGeom prst="rect">
            <a:avLst/>
          </a:prstGeom>
          <a:noFill/>
        </p:spPr>
        <p:txBody>
          <a:bodyPr wrap="square" rtlCol="0">
            <a:spAutoFit/>
          </a:bodyPr>
          <a:lstStyle/>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the successful integration of things with Blockchain, we can even extend this to other real-life applications.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major applications is finding air quality index using IoT sensors and updating the measurements into the Blockchain with location and timestamp.</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know the air quality index is used to find the pollutant levels in the surroundings.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Hence, when government adopts this project and install these set up into various places of industries and factories, government can monitor whether the factories and industries are releasing the pollution up to the extent kept by the government.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4AA2C8B-F7C8-488C-9C76-5398B52D31B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8969EB5-4145-4D5A-8294-2F786E6C883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1BA1771F-9671-4A6C-8EA2-654945D520E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45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E3F256-AB93-403D-89EE-31D39E2FA9EA}"/>
              </a:ext>
            </a:extLst>
          </p:cNvPr>
          <p:cNvSpPr>
            <a:spLocks noGrp="1"/>
          </p:cNvSpPr>
          <p:nvPr>
            <p:ph type="title"/>
          </p:nvPr>
        </p:nvSpPr>
        <p:spPr>
          <a:xfrm>
            <a:off x="628650" y="0"/>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1C079AA-5208-4142-8C9D-4D2DE8E9A5F3}"/>
              </a:ext>
            </a:extLst>
          </p:cNvPr>
          <p:cNvSpPr txBox="1"/>
          <p:nvPr/>
        </p:nvSpPr>
        <p:spPr>
          <a:xfrm>
            <a:off x="535884" y="958502"/>
            <a:ext cx="7886700" cy="4613058"/>
          </a:xfrm>
          <a:prstGeom prst="rect">
            <a:avLst/>
          </a:prstGeom>
          <a:noFill/>
        </p:spPr>
        <p:txBody>
          <a:bodyPr wrap="square" rtlCol="0">
            <a:spAutoFit/>
          </a:bodyPr>
          <a:lstStyle/>
          <a:p>
            <a:pPr marL="342900" marR="0" lvl="0" indent="-342900" algn="l" defTabSz="457200" rtl="0" eaLnBrk="1" fontAlgn="auto" latinLnBrk="0" hangingPunct="1">
              <a:lnSpc>
                <a:spcPct val="150000"/>
              </a:lnSpc>
              <a:spcBef>
                <a:spcPts val="0"/>
              </a:spcBef>
              <a:spcAft>
                <a:spcPts val="0"/>
              </a:spcAft>
              <a:buClrTx/>
              <a:buSzPct val="100000"/>
              <a:buFont typeface="Wingdings" panose="05000000000000000000" pitchFamily="2" charset="2"/>
              <a:buChar char="q"/>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Satoshi Nakamoto, Bitcoin: A peer-to-peer electronic cash system, a white paper in 2008.</a:t>
            </a:r>
          </a:p>
          <a:p>
            <a:pPr marL="342900" marR="0" lvl="0" indent="-342900" algn="l" defTabSz="457200" rtl="0" eaLnBrk="1" fontAlgn="auto" latinLnBrk="0" hangingPunct="1">
              <a:lnSpc>
                <a:spcPct val="150000"/>
              </a:lnSpc>
              <a:spcBef>
                <a:spcPts val="0"/>
              </a:spcBef>
              <a:spcAft>
                <a:spcPts val="0"/>
              </a:spcAft>
              <a:buClrTx/>
              <a:buSzPct val="100000"/>
              <a:buFont typeface="Wingdings" panose="05000000000000000000" pitchFamily="2" charset="2"/>
              <a:buChar char="q"/>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Edureka, </a:t>
            </a:r>
            <a:r>
              <a:rPr kumimoji="0" lang="en-US" b="0"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2"/>
              </a:rPr>
              <a:t>https://www.edureka.co/blockchain-training?gclid=EAIaIQobChMIupS5ztSN3wIVVg4rCh1UAgk8EAAYASAAEgJ18_D_BwE</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online certification course taken in 2017.</a:t>
            </a:r>
          </a:p>
          <a:p>
            <a:pPr marL="285750" lvl="0" indent="-285750">
              <a:lnSpc>
                <a:spcPct val="150000"/>
              </a:lnSpc>
              <a:buFont typeface="Wingdings" panose="05000000000000000000" pitchFamily="2" charset="2"/>
              <a:buChar char="q"/>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Arduino code, </a:t>
            </a:r>
            <a:r>
              <a:rPr lang="en-US" dirty="0">
                <a:latin typeface="Times New Roman" panose="02020603050405020304" pitchFamily="18" charset="0"/>
                <a:cs typeface="Times New Roman" panose="02020603050405020304" pitchFamily="18" charset="0"/>
                <a:hlinkClick r:id="rId3"/>
              </a:rPr>
              <a:t>https://github.com/VeeruSubbuAmi/DHT22/blob/master/DHT22.ino</a:t>
            </a:r>
            <a:r>
              <a:rPr lang="en-US" dirty="0">
                <a:latin typeface="Times New Roman" panose="02020603050405020304" pitchFamily="18" charset="0"/>
                <a:cs typeface="Times New Roman" panose="02020603050405020304" pitchFamily="18" charset="0"/>
              </a:rPr>
              <a:t> </a:t>
            </a:r>
          </a:p>
          <a:p>
            <a:pPr marL="285750" lvl="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Prediction Algorithms, </a:t>
            </a:r>
            <a:r>
              <a:rPr lang="en-US" dirty="0">
                <a:latin typeface="Times New Roman" panose="02020603050405020304" pitchFamily="18" charset="0"/>
                <a:cs typeface="Times New Roman" panose="02020603050405020304" pitchFamily="18" charset="0"/>
                <a:hlinkClick r:id="rId4"/>
              </a:rPr>
              <a:t>https://www.quora.com/What-are-weather-prediction-algorithms-Are-there-any-predefined-algorithms</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Oraclize, </a:t>
            </a:r>
            <a:r>
              <a:rPr lang="en-US" dirty="0">
                <a:latin typeface="Times New Roman" panose="02020603050405020304" pitchFamily="18" charset="0"/>
                <a:cs typeface="Times New Roman" panose="02020603050405020304" pitchFamily="18" charset="0"/>
                <a:hlinkClick r:id="rId5"/>
              </a:rPr>
              <a:t>https://docs.oraclize.it/#background</a:t>
            </a:r>
            <a:endParaRPr lang="en-US" dirty="0">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50000"/>
              </a:lnSpc>
              <a:spcBef>
                <a:spcPts val="0"/>
              </a:spcBef>
              <a:spcAft>
                <a:spcPts val="0"/>
              </a:spcAft>
              <a:buClrTx/>
              <a:buSzPct val="100000"/>
              <a:buFont typeface="Wingdings" panose="05000000000000000000" pitchFamily="2" charset="2"/>
              <a:buChar char="q"/>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Solidity Open Source, </a:t>
            </a:r>
            <a:r>
              <a:rPr kumimoji="0" lang="en-US" b="0"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hlinkClick r:id="rId6"/>
              </a:rPr>
              <a:t>https://solidity.readthedocs.io/en/v0.4.25/</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6E20C79C-6656-43A2-BFEE-87A6C495BD7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BDB492C-1198-491F-A5A0-235C13B2D88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FCCD96E-B246-447F-A9FC-46D0611561A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0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EE88A7-F911-4E17-997B-506AAD3038E3}"/>
              </a:ext>
            </a:extLst>
          </p:cNvPr>
          <p:cNvSpPr>
            <a:spLocks noGrp="1"/>
          </p:cNvSpPr>
          <p:nvPr>
            <p:ph type="title"/>
          </p:nvPr>
        </p:nvSpPr>
        <p:spPr>
          <a:xfrm>
            <a:off x="628650" y="318052"/>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REFERENCES </a:t>
            </a:r>
            <a:r>
              <a:rPr lang="en-US" sz="2400" i="1" dirty="0">
                <a:latin typeface="Times New Roman" panose="02020603050405020304" pitchFamily="18" charset="0"/>
                <a:cs typeface="Times New Roman" panose="02020603050405020304" pitchFamily="18" charset="0"/>
              </a:rPr>
              <a:t>continued </a:t>
            </a:r>
            <a:endParaRPr lang="en-US"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2F325C-314F-4DAD-86A5-073ED833C5AD}"/>
              </a:ext>
            </a:extLst>
          </p:cNvPr>
          <p:cNvSpPr txBox="1"/>
          <p:nvPr/>
        </p:nvSpPr>
        <p:spPr>
          <a:xfrm>
            <a:off x="628650" y="1475336"/>
            <a:ext cx="7886700" cy="4901150"/>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Ethereum Community,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2"/>
              </a:rPr>
              <a:t>https://readthedocs.org/projects/ethereum-homestead/</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Dapps, Ethereum community,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http://ethdocs.org/en/latest/contracts-and-transactions/developer-tools.html</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Truffle framework,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4"/>
              </a:rPr>
              <a:t>https://truffleframework.com/</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Gavin Wood, Ethereum yellow paper,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5"/>
              </a:rPr>
              <a:t>https://ethereum.github.io/yellowpaper/paper.pdf</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sited in 2018.</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Ethereum Community, Remix browser,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6"/>
              </a:rPr>
              <a:t>https://remix.readthedocs.io/en/latest/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Etherscan,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7"/>
              </a:rPr>
              <a:t>https://etherscan.io/</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Metamask,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8"/>
              </a:rPr>
              <a:t>https://metamask.io/</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Web3.js, Open docs,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9"/>
              </a:rPr>
              <a:t>https://web3js.readthedocs.io/en/1.0/</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Coursera Buffalo University, Specialization on Blockchain,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0"/>
              </a:rPr>
              <a:t>https://www.coursera.org/specializations/blockchain</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taken in 2018.</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New Zealand Transport Agency,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1"/>
              </a:rPr>
              <a:t>https://vehicleinspection.nzta.govt.nz/virms/entry-certification/pre-reg-and-vin/vehicle-attributes/recording-vehicle-attributes</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sited in 2013.</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Post capes,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2"/>
              </a:rPr>
              <a:t>https://www.postscapes.com/blockchains-and-the-internet-of-things/</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Xalentis,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3"/>
              </a:rPr>
              <a:t>https://gideonvos.wordpress.com/2017/12/20/gps-iot-blockchain-integration-to-erp/</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2" name="Date Placeholder 1">
            <a:extLst>
              <a:ext uri="{FF2B5EF4-FFF2-40B4-BE49-F238E27FC236}">
                <a16:creationId xmlns:a16="http://schemas.microsoft.com/office/drawing/2014/main" id="{C100DF4C-F409-401F-85DF-1B4966BAD4E2}"/>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11455CC-81BC-4B36-9CAF-3F8E89534BD9}"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4B76DBA-1A1F-459A-B31B-A887B07BB34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16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AA5439-99BA-423B-96B0-EB85EE530CB0}"/>
              </a:ext>
            </a:extLst>
          </p:cNvPr>
          <p:cNvSpPr>
            <a:spLocks noGrp="1"/>
          </p:cNvSpPr>
          <p:nvPr>
            <p:ph type="title"/>
          </p:nvPr>
        </p:nvSpPr>
        <p:spPr>
          <a:xfrm>
            <a:off x="747920" y="2657752"/>
            <a:ext cx="7886700" cy="1325563"/>
          </a:xfrm>
        </p:spPr>
        <p:txBody>
          <a:bodyPr>
            <a:noAutofit/>
          </a:bodyPr>
          <a:lstStyle/>
          <a:p>
            <a:r>
              <a:rPr lang="en-US" sz="9600" b="1" dirty="0">
                <a:latin typeface="Times New Roman" panose="02020603050405020304" pitchFamily="18" charset="0"/>
                <a:cs typeface="Times New Roman" panose="02020603050405020304" pitchFamily="18" charset="0"/>
              </a:rPr>
              <a:t>THANK YOU</a:t>
            </a:r>
          </a:p>
        </p:txBody>
      </p:sp>
      <p:sp>
        <p:nvSpPr>
          <p:cNvPr id="2" name="Date Placeholder 1">
            <a:extLst>
              <a:ext uri="{FF2B5EF4-FFF2-40B4-BE49-F238E27FC236}">
                <a16:creationId xmlns:a16="http://schemas.microsoft.com/office/drawing/2014/main" id="{C5EF932A-FBD5-4D8C-AECD-B1D5175775B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E9C2F89-7BED-410C-9AC2-11485488395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DA337FE-D116-4CF9-9071-47A727959DA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25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E601-D2DF-4436-B245-81F7C90FB9F6}"/>
              </a:ext>
            </a:extLst>
          </p:cNvPr>
          <p:cNvSpPr>
            <a:spLocks noGrp="1"/>
          </p:cNvSpPr>
          <p:nvPr>
            <p:ph type="title"/>
          </p:nvPr>
        </p:nvSpPr>
        <p:spPr>
          <a:xfrm>
            <a:off x="628650" y="153091"/>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OVERVIEW</a:t>
            </a:r>
          </a:p>
        </p:txBody>
      </p:sp>
      <p:sp>
        <p:nvSpPr>
          <p:cNvPr id="4" name="TextBox 3">
            <a:extLst>
              <a:ext uri="{FF2B5EF4-FFF2-40B4-BE49-F238E27FC236}">
                <a16:creationId xmlns:a16="http://schemas.microsoft.com/office/drawing/2014/main" id="{929142FE-6C24-4AAB-832D-3FF7C9316C9A}"/>
              </a:ext>
            </a:extLst>
          </p:cNvPr>
          <p:cNvSpPr txBox="1"/>
          <p:nvPr/>
        </p:nvSpPr>
        <p:spPr>
          <a:xfrm>
            <a:off x="628650" y="1240562"/>
            <a:ext cx="7460974" cy="4653646"/>
          </a:xfrm>
          <a:prstGeom prst="rect">
            <a:avLst/>
          </a:prstGeom>
          <a:noFill/>
        </p:spPr>
        <p:txBody>
          <a:bodyPr wrap="square" rtlCol="0">
            <a:spAutoFit/>
          </a:bodyPr>
          <a:lstStyle/>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Abstract</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Identification of problem</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Possible solution</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Method</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Tasks</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Working description </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work</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4826B086-5019-4495-81F6-AADE83636E74}"/>
              </a:ext>
            </a:extLst>
          </p:cNvPr>
          <p:cNvSpPr>
            <a:spLocks noGrp="1"/>
          </p:cNvSpPr>
          <p:nvPr>
            <p:ph type="dt" sz="half" idx="10"/>
          </p:nvPr>
        </p:nvSpPr>
        <p:spPr>
          <a:xfrm>
            <a:off x="202924" y="6492875"/>
            <a:ext cx="20574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F501638-C1A4-47EC-AED6-AC639DC64DF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BC6FD8DA-652E-4FCC-8FBC-5C8AAD0F2579}"/>
              </a:ext>
            </a:extLst>
          </p:cNvPr>
          <p:cNvSpPr>
            <a:spLocks noGrp="1"/>
          </p:cNvSpPr>
          <p:nvPr>
            <p:ph type="sldNum" sz="quarter" idx="12"/>
          </p:nvPr>
        </p:nvSpPr>
        <p:spPr>
          <a:xfrm>
            <a:off x="6883676" y="6492874"/>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0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491874-6419-494B-B893-5DAB2A318051}"/>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8191D19C-B894-4124-8B6C-EA1CC72C100A}"/>
              </a:ext>
            </a:extLst>
          </p:cNvPr>
          <p:cNvSpPr txBox="1"/>
          <p:nvPr/>
        </p:nvSpPr>
        <p:spPr>
          <a:xfrm>
            <a:off x="628650" y="1475336"/>
            <a:ext cx="7886700" cy="4191981"/>
          </a:xfrm>
          <a:prstGeom prst="rect">
            <a:avLst/>
          </a:prstGeom>
          <a:noFill/>
        </p:spPr>
        <p:txBody>
          <a:bodyPr wrap="square" rtlCol="0">
            <a:spAutoFit/>
          </a:bodyPr>
          <a:lstStyle/>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prstClr val="black"/>
                </a:solidFill>
                <a:latin typeface="Times New Roman" panose="02020603050405020304" pitchFamily="18" charset="0"/>
                <a:cs typeface="Times New Roman" panose="02020603050405020304" pitchFamily="18" charset="0"/>
              </a:rPr>
              <a:t>There is a need to update with technology and improve the results from existing methods.</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Prediction will be improved by using trusted and reliable data.</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Using centralized </a:t>
            </a:r>
            <a:r>
              <a:rPr lang="en-US" sz="2000" dirty="0">
                <a:solidFill>
                  <a:prstClr val="black"/>
                </a:solidFill>
                <a:latin typeface="Times New Roman" panose="02020603050405020304" pitchFamily="18" charset="0"/>
                <a:cs typeface="Times New Roman" panose="02020603050405020304" pitchFamily="18" charset="0"/>
              </a:rPr>
              <a:t>servers is affects the reliability of the data.</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Weather prediction</a:t>
            </a:r>
            <a:r>
              <a:rPr lang="en-US" sz="2000" dirty="0">
                <a:solidFill>
                  <a:prstClr val="black"/>
                </a:solidFill>
                <a:latin typeface="Times New Roman" panose="02020603050405020304" pitchFamily="18" charset="0"/>
                <a:cs typeface="Times New Roman" panose="02020603050405020304" pitchFamily="18" charset="0"/>
              </a:rPr>
              <a:t> accuracy can be improved by having trusted and reliable data.</a:t>
            </a:r>
          </a:p>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 automated channel to measure, collect and store the data provides trusted and reliable data to predict weather with more accuracy.</a:t>
            </a:r>
          </a:p>
        </p:txBody>
      </p:sp>
      <p:sp>
        <p:nvSpPr>
          <p:cNvPr id="2" name="Date Placeholder 1">
            <a:extLst>
              <a:ext uri="{FF2B5EF4-FFF2-40B4-BE49-F238E27FC236}">
                <a16:creationId xmlns:a16="http://schemas.microsoft.com/office/drawing/2014/main" id="{0AA6C924-085C-4F9D-A0F4-34763F99FD91}"/>
              </a:ext>
            </a:extLst>
          </p:cNvPr>
          <p:cNvSpPr>
            <a:spLocks noGrp="1"/>
          </p:cNvSpPr>
          <p:nvPr>
            <p:ph type="dt" sz="half" idx="10"/>
          </p:nvPr>
        </p:nvSpPr>
        <p:spPr>
          <a:xfrm>
            <a:off x="164193" y="6435426"/>
            <a:ext cx="20574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8FD006F-E2B3-4B88-BBB1-C65D8AD7FAF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DAFFF0B-8F33-4B98-8FD5-E5696CD35939}"/>
              </a:ext>
            </a:extLst>
          </p:cNvPr>
          <p:cNvSpPr>
            <a:spLocks noGrp="1"/>
          </p:cNvSpPr>
          <p:nvPr>
            <p:ph type="sldNum" sz="quarter" idx="12"/>
          </p:nvPr>
        </p:nvSpPr>
        <p:spPr>
          <a:xfrm>
            <a:off x="6922407" y="6435426"/>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565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C0F55-4C77-410D-9ECD-EEEBDB65A31D}"/>
              </a:ext>
            </a:extLst>
          </p:cNvPr>
          <p:cNvSpPr>
            <a:spLocks noGrp="1"/>
          </p:cNvSpPr>
          <p:nvPr>
            <p:ph type="title"/>
          </p:nvPr>
        </p:nvSpPr>
        <p:spPr>
          <a:xfrm>
            <a:off x="628650" y="365126"/>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749AE09-E7FF-48F4-A858-0CCF23E30732}"/>
              </a:ext>
            </a:extLst>
          </p:cNvPr>
          <p:cNvSpPr txBox="1"/>
          <p:nvPr/>
        </p:nvSpPr>
        <p:spPr>
          <a:xfrm>
            <a:off x="333829" y="1924740"/>
            <a:ext cx="4238171" cy="3782061"/>
          </a:xfrm>
          <a:prstGeom prst="rect">
            <a:avLst/>
          </a:prstGeom>
          <a:noFill/>
        </p:spPr>
        <p:txBody>
          <a:bodyPr wrap="square" rtlCol="0">
            <a:spAutoFit/>
          </a:bodyPr>
          <a:lstStyle/>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About Blockchain Technology</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Decentralized server</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Distributed network</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Permanent ledger</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Two-way encryption</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Smart contracts</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Cryptography</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Hashing techniques</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Digital signatures</a:t>
            </a:r>
          </a:p>
        </p:txBody>
      </p:sp>
      <p:sp>
        <p:nvSpPr>
          <p:cNvPr id="2" name="Date Placeholder 1">
            <a:extLst>
              <a:ext uri="{FF2B5EF4-FFF2-40B4-BE49-F238E27FC236}">
                <a16:creationId xmlns:a16="http://schemas.microsoft.com/office/drawing/2014/main" id="{7480B0B8-C4E1-4244-A6F8-F2E70EDFD9C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8C7B3-4259-48DA-BF42-5C6B0CCF026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C7EF843D-1378-49FE-A5C2-35A1B27C9B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AA8E1B2-927D-4B65-AECC-12999933BEDA}"/>
              </a:ext>
            </a:extLst>
          </p:cNvPr>
          <p:cNvSpPr txBox="1"/>
          <p:nvPr/>
        </p:nvSpPr>
        <p:spPr>
          <a:xfrm>
            <a:off x="4463144" y="1924740"/>
            <a:ext cx="4238171" cy="4197559"/>
          </a:xfrm>
          <a:prstGeom prst="rect">
            <a:avLst/>
          </a:prstGeom>
          <a:noFill/>
        </p:spPr>
        <p:txBody>
          <a:bodyPr wrap="square" rtlCol="0">
            <a:spAutoFit/>
          </a:bodyPr>
          <a:lstStyle/>
          <a:p>
            <a:pPr marL="800100" marR="0" lvl="1"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About Internet of Things</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Devices connected with internet</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Smart distribution of information</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Distributed way of communication</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black"/>
                </a:solidFill>
                <a:latin typeface="Times New Roman" panose="02020603050405020304" pitchFamily="18" charset="0"/>
                <a:cs typeface="Times New Roman" panose="02020603050405020304" pitchFamily="18" charset="0"/>
              </a:rPr>
              <a:t>Sensors </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Arduino Programming</a:t>
            </a:r>
          </a:p>
          <a:p>
            <a:pPr marL="1257300"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665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IDENTIFICATION OF PROBLEM</a:t>
            </a:r>
          </a:p>
        </p:txBody>
      </p:sp>
      <p:sp>
        <p:nvSpPr>
          <p:cNvPr id="5" name="TextBox 4">
            <a:extLst>
              <a:ext uri="{FF2B5EF4-FFF2-40B4-BE49-F238E27FC236}">
                <a16:creationId xmlns:a16="http://schemas.microsoft.com/office/drawing/2014/main" id="{6FD6C660-F15A-4B67-8C99-0EEDAE54299F}"/>
              </a:ext>
            </a:extLst>
          </p:cNvPr>
          <p:cNvSpPr txBox="1"/>
          <p:nvPr/>
        </p:nvSpPr>
        <p:spPr>
          <a:xfrm>
            <a:off x="991507" y="1690689"/>
            <a:ext cx="7886700" cy="3076291"/>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may not be collected by genuine methods.</a:t>
            </a:r>
          </a:p>
          <a:p>
            <a:pPr marL="285750" lvl="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may be collected manually.</a:t>
            </a:r>
          </a:p>
          <a:p>
            <a:pPr marL="285750" lvl="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may be tampered by not maintaining proper systems.</a:t>
            </a:r>
          </a:p>
          <a:p>
            <a:pPr marL="285750" lvl="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timestamp and location at the time collection of the data may not maintained well.</a:t>
            </a: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37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685515-D31B-4285-8BFF-B309EE5E312E}"/>
              </a:ext>
            </a:extLst>
          </p:cNvPr>
          <p:cNvSpPr>
            <a:spLocks noGrp="1"/>
          </p:cNvSpPr>
          <p:nvPr>
            <p:ph type="dt" sz="half" idx="10"/>
          </p:nvPr>
        </p:nvSpPr>
        <p:spPr/>
        <p:txBody>
          <a:bodyPr/>
          <a:lstStyle/>
          <a:p>
            <a:fld id="{69D44F94-CC35-4064-93E7-E8FCA9BE1025}" type="datetime1">
              <a:rPr lang="en-US" smtClean="0"/>
              <a:t>11-Jul-19</a:t>
            </a:fld>
            <a:endParaRPr lang="en-US"/>
          </a:p>
        </p:txBody>
      </p:sp>
      <p:sp>
        <p:nvSpPr>
          <p:cNvPr id="5" name="Slide Number Placeholder 4">
            <a:extLst>
              <a:ext uri="{FF2B5EF4-FFF2-40B4-BE49-F238E27FC236}">
                <a16:creationId xmlns:a16="http://schemas.microsoft.com/office/drawing/2014/main" id="{D9DAFAFF-C249-44E5-B5E9-ACCBBA43B4FD}"/>
              </a:ext>
            </a:extLst>
          </p:cNvPr>
          <p:cNvSpPr>
            <a:spLocks noGrp="1"/>
          </p:cNvSpPr>
          <p:nvPr>
            <p:ph type="sldNum" sz="quarter" idx="12"/>
          </p:nvPr>
        </p:nvSpPr>
        <p:spPr/>
        <p:txBody>
          <a:bodyPr/>
          <a:lstStyle/>
          <a:p>
            <a:fld id="{8F809403-3ADD-4FE7-A6CC-0A4CFE6A61AB}" type="slidenum">
              <a:rPr lang="en-US" smtClean="0"/>
              <a:t>6</a:t>
            </a:fld>
            <a:endParaRPr lang="en-US"/>
          </a:p>
        </p:txBody>
      </p:sp>
      <p:sp>
        <p:nvSpPr>
          <p:cNvPr id="6" name="Title 1">
            <a:extLst>
              <a:ext uri="{FF2B5EF4-FFF2-40B4-BE49-F238E27FC236}">
                <a16:creationId xmlns:a16="http://schemas.microsoft.com/office/drawing/2014/main" id="{7990DE61-2C76-418D-AF67-5FC6444C826D}"/>
              </a:ext>
            </a:extLst>
          </p:cNvPr>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MAJOR ISSUES IN EXISTING SYSTEM</a:t>
            </a:r>
          </a:p>
        </p:txBody>
      </p:sp>
      <p:sp>
        <p:nvSpPr>
          <p:cNvPr id="7" name="TextBox 6">
            <a:extLst>
              <a:ext uri="{FF2B5EF4-FFF2-40B4-BE49-F238E27FC236}">
                <a16:creationId xmlns:a16="http://schemas.microsoft.com/office/drawing/2014/main" id="{0379B038-911B-427F-B8A1-BAD17D535AEB}"/>
              </a:ext>
            </a:extLst>
          </p:cNvPr>
          <p:cNvSpPr txBox="1"/>
          <p:nvPr/>
        </p:nvSpPr>
        <p:spPr>
          <a:xfrm>
            <a:off x="1143907" y="1843089"/>
            <a:ext cx="7886700" cy="326865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monitorization is done by admins. Admins can tamper the data for their own personal benefits, or they can access the data and sell to others.</a:t>
            </a:r>
          </a:p>
          <a:p>
            <a:pPr marL="285750" lvl="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can be destroyed due to natural hazards. There is no way to retrieve back.</a:t>
            </a:r>
          </a:p>
          <a:p>
            <a:pPr marL="285750" lvl="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is stored in servers either manually or by automated process. If data is stored manually, there will be human error.</a:t>
            </a:r>
          </a:p>
        </p:txBody>
      </p:sp>
    </p:spTree>
    <p:extLst>
      <p:ext uri="{BB962C8B-B14F-4D97-AF65-F5344CB8AC3E}">
        <p14:creationId xmlns:p14="http://schemas.microsoft.com/office/powerpoint/2010/main" val="426525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SOLUTION</a:t>
            </a: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0F2C6AD-1618-4975-BBA0-BF6E4700E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6" y="1429432"/>
            <a:ext cx="7736114" cy="4665662"/>
          </a:xfrm>
          <a:prstGeom prst="rect">
            <a:avLst/>
          </a:prstGeom>
        </p:spPr>
      </p:pic>
    </p:spTree>
    <p:extLst>
      <p:ext uri="{BB962C8B-B14F-4D97-AF65-F5344CB8AC3E}">
        <p14:creationId xmlns:p14="http://schemas.microsoft.com/office/powerpoint/2010/main" val="302666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6FD6C660-F15A-4B67-8C99-0EEDAE54299F}"/>
              </a:ext>
            </a:extLst>
          </p:cNvPr>
          <p:cNvSpPr txBox="1"/>
          <p:nvPr/>
        </p:nvSpPr>
        <p:spPr>
          <a:xfrm>
            <a:off x="991507" y="1690689"/>
            <a:ext cx="7886700" cy="2795958"/>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Measuring values using Internet of Things.</a:t>
            </a:r>
          </a:p>
          <a:p>
            <a:pPr marL="342900" lvl="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Sending the measured values into decentralized cloud.</a:t>
            </a:r>
          </a:p>
          <a:p>
            <a:pPr marL="342900" lvl="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Taking the data from decentralized cloud to smart contract using Oraclize technique.</a:t>
            </a:r>
          </a:p>
          <a:p>
            <a:pPr marL="342900" lvl="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Storing the collected data in Blockchain.</a:t>
            </a: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16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47891-C4AD-4219-B348-62EDA5F495FD}"/>
              </a:ext>
            </a:extLst>
          </p:cNvPr>
          <p:cNvSpPr>
            <a:spLocks noGrp="1"/>
          </p:cNvSpPr>
          <p:nvPr>
            <p:ph type="title"/>
          </p:nvPr>
        </p:nvSpPr>
        <p:spPr>
          <a:xfrm>
            <a:off x="628650" y="365126"/>
            <a:ext cx="7886700" cy="1325563"/>
          </a:xfrm>
        </p:spPr>
        <p:txBody>
          <a:bodyPr>
            <a:normAutofit/>
          </a:bodyPr>
          <a:lstStyle/>
          <a:p>
            <a:r>
              <a:rPr lang="en-US" sz="3600" b="1" dirty="0">
                <a:latin typeface="Times New Roman" panose="02020603050405020304" pitchFamily="18" charset="0"/>
                <a:cs typeface="Times New Roman" panose="02020603050405020304" pitchFamily="18" charset="0"/>
              </a:rPr>
              <a:t>WORKING DESCRIPTION</a:t>
            </a:r>
          </a:p>
        </p:txBody>
      </p:sp>
      <p:sp>
        <p:nvSpPr>
          <p:cNvPr id="5" name="TextBox 4">
            <a:extLst>
              <a:ext uri="{FF2B5EF4-FFF2-40B4-BE49-F238E27FC236}">
                <a16:creationId xmlns:a16="http://schemas.microsoft.com/office/drawing/2014/main" id="{6FD6C660-F15A-4B67-8C99-0EEDAE54299F}"/>
              </a:ext>
            </a:extLst>
          </p:cNvPr>
          <p:cNvSpPr txBox="1"/>
          <p:nvPr/>
        </p:nvSpPr>
        <p:spPr>
          <a:xfrm>
            <a:off x="991507" y="1690689"/>
            <a:ext cx="4001407" cy="4191981"/>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have taken some attributes and built an automated channel to provide trusted and reliable data.</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prstClr val="black"/>
                </a:solidFill>
                <a:latin typeface="Times New Roman" panose="02020603050405020304" pitchFamily="18" charset="0"/>
                <a:cs typeface="Times New Roman" panose="02020603050405020304" pitchFamily="18" charset="0"/>
              </a:rPr>
              <a:t>We have taken temperature and humidity using DHT22 sensor, NodeMCU, Arduino programming, Thingspeak cloud service, Oraclize and Ethereum Blockchain.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Date Placeholder 1">
            <a:extLst>
              <a:ext uri="{FF2B5EF4-FFF2-40B4-BE49-F238E27FC236}">
                <a16:creationId xmlns:a16="http://schemas.microsoft.com/office/drawing/2014/main" id="{5EEEC5A8-89A2-467A-BA33-463C2622745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1302CA4-7A09-4069-AE95-8AF53E3F878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11-Jul-19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D5BE4B66-651D-460A-B044-E669343FBA6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809403-3ADD-4FE7-A6CC-0A4CFE6A61A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3A3C902-2083-4919-ADEE-2D1F122CA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6752771" y="1395450"/>
            <a:ext cx="2391229" cy="2391229"/>
          </a:xfrm>
          <a:prstGeom prst="rect">
            <a:avLst/>
          </a:prstGeom>
        </p:spPr>
      </p:pic>
      <p:pic>
        <p:nvPicPr>
          <p:cNvPr id="9" name="Picture 8">
            <a:extLst>
              <a:ext uri="{FF2B5EF4-FFF2-40B4-BE49-F238E27FC236}">
                <a16:creationId xmlns:a16="http://schemas.microsoft.com/office/drawing/2014/main" id="{0588160F-0631-42BC-A470-9FCB2129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86245" y="4025101"/>
            <a:ext cx="2712612" cy="1325563"/>
          </a:xfrm>
          <a:prstGeom prst="rect">
            <a:avLst/>
          </a:prstGeom>
        </p:spPr>
      </p:pic>
      <p:pic>
        <p:nvPicPr>
          <p:cNvPr id="11" name="Picture 10">
            <a:extLst>
              <a:ext uri="{FF2B5EF4-FFF2-40B4-BE49-F238E27FC236}">
                <a16:creationId xmlns:a16="http://schemas.microsoft.com/office/drawing/2014/main" id="{2326F1A0-E323-4F61-870D-8015EC4F65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911" y="2389511"/>
            <a:ext cx="1883864" cy="1900011"/>
          </a:xfrm>
          <a:prstGeom prst="rect">
            <a:avLst/>
          </a:prstGeom>
        </p:spPr>
      </p:pic>
    </p:spTree>
    <p:extLst>
      <p:ext uri="{BB962C8B-B14F-4D97-AF65-F5344CB8AC3E}">
        <p14:creationId xmlns:p14="http://schemas.microsoft.com/office/powerpoint/2010/main" val="3240618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791</Words>
  <Application>Microsoft Office PowerPoint</Application>
  <PresentationFormat>On-screen Show (4:3)</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Times New Roman</vt:lpstr>
      <vt:lpstr>Wingdings</vt:lpstr>
      <vt:lpstr>Office Theme</vt:lpstr>
      <vt:lpstr>1_Office Theme</vt:lpstr>
      <vt:lpstr>STORING THE TRUSTED WEATHER REPORTS ON BLOCKCHAIN FOR THE BETTER PREDICTION   by Vijay Sugali </vt:lpstr>
      <vt:lpstr>OVERVIEW</vt:lpstr>
      <vt:lpstr>ABSTRACT</vt:lpstr>
      <vt:lpstr>INTRODUCTION</vt:lpstr>
      <vt:lpstr>IDENTIFICATION OF PROBLEM</vt:lpstr>
      <vt:lpstr>PowerPoint Presentation</vt:lpstr>
      <vt:lpstr>SOLUTION</vt:lpstr>
      <vt:lpstr>PROPOSED METHOD</vt:lpstr>
      <vt:lpstr>WORKING DESCRIPTION</vt:lpstr>
      <vt:lpstr>WORKING DESCRIPTION</vt:lpstr>
      <vt:lpstr>WORKING DESCRIPTION</vt:lpstr>
      <vt:lpstr>RESULT</vt:lpstr>
      <vt:lpstr>FUTURE WORK</vt:lpstr>
      <vt:lpstr>REFERENCES</vt:lpstr>
      <vt:lpstr>REFERENCES continued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THE TRUSTED WEATHER REPORTS ON BLOCKCHAIN FOR THE BETTER PREDICTION   Project Guide: Asst. Prof. N Chandrashekar  Team Members: Sugali Vijay, R141443 Yengilichetty Praveen, R141692</dc:title>
  <dc:creator>sugali vijay chari</dc:creator>
  <cp:lastModifiedBy>sugali vijay chari</cp:lastModifiedBy>
  <cp:revision>14</cp:revision>
  <dcterms:created xsi:type="dcterms:W3CDTF">2019-04-26T05:13:39Z</dcterms:created>
  <dcterms:modified xsi:type="dcterms:W3CDTF">2019-07-11T11:46:08Z</dcterms:modified>
</cp:coreProperties>
</file>