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andy Casual" charset="1" panose="00000500000000000000"/>
      <p:regular r:id="rId10"/>
    </p:embeddedFont>
    <p:embeddedFont>
      <p:font typeface="Pompiere" charset="1" panose="02000000000000000000"/>
      <p:regular r:id="rId11"/>
    </p:embeddedFont>
    <p:embeddedFont>
      <p:font typeface="Krabuler" charset="1" panose="00000500000000000000"/>
      <p:regular r:id="rId12"/>
    </p:embeddedFont>
    <p:embeddedFont>
      <p:font typeface="Marykate" charset="1" panose="00000000000000000000"/>
      <p:regular r:id="rId13"/>
    </p:embeddedFont>
    <p:embeddedFont>
      <p:font typeface="29LT Adir" charset="1" panose="00000506000000000000"/>
      <p:regular r:id="rId14"/>
    </p:embeddedFont>
    <p:embeddedFont>
      <p:font typeface="29LT Adir Bold" charset="1" panose="00000806000000000000"/>
      <p:regular r:id="rId15"/>
    </p:embeddedFont>
    <p:embeddedFont>
      <p:font typeface="29LT Adir Thin" charset="1" panose="00000206000000000000"/>
      <p:regular r:id="rId16"/>
    </p:embeddedFont>
    <p:embeddedFont>
      <p:font typeface="29LT Adir Extra-Light" charset="1" panose="00000306000000000000"/>
      <p:regular r:id="rId17"/>
    </p:embeddedFont>
    <p:embeddedFont>
      <p:font typeface="29LT Adir Light" charset="1" panose="00000406000000000000"/>
      <p:regular r:id="rId18"/>
    </p:embeddedFont>
    <p:embeddedFont>
      <p:font typeface="29LT Adir Medium" charset="1" panose="00000606000000000000"/>
      <p:regular r:id="rId19"/>
    </p:embeddedFont>
    <p:embeddedFont>
      <p:font typeface="29LT Adir Semi-Bold" charset="1" panose="00000706000000000000"/>
      <p:regular r:id="rId20"/>
    </p:embeddedFont>
    <p:embeddedFont>
      <p:font typeface="29LT Adir Ultra-Bold" charset="1" panose="00000906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46.png" Type="http://schemas.openxmlformats.org/officeDocument/2006/relationships/image"/><Relationship Id="rId13" Target="../media/image47.svg" Type="http://schemas.openxmlformats.org/officeDocument/2006/relationships/image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60641">
            <a:off x="2665669" y="1714596"/>
            <a:ext cx="1737858" cy="1583030"/>
          </a:xfrm>
          <a:custGeom>
            <a:avLst/>
            <a:gdLst/>
            <a:ahLst/>
            <a:cxnLst/>
            <a:rect r="r" b="b" t="t" l="l"/>
            <a:pathLst>
              <a:path h="1583030" w="1737858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1915" y="5009860"/>
            <a:ext cx="3713137" cy="4248440"/>
          </a:xfrm>
          <a:custGeom>
            <a:avLst/>
            <a:gdLst/>
            <a:ahLst/>
            <a:cxnLst/>
            <a:rect r="r" b="b" t="t" l="l"/>
            <a:pathLst>
              <a:path h="4248440" w="3713137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6815" y="3201084"/>
            <a:ext cx="7069036" cy="205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>
                <a:solidFill>
                  <a:srgbClr val="282828"/>
                </a:solidFill>
                <a:latin typeface="Pompiere"/>
              </a:rPr>
              <a:t>Distracted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86815" y="6246416"/>
            <a:ext cx="15140694" cy="2231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715"/>
              </a:lnSpc>
            </a:pPr>
            <a:r>
              <a:rPr lang="en-US" sz="16884" spc="185">
                <a:solidFill>
                  <a:srgbClr val="282828"/>
                </a:solidFill>
                <a:latin typeface="Pompiere"/>
              </a:rPr>
              <a:t>DRIVER DETECTION</a:t>
            </a:r>
          </a:p>
        </p:txBody>
      </p:sp>
      <p:sp>
        <p:nvSpPr>
          <p:cNvPr name="Freeform 8" id="8"/>
          <p:cNvSpPr/>
          <p:nvPr/>
        </p:nvSpPr>
        <p:spPr>
          <a:xfrm flipH="false" flipV="true" rot="-9379677">
            <a:off x="11532514" y="1331116"/>
            <a:ext cx="3617028" cy="3833073"/>
          </a:xfrm>
          <a:custGeom>
            <a:avLst/>
            <a:gdLst/>
            <a:ahLst/>
            <a:cxnLst/>
            <a:rect r="r" b="b" t="t" l="l"/>
            <a:pathLst>
              <a:path h="3833073" w="3617028">
                <a:moveTo>
                  <a:pt x="0" y="3833074"/>
                </a:moveTo>
                <a:lnTo>
                  <a:pt x="3617028" y="3833074"/>
                </a:lnTo>
                <a:lnTo>
                  <a:pt x="3617028" y="0"/>
                </a:lnTo>
                <a:lnTo>
                  <a:pt x="0" y="0"/>
                </a:lnTo>
                <a:lnTo>
                  <a:pt x="0" y="383307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99026">
            <a:off x="15284165" y="2839405"/>
            <a:ext cx="1719464" cy="2465181"/>
          </a:xfrm>
          <a:custGeom>
            <a:avLst/>
            <a:gdLst/>
            <a:ahLst/>
            <a:cxnLst/>
            <a:rect r="r" b="b" t="t" l="l"/>
            <a:pathLst>
              <a:path h="2465181" w="1719464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891383" y="1019175"/>
            <a:ext cx="5225042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Handy Casual"/>
              </a:rPr>
              <a:t>By Sugam and Apurva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91967">
            <a:off x="4366081" y="1559751"/>
            <a:ext cx="1707111" cy="1555022"/>
          </a:xfrm>
          <a:custGeom>
            <a:avLst/>
            <a:gdLst/>
            <a:ahLst/>
            <a:cxnLst/>
            <a:rect r="r" b="b" t="t" l="l"/>
            <a:pathLst>
              <a:path h="1555022" w="1707111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12426" y="1028700"/>
            <a:ext cx="3634128" cy="4158041"/>
          </a:xfrm>
          <a:custGeom>
            <a:avLst/>
            <a:gdLst/>
            <a:ahLst/>
            <a:cxnLst/>
            <a:rect r="r" b="b" t="t" l="l"/>
            <a:pathLst>
              <a:path h="4158041" w="3634128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1129629">
            <a:off x="1530356" y="4116826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4128058"/>
                </a:moveTo>
                <a:lnTo>
                  <a:pt x="3895386" y="4128058"/>
                </a:lnTo>
                <a:lnTo>
                  <a:pt x="3895386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591427" y="5685088"/>
            <a:ext cx="1480813" cy="2123030"/>
          </a:xfrm>
          <a:custGeom>
            <a:avLst/>
            <a:gdLst/>
            <a:ahLst/>
            <a:cxnLst/>
            <a:rect r="r" b="b" t="t" l="l"/>
            <a:pathLst>
              <a:path h="2123030" w="1480813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55707" y="2879051"/>
            <a:ext cx="8376587" cy="5499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78815" y="2165419"/>
            <a:ext cx="10303400" cy="693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87"/>
              </a:lnSpc>
              <a:spcBef>
                <a:spcPct val="0"/>
              </a:spcBef>
            </a:pPr>
            <a:r>
              <a:rPr lang="en-US" sz="5739">
                <a:solidFill>
                  <a:srgbClr val="000000"/>
                </a:solidFill>
                <a:latin typeface="Handy Casual"/>
              </a:rPr>
              <a:t>"Ever experienced frustration when the car in front doesn't move as the light turns green, or witnessed erratic driving from a seemingly distracted driver? It's a common scenario - from texting to social media scrolling or engaging in animated phone conversations, distractions behind the wheel are all too prevalent."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435657">
            <a:off x="13880249" y="7901779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5" y="3974660"/>
                </a:lnTo>
                <a:lnTo>
                  <a:pt x="3750635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35505" y="349672"/>
            <a:ext cx="2350283" cy="1358055"/>
          </a:xfrm>
          <a:custGeom>
            <a:avLst/>
            <a:gdLst/>
            <a:ahLst/>
            <a:cxnLst/>
            <a:rect r="r" b="b" t="t" l="l"/>
            <a:pathLst>
              <a:path h="1358055" w="2350283">
                <a:moveTo>
                  <a:pt x="0" y="0"/>
                </a:moveTo>
                <a:lnTo>
                  <a:pt x="2350283" y="0"/>
                </a:lnTo>
                <a:lnTo>
                  <a:pt x="2350283" y="1358056"/>
                </a:lnTo>
                <a:lnTo>
                  <a:pt x="0" y="1358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2628" y="6172200"/>
            <a:ext cx="1152144" cy="4114800"/>
          </a:xfrm>
          <a:custGeom>
            <a:avLst/>
            <a:gdLst/>
            <a:ahLst/>
            <a:cxnLst/>
            <a:rect r="r" b="b" t="t" l="l"/>
            <a:pathLst>
              <a:path h="4114800" w="1152144">
                <a:moveTo>
                  <a:pt x="0" y="0"/>
                </a:moveTo>
                <a:lnTo>
                  <a:pt x="1152144" y="0"/>
                </a:lnTo>
                <a:lnTo>
                  <a:pt x="11521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78005" y="4006249"/>
            <a:ext cx="7307783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282828"/>
                </a:solidFill>
                <a:latin typeface="Krabuler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146330" y="-145721"/>
            <a:ext cx="13290330" cy="1836482"/>
          </a:xfrm>
          <a:custGeom>
            <a:avLst/>
            <a:gdLst/>
            <a:ahLst/>
            <a:cxnLst/>
            <a:rect r="r" b="b" t="t" l="l"/>
            <a:pathLst>
              <a:path h="1836482" w="13290330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800000">
            <a:off x="8209465" y="8823812"/>
            <a:ext cx="13290330" cy="1836482"/>
          </a:xfrm>
          <a:custGeom>
            <a:avLst/>
            <a:gdLst/>
            <a:ahLst/>
            <a:cxnLst/>
            <a:rect r="r" b="b" t="t" l="l"/>
            <a:pathLst>
              <a:path h="1836482" w="13290330">
                <a:moveTo>
                  <a:pt x="13290331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1" y="1836482"/>
                </a:lnTo>
                <a:lnTo>
                  <a:pt x="1329033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995677">
            <a:off x="-462905" y="7812799"/>
            <a:ext cx="2983210" cy="2891002"/>
          </a:xfrm>
          <a:custGeom>
            <a:avLst/>
            <a:gdLst/>
            <a:ahLst/>
            <a:cxnLst/>
            <a:rect r="r" b="b" t="t" l="l"/>
            <a:pathLst>
              <a:path h="2891002" w="2983210">
                <a:moveTo>
                  <a:pt x="0" y="0"/>
                </a:moveTo>
                <a:lnTo>
                  <a:pt x="2983210" y="0"/>
                </a:lnTo>
                <a:lnTo>
                  <a:pt x="2983210" y="2891002"/>
                </a:lnTo>
                <a:lnTo>
                  <a:pt x="0" y="2891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44413" y="-598567"/>
            <a:ext cx="9250434" cy="9318203"/>
          </a:xfrm>
          <a:custGeom>
            <a:avLst/>
            <a:gdLst/>
            <a:ahLst/>
            <a:cxnLst/>
            <a:rect r="r" b="b" t="t" l="l"/>
            <a:pathLst>
              <a:path h="9318203" w="9250434">
                <a:moveTo>
                  <a:pt x="0" y="0"/>
                </a:moveTo>
                <a:lnTo>
                  <a:pt x="9250435" y="0"/>
                </a:lnTo>
                <a:lnTo>
                  <a:pt x="9250435" y="9318204"/>
                </a:lnTo>
                <a:lnTo>
                  <a:pt x="0" y="93182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1179" y="772520"/>
            <a:ext cx="8802821" cy="8290657"/>
          </a:xfrm>
          <a:custGeom>
            <a:avLst/>
            <a:gdLst/>
            <a:ahLst/>
            <a:cxnLst/>
            <a:rect r="r" b="b" t="t" l="l"/>
            <a:pathLst>
              <a:path h="8290657" w="8802821">
                <a:moveTo>
                  <a:pt x="0" y="0"/>
                </a:moveTo>
                <a:lnTo>
                  <a:pt x="8802821" y="0"/>
                </a:lnTo>
                <a:lnTo>
                  <a:pt x="8802821" y="8290657"/>
                </a:lnTo>
                <a:lnTo>
                  <a:pt x="0" y="82906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06925" y="2115204"/>
            <a:ext cx="6278382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79546" y="1100647"/>
            <a:ext cx="4129053" cy="59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49"/>
              </a:lnSpc>
              <a:spcBef>
                <a:spcPct val="0"/>
              </a:spcBef>
            </a:pPr>
            <a:r>
              <a:rPr lang="en-US" sz="3392">
                <a:solidFill>
                  <a:srgbClr val="000000"/>
                </a:solidFill>
                <a:latin typeface="Krabuler Bold"/>
              </a:rPr>
              <a:t>OBJECTIVES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06925" y="3132101"/>
            <a:ext cx="5312330" cy="2838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4"/>
              </a:lnSpc>
            </a:pPr>
            <a:r>
              <a:rPr lang="en-US" sz="4662">
                <a:solidFill>
                  <a:srgbClr val="231F20"/>
                </a:solidFill>
                <a:latin typeface="Handy Casual"/>
              </a:rPr>
              <a:t>Distracted Driver Detection</a:t>
            </a:r>
          </a:p>
          <a:p>
            <a:pPr>
              <a:lnSpc>
                <a:spcPts val="4707"/>
              </a:lnSpc>
            </a:pPr>
            <a:r>
              <a:rPr lang="en-US" sz="3362">
                <a:solidFill>
                  <a:srgbClr val="231F20"/>
                </a:solidFill>
                <a:latin typeface="Handy Casual"/>
              </a:rPr>
              <a:t>Can computer vision spot distracted drivers?</a:t>
            </a:r>
          </a:p>
          <a:p>
            <a:pPr>
              <a:lnSpc>
                <a:spcPts val="705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995878" y="1834545"/>
            <a:ext cx="6105638" cy="6656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79395" indent="-339698" lvl="1">
              <a:lnSpc>
                <a:spcPts val="3304"/>
              </a:lnSpc>
              <a:buFont typeface="Arial"/>
              <a:buChar char="•"/>
            </a:pPr>
            <a:r>
              <a:rPr lang="en-US" sz="3146" spc="132">
                <a:solidFill>
                  <a:srgbClr val="000000"/>
                </a:solidFill>
                <a:latin typeface="Krabuler"/>
              </a:rPr>
              <a:t>Develop a classification model for driver behavior.</a:t>
            </a:r>
          </a:p>
          <a:p>
            <a:pPr algn="ctr">
              <a:lnSpc>
                <a:spcPts val="3304"/>
              </a:lnSpc>
            </a:pPr>
          </a:p>
          <a:p>
            <a:pPr algn="ctr" marL="679395" indent="-339698" lvl="1">
              <a:lnSpc>
                <a:spcPts val="3304"/>
              </a:lnSpc>
              <a:buFont typeface="Arial"/>
              <a:buChar char="•"/>
            </a:pPr>
            <a:r>
              <a:rPr lang="en-US" sz="3146" spc="132">
                <a:solidFill>
                  <a:srgbClr val="000000"/>
                </a:solidFill>
                <a:latin typeface="Krabuler"/>
              </a:rPr>
              <a:t>Improve safety by detecting distractions accurately.</a:t>
            </a:r>
          </a:p>
          <a:p>
            <a:pPr algn="ctr">
              <a:lnSpc>
                <a:spcPts val="3304"/>
              </a:lnSpc>
            </a:pPr>
          </a:p>
          <a:p>
            <a:pPr algn="ctr" marL="679395" indent="-339698" lvl="1">
              <a:lnSpc>
                <a:spcPts val="3304"/>
              </a:lnSpc>
              <a:buFont typeface="Arial"/>
              <a:buChar char="•"/>
            </a:pPr>
            <a:r>
              <a:rPr lang="en-US" sz="3146" spc="132">
                <a:solidFill>
                  <a:srgbClr val="000000"/>
                </a:solidFill>
                <a:latin typeface="Krabuler"/>
              </a:rPr>
              <a:t>Improve safety for drivers, pedestrians, and other road users.</a:t>
            </a:r>
          </a:p>
          <a:p>
            <a:pPr algn="ctr">
              <a:lnSpc>
                <a:spcPts val="3304"/>
              </a:lnSpc>
            </a:pPr>
          </a:p>
          <a:p>
            <a:pPr algn="ctr" marL="679395" indent="-339698" lvl="1">
              <a:lnSpc>
                <a:spcPts val="3304"/>
              </a:lnSpc>
              <a:buFont typeface="Arial"/>
              <a:buChar char="•"/>
            </a:pPr>
            <a:r>
              <a:rPr lang="en-US" sz="3146" spc="132">
                <a:solidFill>
                  <a:srgbClr val="000000"/>
                </a:solidFill>
                <a:latin typeface="Krabuler"/>
              </a:rPr>
              <a:t>Provide interpretable results.</a:t>
            </a:r>
          </a:p>
          <a:p>
            <a:pPr algn="ctr">
              <a:lnSpc>
                <a:spcPts val="3304"/>
              </a:lnSpc>
            </a:pPr>
          </a:p>
          <a:p>
            <a:pPr algn="ctr" marL="679395" indent="-339698" lvl="1">
              <a:lnSpc>
                <a:spcPts val="3304"/>
              </a:lnSpc>
              <a:buFont typeface="Arial"/>
              <a:buChar char="•"/>
            </a:pPr>
            <a:r>
              <a:rPr lang="en-US" sz="3146" spc="132">
                <a:solidFill>
                  <a:srgbClr val="000000"/>
                </a:solidFill>
                <a:latin typeface="Krabuler"/>
              </a:rPr>
              <a:t>Enable continuous improvement with real-world data feedback.</a:t>
            </a:r>
          </a:p>
          <a:p>
            <a:pPr algn="ctr">
              <a:lnSpc>
                <a:spcPts val="2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568932">
            <a:off x="-444749" y="8726285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027046">
            <a:off x="16902597" y="-48585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8" y="0"/>
                </a:lnTo>
                <a:lnTo>
                  <a:pt x="1514128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8878474">
            <a:off x="16645415" y="9731575"/>
            <a:ext cx="4427299" cy="1110849"/>
          </a:xfrm>
          <a:custGeom>
            <a:avLst/>
            <a:gdLst/>
            <a:ahLst/>
            <a:cxnLst/>
            <a:rect r="r" b="b" t="t" l="l"/>
            <a:pathLst>
              <a:path h="1110849" w="4427299">
                <a:moveTo>
                  <a:pt x="0" y="1110850"/>
                </a:moveTo>
                <a:lnTo>
                  <a:pt x="4427299" y="1110850"/>
                </a:lnTo>
                <a:lnTo>
                  <a:pt x="4427299" y="0"/>
                </a:lnTo>
                <a:lnTo>
                  <a:pt x="0" y="0"/>
                </a:lnTo>
                <a:lnTo>
                  <a:pt x="0" y="111085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94783" y="1069332"/>
          <a:ext cx="17164878" cy="8691574"/>
        </p:xfrm>
        <a:graphic>
          <a:graphicData uri="http://schemas.openxmlformats.org/drawingml/2006/table">
            <a:tbl>
              <a:tblPr/>
              <a:tblGrid>
                <a:gridCol w="5852385"/>
                <a:gridCol w="5656247"/>
                <a:gridCol w="5656247"/>
              </a:tblGrid>
              <a:tr h="54352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Krabuler"/>
                        </a:rPr>
                        <a:t>Title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Krabuler"/>
                        </a:rPr>
                        <a:t>Methodology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Krabuler"/>
                        </a:rPr>
                        <a:t>Accuracy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Leekha et al. [13]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Proposed a CNN method trained on publicly available datasets.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98.48% (SFD3), 95.64% (AUCD2)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Qin et al. [15]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Introduced a D-HCNN model with a small parameter count.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95.59% (AUCD2), 99.87% (SFD3)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4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Dua et al. [16]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Enhanced performance of deep learning models for detecting drowsy drivers. Detected features such as hand gestures, facial expressions, behavioral features, and head movements.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85%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Dhakate et al. [2]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Implemented four pretrained DL architectures for distraction classification.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97% (SFD3, AUCD2)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0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Jabbara et al. [11]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Proposed a real-time drowsiness detection technique based on DNN. Used facial landmark key points detection for driver activity detection.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80%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0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Hssayeni et al. [9]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Utilized computer vision and ML for detecting drivers' behavior. Depended on transfer learning architectures such as AlexNet, VGG16, and ResNet50.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85%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Valeriano et al. [20]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Compared different deep learning methods for driver behavior classification.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96.6%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0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Masood et al. [21]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Proposed a CNN-based model for distraction detection and image analysis. Utilized VGG16 and VGG19 architectures.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99% (SFD3)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0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Majdi et al. [22]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Presented an automated supervised learning method called DriveNet for distraction detection. Reached 95% accuracy using RNN and MLP.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95%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Wöllmer et al. [23]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Proposed an LSTM technique for real-time distraction detection.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96.6%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Baheti et al.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Developed SVM-based model to detect cell phone usage.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91.57%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Abouelnaga et al.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Developed CNN-based system for detecting driver actions.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96.31%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Alshalfan &amp; Zakariah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Applied transfer learning with modified VGG architecture.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~96.95%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0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Ensemble of Convolutional Neural Networks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Utilized ensemble of CNNs including AlexNet, InceptionV3, ResNet-50, and VGG-16.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90%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Arief Koesdwiady et al.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Compared VGG-19 and XGBoost frameworks for classifying driver distraction.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95%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Other Studies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Various accuracies reported, ranging from around 80% to over 95%.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inf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0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Pre-Trained Models and Techniques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No specific accuracy mentioned, but various techniques and models contributed to improved performance.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Krabuler"/>
                        </a:rPr>
                        <a:t>na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690812" y="148589"/>
            <a:ext cx="5198622" cy="880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000000"/>
                </a:solidFill>
                <a:latin typeface="Krabuler"/>
              </a:rPr>
              <a:t>Literature Review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31821" y="772811"/>
            <a:ext cx="10372203" cy="764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Krabuler Bold"/>
              </a:rPr>
              <a:t> THE 10 CLASSES TO PREDICT ARE:</a:t>
            </a:r>
          </a:p>
          <a:p>
            <a:pPr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Krabuler Bold"/>
              </a:rPr>
              <a:t>C0: SAFE DRIVING</a:t>
            </a:r>
          </a:p>
          <a:p>
            <a:pPr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Krabuler Bold"/>
              </a:rPr>
              <a:t>C1: TEXTING - RIGHT</a:t>
            </a:r>
          </a:p>
          <a:p>
            <a:pPr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Krabuler Bold"/>
              </a:rPr>
              <a:t>C2: TALKING ON THE PHONE - RIGHT</a:t>
            </a:r>
          </a:p>
          <a:p>
            <a:pPr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Krabuler Bold"/>
              </a:rPr>
              <a:t>C3: TEXTING - LEFT</a:t>
            </a:r>
          </a:p>
          <a:p>
            <a:pPr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Krabuler Bold"/>
              </a:rPr>
              <a:t>C4: TALKING ON THE PHONE - LEFT</a:t>
            </a:r>
          </a:p>
          <a:p>
            <a:pPr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Krabuler Bold"/>
              </a:rPr>
              <a:t>C5: OPERATING THE RADIO</a:t>
            </a:r>
          </a:p>
          <a:p>
            <a:pPr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Krabuler Bold"/>
              </a:rPr>
              <a:t>C6: DRINKING</a:t>
            </a:r>
          </a:p>
          <a:p>
            <a:pPr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Krabuler Bold"/>
              </a:rPr>
              <a:t>C7: REACHING BEHIND</a:t>
            </a:r>
          </a:p>
          <a:p>
            <a:pPr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Krabuler Bold"/>
              </a:rPr>
              <a:t>C8: HAIR AND MAKEUP</a:t>
            </a:r>
          </a:p>
          <a:p>
            <a:pPr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Krabuler Bold"/>
              </a:rPr>
              <a:t>C9: TALKING TO PASSENGER</a:t>
            </a:r>
          </a:p>
          <a:p>
            <a:pPr>
              <a:lnSpc>
                <a:spcPts val="503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1568932">
            <a:off x="11437677" y="7714166"/>
            <a:ext cx="1144336" cy="1640625"/>
          </a:xfrm>
          <a:custGeom>
            <a:avLst/>
            <a:gdLst/>
            <a:ahLst/>
            <a:cxnLst/>
            <a:rect r="r" b="b" t="t" l="l"/>
            <a:pathLst>
              <a:path h="1640625" w="1144336">
                <a:moveTo>
                  <a:pt x="0" y="0"/>
                </a:moveTo>
                <a:lnTo>
                  <a:pt x="1144337" y="0"/>
                </a:lnTo>
                <a:lnTo>
                  <a:pt x="1144337" y="1640626"/>
                </a:lnTo>
                <a:lnTo>
                  <a:pt x="0" y="1640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027046">
            <a:off x="16763402" y="88731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8084" y="0"/>
            <a:ext cx="7315200" cy="3856174"/>
          </a:xfrm>
          <a:custGeom>
            <a:avLst/>
            <a:gdLst/>
            <a:ahLst/>
            <a:cxnLst/>
            <a:rect r="r" b="b" t="t" l="l"/>
            <a:pathLst>
              <a:path h="3856174" w="7315200">
                <a:moveTo>
                  <a:pt x="0" y="0"/>
                </a:moveTo>
                <a:lnTo>
                  <a:pt x="7315200" y="0"/>
                </a:lnTo>
                <a:lnTo>
                  <a:pt x="7315200" y="3856174"/>
                </a:lnTo>
                <a:lnTo>
                  <a:pt x="0" y="3856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4342" y="8160818"/>
            <a:ext cx="2367119" cy="1097482"/>
          </a:xfrm>
          <a:custGeom>
            <a:avLst/>
            <a:gdLst/>
            <a:ahLst/>
            <a:cxnLst/>
            <a:rect r="r" b="b" t="t" l="l"/>
            <a:pathLst>
              <a:path h="1097482" w="2367119">
                <a:moveTo>
                  <a:pt x="0" y="0"/>
                </a:moveTo>
                <a:lnTo>
                  <a:pt x="2367119" y="0"/>
                </a:lnTo>
                <a:lnTo>
                  <a:pt x="2367119" y="1097482"/>
                </a:lnTo>
                <a:lnTo>
                  <a:pt x="0" y="10974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100897" y="2362249"/>
            <a:ext cx="839138" cy="1407090"/>
          </a:xfrm>
          <a:custGeom>
            <a:avLst/>
            <a:gdLst/>
            <a:ahLst/>
            <a:cxnLst/>
            <a:rect r="r" b="b" t="t" l="l"/>
            <a:pathLst>
              <a:path h="1407090" w="839138">
                <a:moveTo>
                  <a:pt x="0" y="0"/>
                </a:moveTo>
                <a:lnTo>
                  <a:pt x="839138" y="0"/>
                </a:lnTo>
                <a:lnTo>
                  <a:pt x="839138" y="1407090"/>
                </a:lnTo>
                <a:lnTo>
                  <a:pt x="0" y="14070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466770">
            <a:off x="1355376" y="1053828"/>
            <a:ext cx="4768296" cy="99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61"/>
              </a:lnSpc>
              <a:spcBef>
                <a:spcPct val="0"/>
              </a:spcBef>
            </a:pPr>
            <a:r>
              <a:rPr lang="en-US" sz="5757">
                <a:solidFill>
                  <a:srgbClr val="000000"/>
                </a:solidFill>
                <a:latin typeface="Krabuler"/>
              </a:rPr>
              <a:t>DATASET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5750" y="4556142"/>
            <a:ext cx="9143286" cy="2611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Krabuler Bold"/>
              </a:rPr>
              <a:t>DRIVER IMAGES, EACH TAKEN IN A CAR WITH A DRIVER DOING SOMETHING IN THE CAR (TEXTING, EATING, TALKING ON THE PHONE, MAKEUP, REACHING BEHIND, ETC).</a:t>
            </a:r>
            <a:r>
              <a:rPr lang="en-US" sz="3699">
                <a:solidFill>
                  <a:srgbClr val="000000"/>
                </a:solidFill>
                <a:latin typeface="Krabuler Bold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37437">
            <a:off x="-265385" y="89943"/>
            <a:ext cx="1437070" cy="1309040"/>
          </a:xfrm>
          <a:custGeom>
            <a:avLst/>
            <a:gdLst/>
            <a:ahLst/>
            <a:cxnLst/>
            <a:rect r="r" b="b" t="t" l="l"/>
            <a:pathLst>
              <a:path h="1309040" w="143707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5797" y="561138"/>
            <a:ext cx="10744165" cy="1577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6"/>
              </a:lnSpc>
            </a:pPr>
            <a:r>
              <a:rPr lang="en-US" sz="12006" spc="264">
                <a:solidFill>
                  <a:srgbClr val="282828"/>
                </a:solidFill>
                <a:latin typeface="Krabuler"/>
              </a:rPr>
              <a:t>METHODOLOGY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518260">
            <a:off x="10373871" y="374180"/>
            <a:ext cx="1437070" cy="1309040"/>
          </a:xfrm>
          <a:custGeom>
            <a:avLst/>
            <a:gdLst/>
            <a:ahLst/>
            <a:cxnLst/>
            <a:rect r="r" b="b" t="t" l="l"/>
            <a:pathLst>
              <a:path h="1309040" w="1437070">
                <a:moveTo>
                  <a:pt x="0" y="0"/>
                </a:moveTo>
                <a:lnTo>
                  <a:pt x="1437071" y="0"/>
                </a:lnTo>
                <a:lnTo>
                  <a:pt x="1437071" y="1309040"/>
                </a:lnTo>
                <a:lnTo>
                  <a:pt x="0" y="1309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413045"/>
            <a:ext cx="16722655" cy="7777276"/>
          </a:xfrm>
          <a:custGeom>
            <a:avLst/>
            <a:gdLst/>
            <a:ahLst/>
            <a:cxnLst/>
            <a:rect r="r" b="b" t="t" l="l"/>
            <a:pathLst>
              <a:path h="7777276" w="16722655">
                <a:moveTo>
                  <a:pt x="0" y="0"/>
                </a:moveTo>
                <a:lnTo>
                  <a:pt x="16722655" y="0"/>
                </a:lnTo>
                <a:lnTo>
                  <a:pt x="16722655" y="7777277"/>
                </a:lnTo>
                <a:lnTo>
                  <a:pt x="0" y="77772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11" r="0" b="-1111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6806" y="1500078"/>
            <a:ext cx="7864519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6600" spc="277">
                <a:solidFill>
                  <a:srgbClr val="000000"/>
                </a:solidFill>
                <a:latin typeface="Krabuler"/>
              </a:rPr>
              <a:t>RESULT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26522" y="3160573"/>
            <a:ext cx="3713137" cy="4248440"/>
          </a:xfrm>
          <a:custGeom>
            <a:avLst/>
            <a:gdLst/>
            <a:ahLst/>
            <a:cxnLst/>
            <a:rect r="r" b="b" t="t" l="l"/>
            <a:pathLst>
              <a:path h="4248440" w="3713137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78718" y="3002826"/>
            <a:ext cx="9422704" cy="4281348"/>
            <a:chOff x="0" y="0"/>
            <a:chExt cx="12563605" cy="570846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1708586"/>
              <a:ext cx="3834808" cy="1853078"/>
              <a:chOff x="0" y="0"/>
              <a:chExt cx="828199" cy="400207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28199" cy="400207"/>
              </a:xfrm>
              <a:custGeom>
                <a:avLst/>
                <a:gdLst/>
                <a:ahLst/>
                <a:cxnLst/>
                <a:rect r="r" b="b" t="t" l="l"/>
                <a:pathLst>
                  <a:path h="400207" w="828199">
                    <a:moveTo>
                      <a:pt x="96905" y="0"/>
                    </a:moveTo>
                    <a:lnTo>
                      <a:pt x="731294" y="0"/>
                    </a:lnTo>
                    <a:cubicBezTo>
                      <a:pt x="784813" y="0"/>
                      <a:pt x="828199" y="43386"/>
                      <a:pt x="828199" y="96905"/>
                    </a:cubicBezTo>
                    <a:lnTo>
                      <a:pt x="828199" y="303302"/>
                    </a:lnTo>
                    <a:cubicBezTo>
                      <a:pt x="828199" y="329003"/>
                      <a:pt x="817990" y="353651"/>
                      <a:pt x="799816" y="371824"/>
                    </a:cubicBezTo>
                    <a:cubicBezTo>
                      <a:pt x="781643" y="389998"/>
                      <a:pt x="756995" y="400207"/>
                      <a:pt x="731294" y="400207"/>
                    </a:cubicBezTo>
                    <a:lnTo>
                      <a:pt x="96905" y="400207"/>
                    </a:lnTo>
                    <a:cubicBezTo>
                      <a:pt x="71204" y="400207"/>
                      <a:pt x="46556" y="389998"/>
                      <a:pt x="28383" y="371824"/>
                    </a:cubicBezTo>
                    <a:cubicBezTo>
                      <a:pt x="10210" y="353651"/>
                      <a:pt x="0" y="329003"/>
                      <a:pt x="0" y="303302"/>
                    </a:cubicBezTo>
                    <a:lnTo>
                      <a:pt x="0" y="96905"/>
                    </a:lnTo>
                    <a:cubicBezTo>
                      <a:pt x="0" y="71204"/>
                      <a:pt x="10210" y="46556"/>
                      <a:pt x="28383" y="28383"/>
                    </a:cubicBezTo>
                    <a:cubicBezTo>
                      <a:pt x="46556" y="10210"/>
                      <a:pt x="71204" y="0"/>
                      <a:pt x="96905" y="0"/>
                    </a:cubicBezTo>
                    <a:close/>
                  </a:path>
                </a:pathLst>
              </a:custGeom>
              <a:solidFill>
                <a:srgbClr val="E6BFE1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28575"/>
                <a:ext cx="828199" cy="371632"/>
              </a:xfrm>
              <a:prstGeom prst="rect">
                <a:avLst/>
              </a:prstGeom>
            </p:spPr>
            <p:txBody>
              <a:bodyPr anchor="ctr" rtlCol="false" tIns="71438" lIns="71438" bIns="71438" rIns="71438"/>
              <a:lstStyle/>
              <a:p>
                <a:pPr algn="ctr">
                  <a:lnSpc>
                    <a:spcPts val="2598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128701" y="2333000"/>
              <a:ext cx="3577405" cy="6299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65"/>
                </a:lnSpc>
                <a:spcBef>
                  <a:spcPct val="0"/>
                </a:spcBef>
              </a:pPr>
              <a:r>
                <a:rPr lang="en-US" sz="3300" spc="138">
                  <a:solidFill>
                    <a:srgbClr val="000000"/>
                  </a:solidFill>
                  <a:latin typeface="Krabuler"/>
                </a:rPr>
                <a:t>Training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28819" y="3855387"/>
              <a:ext cx="3805989" cy="1853078"/>
              <a:chOff x="0" y="0"/>
              <a:chExt cx="821975" cy="40020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21975" cy="400207"/>
              </a:xfrm>
              <a:custGeom>
                <a:avLst/>
                <a:gdLst/>
                <a:ahLst/>
                <a:cxnLst/>
                <a:rect r="r" b="b" t="t" l="l"/>
                <a:pathLst>
                  <a:path h="400207" w="821975">
                    <a:moveTo>
                      <a:pt x="97639" y="0"/>
                    </a:moveTo>
                    <a:lnTo>
                      <a:pt x="724336" y="0"/>
                    </a:lnTo>
                    <a:cubicBezTo>
                      <a:pt x="750232" y="0"/>
                      <a:pt x="775067" y="10287"/>
                      <a:pt x="793377" y="28598"/>
                    </a:cubicBezTo>
                    <a:cubicBezTo>
                      <a:pt x="811688" y="46909"/>
                      <a:pt x="821975" y="71743"/>
                      <a:pt x="821975" y="97639"/>
                    </a:cubicBezTo>
                    <a:lnTo>
                      <a:pt x="821975" y="302568"/>
                    </a:lnTo>
                    <a:cubicBezTo>
                      <a:pt x="821975" y="356493"/>
                      <a:pt x="778261" y="400207"/>
                      <a:pt x="724336" y="400207"/>
                    </a:cubicBezTo>
                    <a:lnTo>
                      <a:pt x="97639" y="400207"/>
                    </a:lnTo>
                    <a:cubicBezTo>
                      <a:pt x="43714" y="400207"/>
                      <a:pt x="0" y="356493"/>
                      <a:pt x="0" y="302568"/>
                    </a:cubicBezTo>
                    <a:lnTo>
                      <a:pt x="0" y="97639"/>
                    </a:lnTo>
                    <a:cubicBezTo>
                      <a:pt x="0" y="43714"/>
                      <a:pt x="43714" y="0"/>
                      <a:pt x="97639" y="0"/>
                    </a:cubicBezTo>
                    <a:close/>
                  </a:path>
                </a:pathLst>
              </a:custGeom>
              <a:solidFill>
                <a:srgbClr val="E6BFE1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28575"/>
                <a:ext cx="821975" cy="371632"/>
              </a:xfrm>
              <a:prstGeom prst="rect">
                <a:avLst/>
              </a:prstGeom>
            </p:spPr>
            <p:txBody>
              <a:bodyPr anchor="ctr" rtlCol="false" tIns="71438" lIns="71438" bIns="71438" rIns="71438"/>
              <a:lstStyle/>
              <a:p>
                <a:pPr algn="ctr">
                  <a:lnSpc>
                    <a:spcPts val="2598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8819" y="4396704"/>
              <a:ext cx="3693525" cy="6299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65"/>
                </a:lnSpc>
                <a:spcBef>
                  <a:spcPct val="0"/>
                </a:spcBef>
              </a:pPr>
              <a:r>
                <a:rPr lang="en-US" sz="3300" spc="138">
                  <a:solidFill>
                    <a:srgbClr val="000000"/>
                  </a:solidFill>
                  <a:latin typeface="Krabuler"/>
                </a:rPr>
                <a:t>Validation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5232129" y="2045085"/>
              <a:ext cx="1618376" cy="7529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1"/>
                </a:lnSpc>
              </a:pPr>
              <a:r>
                <a:rPr lang="en-US" sz="3799">
                  <a:solidFill>
                    <a:srgbClr val="000000"/>
                  </a:solidFill>
                  <a:latin typeface="Handy Casual"/>
                </a:rPr>
                <a:t>92%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5232129" y="4529761"/>
              <a:ext cx="1347662" cy="7529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1"/>
                </a:lnSpc>
              </a:pPr>
              <a:r>
                <a:rPr lang="en-US" sz="3799">
                  <a:solidFill>
                    <a:srgbClr val="000000"/>
                  </a:solidFill>
                  <a:latin typeface="Handy Casual"/>
                </a:rPr>
                <a:t>49%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3834808" y="0"/>
              <a:ext cx="3805989" cy="1061716"/>
              <a:chOff x="0" y="0"/>
              <a:chExt cx="828199" cy="231034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28199" cy="231034"/>
              </a:xfrm>
              <a:custGeom>
                <a:avLst/>
                <a:gdLst/>
                <a:ahLst/>
                <a:cxnLst/>
                <a:rect r="r" b="b" t="t" l="l"/>
                <a:pathLst>
                  <a:path h="231034" w="828199">
                    <a:moveTo>
                      <a:pt x="97639" y="0"/>
                    </a:moveTo>
                    <a:lnTo>
                      <a:pt x="730560" y="0"/>
                    </a:lnTo>
                    <a:cubicBezTo>
                      <a:pt x="784485" y="0"/>
                      <a:pt x="828199" y="43714"/>
                      <a:pt x="828199" y="97639"/>
                    </a:cubicBezTo>
                    <a:lnTo>
                      <a:pt x="828199" y="133395"/>
                    </a:lnTo>
                    <a:cubicBezTo>
                      <a:pt x="828199" y="187319"/>
                      <a:pt x="784485" y="231034"/>
                      <a:pt x="730560" y="231034"/>
                    </a:cubicBezTo>
                    <a:lnTo>
                      <a:pt x="97639" y="231034"/>
                    </a:lnTo>
                    <a:cubicBezTo>
                      <a:pt x="43714" y="231034"/>
                      <a:pt x="0" y="187319"/>
                      <a:pt x="0" y="133395"/>
                    </a:cubicBezTo>
                    <a:lnTo>
                      <a:pt x="0" y="97639"/>
                    </a:lnTo>
                    <a:cubicBezTo>
                      <a:pt x="0" y="43714"/>
                      <a:pt x="43714" y="0"/>
                      <a:pt x="97639" y="0"/>
                    </a:cubicBezTo>
                    <a:close/>
                  </a:path>
                </a:pathLst>
              </a:custGeom>
              <a:solidFill>
                <a:srgbClr val="E6BFE1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9525"/>
                <a:ext cx="828199" cy="221509"/>
              </a:xfrm>
              <a:prstGeom prst="rect">
                <a:avLst/>
              </a:prstGeom>
            </p:spPr>
            <p:txBody>
              <a:bodyPr anchor="ctr" rtlCol="false" tIns="70901" lIns="70901" bIns="70901" rIns="70901"/>
              <a:lstStyle/>
              <a:p>
                <a:pPr algn="ctr">
                  <a:lnSpc>
                    <a:spcPts val="1338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8166396" y="0"/>
              <a:ext cx="3805989" cy="1061716"/>
              <a:chOff x="0" y="0"/>
              <a:chExt cx="828199" cy="23103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28199" cy="231034"/>
              </a:xfrm>
              <a:custGeom>
                <a:avLst/>
                <a:gdLst/>
                <a:ahLst/>
                <a:cxnLst/>
                <a:rect r="r" b="b" t="t" l="l"/>
                <a:pathLst>
                  <a:path h="231034" w="828199">
                    <a:moveTo>
                      <a:pt x="97639" y="0"/>
                    </a:moveTo>
                    <a:lnTo>
                      <a:pt x="730560" y="0"/>
                    </a:lnTo>
                    <a:cubicBezTo>
                      <a:pt x="784485" y="0"/>
                      <a:pt x="828199" y="43714"/>
                      <a:pt x="828199" y="97639"/>
                    </a:cubicBezTo>
                    <a:lnTo>
                      <a:pt x="828199" y="133395"/>
                    </a:lnTo>
                    <a:cubicBezTo>
                      <a:pt x="828199" y="187319"/>
                      <a:pt x="784485" y="231034"/>
                      <a:pt x="730560" y="231034"/>
                    </a:cubicBezTo>
                    <a:lnTo>
                      <a:pt x="97639" y="231034"/>
                    </a:lnTo>
                    <a:cubicBezTo>
                      <a:pt x="43714" y="231034"/>
                      <a:pt x="0" y="187319"/>
                      <a:pt x="0" y="133395"/>
                    </a:cubicBezTo>
                    <a:lnTo>
                      <a:pt x="0" y="97639"/>
                    </a:lnTo>
                    <a:cubicBezTo>
                      <a:pt x="0" y="43714"/>
                      <a:pt x="43714" y="0"/>
                      <a:pt x="97639" y="0"/>
                    </a:cubicBezTo>
                    <a:close/>
                  </a:path>
                </a:pathLst>
              </a:custGeom>
              <a:solidFill>
                <a:srgbClr val="E6BFE1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9525"/>
                <a:ext cx="828199" cy="221509"/>
              </a:xfrm>
              <a:prstGeom prst="rect">
                <a:avLst/>
              </a:prstGeom>
            </p:spPr>
            <p:txBody>
              <a:bodyPr anchor="ctr" rtlCol="false" tIns="70901" lIns="70901" bIns="70901" rIns="70901"/>
              <a:lstStyle/>
              <a:p>
                <a:pPr algn="ctr">
                  <a:lnSpc>
                    <a:spcPts val="1338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9387227" y="2045085"/>
              <a:ext cx="1618376" cy="7529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1"/>
                </a:lnSpc>
              </a:pPr>
              <a:r>
                <a:rPr lang="en-US" sz="3799">
                  <a:solidFill>
                    <a:srgbClr val="000000"/>
                  </a:solidFill>
                  <a:latin typeface="Handy Casual"/>
                </a:rPr>
                <a:t>40%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9387227" y="4529761"/>
              <a:ext cx="1618376" cy="7529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31"/>
                </a:lnSpc>
              </a:pPr>
              <a:r>
                <a:rPr lang="en-US" sz="3799">
                  <a:solidFill>
                    <a:srgbClr val="000000"/>
                  </a:solidFill>
                  <a:latin typeface="Handy Casual"/>
                </a:rPr>
                <a:t>10%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485879" y="123189"/>
              <a:ext cx="2093912" cy="739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>
                  <a:solidFill>
                    <a:srgbClr val="000000"/>
                  </a:solidFill>
                  <a:latin typeface="Krabuler"/>
                </a:rPr>
                <a:t>Resnet 18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9183848" y="123189"/>
              <a:ext cx="1549598" cy="739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>
                  <a:solidFill>
                    <a:srgbClr val="000000"/>
                  </a:solidFill>
                  <a:latin typeface="Krabuler"/>
                </a:rPr>
                <a:t>VGG-16</a:t>
              </a:r>
            </a:p>
          </p:txBody>
        </p:sp>
        <p:sp>
          <p:nvSpPr>
            <p:cNvPr name="AutoShape 25" id="25"/>
            <p:cNvSpPr/>
            <p:nvPr/>
          </p:nvSpPr>
          <p:spPr>
            <a:xfrm>
              <a:off x="632553" y="1269898"/>
              <a:ext cx="11931053" cy="0"/>
            </a:xfrm>
            <a:prstGeom prst="line">
              <a:avLst/>
            </a:prstGeom>
            <a:ln cap="rnd" w="50800">
              <a:solidFill>
                <a:srgbClr val="BE50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4169615" y="1312088"/>
              <a:ext cx="0" cy="4396376"/>
            </a:xfrm>
            <a:prstGeom prst="line">
              <a:avLst/>
            </a:prstGeom>
            <a:ln cap="rnd" w="50800">
              <a:solidFill>
                <a:srgbClr val="BE50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 flipV="true">
              <a:off x="4169615" y="3678837"/>
              <a:ext cx="8393991" cy="0"/>
            </a:xfrm>
            <a:prstGeom prst="line">
              <a:avLst/>
            </a:prstGeom>
            <a:ln cap="rnd" w="50800">
              <a:solidFill>
                <a:srgbClr val="BE50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7666197" y="1269898"/>
              <a:ext cx="0" cy="4396376"/>
            </a:xfrm>
            <a:prstGeom prst="line">
              <a:avLst/>
            </a:prstGeom>
            <a:ln cap="rnd" w="50800">
              <a:solidFill>
                <a:srgbClr val="BE50A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2538205" y="1269898"/>
              <a:ext cx="0" cy="4396376"/>
            </a:xfrm>
            <a:prstGeom prst="line">
              <a:avLst/>
            </a:prstGeom>
            <a:ln cap="rnd" w="50800">
              <a:solidFill>
                <a:srgbClr val="BE50A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30" id="30"/>
          <p:cNvSpPr/>
          <p:nvPr/>
        </p:nvSpPr>
        <p:spPr>
          <a:xfrm flipH="false" flipV="false" rot="2638600">
            <a:off x="8475620" y="201281"/>
            <a:ext cx="1206893" cy="1099370"/>
          </a:xfrm>
          <a:custGeom>
            <a:avLst/>
            <a:gdLst/>
            <a:ahLst/>
            <a:cxnLst/>
            <a:rect r="r" b="b" t="t" l="l"/>
            <a:pathLst>
              <a:path h="1099370" w="1206893">
                <a:moveTo>
                  <a:pt x="0" y="0"/>
                </a:moveTo>
                <a:lnTo>
                  <a:pt x="1206892" y="0"/>
                </a:lnTo>
                <a:lnTo>
                  <a:pt x="1206892" y="1099369"/>
                </a:lnTo>
                <a:lnTo>
                  <a:pt x="0" y="109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535" y="1047141"/>
            <a:ext cx="15607023" cy="7510732"/>
            <a:chOff x="0" y="0"/>
            <a:chExt cx="21260769" cy="102315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21197269" cy="10168044"/>
            </a:xfrm>
            <a:custGeom>
              <a:avLst/>
              <a:gdLst/>
              <a:ahLst/>
              <a:cxnLst/>
              <a:rect r="r" b="b" t="t" l="l"/>
              <a:pathLst>
                <a:path h="10168044" w="21197269">
                  <a:moveTo>
                    <a:pt x="21104560" y="10168044"/>
                  </a:moveTo>
                  <a:lnTo>
                    <a:pt x="92710" y="10168044"/>
                  </a:lnTo>
                  <a:cubicBezTo>
                    <a:pt x="41910" y="10168044"/>
                    <a:pt x="0" y="10126134"/>
                    <a:pt x="0" y="1007533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103290" y="0"/>
                  </a:lnTo>
                  <a:cubicBezTo>
                    <a:pt x="21154090" y="0"/>
                    <a:pt x="21195999" y="41910"/>
                    <a:pt x="21195999" y="92710"/>
                  </a:cubicBezTo>
                  <a:lnTo>
                    <a:pt x="21195999" y="10074064"/>
                  </a:lnTo>
                  <a:cubicBezTo>
                    <a:pt x="21197269" y="10126134"/>
                    <a:pt x="21155360" y="10168044"/>
                    <a:pt x="21104560" y="10168044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60769" cy="10231544"/>
            </a:xfrm>
            <a:custGeom>
              <a:avLst/>
              <a:gdLst/>
              <a:ahLst/>
              <a:cxnLst/>
              <a:rect r="r" b="b" t="t" l="l"/>
              <a:pathLst>
                <a:path h="10231544" w="21260769">
                  <a:moveTo>
                    <a:pt x="21136310" y="59690"/>
                  </a:moveTo>
                  <a:cubicBezTo>
                    <a:pt x="21171869" y="59690"/>
                    <a:pt x="21201080" y="88900"/>
                    <a:pt x="21201080" y="124460"/>
                  </a:cubicBezTo>
                  <a:lnTo>
                    <a:pt x="21201080" y="10107084"/>
                  </a:lnTo>
                  <a:cubicBezTo>
                    <a:pt x="21201080" y="10142644"/>
                    <a:pt x="21171869" y="10171854"/>
                    <a:pt x="21136310" y="10171854"/>
                  </a:cubicBezTo>
                  <a:lnTo>
                    <a:pt x="124460" y="10171854"/>
                  </a:lnTo>
                  <a:cubicBezTo>
                    <a:pt x="88900" y="10171854"/>
                    <a:pt x="59690" y="10142644"/>
                    <a:pt x="59690" y="1010708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136310" y="59690"/>
                  </a:lnTo>
                  <a:moveTo>
                    <a:pt x="2113631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107084"/>
                  </a:lnTo>
                  <a:cubicBezTo>
                    <a:pt x="0" y="10175664"/>
                    <a:pt x="55880" y="10231544"/>
                    <a:pt x="124460" y="10231544"/>
                  </a:cubicBezTo>
                  <a:lnTo>
                    <a:pt x="21136310" y="10231544"/>
                  </a:lnTo>
                  <a:cubicBezTo>
                    <a:pt x="21204890" y="10231544"/>
                    <a:pt x="21260769" y="10175664"/>
                    <a:pt x="21260769" y="10107084"/>
                  </a:cubicBezTo>
                  <a:lnTo>
                    <a:pt x="21260769" y="124460"/>
                  </a:lnTo>
                  <a:cubicBezTo>
                    <a:pt x="21260769" y="55880"/>
                    <a:pt x="21204890" y="0"/>
                    <a:pt x="2113631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231717">
            <a:off x="-1154824" y="239524"/>
            <a:ext cx="10406808" cy="5430462"/>
          </a:xfrm>
          <a:custGeom>
            <a:avLst/>
            <a:gdLst/>
            <a:ahLst/>
            <a:cxnLst/>
            <a:rect r="r" b="b" t="t" l="l"/>
            <a:pathLst>
              <a:path h="5430462" w="10406808">
                <a:moveTo>
                  <a:pt x="0" y="0"/>
                </a:moveTo>
                <a:lnTo>
                  <a:pt x="10406808" y="0"/>
                </a:lnTo>
                <a:lnTo>
                  <a:pt x="10406808" y="5430461"/>
                </a:lnTo>
                <a:lnTo>
                  <a:pt x="0" y="5430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471059" y="2169295"/>
            <a:ext cx="681985" cy="681985"/>
            <a:chOff x="0" y="0"/>
            <a:chExt cx="909313" cy="90931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09313" cy="909313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17C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433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39295" y="-12474"/>
              <a:ext cx="630724" cy="8580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65"/>
                </a:lnSpc>
                <a:spcBef>
                  <a:spcPct val="0"/>
                </a:spcBef>
              </a:pPr>
              <a:r>
                <a:rPr lang="en-US" sz="3903" spc="78">
                  <a:solidFill>
                    <a:srgbClr val="FFFFFF"/>
                  </a:solidFill>
                  <a:latin typeface="Krabuler Bold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71059" y="3584203"/>
            <a:ext cx="681985" cy="681985"/>
            <a:chOff x="0" y="0"/>
            <a:chExt cx="909313" cy="90931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909313" cy="90931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17C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433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139295" y="-7517"/>
              <a:ext cx="630724" cy="8580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65"/>
                </a:lnSpc>
                <a:spcBef>
                  <a:spcPct val="0"/>
                </a:spcBef>
              </a:pPr>
              <a:r>
                <a:rPr lang="en-US" sz="3903" spc="78">
                  <a:solidFill>
                    <a:srgbClr val="FFFFFF"/>
                  </a:solidFill>
                  <a:latin typeface="Krabuler Bold"/>
                </a:rPr>
                <a:t>2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282144">
            <a:off x="2294350" y="1829588"/>
            <a:ext cx="6043597" cy="149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33"/>
              </a:lnSpc>
            </a:pPr>
            <a:r>
              <a:rPr lang="en-US" sz="10394">
                <a:solidFill>
                  <a:srgbClr val="000000"/>
                </a:solidFill>
                <a:latin typeface="Krabuler"/>
              </a:rPr>
              <a:t>Future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08919" y="2281139"/>
            <a:ext cx="6085558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Handy Casual Bold"/>
              </a:rPr>
              <a:t>Real-time Detection Systems: </a:t>
            </a:r>
          </a:p>
        </p:txBody>
      </p:sp>
      <p:sp>
        <p:nvSpPr>
          <p:cNvPr name="TextBox 18" id="18"/>
          <p:cNvSpPr txBox="true"/>
          <p:nvPr/>
        </p:nvSpPr>
        <p:spPr>
          <a:xfrm rot="282144">
            <a:off x="2654154" y="2991800"/>
            <a:ext cx="3857854" cy="111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574"/>
              </a:lnSpc>
            </a:pPr>
            <a:r>
              <a:rPr lang="en-US" sz="7794">
                <a:solidFill>
                  <a:srgbClr val="000000"/>
                </a:solidFill>
                <a:latin typeface="Krabuler"/>
              </a:rPr>
              <a:t>work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10800000">
            <a:off x="-3798639" y="8684891"/>
            <a:ext cx="11594212" cy="1602109"/>
          </a:xfrm>
          <a:custGeom>
            <a:avLst/>
            <a:gdLst/>
            <a:ahLst/>
            <a:cxnLst/>
            <a:rect r="r" b="b" t="t" l="l"/>
            <a:pathLst>
              <a:path h="1602109" w="11594212">
                <a:moveTo>
                  <a:pt x="0" y="0"/>
                </a:moveTo>
                <a:lnTo>
                  <a:pt x="11594211" y="0"/>
                </a:lnTo>
                <a:lnTo>
                  <a:pt x="11594211" y="1602109"/>
                </a:lnTo>
                <a:lnTo>
                  <a:pt x="0" y="1602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023135" y="0"/>
            <a:ext cx="10847286" cy="1498898"/>
          </a:xfrm>
          <a:custGeom>
            <a:avLst/>
            <a:gdLst/>
            <a:ahLst/>
            <a:cxnLst/>
            <a:rect r="r" b="b" t="t" l="l"/>
            <a:pathLst>
              <a:path h="1498898" w="10847286">
                <a:moveTo>
                  <a:pt x="0" y="0"/>
                </a:moveTo>
                <a:lnTo>
                  <a:pt x="10847286" y="0"/>
                </a:lnTo>
                <a:lnTo>
                  <a:pt x="10847286" y="1498898"/>
                </a:lnTo>
                <a:lnTo>
                  <a:pt x="0" y="1498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-3617189">
            <a:off x="15767695" y="8040444"/>
            <a:ext cx="2983210" cy="2891002"/>
          </a:xfrm>
          <a:custGeom>
            <a:avLst/>
            <a:gdLst/>
            <a:ahLst/>
            <a:cxnLst/>
            <a:rect r="r" b="b" t="t" l="l"/>
            <a:pathLst>
              <a:path h="2891002" w="2983210">
                <a:moveTo>
                  <a:pt x="2983210" y="0"/>
                </a:moveTo>
                <a:lnTo>
                  <a:pt x="0" y="0"/>
                </a:lnTo>
                <a:lnTo>
                  <a:pt x="0" y="2891002"/>
                </a:lnTo>
                <a:lnTo>
                  <a:pt x="2983210" y="2891002"/>
                </a:lnTo>
                <a:lnTo>
                  <a:pt x="29832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308919" y="3672465"/>
            <a:ext cx="6085558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Handy Casual Bold"/>
              </a:rPr>
              <a:t>Personalization and User Feedback: 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471059" y="4802507"/>
            <a:ext cx="681985" cy="681985"/>
            <a:chOff x="0" y="0"/>
            <a:chExt cx="909313" cy="909313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909313" cy="909313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17C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433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139295" y="-7517"/>
              <a:ext cx="630724" cy="8580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65"/>
                </a:lnSpc>
                <a:spcBef>
                  <a:spcPct val="0"/>
                </a:spcBef>
              </a:pPr>
              <a:r>
                <a:rPr lang="en-US" sz="3903" spc="78">
                  <a:solidFill>
                    <a:srgbClr val="FFFFFF"/>
                  </a:solidFill>
                  <a:latin typeface="Krabuler Bold"/>
                </a:rPr>
                <a:t>3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0308919" y="4890770"/>
            <a:ext cx="6085558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Handy Casual Bold"/>
              </a:rPr>
              <a:t>Education and Awareness Campaigns: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94416" y="6638379"/>
            <a:ext cx="82437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 Bold"/>
              </a:rPr>
              <a:t>https://www.sciencedirect.com/science/article/pii/S2667305322000163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742707" y="1589776"/>
            <a:ext cx="9699658" cy="3103890"/>
          </a:xfrm>
          <a:custGeom>
            <a:avLst/>
            <a:gdLst/>
            <a:ahLst/>
            <a:cxnLst/>
            <a:rect r="r" b="b" t="t" l="l"/>
            <a:pathLst>
              <a:path h="3103890" w="9699658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166726">
            <a:off x="4763096" y="2388342"/>
            <a:ext cx="9288045" cy="1344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799" spc="304">
                <a:solidFill>
                  <a:srgbClr val="000000"/>
                </a:solidFill>
                <a:latin typeface="Krabuler"/>
              </a:rPr>
              <a:t>REFRENCES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94416" y="5862407"/>
            <a:ext cx="943693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 Bold"/>
              </a:rPr>
              <a:t>https://www.kaggle.com/competitions/state-farm-distracted-driver-detection/code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94416" y="7388675"/>
            <a:ext cx="4199874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 Bold"/>
              </a:rPr>
              <a:t>https://arxiv.org/pdf/2204.03371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538197" y="3444543"/>
            <a:ext cx="2704795" cy="1249123"/>
          </a:xfrm>
          <a:custGeom>
            <a:avLst/>
            <a:gdLst/>
            <a:ahLst/>
            <a:cxnLst/>
            <a:rect r="r" b="b" t="t" l="l"/>
            <a:pathLst>
              <a:path h="1249123" w="2704795">
                <a:moveTo>
                  <a:pt x="0" y="0"/>
                </a:moveTo>
                <a:lnTo>
                  <a:pt x="2704795" y="0"/>
                </a:lnTo>
                <a:lnTo>
                  <a:pt x="2704795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91967">
            <a:off x="4392492" y="950145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4706294">
            <a:off x="-104297" y="1286525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4128058"/>
                </a:moveTo>
                <a:lnTo>
                  <a:pt x="3895387" y="4128058"/>
                </a:lnTo>
                <a:lnTo>
                  <a:pt x="3895387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568932">
            <a:off x="15725241" y="2538573"/>
            <a:ext cx="1447775" cy="2075662"/>
          </a:xfrm>
          <a:custGeom>
            <a:avLst/>
            <a:gdLst/>
            <a:ahLst/>
            <a:cxnLst/>
            <a:rect r="r" b="b" t="t" l="l"/>
            <a:pathLst>
              <a:path h="2075662" w="1447775">
                <a:moveTo>
                  <a:pt x="0" y="0"/>
                </a:moveTo>
                <a:lnTo>
                  <a:pt x="1447774" y="0"/>
                </a:lnTo>
                <a:lnTo>
                  <a:pt x="1447774" y="2075662"/>
                </a:lnTo>
                <a:lnTo>
                  <a:pt x="0" y="20756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94416" y="7853876"/>
            <a:ext cx="4579888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</a:rPr>
              <a:t>https://www.mdpi.com/1424-8220/23/8/3835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94416" y="8516163"/>
            <a:ext cx="8138815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</a:rPr>
              <a:t>https://pytorch.org/vision/main/models/generated/torchvision.models.resnet18.html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DAGDyFPSRBo</dc:identifier>
  <dcterms:modified xsi:type="dcterms:W3CDTF">2011-08-01T06:04:30Z</dcterms:modified>
  <cp:revision>1</cp:revision>
  <dc:title>Distracted Driver</dc:title>
</cp:coreProperties>
</file>