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85"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1" r:id="rId29"/>
    <p:sldId id="282"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267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423365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715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2321327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6437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3965374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1863133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39934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82745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D788A-7DB2-4B05-97BE-5677E6475FFA}"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337259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D788A-7DB2-4B05-97BE-5677E6475FFA}"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89285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D788A-7DB2-4B05-97BE-5677E6475FFA}"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299167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D788A-7DB2-4B05-97BE-5677E6475FFA}"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85459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D788A-7DB2-4B05-97BE-5677E6475FFA}"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178369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D788A-7DB2-4B05-97BE-5677E6475FFA}"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344726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D788A-7DB2-4B05-97BE-5677E6475FFA}"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85185-333A-4018-AE70-603C25A1C29F}" type="slidenum">
              <a:rPr lang="en-IN" smtClean="0"/>
              <a:t>‹#›</a:t>
            </a:fld>
            <a:endParaRPr lang="en-IN"/>
          </a:p>
        </p:txBody>
      </p:sp>
    </p:spTree>
    <p:extLst>
      <p:ext uri="{BB962C8B-B14F-4D97-AF65-F5344CB8AC3E}">
        <p14:creationId xmlns:p14="http://schemas.microsoft.com/office/powerpoint/2010/main" val="231346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CD788A-7DB2-4B05-97BE-5677E6475FFA}" type="datetimeFigureOut">
              <a:rPr lang="en-IN" smtClean="0"/>
              <a:t>04-09-2023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C85185-333A-4018-AE70-603C25A1C29F}" type="slidenum">
              <a:rPr lang="en-IN" smtClean="0"/>
              <a:t>‹#›</a:t>
            </a:fld>
            <a:endParaRPr lang="en-IN"/>
          </a:p>
        </p:txBody>
      </p:sp>
    </p:spTree>
    <p:extLst>
      <p:ext uri="{BB962C8B-B14F-4D97-AF65-F5344CB8AC3E}">
        <p14:creationId xmlns:p14="http://schemas.microsoft.com/office/powerpoint/2010/main" val="2999064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80/00450618.2016.1153711" TargetMode="External"/><Relationship Id="rId2" Type="http://schemas.openxmlformats.org/officeDocument/2006/relationships/hyperlink" Target="https://doi.org/10.1007/s10586-%20017-1668-8" TargetMode="External"/><Relationship Id="rId1" Type="http://schemas.openxmlformats.org/officeDocument/2006/relationships/slideLayout" Target="../slideLayouts/slideLayout2.xml"/><Relationship Id="rId4" Type="http://schemas.openxmlformats.org/officeDocument/2006/relationships/hyperlink" Target="https://doi.org/10.1080/08839514.2020.184262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AB89-BAB8-F881-F76D-21BB397AC2AA}"/>
              </a:ext>
            </a:extLst>
          </p:cNvPr>
          <p:cNvSpPr>
            <a:spLocks noGrp="1"/>
          </p:cNvSpPr>
          <p:nvPr>
            <p:ph type="ctrTitle"/>
          </p:nvPr>
        </p:nvSpPr>
        <p:spPr>
          <a:xfrm>
            <a:off x="996043" y="933488"/>
            <a:ext cx="8277959" cy="981065"/>
          </a:xfrm>
        </p:spPr>
        <p:txBody>
          <a:bodyPr/>
          <a:lstStyle/>
          <a:p>
            <a:r>
              <a:rPr lang="en-IN" b="1"/>
              <a:t>Image Forgery Detection</a:t>
            </a:r>
          </a:p>
        </p:txBody>
      </p:sp>
      <p:sp>
        <p:nvSpPr>
          <p:cNvPr id="3" name="Subtitle 2">
            <a:extLst>
              <a:ext uri="{FF2B5EF4-FFF2-40B4-BE49-F238E27FC236}">
                <a16:creationId xmlns:a16="http://schemas.microsoft.com/office/drawing/2014/main" id="{F10BC9AA-ED8D-4A4A-7DB3-9200DFB95DBF}"/>
              </a:ext>
            </a:extLst>
          </p:cNvPr>
          <p:cNvSpPr>
            <a:spLocks noGrp="1"/>
          </p:cNvSpPr>
          <p:nvPr>
            <p:ph type="subTitle" idx="1"/>
          </p:nvPr>
        </p:nvSpPr>
        <p:spPr>
          <a:xfrm>
            <a:off x="996043" y="1914553"/>
            <a:ext cx="8277959" cy="714347"/>
          </a:xfrm>
        </p:spPr>
        <p:txBody>
          <a:bodyPr>
            <a:normAutofit fontScale="92500"/>
          </a:bodyPr>
          <a:lstStyle/>
          <a:p>
            <a:r>
              <a:rPr lang="en-IN" sz="2000" b="1"/>
              <a:t>   Combining the local features extracted by Bernsen thresholding technique with global features extracted from TSBTC N-ary technique.</a:t>
            </a:r>
          </a:p>
        </p:txBody>
      </p:sp>
      <p:sp>
        <p:nvSpPr>
          <p:cNvPr id="4" name="TextBox 3">
            <a:extLst>
              <a:ext uri="{FF2B5EF4-FFF2-40B4-BE49-F238E27FC236}">
                <a16:creationId xmlns:a16="http://schemas.microsoft.com/office/drawing/2014/main" id="{D3AB31DB-A7B4-7C32-9825-9E27A86AE708}"/>
              </a:ext>
            </a:extLst>
          </p:cNvPr>
          <p:cNvSpPr txBox="1"/>
          <p:nvPr/>
        </p:nvSpPr>
        <p:spPr>
          <a:xfrm>
            <a:off x="3164928" y="325673"/>
            <a:ext cx="4451219" cy="400110"/>
          </a:xfrm>
          <a:prstGeom prst="rect">
            <a:avLst/>
          </a:prstGeom>
          <a:noFill/>
        </p:spPr>
        <p:txBody>
          <a:bodyPr wrap="none" rtlCol="0">
            <a:spAutoFit/>
          </a:bodyPr>
          <a:lstStyle/>
          <a:p>
            <a:pPr algn="ctr"/>
            <a:r>
              <a:rPr lang="en-IN" sz="2000"/>
              <a:t>Computer Vision IE-1 Presentation on</a:t>
            </a:r>
          </a:p>
        </p:txBody>
      </p:sp>
      <p:sp>
        <p:nvSpPr>
          <p:cNvPr id="5" name="TextBox 4">
            <a:extLst>
              <a:ext uri="{FF2B5EF4-FFF2-40B4-BE49-F238E27FC236}">
                <a16:creationId xmlns:a16="http://schemas.microsoft.com/office/drawing/2014/main" id="{9A56FB89-C52F-4AA9-EDD5-596E6B1DE627}"/>
              </a:ext>
            </a:extLst>
          </p:cNvPr>
          <p:cNvSpPr txBox="1"/>
          <p:nvPr/>
        </p:nvSpPr>
        <p:spPr>
          <a:xfrm>
            <a:off x="1709402" y="5882240"/>
            <a:ext cx="6851235" cy="830997"/>
          </a:xfrm>
          <a:prstGeom prst="rect">
            <a:avLst/>
          </a:prstGeom>
          <a:noFill/>
        </p:spPr>
        <p:txBody>
          <a:bodyPr wrap="none" rtlCol="0">
            <a:spAutoFit/>
          </a:bodyPr>
          <a:lstStyle/>
          <a:p>
            <a:pPr algn="ctr"/>
            <a:r>
              <a:rPr lang="en-IN" sz="2400"/>
              <a:t>Department of Computer Engineering</a:t>
            </a:r>
          </a:p>
          <a:p>
            <a:pPr algn="ctr"/>
            <a:r>
              <a:rPr lang="en-IN" sz="2400"/>
              <a:t>PCET’s Pimpri Chinchwad College of Engineering</a:t>
            </a:r>
          </a:p>
        </p:txBody>
      </p:sp>
      <p:sp>
        <p:nvSpPr>
          <p:cNvPr id="7" name="TextBox 6">
            <a:extLst>
              <a:ext uri="{FF2B5EF4-FFF2-40B4-BE49-F238E27FC236}">
                <a16:creationId xmlns:a16="http://schemas.microsoft.com/office/drawing/2014/main" id="{DE215163-310A-A0E0-6A5D-2705BA68ED67}"/>
              </a:ext>
            </a:extLst>
          </p:cNvPr>
          <p:cNvSpPr txBox="1"/>
          <p:nvPr/>
        </p:nvSpPr>
        <p:spPr>
          <a:xfrm>
            <a:off x="3148420" y="3092091"/>
            <a:ext cx="3973203" cy="1477328"/>
          </a:xfrm>
          <a:prstGeom prst="rect">
            <a:avLst/>
          </a:prstGeom>
          <a:noFill/>
        </p:spPr>
        <p:txBody>
          <a:bodyPr wrap="none" rtlCol="0">
            <a:spAutoFit/>
          </a:bodyPr>
          <a:lstStyle/>
          <a:p>
            <a:pPr algn="ctr"/>
            <a:r>
              <a:rPr lang="en-IN" b="1"/>
              <a:t>Sugam N. Phirke, TYCOB152</a:t>
            </a:r>
          </a:p>
          <a:p>
            <a:pPr algn="ctr"/>
            <a:r>
              <a:rPr lang="en-IN" b="1"/>
              <a:t>Shreyash Kharde, TYCOB102</a:t>
            </a:r>
          </a:p>
          <a:p>
            <a:pPr algn="ctr"/>
            <a:r>
              <a:rPr lang="en-IN" b="1"/>
              <a:t>Ishwar Deore, TYCOB147</a:t>
            </a:r>
          </a:p>
          <a:p>
            <a:pPr algn="ctr"/>
            <a:r>
              <a:rPr lang="en-IN" b="1"/>
              <a:t>Dattatray Pandharmise, TYCOB141</a:t>
            </a:r>
          </a:p>
          <a:p>
            <a:pPr algn="ctr"/>
            <a:endParaRPr lang="en-IN" b="1"/>
          </a:p>
        </p:txBody>
      </p:sp>
      <p:sp>
        <p:nvSpPr>
          <p:cNvPr id="8" name="TextBox 7">
            <a:extLst>
              <a:ext uri="{FF2B5EF4-FFF2-40B4-BE49-F238E27FC236}">
                <a16:creationId xmlns:a16="http://schemas.microsoft.com/office/drawing/2014/main" id="{D7B40AC5-11A7-EA4A-6E8E-037D49C113BD}"/>
              </a:ext>
            </a:extLst>
          </p:cNvPr>
          <p:cNvSpPr txBox="1"/>
          <p:nvPr/>
        </p:nvSpPr>
        <p:spPr>
          <a:xfrm>
            <a:off x="4920861" y="2782315"/>
            <a:ext cx="428322" cy="369332"/>
          </a:xfrm>
          <a:prstGeom prst="rect">
            <a:avLst/>
          </a:prstGeom>
          <a:noFill/>
        </p:spPr>
        <p:txBody>
          <a:bodyPr wrap="none" rtlCol="0">
            <a:spAutoFit/>
          </a:bodyPr>
          <a:lstStyle/>
          <a:p>
            <a:r>
              <a:rPr lang="en-IN"/>
              <a:t>By</a:t>
            </a:r>
          </a:p>
        </p:txBody>
      </p:sp>
      <p:pic>
        <p:nvPicPr>
          <p:cNvPr id="10" name="Picture 9">
            <a:extLst>
              <a:ext uri="{FF2B5EF4-FFF2-40B4-BE49-F238E27FC236}">
                <a16:creationId xmlns:a16="http://schemas.microsoft.com/office/drawing/2014/main" id="{59980919-EB56-6A77-87DD-757551BF9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056" y="4821567"/>
            <a:ext cx="1117925" cy="1060673"/>
          </a:xfrm>
          <a:prstGeom prst="rect">
            <a:avLst/>
          </a:prstGeom>
        </p:spPr>
      </p:pic>
    </p:spTree>
    <p:extLst>
      <p:ext uri="{BB962C8B-B14F-4D97-AF65-F5344CB8AC3E}">
        <p14:creationId xmlns:p14="http://schemas.microsoft.com/office/powerpoint/2010/main" val="367028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121A29D-4F05-49DF-21C9-B2DBC9C4E254}"/>
              </a:ext>
            </a:extLst>
          </p:cNvPr>
          <p:cNvGraphicFramePr>
            <a:graphicFrameLocks noGrp="1"/>
          </p:cNvGraphicFramePr>
          <p:nvPr>
            <p:ph idx="1"/>
            <p:extLst>
              <p:ext uri="{D42A27DB-BD31-4B8C-83A1-F6EECF244321}">
                <p14:modId xmlns:p14="http://schemas.microsoft.com/office/powerpoint/2010/main" val="2244138237"/>
              </p:ext>
            </p:extLst>
          </p:nvPr>
        </p:nvGraphicFramePr>
        <p:xfrm>
          <a:off x="645206" y="168500"/>
          <a:ext cx="8596312" cy="6122913"/>
        </p:xfrm>
        <a:graphic>
          <a:graphicData uri="http://schemas.openxmlformats.org/drawingml/2006/table">
            <a:tbl>
              <a:tblPr firstRow="1" bandRow="1">
                <a:tableStyleId>{5C22544A-7EE6-4342-B048-85BDC9FD1C3A}</a:tableStyleId>
              </a:tblPr>
              <a:tblGrid>
                <a:gridCol w="2114323">
                  <a:extLst>
                    <a:ext uri="{9D8B030D-6E8A-4147-A177-3AD203B41FA5}">
                      <a16:colId xmlns:a16="http://schemas.microsoft.com/office/drawing/2014/main" val="162039089"/>
                    </a:ext>
                  </a:extLst>
                </a:gridCol>
                <a:gridCol w="6481989">
                  <a:extLst>
                    <a:ext uri="{9D8B030D-6E8A-4147-A177-3AD203B41FA5}">
                      <a16:colId xmlns:a16="http://schemas.microsoft.com/office/drawing/2014/main" val="3752378848"/>
                    </a:ext>
                  </a:extLst>
                </a:gridCol>
              </a:tblGrid>
              <a:tr h="789277">
                <a:tc>
                  <a:txBody>
                    <a:bodyPr/>
                    <a:lstStyle/>
                    <a:p>
                      <a:r>
                        <a:rPr lang="en-IN"/>
                        <a:t>Reference 2</a:t>
                      </a:r>
                    </a:p>
                  </a:txBody>
                  <a:tcPr/>
                </a:tc>
                <a:tc>
                  <a:txBody>
                    <a:bodyPr/>
                    <a:lstStyle/>
                    <a:p>
                      <a:r>
                        <a:rPr kumimoji="0" lang="en-US" sz="1800" b="1" i="0" kern="1200">
                          <a:solidFill>
                            <a:schemeClr val="lt1"/>
                          </a:solidFill>
                          <a:effectLst/>
                          <a:latin typeface="+mn-lt"/>
                          <a:ea typeface="+mn-ea"/>
                          <a:cs typeface="+mn-cs"/>
                        </a:rPr>
                        <a:t>Robust forgery detection for compressed images using CNN supervision</a:t>
                      </a:r>
                      <a:endParaRPr lang="en-IN"/>
                    </a:p>
                  </a:txBody>
                  <a:tcPr/>
                </a:tc>
                <a:extLst>
                  <a:ext uri="{0D108BD9-81ED-4DB2-BD59-A6C34878D82A}">
                    <a16:rowId xmlns:a16="http://schemas.microsoft.com/office/drawing/2014/main" val="3529982515"/>
                  </a:ext>
                </a:extLst>
              </a:tr>
              <a:tr h="789277">
                <a:tc>
                  <a:txBody>
                    <a:bodyPr/>
                    <a:lstStyle/>
                    <a:p>
                      <a:r>
                        <a:rPr lang="en-IN"/>
                        <a:t>Objectives</a:t>
                      </a:r>
                    </a:p>
                  </a:txBody>
                  <a:tcPr/>
                </a:tc>
                <a:tc>
                  <a:txBody>
                    <a:bodyPr/>
                    <a:lstStyle/>
                    <a:p>
                      <a:r>
                        <a:rPr lang="en-IN" sz="2000" b="1"/>
                        <a:t>To present a framework improving robustness for image forgery detection</a:t>
                      </a:r>
                    </a:p>
                  </a:txBody>
                  <a:tcPr/>
                </a:tc>
                <a:extLst>
                  <a:ext uri="{0D108BD9-81ED-4DB2-BD59-A6C34878D82A}">
                    <a16:rowId xmlns:a16="http://schemas.microsoft.com/office/drawing/2014/main" val="4250429458"/>
                  </a:ext>
                </a:extLst>
              </a:tr>
              <a:tr h="1291856">
                <a:tc>
                  <a:txBody>
                    <a:bodyPr/>
                    <a:lstStyle/>
                    <a:p>
                      <a:r>
                        <a:rPr lang="en-IN"/>
                        <a:t>Proposed Solution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kern="1200">
                          <a:effectLst/>
                          <a:latin typeface="+mn-lt"/>
                          <a:ea typeface="+mn-ea"/>
                          <a:cs typeface="+mn-cs"/>
                        </a:rPr>
                        <a:t>To take into account the image quality corresponding to the chosen application. Therefore, the solution relies on a camera identification model based on CNN. </a:t>
                      </a:r>
                      <a:endParaRPr lang="en-IN" sz="2000" b="1"/>
                    </a:p>
                  </a:txBody>
                  <a:tcPr/>
                </a:tc>
                <a:extLst>
                  <a:ext uri="{0D108BD9-81ED-4DB2-BD59-A6C34878D82A}">
                    <a16:rowId xmlns:a16="http://schemas.microsoft.com/office/drawing/2014/main" val="1819669397"/>
                  </a:ext>
                </a:extLst>
              </a:tr>
              <a:tr h="1465800">
                <a:tc>
                  <a:txBody>
                    <a:bodyPr/>
                    <a:lstStyle/>
                    <a:p>
                      <a:r>
                        <a:rPr lang="en-IN"/>
                        <a:t>Results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kern="1200">
                          <a:effectLst/>
                          <a:latin typeface="+mn-lt"/>
                          <a:ea typeface="+mn-ea"/>
                          <a:cs typeface="+mn-cs"/>
                        </a:rPr>
                        <a:t>Lossy compression such as JPEG found as the most common type of intentional or inadvertent concealment of image forgery</a:t>
                      </a:r>
                      <a:endParaRPr lang="en-IN" sz="2000" b="1"/>
                    </a:p>
                    <a:p>
                      <a:endParaRPr lang="en-IN" sz="2000" b="1"/>
                    </a:p>
                  </a:txBody>
                  <a:tcPr/>
                </a:tc>
                <a:extLst>
                  <a:ext uri="{0D108BD9-81ED-4DB2-BD59-A6C34878D82A}">
                    <a16:rowId xmlns:a16="http://schemas.microsoft.com/office/drawing/2014/main" val="1096668499"/>
                  </a:ext>
                </a:extLst>
              </a:tr>
              <a:tr h="457279">
                <a:tc>
                  <a:txBody>
                    <a:bodyPr/>
                    <a:lstStyle/>
                    <a:p>
                      <a:r>
                        <a:rPr lang="en-IN"/>
                        <a:t>Advantages</a:t>
                      </a:r>
                    </a:p>
                  </a:txBody>
                  <a:tcPr/>
                </a:tc>
                <a:tc>
                  <a:txBody>
                    <a:bodyPr/>
                    <a:lstStyle/>
                    <a:p>
                      <a:r>
                        <a:rPr kumimoji="0" lang="en-US" sz="2000" b="1" i="0" kern="1200">
                          <a:effectLst/>
                          <a:latin typeface="+mn-lt"/>
                          <a:ea typeface="+mn-ea"/>
                          <a:cs typeface="+mn-cs"/>
                        </a:rPr>
                        <a:t>Study led to a more robust and accurate framework</a:t>
                      </a:r>
                      <a:endParaRPr lang="en-IN" sz="2000" b="1"/>
                    </a:p>
                  </a:txBody>
                  <a:tcPr/>
                </a:tc>
                <a:extLst>
                  <a:ext uri="{0D108BD9-81ED-4DB2-BD59-A6C34878D82A}">
                    <a16:rowId xmlns:a16="http://schemas.microsoft.com/office/drawing/2014/main" val="3981600533"/>
                  </a:ext>
                </a:extLst>
              </a:tr>
              <a:tr h="1291856">
                <a:tc>
                  <a:txBody>
                    <a:bodyPr/>
                    <a:lstStyle/>
                    <a:p>
                      <a:r>
                        <a:rPr lang="en-IN"/>
                        <a:t>Limitations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kern="1200">
                          <a:effectLst/>
                          <a:latin typeface="+mn-lt"/>
                          <a:ea typeface="+mn-ea"/>
                          <a:cs typeface="+mn-cs"/>
                        </a:rPr>
                        <a:t>Interpreting the extracted camera identification model is very difficult. Another drawback of using CNN is the model is dedicated to a specific training dataset.</a:t>
                      </a:r>
                      <a:endParaRPr lang="en-US" sz="2000" b="1" i="0" u="none" strike="noStrike">
                        <a:latin typeface="+mn-lt"/>
                      </a:endParaRPr>
                    </a:p>
                  </a:txBody>
                  <a:tcPr/>
                </a:tc>
                <a:extLst>
                  <a:ext uri="{0D108BD9-81ED-4DB2-BD59-A6C34878D82A}">
                    <a16:rowId xmlns:a16="http://schemas.microsoft.com/office/drawing/2014/main" val="2287888246"/>
                  </a:ext>
                </a:extLst>
              </a:tr>
            </a:tbl>
          </a:graphicData>
        </a:graphic>
      </p:graphicFrame>
    </p:spTree>
    <p:extLst>
      <p:ext uri="{BB962C8B-B14F-4D97-AF65-F5344CB8AC3E}">
        <p14:creationId xmlns:p14="http://schemas.microsoft.com/office/powerpoint/2010/main" val="211241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06ED2B8-0879-58DE-509F-D21C9B0B6CD8}"/>
              </a:ext>
            </a:extLst>
          </p:cNvPr>
          <p:cNvGraphicFramePr>
            <a:graphicFrameLocks noGrp="1"/>
          </p:cNvGraphicFramePr>
          <p:nvPr>
            <p:ph idx="1"/>
            <p:extLst>
              <p:ext uri="{D42A27DB-BD31-4B8C-83A1-F6EECF244321}">
                <p14:modId xmlns:p14="http://schemas.microsoft.com/office/powerpoint/2010/main" val="4113546807"/>
              </p:ext>
            </p:extLst>
          </p:nvPr>
        </p:nvGraphicFramePr>
        <p:xfrm>
          <a:off x="522514" y="277585"/>
          <a:ext cx="8621486" cy="5978463"/>
        </p:xfrm>
        <a:graphic>
          <a:graphicData uri="http://schemas.openxmlformats.org/drawingml/2006/table">
            <a:tbl>
              <a:tblPr firstRow="1" bandRow="1">
                <a:tableStyleId>{5C22544A-7EE6-4342-B048-85BDC9FD1C3A}</a:tableStyleId>
              </a:tblPr>
              <a:tblGrid>
                <a:gridCol w="2235149">
                  <a:extLst>
                    <a:ext uri="{9D8B030D-6E8A-4147-A177-3AD203B41FA5}">
                      <a16:colId xmlns:a16="http://schemas.microsoft.com/office/drawing/2014/main" val="4191482870"/>
                    </a:ext>
                  </a:extLst>
                </a:gridCol>
                <a:gridCol w="6386337">
                  <a:extLst>
                    <a:ext uri="{9D8B030D-6E8A-4147-A177-3AD203B41FA5}">
                      <a16:colId xmlns:a16="http://schemas.microsoft.com/office/drawing/2014/main" val="3850662628"/>
                    </a:ext>
                  </a:extLst>
                </a:gridCol>
              </a:tblGrid>
              <a:tr h="870972">
                <a:tc>
                  <a:txBody>
                    <a:bodyPr/>
                    <a:lstStyle/>
                    <a:p>
                      <a:r>
                        <a:rPr lang="en-IN"/>
                        <a:t>Reference 3</a:t>
                      </a:r>
                    </a:p>
                  </a:txBody>
                  <a:tcPr/>
                </a:tc>
                <a:tc>
                  <a:txBody>
                    <a:bodyPr/>
                    <a:lstStyle/>
                    <a:p>
                      <a:r>
                        <a:rPr lang="en-US"/>
                        <a:t>Thepade’s Sorted Block Truncation Coding Applied on Local Binary Patterns of Images for Splicing Identification Using Machine Learning Classifiers</a:t>
                      </a:r>
                      <a:endParaRPr lang="en-IN"/>
                    </a:p>
                  </a:txBody>
                  <a:tcPr/>
                </a:tc>
                <a:extLst>
                  <a:ext uri="{0D108BD9-81ED-4DB2-BD59-A6C34878D82A}">
                    <a16:rowId xmlns:a16="http://schemas.microsoft.com/office/drawing/2014/main" val="2201342323"/>
                  </a:ext>
                </a:extLst>
              </a:tr>
              <a:tr h="431103">
                <a:tc>
                  <a:txBody>
                    <a:bodyPr/>
                    <a:lstStyle/>
                    <a:p>
                      <a:r>
                        <a:rPr lang="en-IN"/>
                        <a:t>Objective</a:t>
                      </a:r>
                    </a:p>
                  </a:txBody>
                  <a:tcPr/>
                </a:tc>
                <a:tc>
                  <a:txBody>
                    <a:bodyPr/>
                    <a:lstStyle/>
                    <a:p>
                      <a:r>
                        <a:rPr lang="en-IN" sz="2000" b="1"/>
                        <a:t>To improve the detectability of forged images.</a:t>
                      </a:r>
                    </a:p>
                  </a:txBody>
                  <a:tcPr/>
                </a:tc>
                <a:extLst>
                  <a:ext uri="{0D108BD9-81ED-4DB2-BD59-A6C34878D82A}">
                    <a16:rowId xmlns:a16="http://schemas.microsoft.com/office/drawing/2014/main" val="1274783828"/>
                  </a:ext>
                </a:extLst>
              </a:tr>
              <a:tr h="958069">
                <a:tc>
                  <a:txBody>
                    <a:bodyPr/>
                    <a:lstStyle/>
                    <a:p>
                      <a:r>
                        <a:rPr lang="en-IN"/>
                        <a:t>Proposed model</a:t>
                      </a:r>
                    </a:p>
                  </a:txBody>
                  <a:tcPr/>
                </a:tc>
                <a:tc>
                  <a:txBody>
                    <a:bodyPr/>
                    <a:lstStyle/>
                    <a:p>
                      <a:r>
                        <a:rPr lang="en-IN" sz="2000" b="1"/>
                        <a:t>Extract the features using LBP and Thepade’s SBTC and pass it to various machine learning models to train</a:t>
                      </a:r>
                    </a:p>
                  </a:txBody>
                  <a:tcPr/>
                </a:tc>
                <a:extLst>
                  <a:ext uri="{0D108BD9-81ED-4DB2-BD59-A6C34878D82A}">
                    <a16:rowId xmlns:a16="http://schemas.microsoft.com/office/drawing/2014/main" val="316634031"/>
                  </a:ext>
                </a:extLst>
              </a:tr>
              <a:tr h="958069">
                <a:tc>
                  <a:txBody>
                    <a:bodyPr/>
                    <a:lstStyle/>
                    <a:p>
                      <a:r>
                        <a:rPr lang="en-IN"/>
                        <a:t>Results</a:t>
                      </a:r>
                    </a:p>
                  </a:txBody>
                  <a:tcPr/>
                </a:tc>
                <a:tc>
                  <a:txBody>
                    <a:bodyPr/>
                    <a:lstStyle/>
                    <a:p>
                      <a:r>
                        <a:rPr lang="en-US" sz="2000" b="1"/>
                        <a:t>The investigation is carried out on the following datasets: CASIA V1, Columbia, and Columbia Uncompressed Dataset.</a:t>
                      </a:r>
                      <a:endParaRPr lang="en-IN" sz="2000" b="1"/>
                    </a:p>
                  </a:txBody>
                  <a:tcPr/>
                </a:tc>
                <a:extLst>
                  <a:ext uri="{0D108BD9-81ED-4DB2-BD59-A6C34878D82A}">
                    <a16:rowId xmlns:a16="http://schemas.microsoft.com/office/drawing/2014/main" val="874841658"/>
                  </a:ext>
                </a:extLst>
              </a:tr>
              <a:tr h="1538717">
                <a:tc>
                  <a:txBody>
                    <a:bodyPr/>
                    <a:lstStyle/>
                    <a:p>
                      <a:r>
                        <a:rPr lang="en-IN"/>
                        <a:t>Advantages</a:t>
                      </a:r>
                    </a:p>
                  </a:txBody>
                  <a:tcPr/>
                </a:tc>
                <a:tc>
                  <a:txBody>
                    <a:bodyPr/>
                    <a:lstStyle/>
                    <a:p>
                      <a:r>
                        <a:rPr lang="en-US" sz="2000" b="1"/>
                        <a:t>TSBTC and LBP for r=1(8 neighbours) combination perform better than TSBTC and LBP for r=2(16 neighbours). 12­ ary TSBTC and LBP for r=1 combination performs better closely followed by 14-ary and 16-ary for r=1.</a:t>
                      </a:r>
                      <a:endParaRPr lang="en-IN" sz="2000" b="1"/>
                    </a:p>
                  </a:txBody>
                  <a:tcPr/>
                </a:tc>
                <a:extLst>
                  <a:ext uri="{0D108BD9-81ED-4DB2-BD59-A6C34878D82A}">
                    <a16:rowId xmlns:a16="http://schemas.microsoft.com/office/drawing/2014/main" val="2251350540"/>
                  </a:ext>
                </a:extLst>
              </a:tr>
              <a:tr h="958069">
                <a:tc>
                  <a:txBody>
                    <a:bodyPr/>
                    <a:lstStyle/>
                    <a:p>
                      <a:r>
                        <a:rPr lang="en-IN"/>
                        <a:t>Limitations</a:t>
                      </a:r>
                    </a:p>
                  </a:txBody>
                  <a:tcPr/>
                </a:tc>
                <a:tc>
                  <a:txBody>
                    <a:bodyPr/>
                    <a:lstStyle/>
                    <a:p>
                      <a:r>
                        <a:rPr lang="en-IN" sz="2000" b="1"/>
                        <a:t>The proposed method works better for monochrome images but is not efficient for multi-chrome images.</a:t>
                      </a:r>
                    </a:p>
                  </a:txBody>
                  <a:tcPr/>
                </a:tc>
                <a:extLst>
                  <a:ext uri="{0D108BD9-81ED-4DB2-BD59-A6C34878D82A}">
                    <a16:rowId xmlns:a16="http://schemas.microsoft.com/office/drawing/2014/main" val="3104038511"/>
                  </a:ext>
                </a:extLst>
              </a:tr>
            </a:tbl>
          </a:graphicData>
        </a:graphic>
      </p:graphicFrame>
    </p:spTree>
    <p:extLst>
      <p:ext uri="{BB962C8B-B14F-4D97-AF65-F5344CB8AC3E}">
        <p14:creationId xmlns:p14="http://schemas.microsoft.com/office/powerpoint/2010/main" val="15451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9FD9675-4686-F7FA-86D4-C8A379FC35DF}"/>
              </a:ext>
            </a:extLst>
          </p:cNvPr>
          <p:cNvGraphicFramePr>
            <a:graphicFrameLocks noGrp="1"/>
          </p:cNvGraphicFramePr>
          <p:nvPr>
            <p:ph idx="1"/>
            <p:extLst>
              <p:ext uri="{D42A27DB-BD31-4B8C-83A1-F6EECF244321}">
                <p14:modId xmlns:p14="http://schemas.microsoft.com/office/powerpoint/2010/main" val="292255508"/>
              </p:ext>
            </p:extLst>
          </p:nvPr>
        </p:nvGraphicFramePr>
        <p:xfrm>
          <a:off x="677863" y="146958"/>
          <a:ext cx="8596312" cy="5977005"/>
        </p:xfrm>
        <a:graphic>
          <a:graphicData uri="http://schemas.openxmlformats.org/drawingml/2006/table">
            <a:tbl>
              <a:tblPr firstRow="1" bandRow="1">
                <a:tableStyleId>{5C22544A-7EE6-4342-B048-85BDC9FD1C3A}</a:tableStyleId>
              </a:tblPr>
              <a:tblGrid>
                <a:gridCol w="1853066">
                  <a:extLst>
                    <a:ext uri="{9D8B030D-6E8A-4147-A177-3AD203B41FA5}">
                      <a16:colId xmlns:a16="http://schemas.microsoft.com/office/drawing/2014/main" val="3938788188"/>
                    </a:ext>
                  </a:extLst>
                </a:gridCol>
                <a:gridCol w="6743246">
                  <a:extLst>
                    <a:ext uri="{9D8B030D-6E8A-4147-A177-3AD203B41FA5}">
                      <a16:colId xmlns:a16="http://schemas.microsoft.com/office/drawing/2014/main" val="4262071378"/>
                    </a:ext>
                  </a:extLst>
                </a:gridCol>
              </a:tblGrid>
              <a:tr h="1182903">
                <a:tc>
                  <a:txBody>
                    <a:bodyPr/>
                    <a:lstStyle/>
                    <a:p>
                      <a:r>
                        <a:rPr lang="en-IN"/>
                        <a:t>Refernce 4</a:t>
                      </a:r>
                    </a:p>
                  </a:txBody>
                  <a:tcPr/>
                </a:tc>
                <a:tc>
                  <a:txBody>
                    <a:bodyPr/>
                    <a:lstStyle/>
                    <a:p>
                      <a:r>
                        <a:rPr lang="en-US"/>
                        <a:t>Land Usage Identification with Fusion of Thepade SBTC and Sauvola Thresholding Features of Aerial Images Using Ensemble of Machine Learning Algorithms</a:t>
                      </a:r>
                      <a:endParaRPr lang="en-IN"/>
                    </a:p>
                  </a:txBody>
                  <a:tcPr/>
                </a:tc>
                <a:extLst>
                  <a:ext uri="{0D108BD9-81ED-4DB2-BD59-A6C34878D82A}">
                    <a16:rowId xmlns:a16="http://schemas.microsoft.com/office/drawing/2014/main" val="3487958820"/>
                  </a:ext>
                </a:extLst>
              </a:tr>
              <a:tr h="657237">
                <a:tc>
                  <a:txBody>
                    <a:bodyPr/>
                    <a:lstStyle/>
                    <a:p>
                      <a:r>
                        <a:rPr lang="en-IN"/>
                        <a:t>Objectives</a:t>
                      </a:r>
                    </a:p>
                  </a:txBody>
                  <a:tcPr/>
                </a:tc>
                <a:tc>
                  <a:txBody>
                    <a:bodyPr/>
                    <a:lstStyle/>
                    <a:p>
                      <a:r>
                        <a:rPr lang="en-IN" sz="2000" b="1"/>
                        <a:t>To improve the efficiency in identification of land usage using aerial images</a:t>
                      </a:r>
                    </a:p>
                  </a:txBody>
                  <a:tcPr/>
                </a:tc>
                <a:extLst>
                  <a:ext uri="{0D108BD9-81ED-4DB2-BD59-A6C34878D82A}">
                    <a16:rowId xmlns:a16="http://schemas.microsoft.com/office/drawing/2014/main" val="1927062229"/>
                  </a:ext>
                </a:extLst>
              </a:tr>
              <a:tr h="1228748">
                <a:tc>
                  <a:txBody>
                    <a:bodyPr/>
                    <a:lstStyle/>
                    <a:p>
                      <a:r>
                        <a:rPr lang="en-IN"/>
                        <a:t>Proposed Model</a:t>
                      </a:r>
                    </a:p>
                  </a:txBody>
                  <a:tcPr/>
                </a:tc>
                <a:tc>
                  <a:txBody>
                    <a:bodyPr/>
                    <a:lstStyle/>
                    <a:p>
                      <a:r>
                        <a:rPr lang="en-IN" sz="2000" b="1"/>
                        <a:t>Features were extracted using two technique viz. TSBTC N-ary and Sauvola Thresholding method and then passed to multiple Machine learning classifiers to get the results</a:t>
                      </a:r>
                    </a:p>
                  </a:txBody>
                  <a:tcPr/>
                </a:tc>
                <a:extLst>
                  <a:ext uri="{0D108BD9-81ED-4DB2-BD59-A6C34878D82A}">
                    <a16:rowId xmlns:a16="http://schemas.microsoft.com/office/drawing/2014/main" val="1968878466"/>
                  </a:ext>
                </a:extLst>
              </a:tr>
              <a:tr h="1800258">
                <a:tc>
                  <a:txBody>
                    <a:bodyPr/>
                    <a:lstStyle/>
                    <a:p>
                      <a:r>
                        <a:rPr lang="en-IN"/>
                        <a:t>Results</a:t>
                      </a:r>
                    </a:p>
                  </a:txBody>
                  <a:tcPr/>
                </a:tc>
                <a:tc>
                  <a:txBody>
                    <a:bodyPr/>
                    <a:lstStyle/>
                    <a:p>
                      <a:r>
                        <a:rPr lang="en-US" sz="2000" b="1"/>
                        <a:t>Experimentation done on 2100 images of UC merced land usage of aerial images dataset shows higher identification accuracy, higher Matthews Correlation Coefficient (MCC) and higher F Measure values in feature level fusion as compared to individual features proving the worth of proposed technique.</a:t>
                      </a:r>
                      <a:endParaRPr lang="en-IN" sz="2000" b="1"/>
                    </a:p>
                  </a:txBody>
                  <a:tcPr/>
                </a:tc>
                <a:extLst>
                  <a:ext uri="{0D108BD9-81ED-4DB2-BD59-A6C34878D82A}">
                    <a16:rowId xmlns:a16="http://schemas.microsoft.com/office/drawing/2014/main" val="1579622076"/>
                  </a:ext>
                </a:extLst>
              </a:tr>
              <a:tr h="431091">
                <a:tc>
                  <a:txBody>
                    <a:bodyPr/>
                    <a:lstStyle/>
                    <a:p>
                      <a:r>
                        <a:rPr lang="en-IN"/>
                        <a:t>Advantages</a:t>
                      </a:r>
                    </a:p>
                  </a:txBody>
                  <a:tcPr/>
                </a:tc>
                <a:tc>
                  <a:txBody>
                    <a:bodyPr/>
                    <a:lstStyle/>
                    <a:p>
                      <a:r>
                        <a:rPr lang="en-IN" sz="2000" b="1"/>
                        <a:t>Result generated was generalized.</a:t>
                      </a:r>
                    </a:p>
                  </a:txBody>
                  <a:tcPr/>
                </a:tc>
                <a:extLst>
                  <a:ext uri="{0D108BD9-81ED-4DB2-BD59-A6C34878D82A}">
                    <a16:rowId xmlns:a16="http://schemas.microsoft.com/office/drawing/2014/main" val="2028283413"/>
                  </a:ext>
                </a:extLst>
              </a:tr>
              <a:tr h="431091">
                <a:tc>
                  <a:txBody>
                    <a:bodyPr/>
                    <a:lstStyle/>
                    <a:p>
                      <a:r>
                        <a:rPr lang="en-IN"/>
                        <a:t>Limitations</a:t>
                      </a:r>
                    </a:p>
                  </a:txBody>
                  <a:tcPr/>
                </a:tc>
                <a:tc>
                  <a:txBody>
                    <a:bodyPr/>
                    <a:lstStyle/>
                    <a:p>
                      <a:r>
                        <a:rPr lang="en-IN" sz="2000" b="1"/>
                        <a:t>Overall accuracy obtained was less than 70%.</a:t>
                      </a:r>
                    </a:p>
                  </a:txBody>
                  <a:tcPr/>
                </a:tc>
                <a:extLst>
                  <a:ext uri="{0D108BD9-81ED-4DB2-BD59-A6C34878D82A}">
                    <a16:rowId xmlns:a16="http://schemas.microsoft.com/office/drawing/2014/main" val="3608057836"/>
                  </a:ext>
                </a:extLst>
              </a:tr>
            </a:tbl>
          </a:graphicData>
        </a:graphic>
      </p:graphicFrame>
    </p:spTree>
    <p:extLst>
      <p:ext uri="{BB962C8B-B14F-4D97-AF65-F5344CB8AC3E}">
        <p14:creationId xmlns:p14="http://schemas.microsoft.com/office/powerpoint/2010/main" val="161263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25B6DCB-E56F-86B1-F01A-AEEA0B0692F9}"/>
              </a:ext>
            </a:extLst>
          </p:cNvPr>
          <p:cNvGraphicFramePr>
            <a:graphicFrameLocks noGrp="1"/>
          </p:cNvGraphicFramePr>
          <p:nvPr>
            <p:ph idx="1"/>
            <p:extLst>
              <p:ext uri="{D42A27DB-BD31-4B8C-83A1-F6EECF244321}">
                <p14:modId xmlns:p14="http://schemas.microsoft.com/office/powerpoint/2010/main" val="3252546085"/>
              </p:ext>
            </p:extLst>
          </p:nvPr>
        </p:nvGraphicFramePr>
        <p:xfrm>
          <a:off x="677863" y="310242"/>
          <a:ext cx="8433480" cy="5979982"/>
        </p:xfrm>
        <a:graphic>
          <a:graphicData uri="http://schemas.openxmlformats.org/drawingml/2006/table">
            <a:tbl>
              <a:tblPr firstRow="1" bandRow="1">
                <a:tableStyleId>{5C22544A-7EE6-4342-B048-85BDC9FD1C3A}</a:tableStyleId>
              </a:tblPr>
              <a:tblGrid>
                <a:gridCol w="2042235">
                  <a:extLst>
                    <a:ext uri="{9D8B030D-6E8A-4147-A177-3AD203B41FA5}">
                      <a16:colId xmlns:a16="http://schemas.microsoft.com/office/drawing/2014/main" val="712649726"/>
                    </a:ext>
                  </a:extLst>
                </a:gridCol>
                <a:gridCol w="6391245">
                  <a:extLst>
                    <a:ext uri="{9D8B030D-6E8A-4147-A177-3AD203B41FA5}">
                      <a16:colId xmlns:a16="http://schemas.microsoft.com/office/drawing/2014/main" val="326939188"/>
                    </a:ext>
                  </a:extLst>
                </a:gridCol>
              </a:tblGrid>
              <a:tr h="673198">
                <a:tc>
                  <a:txBody>
                    <a:bodyPr/>
                    <a:lstStyle/>
                    <a:p>
                      <a:r>
                        <a:rPr lang="en-IN"/>
                        <a:t>Reference 5</a:t>
                      </a:r>
                    </a:p>
                  </a:txBody>
                  <a:tcPr/>
                </a:tc>
                <a:tc>
                  <a:txBody>
                    <a:bodyPr/>
                    <a:lstStyle/>
                    <a:p>
                      <a:r>
                        <a:rPr lang="en-US"/>
                        <a:t>Copy-Move Forgery Detection Based on Deep Learning</a:t>
                      </a:r>
                      <a:endParaRPr lang="en-IN"/>
                    </a:p>
                  </a:txBody>
                  <a:tcPr/>
                </a:tc>
                <a:extLst>
                  <a:ext uri="{0D108BD9-81ED-4DB2-BD59-A6C34878D82A}">
                    <a16:rowId xmlns:a16="http://schemas.microsoft.com/office/drawing/2014/main" val="1256102653"/>
                  </a:ext>
                </a:extLst>
              </a:tr>
              <a:tr h="882963">
                <a:tc>
                  <a:txBody>
                    <a:bodyPr/>
                    <a:lstStyle/>
                    <a:p>
                      <a:r>
                        <a:rPr lang="en-IN"/>
                        <a:t>Objectives</a:t>
                      </a:r>
                    </a:p>
                  </a:txBody>
                  <a:tcPr/>
                </a:tc>
                <a:tc>
                  <a:txBody>
                    <a:bodyPr/>
                    <a:lstStyle/>
                    <a:p>
                      <a:r>
                        <a:rPr lang="en-IN" sz="2000" b="1"/>
                        <a:t>To study the efficiency of detecting the forged images using CNN.</a:t>
                      </a:r>
                    </a:p>
                  </a:txBody>
                  <a:tcPr/>
                </a:tc>
                <a:extLst>
                  <a:ext uri="{0D108BD9-81ED-4DB2-BD59-A6C34878D82A}">
                    <a16:rowId xmlns:a16="http://schemas.microsoft.com/office/drawing/2014/main" val="2024525751"/>
                  </a:ext>
                </a:extLst>
              </a:tr>
              <a:tr h="1094645">
                <a:tc>
                  <a:txBody>
                    <a:bodyPr/>
                    <a:lstStyle/>
                    <a:p>
                      <a:r>
                        <a:rPr lang="en-IN"/>
                        <a:t>Proposed Model</a:t>
                      </a:r>
                    </a:p>
                  </a:txBody>
                  <a:tcPr/>
                </a:tc>
                <a:tc>
                  <a:txBody>
                    <a:bodyPr/>
                    <a:lstStyle/>
                    <a:p>
                      <a:r>
                        <a:rPr lang="en-IN" sz="2000" b="1"/>
                        <a:t>The authors built a dataset containing 10000 computer spliced images and used CNN model to train the features extracted using the Caffe architecture.</a:t>
                      </a:r>
                    </a:p>
                  </a:txBody>
                  <a:tcPr/>
                </a:tc>
                <a:extLst>
                  <a:ext uri="{0D108BD9-81ED-4DB2-BD59-A6C34878D82A}">
                    <a16:rowId xmlns:a16="http://schemas.microsoft.com/office/drawing/2014/main" val="1768672233"/>
                  </a:ext>
                </a:extLst>
              </a:tr>
              <a:tr h="1347255">
                <a:tc>
                  <a:txBody>
                    <a:bodyPr/>
                    <a:lstStyle/>
                    <a:p>
                      <a:r>
                        <a:rPr lang="en-IN"/>
                        <a:t>Results</a:t>
                      </a:r>
                    </a:p>
                  </a:txBody>
                  <a:tcPr/>
                </a:tc>
                <a:tc>
                  <a:txBody>
                    <a:bodyPr/>
                    <a:lstStyle/>
                    <a:p>
                      <a:r>
                        <a:rPr lang="en-IN" sz="2000" b="1"/>
                        <a:t>Experimental results showed that the proposed model obtained good performance to the forgery images generated by computer with simple copy move operation.</a:t>
                      </a:r>
                    </a:p>
                  </a:txBody>
                  <a:tcPr/>
                </a:tc>
                <a:extLst>
                  <a:ext uri="{0D108BD9-81ED-4DB2-BD59-A6C34878D82A}">
                    <a16:rowId xmlns:a16="http://schemas.microsoft.com/office/drawing/2014/main" val="2628580722"/>
                  </a:ext>
                </a:extLst>
              </a:tr>
              <a:tr h="882963">
                <a:tc>
                  <a:txBody>
                    <a:bodyPr/>
                    <a:lstStyle/>
                    <a:p>
                      <a:r>
                        <a:rPr lang="en-IN"/>
                        <a:t>Advantages</a:t>
                      </a:r>
                    </a:p>
                  </a:txBody>
                  <a:tcPr/>
                </a:tc>
                <a:tc>
                  <a:txBody>
                    <a:bodyPr/>
                    <a:lstStyle/>
                    <a:p>
                      <a:r>
                        <a:rPr lang="en-IN" sz="2000" b="1"/>
                        <a:t>The dataset contained 10000 tampered images. Large dataset like ImageNet was used.</a:t>
                      </a:r>
                    </a:p>
                  </a:txBody>
                  <a:tcPr/>
                </a:tc>
                <a:extLst>
                  <a:ext uri="{0D108BD9-81ED-4DB2-BD59-A6C34878D82A}">
                    <a16:rowId xmlns:a16="http://schemas.microsoft.com/office/drawing/2014/main" val="3044851376"/>
                  </a:ext>
                </a:extLst>
              </a:tr>
              <a:tr h="882963">
                <a:tc>
                  <a:txBody>
                    <a:bodyPr/>
                    <a:lstStyle/>
                    <a:p>
                      <a:r>
                        <a:rPr lang="en-IN"/>
                        <a:t>Limitations</a:t>
                      </a:r>
                    </a:p>
                  </a:txBody>
                  <a:tcPr/>
                </a:tc>
                <a:tc>
                  <a:txBody>
                    <a:bodyPr/>
                    <a:lstStyle/>
                    <a:p>
                      <a:r>
                        <a:rPr lang="en-US" sz="2000" b="1"/>
                        <a:t>It is not robust to the copy-move forgery image of real scenario</a:t>
                      </a:r>
                      <a:endParaRPr lang="en-IN" sz="2000" b="1"/>
                    </a:p>
                  </a:txBody>
                  <a:tcPr/>
                </a:tc>
                <a:extLst>
                  <a:ext uri="{0D108BD9-81ED-4DB2-BD59-A6C34878D82A}">
                    <a16:rowId xmlns:a16="http://schemas.microsoft.com/office/drawing/2014/main" val="4072374409"/>
                  </a:ext>
                </a:extLst>
              </a:tr>
            </a:tbl>
          </a:graphicData>
        </a:graphic>
      </p:graphicFrame>
    </p:spTree>
    <p:extLst>
      <p:ext uri="{BB962C8B-B14F-4D97-AF65-F5344CB8AC3E}">
        <p14:creationId xmlns:p14="http://schemas.microsoft.com/office/powerpoint/2010/main" val="198190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3095-9013-2C65-2926-0593B6AB4AF9}"/>
              </a:ext>
            </a:extLst>
          </p:cNvPr>
          <p:cNvSpPr>
            <a:spLocks noGrp="1"/>
          </p:cNvSpPr>
          <p:nvPr>
            <p:ph type="title"/>
          </p:nvPr>
        </p:nvSpPr>
        <p:spPr>
          <a:xfrm>
            <a:off x="677334" y="609600"/>
            <a:ext cx="8596668" cy="876300"/>
          </a:xfrm>
        </p:spPr>
        <p:txBody>
          <a:bodyPr>
            <a:normAutofit/>
          </a:bodyPr>
          <a:lstStyle/>
          <a:p>
            <a:r>
              <a:rPr lang="en-IN" sz="4400" b="1"/>
              <a:t>P</a:t>
            </a:r>
            <a:r>
              <a:rPr lang="en-IN" b="1"/>
              <a:t>ROPOSED</a:t>
            </a:r>
            <a:r>
              <a:rPr lang="en-IN" sz="4400" b="1"/>
              <a:t> A</a:t>
            </a:r>
            <a:r>
              <a:rPr lang="en-IN" b="1"/>
              <a:t>RCHITECTURE</a:t>
            </a:r>
            <a:endParaRPr lang="en-IN" sz="4400"/>
          </a:p>
        </p:txBody>
      </p:sp>
      <p:sp>
        <p:nvSpPr>
          <p:cNvPr id="3" name="Content Placeholder 2">
            <a:extLst>
              <a:ext uri="{FF2B5EF4-FFF2-40B4-BE49-F238E27FC236}">
                <a16:creationId xmlns:a16="http://schemas.microsoft.com/office/drawing/2014/main" id="{040633D0-F516-BFAB-044E-A670D85A555B}"/>
              </a:ext>
            </a:extLst>
          </p:cNvPr>
          <p:cNvSpPr>
            <a:spLocks noGrp="1"/>
          </p:cNvSpPr>
          <p:nvPr>
            <p:ph idx="1"/>
          </p:nvPr>
        </p:nvSpPr>
        <p:spPr>
          <a:xfrm>
            <a:off x="677334" y="1488613"/>
            <a:ext cx="8596668" cy="3880773"/>
          </a:xfrm>
        </p:spPr>
        <p:txBody>
          <a:bodyPr/>
          <a:lstStyle/>
          <a:p>
            <a:r>
              <a:rPr lang="en-IN" sz="1800" b="1" kern="50">
                <a:effectLst/>
                <a:ea typeface="Droid Sans Fallback"/>
                <a:cs typeface="FreeSans"/>
              </a:rPr>
              <a:t>The fundamental concept behind this approach is to combine the features extracted from Thepade's SBTC and Bernsen thresholding technique to form a feature vector and  investigate its behaviour in relation to various Machine learning algorithms and their ensembles. </a:t>
            </a:r>
          </a:p>
          <a:p>
            <a:endParaRPr lang="en-IN"/>
          </a:p>
        </p:txBody>
      </p:sp>
      <p:pic>
        <p:nvPicPr>
          <p:cNvPr id="6" name="Picture 5">
            <a:extLst>
              <a:ext uri="{FF2B5EF4-FFF2-40B4-BE49-F238E27FC236}">
                <a16:creationId xmlns:a16="http://schemas.microsoft.com/office/drawing/2014/main" id="{8FA9A649-67C2-9BA3-E24A-70894C99E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44" y="2889475"/>
            <a:ext cx="8302399" cy="3037795"/>
          </a:xfrm>
          <a:prstGeom prst="rect">
            <a:avLst/>
          </a:prstGeom>
        </p:spPr>
      </p:pic>
    </p:spTree>
    <p:extLst>
      <p:ext uri="{BB962C8B-B14F-4D97-AF65-F5344CB8AC3E}">
        <p14:creationId xmlns:p14="http://schemas.microsoft.com/office/powerpoint/2010/main" val="349963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58F-3C15-20C9-852F-FF2768261DBF}"/>
              </a:ext>
            </a:extLst>
          </p:cNvPr>
          <p:cNvSpPr>
            <a:spLocks noGrp="1"/>
          </p:cNvSpPr>
          <p:nvPr>
            <p:ph type="title"/>
          </p:nvPr>
        </p:nvSpPr>
        <p:spPr>
          <a:xfrm>
            <a:off x="677334" y="609599"/>
            <a:ext cx="8596668" cy="1550989"/>
          </a:xfrm>
        </p:spPr>
        <p:txBody>
          <a:bodyPr>
            <a:normAutofit/>
          </a:bodyPr>
          <a:lstStyle/>
          <a:p>
            <a:pPr algn="ctr"/>
            <a:r>
              <a:rPr lang="en-IN" sz="4000"/>
              <a:t>Thepade’s Sorted Block Truncation Code(SBTC) technique</a:t>
            </a:r>
            <a:endParaRPr lang="en-IN"/>
          </a:p>
        </p:txBody>
      </p:sp>
      <p:sp>
        <p:nvSpPr>
          <p:cNvPr id="3" name="Content Placeholder 2">
            <a:extLst>
              <a:ext uri="{FF2B5EF4-FFF2-40B4-BE49-F238E27FC236}">
                <a16:creationId xmlns:a16="http://schemas.microsoft.com/office/drawing/2014/main" id="{64A6AEFD-803A-D9C1-ACB8-0E4F5E5F3509}"/>
              </a:ext>
            </a:extLst>
          </p:cNvPr>
          <p:cNvSpPr>
            <a:spLocks noGrp="1"/>
          </p:cNvSpPr>
          <p:nvPr>
            <p:ph idx="1"/>
          </p:nvPr>
        </p:nvSpPr>
        <p:spPr/>
        <p:txBody>
          <a:bodyPr>
            <a:normAutofit fontScale="92500" lnSpcReduction="20000"/>
          </a:bodyPr>
          <a:lstStyle/>
          <a:p>
            <a:pPr algn="just"/>
            <a:r>
              <a:rPr lang="en-IN" sz="2400" b="1" kern="50">
                <a:effectLst/>
                <a:ea typeface="Droid Sans Fallback"/>
                <a:cs typeface="FreeSans"/>
              </a:rPr>
              <a:t>This global feature extraction technique takes images as input.</a:t>
            </a:r>
          </a:p>
          <a:p>
            <a:pPr algn="just"/>
            <a:r>
              <a:rPr lang="en-IN" sz="2400" b="1" kern="50">
                <a:effectLst/>
                <a:ea typeface="Droid Sans Fallback"/>
                <a:cs typeface="FreeSans"/>
              </a:rPr>
              <a:t> The R, G, B colour channels are extracted from the input image for each pixel and flattened to a one dimensional array. </a:t>
            </a:r>
          </a:p>
          <a:p>
            <a:pPr algn="just"/>
            <a:r>
              <a:rPr lang="en-IN" sz="2400" b="1" kern="50">
                <a:effectLst/>
                <a:ea typeface="Droid Sans Fallback"/>
                <a:cs typeface="FreeSans"/>
              </a:rPr>
              <a:t>This array is then sorted in ascending order. </a:t>
            </a:r>
          </a:p>
          <a:p>
            <a:pPr algn="just"/>
            <a:r>
              <a:rPr lang="en-IN" sz="2400" b="1" kern="50">
                <a:effectLst/>
                <a:ea typeface="Droid Sans Fallback"/>
                <a:cs typeface="FreeSans"/>
              </a:rPr>
              <a:t>To generate the resultant N-ary feature vectors, (here in our studies, we will assume N ϵ {2,…,10}), split the obtained array in approximately equal N parts. </a:t>
            </a:r>
          </a:p>
          <a:p>
            <a:pPr algn="just"/>
            <a:r>
              <a:rPr lang="en-IN" sz="2400" b="1" kern="50">
                <a:effectLst/>
                <a:ea typeface="Droid Sans Fallback"/>
                <a:cs typeface="FreeSans"/>
              </a:rPr>
              <a:t>Later to it, N vectors for each channel [R</a:t>
            </a:r>
            <a:r>
              <a:rPr lang="en-IN" sz="2400" b="1" kern="50" baseline="-25000">
                <a:effectLst/>
                <a:ea typeface="Droid Sans Fallback"/>
                <a:cs typeface="FreeSans"/>
              </a:rPr>
              <a:t>1</a:t>
            </a:r>
            <a:r>
              <a:rPr lang="en-IN" sz="2400" b="1" kern="50">
                <a:effectLst/>
                <a:ea typeface="Droid Sans Fallback"/>
                <a:cs typeface="FreeSans"/>
              </a:rPr>
              <a:t>, R</a:t>
            </a:r>
            <a:r>
              <a:rPr lang="en-IN" sz="2400" b="1" kern="50" baseline="-25000">
                <a:effectLst/>
                <a:ea typeface="Droid Sans Fallback"/>
                <a:cs typeface="FreeSans"/>
              </a:rPr>
              <a:t>2</a:t>
            </a:r>
            <a:r>
              <a:rPr lang="en-IN" sz="2400" b="1" kern="50">
                <a:effectLst/>
                <a:ea typeface="Droid Sans Fallback"/>
                <a:cs typeface="FreeSans"/>
              </a:rPr>
              <a:t>, … , R</a:t>
            </a:r>
            <a:r>
              <a:rPr lang="en-IN" sz="2400" b="1" kern="50" baseline="-25000">
                <a:effectLst/>
                <a:ea typeface="Droid Sans Fallback"/>
                <a:cs typeface="FreeSans"/>
              </a:rPr>
              <a:t>N</a:t>
            </a:r>
            <a:r>
              <a:rPr lang="en-IN" sz="2400" b="1" kern="50">
                <a:effectLst/>
                <a:ea typeface="Droid Sans Fallback"/>
                <a:cs typeface="FreeSans"/>
              </a:rPr>
              <a:t>; G</a:t>
            </a:r>
            <a:r>
              <a:rPr lang="en-IN" sz="2400" b="1" kern="50" baseline="-25000">
                <a:effectLst/>
                <a:ea typeface="Droid Sans Fallback"/>
                <a:cs typeface="FreeSans"/>
              </a:rPr>
              <a:t>1</a:t>
            </a:r>
            <a:r>
              <a:rPr lang="en-IN" sz="2400" b="1" kern="50">
                <a:effectLst/>
                <a:ea typeface="Droid Sans Fallback"/>
                <a:cs typeface="FreeSans"/>
              </a:rPr>
              <a:t>, G</a:t>
            </a:r>
            <a:r>
              <a:rPr lang="en-IN" sz="2400" b="1" kern="50" baseline="-25000">
                <a:effectLst/>
                <a:ea typeface="Droid Sans Fallback"/>
                <a:cs typeface="FreeSans"/>
              </a:rPr>
              <a:t>2</a:t>
            </a:r>
            <a:r>
              <a:rPr lang="en-IN" sz="2400" b="1" kern="50">
                <a:effectLst/>
                <a:ea typeface="Droid Sans Fallback"/>
                <a:cs typeface="FreeSans"/>
              </a:rPr>
              <a:t>, …,  G</a:t>
            </a:r>
            <a:r>
              <a:rPr lang="en-IN" sz="2400" b="1" kern="50" baseline="-25000">
                <a:effectLst/>
                <a:ea typeface="Droid Sans Fallback"/>
                <a:cs typeface="FreeSans"/>
              </a:rPr>
              <a:t>N</a:t>
            </a:r>
            <a:r>
              <a:rPr lang="en-IN" sz="2400" b="1" kern="50">
                <a:effectLst/>
                <a:ea typeface="Droid Sans Fallback"/>
                <a:cs typeface="FreeSans"/>
              </a:rPr>
              <a:t>; B</a:t>
            </a:r>
            <a:r>
              <a:rPr lang="en-IN" sz="2400" b="1" kern="50" baseline="-25000">
                <a:effectLst/>
                <a:ea typeface="Droid Sans Fallback"/>
                <a:cs typeface="FreeSans"/>
              </a:rPr>
              <a:t>1</a:t>
            </a:r>
            <a:r>
              <a:rPr lang="en-IN" sz="2400" b="1" kern="50">
                <a:effectLst/>
                <a:ea typeface="Droid Sans Fallback"/>
                <a:cs typeface="FreeSans"/>
              </a:rPr>
              <a:t>, B</a:t>
            </a:r>
            <a:r>
              <a:rPr lang="en-IN" sz="2400" b="1" kern="50" baseline="-25000">
                <a:effectLst/>
                <a:ea typeface="Droid Sans Fallback"/>
                <a:cs typeface="FreeSans"/>
              </a:rPr>
              <a:t>2</a:t>
            </a:r>
            <a:r>
              <a:rPr lang="en-IN" sz="2400" b="1" kern="50">
                <a:effectLst/>
                <a:ea typeface="Droid Sans Fallback"/>
                <a:cs typeface="FreeSans"/>
              </a:rPr>
              <a:t>, … , B</a:t>
            </a:r>
            <a:r>
              <a:rPr lang="en-IN" sz="2400" b="1" kern="50" baseline="-25000">
                <a:effectLst/>
                <a:ea typeface="Droid Sans Fallback"/>
                <a:cs typeface="FreeSans"/>
              </a:rPr>
              <a:t>N</a:t>
            </a:r>
            <a:r>
              <a:rPr lang="en-IN" sz="2400" b="1" kern="50">
                <a:effectLst/>
                <a:ea typeface="Droid Sans Fallback"/>
                <a:cs typeface="FreeSans"/>
              </a:rPr>
              <a:t>] are generated by calculating the mean of each of these N parts.</a:t>
            </a:r>
          </a:p>
          <a:p>
            <a:endParaRPr lang="en-IN"/>
          </a:p>
        </p:txBody>
      </p:sp>
    </p:spTree>
    <p:extLst>
      <p:ext uri="{BB962C8B-B14F-4D97-AF65-F5344CB8AC3E}">
        <p14:creationId xmlns:p14="http://schemas.microsoft.com/office/powerpoint/2010/main" val="410008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E67F32E-B4C4-8B63-25C1-8DF6321F6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828" y="329088"/>
            <a:ext cx="5910943" cy="6199823"/>
          </a:xfrm>
        </p:spPr>
      </p:pic>
    </p:spTree>
    <p:extLst>
      <p:ext uri="{BB962C8B-B14F-4D97-AF65-F5344CB8AC3E}">
        <p14:creationId xmlns:p14="http://schemas.microsoft.com/office/powerpoint/2010/main" val="39202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4BC2-A597-A5AC-29C0-BE88A59B784A}"/>
              </a:ext>
            </a:extLst>
          </p:cNvPr>
          <p:cNvSpPr>
            <a:spLocks noGrp="1"/>
          </p:cNvSpPr>
          <p:nvPr>
            <p:ph type="title"/>
          </p:nvPr>
        </p:nvSpPr>
        <p:spPr>
          <a:xfrm>
            <a:off x="677334" y="609600"/>
            <a:ext cx="8596668" cy="1121229"/>
          </a:xfrm>
        </p:spPr>
        <p:txBody>
          <a:bodyPr/>
          <a:lstStyle/>
          <a:p>
            <a:r>
              <a:rPr lang="en-IN"/>
              <a:t>Bernsen Local Thresholding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C30E0A-4289-EB3B-F817-A12B237713C5}"/>
                  </a:ext>
                </a:extLst>
              </p:cNvPr>
              <p:cNvSpPr>
                <a:spLocks noGrp="1"/>
              </p:cNvSpPr>
              <p:nvPr>
                <p:ph idx="1"/>
              </p:nvPr>
            </p:nvSpPr>
            <p:spPr>
              <a:xfrm>
                <a:off x="677334" y="1338944"/>
                <a:ext cx="8596668" cy="4555462"/>
              </a:xfrm>
            </p:spPr>
            <p:txBody>
              <a:bodyPr>
                <a:normAutofit fontScale="92500" lnSpcReduction="10000"/>
              </a:bodyPr>
              <a:lstStyle/>
              <a:p>
                <a:r>
                  <a:rPr lang="en-IN" sz="2400" b="1"/>
                  <a:t>This localized method specifies a dynamic threshold for each pixel based on the minimum and maximum intensities in the neighbourhood surrounding the pixel. The threshold is derived by calculating the minimum and maximum values in a w </a:t>
                </a:r>
                <a:r>
                  <a:rPr lang="el-GR" sz="2400" b="1"/>
                  <a:t>χ</a:t>
                </a:r>
                <a:r>
                  <a:rPr lang="en-IN" sz="2400" b="1"/>
                  <a:t> w neighbourhood. The threshold value is then simply calculated as the average of these two values, as follows: </a:t>
                </a:r>
              </a:p>
              <a:p>
                <a:endParaRPr lang="en-IN" sz="300" b="1"/>
              </a:p>
              <a:p>
                <a:pPr marL="0" indent="0">
                  <a:buNone/>
                </a:pPr>
                <a:r>
                  <a:rPr lang="en-IN" sz="2400" b="1">
                    <a:effectLst/>
                    <a:ea typeface="Calibri" panose="020F0502020204030204" pitchFamily="34" charset="0"/>
                    <a:cs typeface="Times New Roman" panose="02020603050405020304" pitchFamily="18" charset="0"/>
                  </a:rPr>
                  <a:t>     </a:t>
                </a:r>
                <a14:m>
                  <m:oMath xmlns:m="http://schemas.openxmlformats.org/officeDocument/2006/math">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𝒕𝒉</m:t>
                    </m:r>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2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𝒎𝒊𝒏𝑵</m:t>
                        </m:r>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𝒎𝒂𝒙𝑵</m:t>
                        </m:r>
                      </m:num>
                      <m:den>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𝟐</m:t>
                        </m:r>
                      </m:den>
                    </m:f>
                  </m:oMath>
                </a14:m>
                <a:r>
                  <a:rPr lang="en-IN" sz="2200" b="1">
                    <a:effectLst/>
                    <a:ea typeface="Calibri" panose="020F0502020204030204" pitchFamily="34" charset="0"/>
                    <a:cs typeface="Arial" panose="020B0604020202020204" pitchFamily="34" charset="0"/>
                  </a:rPr>
                  <a:t>  </a:t>
                </a:r>
                <a:r>
                  <a:rPr lang="en-IN" sz="2200">
                    <a:effectLst/>
                    <a:ea typeface="Calibri" panose="020F0502020204030204" pitchFamily="34" charset="0"/>
                    <a:cs typeface="Arial" panose="020B0604020202020204" pitchFamily="34" charset="0"/>
                  </a:rPr>
                  <a:t>(</a:t>
                </a:r>
                <a:r>
                  <a:rPr lang="en-IN" sz="1900">
                    <a:effectLst/>
                    <a:ea typeface="Calibri" panose="020F0502020204030204" pitchFamily="34" charset="0"/>
                    <a:cs typeface="Arial" panose="020B0604020202020204" pitchFamily="34" charset="0"/>
                  </a:rPr>
                  <a:t>minN = minimum intensity, maxN = maximum intensity)</a:t>
                </a:r>
              </a:p>
              <a:p>
                <a:r>
                  <a:rPr lang="en-IN" sz="2400" b="1">
                    <a:solidFill>
                      <a:srgbClr val="404040"/>
                    </a:solidFill>
                    <a:effectLst/>
                    <a:ea typeface="Times New Roman" panose="02020603050405020304" pitchFamily="18" charset="0"/>
                  </a:rPr>
                  <a:t>The value is used as long as the local contrast is above a predefined limit, c</a:t>
                </a:r>
                <a:r>
                  <a:rPr lang="en-IN" sz="2400" b="1" baseline="-25000">
                    <a:solidFill>
                      <a:srgbClr val="404040"/>
                    </a:solidFill>
                    <a:effectLst/>
                    <a:ea typeface="Times New Roman" panose="02020603050405020304" pitchFamily="18" charset="0"/>
                  </a:rPr>
                  <a:t>min</a:t>
                </a:r>
                <a:r>
                  <a:rPr lang="en-IN" sz="2400" b="1">
                    <a:solidFill>
                      <a:srgbClr val="404040"/>
                    </a:solidFill>
                    <a:effectLst/>
                    <a:ea typeface="Times New Roman" panose="02020603050405020304" pitchFamily="18" charset="0"/>
                  </a:rPr>
                  <a:t>. Local contrast (l</a:t>
                </a:r>
                <a:r>
                  <a:rPr lang="en-IN" sz="2400" b="1" baseline="-25000">
                    <a:solidFill>
                      <a:srgbClr val="404040"/>
                    </a:solidFill>
                    <a:effectLst/>
                    <a:ea typeface="Times New Roman" panose="02020603050405020304" pitchFamily="18" charset="0"/>
                  </a:rPr>
                  <a:t>c</a:t>
                </a:r>
                <a:r>
                  <a:rPr lang="en-IN" sz="2400" b="1">
                    <a:solidFill>
                      <a:srgbClr val="404040"/>
                    </a:solidFill>
                    <a:effectLst/>
                    <a:ea typeface="Times New Roman" panose="02020603050405020304" pitchFamily="18" charset="0"/>
                  </a:rPr>
                  <a:t>) is defined as l</a:t>
                </a:r>
                <a:r>
                  <a:rPr lang="en-IN" sz="2400" b="1" baseline="-25000">
                    <a:solidFill>
                      <a:srgbClr val="404040"/>
                    </a:solidFill>
                    <a:effectLst/>
                    <a:ea typeface="Times New Roman" panose="02020603050405020304" pitchFamily="18" charset="0"/>
                  </a:rPr>
                  <a:t>c</a:t>
                </a:r>
                <a:r>
                  <a:rPr lang="en-IN" sz="2400" b="1">
                    <a:solidFill>
                      <a:srgbClr val="404040"/>
                    </a:solidFill>
                    <a:effectLst/>
                    <a:ea typeface="Times New Roman" panose="02020603050405020304" pitchFamily="18" charset="0"/>
                  </a:rPr>
                  <a:t> = (</a:t>
                </a:r>
                <a14:m>
                  <m:oMath xmlns:m="http://schemas.openxmlformats.org/officeDocument/2006/math">
                    <m:r>
                      <a:rPr lang="en-IN" sz="2400" b="1" i="1" smtClean="0">
                        <a:effectLst/>
                        <a:latin typeface="Cambria Math" panose="02040503050406030204" pitchFamily="18" charset="0"/>
                        <a:ea typeface="Calibri" panose="020F0502020204030204" pitchFamily="34" charset="0"/>
                        <a:cs typeface="Times New Roman" panose="02020603050405020304" pitchFamily="18" charset="0"/>
                      </a:rPr>
                      <m:t>𝒎𝒂𝒙𝑵</m:t>
                    </m:r>
                  </m:oMath>
                </a14:m>
                <a:r>
                  <a:rPr lang="en-IN" sz="2400" b="1">
                    <a:effectLst/>
                    <a:ea typeface="Calibri" panose="020F0502020204030204" pitchFamily="34" charset="0"/>
                  </a:rPr>
                  <a:t> </a:t>
                </a:r>
                <a:r>
                  <a:rPr lang="en-IN" sz="2400" b="1">
                    <a:solidFill>
                      <a:srgbClr val="404040"/>
                    </a:solidFill>
                    <a:effectLst/>
                    <a:ea typeface="Times New Roman" panose="02020603050405020304" pitchFamily="18" charset="0"/>
                  </a:rPr>
                  <a:t>– </a:t>
                </a:r>
                <a14:m>
                  <m:oMath xmlns:m="http://schemas.openxmlformats.org/officeDocument/2006/math">
                    <m:r>
                      <a:rPr lang="en-IN" sz="2400" b="1" i="1" smtClean="0">
                        <a:effectLst/>
                        <a:latin typeface="Cambria Math" panose="02040503050406030204" pitchFamily="18" charset="0"/>
                        <a:ea typeface="Calibri" panose="020F0502020204030204" pitchFamily="34" charset="0"/>
                        <a:cs typeface="Times New Roman" panose="02020603050405020304" pitchFamily="18" charset="0"/>
                      </a:rPr>
                      <m:t>𝒎𝒊𝒏𝑵</m:t>
                    </m:r>
                  </m:oMath>
                </a14:m>
                <a:r>
                  <a:rPr lang="en-IN" sz="2400" b="1">
                    <a:solidFill>
                      <a:srgbClr val="404040"/>
                    </a:solidFill>
                    <a:effectLst/>
                    <a:ea typeface="Times New Roman" panose="02020603050405020304" pitchFamily="18" charset="0"/>
                  </a:rPr>
                  <a:t>). If l</a:t>
                </a:r>
                <a:r>
                  <a:rPr lang="en-IN" sz="2400" b="1" baseline="-25000">
                    <a:solidFill>
                      <a:srgbClr val="404040"/>
                    </a:solidFill>
                    <a:effectLst/>
                    <a:ea typeface="Times New Roman" panose="02020603050405020304" pitchFamily="18" charset="0"/>
                  </a:rPr>
                  <a:t>c</a:t>
                </a:r>
                <a:r>
                  <a:rPr lang="en-IN" sz="2400" b="1">
                    <a:solidFill>
                      <a:srgbClr val="404040"/>
                    </a:solidFill>
                    <a:effectLst/>
                    <a:ea typeface="Times New Roman" panose="02020603050405020304" pitchFamily="18" charset="0"/>
                  </a:rPr>
                  <a:t> &lt; c</a:t>
                </a:r>
                <a:r>
                  <a:rPr lang="en-IN" sz="2400" b="1" baseline="-25000">
                    <a:solidFill>
                      <a:srgbClr val="404040"/>
                    </a:solidFill>
                    <a:effectLst/>
                    <a:ea typeface="Times New Roman" panose="02020603050405020304" pitchFamily="18" charset="0"/>
                  </a:rPr>
                  <a:t>min</a:t>
                </a:r>
                <a:r>
                  <a:rPr lang="en-IN" sz="2400" b="1">
                    <a:solidFill>
                      <a:srgbClr val="404040"/>
                    </a:solidFill>
                    <a:effectLst/>
                    <a:ea typeface="Times New Roman" panose="02020603050405020304" pitchFamily="18" charset="0"/>
                  </a:rPr>
                  <a:t>, then the pixel is assumed to belong to a single class and are by default set to the background</a:t>
                </a:r>
                <a:endParaRPr lang="en-IN" sz="2400" b="1"/>
              </a:p>
            </p:txBody>
          </p:sp>
        </mc:Choice>
        <mc:Fallback xmlns="">
          <p:sp>
            <p:nvSpPr>
              <p:cNvPr id="3" name="Content Placeholder 2">
                <a:extLst>
                  <a:ext uri="{FF2B5EF4-FFF2-40B4-BE49-F238E27FC236}">
                    <a16:creationId xmlns:a16="http://schemas.microsoft.com/office/drawing/2014/main" id="{7AC30E0A-4289-EB3B-F817-A12B237713C5}"/>
                  </a:ext>
                </a:extLst>
              </p:cNvPr>
              <p:cNvSpPr>
                <a:spLocks noGrp="1" noRot="1" noChangeAspect="1" noMove="1" noResize="1" noEditPoints="1" noAdjustHandles="1" noChangeArrowheads="1" noChangeShapeType="1" noTextEdit="1"/>
              </p:cNvSpPr>
              <p:nvPr>
                <p:ph idx="1"/>
              </p:nvPr>
            </p:nvSpPr>
            <p:spPr>
              <a:xfrm>
                <a:off x="677334" y="1338944"/>
                <a:ext cx="8596668" cy="4555462"/>
              </a:xfrm>
              <a:blipFill>
                <a:blip r:embed="rId2"/>
                <a:stretch>
                  <a:fillRect l="-426" t="-1740" r="-1135"/>
                </a:stretch>
              </a:blipFill>
            </p:spPr>
            <p:txBody>
              <a:bodyPr/>
              <a:lstStyle/>
              <a:p>
                <a:r>
                  <a:rPr lang="en-IN">
                    <a:noFill/>
                  </a:rPr>
                  <a:t> </a:t>
                </a:r>
              </a:p>
            </p:txBody>
          </p:sp>
        </mc:Fallback>
      </mc:AlternateContent>
    </p:spTree>
    <p:extLst>
      <p:ext uri="{BB962C8B-B14F-4D97-AF65-F5344CB8AC3E}">
        <p14:creationId xmlns:p14="http://schemas.microsoft.com/office/powerpoint/2010/main" val="199754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4AEE-71A1-2E5A-1FBE-3E7DDBC07F46}"/>
              </a:ext>
            </a:extLst>
          </p:cNvPr>
          <p:cNvSpPr>
            <a:spLocks noGrp="1"/>
          </p:cNvSpPr>
          <p:nvPr>
            <p:ph type="title"/>
          </p:nvPr>
        </p:nvSpPr>
        <p:spPr>
          <a:xfrm>
            <a:off x="677334" y="609600"/>
            <a:ext cx="8596668" cy="1055914"/>
          </a:xfrm>
        </p:spPr>
        <p:txBody>
          <a:bodyPr>
            <a:normAutofit fontScale="90000"/>
          </a:bodyPr>
          <a:lstStyle/>
          <a:p>
            <a:pPr algn="ctr">
              <a:lnSpc>
                <a:spcPct val="107000"/>
              </a:lnSpc>
              <a:spcAft>
                <a:spcPts val="800"/>
              </a:spcAft>
            </a:pPr>
            <a:r>
              <a:rPr lang="en-IN" sz="2000">
                <a:solidFill>
                  <a:schemeClr val="tx1"/>
                </a:solidFill>
                <a:effectLst/>
                <a:latin typeface="+mn-lt"/>
                <a:ea typeface="Calibri" panose="020F0502020204030204" pitchFamily="34" charset="0"/>
                <a:cs typeface="Arial" panose="020B0604020202020204" pitchFamily="34" charset="0"/>
              </a:rPr>
              <a:t>Implementation of Bernsen Thresholding method to produce a segmented image. The image on right is the input grayscale image while one on the left is segmented.</a:t>
            </a:r>
            <a:br>
              <a:rPr lang="en-IN" sz="2000">
                <a:solidFill>
                  <a:schemeClr val="tx1"/>
                </a:solidFill>
                <a:effectLst/>
                <a:latin typeface="+mn-lt"/>
                <a:ea typeface="Calibri" panose="020F0502020204030204" pitchFamily="34" charset="0"/>
                <a:cs typeface="Arial" panose="020B0604020202020204" pitchFamily="34" charset="0"/>
              </a:rPr>
            </a:br>
            <a:r>
              <a:rPr lang="en-IN" sz="2000">
                <a:solidFill>
                  <a:schemeClr val="tx1"/>
                </a:solidFill>
                <a:effectLst/>
                <a:latin typeface="+mn-lt"/>
                <a:ea typeface="Calibri" panose="020F0502020204030204" pitchFamily="34" charset="0"/>
                <a:cs typeface="Arial" panose="020B0604020202020204" pitchFamily="34" charset="0"/>
              </a:rPr>
              <a:t>(w=7 and </a:t>
            </a:r>
            <a:r>
              <a:rPr lang="en-IN" sz="2000">
                <a:solidFill>
                  <a:schemeClr val="tx1"/>
                </a:solidFill>
                <a:effectLst/>
                <a:latin typeface="+mn-lt"/>
                <a:ea typeface="Times New Roman" panose="02020603050405020304" pitchFamily="18" charset="0"/>
                <a:cs typeface="Arial" panose="020B0604020202020204" pitchFamily="34" charset="0"/>
              </a:rPr>
              <a:t>c</a:t>
            </a:r>
            <a:r>
              <a:rPr lang="en-IN" sz="2000" baseline="-25000">
                <a:solidFill>
                  <a:schemeClr val="tx1"/>
                </a:solidFill>
                <a:effectLst/>
                <a:latin typeface="+mn-lt"/>
                <a:ea typeface="Times New Roman" panose="02020603050405020304" pitchFamily="18" charset="0"/>
                <a:cs typeface="Arial" panose="020B0604020202020204" pitchFamily="34" charset="0"/>
              </a:rPr>
              <a:t>min </a:t>
            </a:r>
            <a:r>
              <a:rPr lang="en-IN" sz="2000">
                <a:solidFill>
                  <a:schemeClr val="tx1"/>
                </a:solidFill>
                <a:effectLst/>
                <a:latin typeface="+mn-lt"/>
                <a:ea typeface="Calibri" panose="020F0502020204030204" pitchFamily="34" charset="0"/>
                <a:cs typeface="Arial" panose="020B0604020202020204" pitchFamily="34" charset="0"/>
              </a:rPr>
              <a:t>= 100)</a:t>
            </a:r>
            <a:br>
              <a:rPr lang="en-IN" sz="1800">
                <a:effectLst/>
                <a:latin typeface="Calibri" panose="020F0502020204030204" pitchFamily="34" charset="0"/>
                <a:ea typeface="Calibri" panose="020F0502020204030204" pitchFamily="34" charset="0"/>
                <a:cs typeface="Arial" panose="020B0604020202020204" pitchFamily="34" charset="0"/>
              </a:rPr>
            </a:br>
            <a:endParaRPr lang="en-IN" sz="1200"/>
          </a:p>
        </p:txBody>
      </p:sp>
      <p:pic>
        <p:nvPicPr>
          <p:cNvPr id="4" name="Content Placeholder 3">
            <a:extLst>
              <a:ext uri="{FF2B5EF4-FFF2-40B4-BE49-F238E27FC236}">
                <a16:creationId xmlns:a16="http://schemas.microsoft.com/office/drawing/2014/main" id="{3CD6DB46-69B2-9474-8A99-AACA81A979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96864" y="2140189"/>
            <a:ext cx="2991464" cy="3988617"/>
          </a:xfrm>
          <a:prstGeom prst="rect">
            <a:avLst/>
          </a:prstGeom>
          <a:noFill/>
          <a:ln>
            <a:noFill/>
          </a:ln>
        </p:spPr>
      </p:pic>
      <p:pic>
        <p:nvPicPr>
          <p:cNvPr id="5" name="Picture 4">
            <a:extLst>
              <a:ext uri="{FF2B5EF4-FFF2-40B4-BE49-F238E27FC236}">
                <a16:creationId xmlns:a16="http://schemas.microsoft.com/office/drawing/2014/main" id="{E1B534EE-BA49-098C-9283-1C33FC429E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5668" y="2221246"/>
            <a:ext cx="2726871" cy="3907560"/>
          </a:xfrm>
          <a:prstGeom prst="rect">
            <a:avLst/>
          </a:prstGeom>
          <a:noFill/>
          <a:ln>
            <a:noFill/>
          </a:ln>
        </p:spPr>
      </p:pic>
    </p:spTree>
    <p:extLst>
      <p:ext uri="{BB962C8B-B14F-4D97-AF65-F5344CB8AC3E}">
        <p14:creationId xmlns:p14="http://schemas.microsoft.com/office/powerpoint/2010/main" val="1951462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1515-2EC3-3C0C-C218-970701DF037B}"/>
              </a:ext>
            </a:extLst>
          </p:cNvPr>
          <p:cNvSpPr>
            <a:spLocks noGrp="1"/>
          </p:cNvSpPr>
          <p:nvPr>
            <p:ph type="title"/>
          </p:nvPr>
        </p:nvSpPr>
        <p:spPr>
          <a:xfrm>
            <a:off x="677334" y="609600"/>
            <a:ext cx="8596668" cy="794657"/>
          </a:xfrm>
        </p:spPr>
        <p:txBody>
          <a:bodyPr>
            <a:normAutofit/>
          </a:bodyPr>
          <a:lstStyle/>
          <a:p>
            <a:r>
              <a:rPr lang="en-IN" sz="4400" b="1"/>
              <a:t>E</a:t>
            </a:r>
            <a:r>
              <a:rPr lang="en-IN"/>
              <a:t>XPERIMENTAL</a:t>
            </a:r>
            <a:r>
              <a:rPr lang="en-IN" sz="4400"/>
              <a:t> </a:t>
            </a:r>
            <a:r>
              <a:rPr lang="en-IN" sz="4400" b="1"/>
              <a:t>E</a:t>
            </a:r>
            <a:r>
              <a:rPr lang="en-IN"/>
              <a:t>NVIRONMENT</a:t>
            </a:r>
            <a:endParaRPr lang="en-IN" sz="4400"/>
          </a:p>
        </p:txBody>
      </p:sp>
      <p:sp>
        <p:nvSpPr>
          <p:cNvPr id="3" name="Content Placeholder 2">
            <a:extLst>
              <a:ext uri="{FF2B5EF4-FFF2-40B4-BE49-F238E27FC236}">
                <a16:creationId xmlns:a16="http://schemas.microsoft.com/office/drawing/2014/main" id="{EAB74A4D-37AB-2B99-AE26-A37F89B4118D}"/>
              </a:ext>
            </a:extLst>
          </p:cNvPr>
          <p:cNvSpPr>
            <a:spLocks noGrp="1"/>
          </p:cNvSpPr>
          <p:nvPr>
            <p:ph idx="1"/>
          </p:nvPr>
        </p:nvSpPr>
        <p:spPr>
          <a:xfrm>
            <a:off x="677334" y="1404257"/>
            <a:ext cx="8596668" cy="4637105"/>
          </a:xfrm>
        </p:spPr>
        <p:txBody>
          <a:bodyPr>
            <a:normAutofit/>
          </a:bodyPr>
          <a:lstStyle/>
          <a:p>
            <a:r>
              <a:rPr lang="en-IN" sz="2400" b="1"/>
              <a:t>Machine Learning Alogrithms:</a:t>
            </a:r>
          </a:p>
          <a:p>
            <a:pPr marL="0" indent="0">
              <a:buNone/>
            </a:pPr>
            <a:endParaRPr lang="en-IN" sz="2400" b="1"/>
          </a:p>
        </p:txBody>
      </p:sp>
      <p:pic>
        <p:nvPicPr>
          <p:cNvPr id="4" name="Picture 3">
            <a:extLst>
              <a:ext uri="{FF2B5EF4-FFF2-40B4-BE49-F238E27FC236}">
                <a16:creationId xmlns:a16="http://schemas.microsoft.com/office/drawing/2014/main" id="{522EA192-E867-788E-0C7D-9189E31569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5" y="1992086"/>
            <a:ext cx="7633908" cy="4049276"/>
          </a:xfrm>
          <a:prstGeom prst="rect">
            <a:avLst/>
          </a:prstGeom>
          <a:noFill/>
          <a:ln>
            <a:solidFill>
              <a:schemeClr val="tx1"/>
            </a:solidFill>
          </a:ln>
        </p:spPr>
      </p:pic>
    </p:spTree>
    <p:extLst>
      <p:ext uri="{BB962C8B-B14F-4D97-AF65-F5344CB8AC3E}">
        <p14:creationId xmlns:p14="http://schemas.microsoft.com/office/powerpoint/2010/main" val="411413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608C-EC6D-3FB4-B826-4DA95807819D}"/>
              </a:ext>
            </a:extLst>
          </p:cNvPr>
          <p:cNvSpPr>
            <a:spLocks noGrp="1"/>
          </p:cNvSpPr>
          <p:nvPr>
            <p:ph type="title"/>
          </p:nvPr>
        </p:nvSpPr>
        <p:spPr>
          <a:xfrm>
            <a:off x="677334" y="609600"/>
            <a:ext cx="8596668" cy="925286"/>
          </a:xfrm>
        </p:spPr>
        <p:txBody>
          <a:bodyPr>
            <a:normAutofit/>
          </a:bodyPr>
          <a:lstStyle/>
          <a:p>
            <a:r>
              <a:rPr lang="en-IN" sz="4400" b="1"/>
              <a:t>O</a:t>
            </a:r>
            <a:r>
              <a:rPr lang="en-IN"/>
              <a:t>UTLINE</a:t>
            </a:r>
            <a:endParaRPr lang="en-IN" sz="4000"/>
          </a:p>
        </p:txBody>
      </p:sp>
      <p:sp>
        <p:nvSpPr>
          <p:cNvPr id="3" name="Content Placeholder 2">
            <a:extLst>
              <a:ext uri="{FF2B5EF4-FFF2-40B4-BE49-F238E27FC236}">
                <a16:creationId xmlns:a16="http://schemas.microsoft.com/office/drawing/2014/main" id="{008DA57F-3BCF-B18C-B991-0F7BD816D789}"/>
              </a:ext>
            </a:extLst>
          </p:cNvPr>
          <p:cNvSpPr>
            <a:spLocks noGrp="1"/>
          </p:cNvSpPr>
          <p:nvPr>
            <p:ph idx="1"/>
          </p:nvPr>
        </p:nvSpPr>
        <p:spPr>
          <a:xfrm>
            <a:off x="677334" y="1338943"/>
            <a:ext cx="8596668" cy="4816719"/>
          </a:xfrm>
        </p:spPr>
        <p:txBody>
          <a:bodyPr>
            <a:normAutofit lnSpcReduction="10000"/>
          </a:bodyPr>
          <a:lstStyle/>
          <a:p>
            <a:r>
              <a:rPr lang="en-IN" sz="2400" b="1"/>
              <a:t>Introduction</a:t>
            </a:r>
          </a:p>
          <a:p>
            <a:r>
              <a:rPr lang="en-IN" sz="2400" b="1"/>
              <a:t>Problem Definition</a:t>
            </a:r>
          </a:p>
          <a:p>
            <a:r>
              <a:rPr lang="en-IN" sz="2400" b="1"/>
              <a:t>Motivation &amp; Scope of work</a:t>
            </a:r>
          </a:p>
          <a:p>
            <a:r>
              <a:rPr lang="en-IN" sz="2400" b="1"/>
              <a:t>Objectives</a:t>
            </a:r>
          </a:p>
          <a:p>
            <a:r>
              <a:rPr lang="en-IN" sz="2400" b="1"/>
              <a:t>Literature Survey</a:t>
            </a:r>
          </a:p>
          <a:p>
            <a:r>
              <a:rPr lang="en-IN" sz="2400" b="1"/>
              <a:t>Proposed Architecture</a:t>
            </a:r>
          </a:p>
          <a:p>
            <a:r>
              <a:rPr lang="en-IN" sz="2400" b="1"/>
              <a:t>Experimental Environment</a:t>
            </a:r>
          </a:p>
          <a:p>
            <a:r>
              <a:rPr lang="en-IN" sz="2400" b="1"/>
              <a:t>Results of Implementation</a:t>
            </a:r>
          </a:p>
          <a:p>
            <a:r>
              <a:rPr lang="en-IN" sz="2400" b="1"/>
              <a:t>Conclusion</a:t>
            </a:r>
          </a:p>
          <a:p>
            <a:r>
              <a:rPr lang="en-IN" sz="2400" b="1"/>
              <a:t>References</a:t>
            </a:r>
          </a:p>
        </p:txBody>
      </p:sp>
    </p:spTree>
    <p:extLst>
      <p:ext uri="{BB962C8B-B14F-4D97-AF65-F5344CB8AC3E}">
        <p14:creationId xmlns:p14="http://schemas.microsoft.com/office/powerpoint/2010/main" val="266623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C961-8F3A-C96D-9A92-0B978CA61007}"/>
              </a:ext>
            </a:extLst>
          </p:cNvPr>
          <p:cNvSpPr>
            <a:spLocks noGrp="1"/>
          </p:cNvSpPr>
          <p:nvPr>
            <p:ph type="title"/>
          </p:nvPr>
        </p:nvSpPr>
        <p:spPr>
          <a:xfrm>
            <a:off x="677334" y="609600"/>
            <a:ext cx="8596668" cy="859971"/>
          </a:xfrm>
        </p:spPr>
        <p:txBody>
          <a:bodyPr>
            <a:normAutofit/>
          </a:bodyPr>
          <a:lstStyle/>
          <a:p>
            <a:r>
              <a:rPr lang="en-IN" sz="4400"/>
              <a:t>E</a:t>
            </a:r>
            <a:r>
              <a:rPr lang="en-IN"/>
              <a:t>NSEMBLES</a:t>
            </a:r>
            <a:endParaRPr lang="en-IN" sz="4400"/>
          </a:p>
        </p:txBody>
      </p:sp>
      <p:graphicFrame>
        <p:nvGraphicFramePr>
          <p:cNvPr id="4" name="Content Placeholder 3">
            <a:extLst>
              <a:ext uri="{FF2B5EF4-FFF2-40B4-BE49-F238E27FC236}">
                <a16:creationId xmlns:a16="http://schemas.microsoft.com/office/drawing/2014/main" id="{14FBB70F-281F-ED10-DECA-7F78A590E949}"/>
              </a:ext>
            </a:extLst>
          </p:cNvPr>
          <p:cNvGraphicFramePr>
            <a:graphicFrameLocks noGrp="1"/>
          </p:cNvGraphicFramePr>
          <p:nvPr>
            <p:ph idx="1"/>
            <p:extLst>
              <p:ext uri="{D42A27DB-BD31-4B8C-83A1-F6EECF244321}">
                <p14:modId xmlns:p14="http://schemas.microsoft.com/office/powerpoint/2010/main" val="599815305"/>
              </p:ext>
            </p:extLst>
          </p:nvPr>
        </p:nvGraphicFramePr>
        <p:xfrm>
          <a:off x="677863" y="1649187"/>
          <a:ext cx="8596312" cy="3834140"/>
        </p:xfrm>
        <a:graphic>
          <a:graphicData uri="http://schemas.openxmlformats.org/drawingml/2006/table">
            <a:tbl>
              <a:tblPr firstRow="1" firstCol="1" bandRow="1">
                <a:tableStyleId>{5C22544A-7EE6-4342-B048-85BDC9FD1C3A}</a:tableStyleId>
              </a:tblPr>
              <a:tblGrid>
                <a:gridCol w="1626422">
                  <a:extLst>
                    <a:ext uri="{9D8B030D-6E8A-4147-A177-3AD203B41FA5}">
                      <a16:colId xmlns:a16="http://schemas.microsoft.com/office/drawing/2014/main" val="3925084774"/>
                    </a:ext>
                  </a:extLst>
                </a:gridCol>
                <a:gridCol w="6969890">
                  <a:extLst>
                    <a:ext uri="{9D8B030D-6E8A-4147-A177-3AD203B41FA5}">
                      <a16:colId xmlns:a16="http://schemas.microsoft.com/office/drawing/2014/main" val="976115155"/>
                    </a:ext>
                  </a:extLst>
                </a:gridCol>
              </a:tblGrid>
              <a:tr h="351608">
                <a:tc>
                  <a:txBody>
                    <a:bodyPr/>
                    <a:lstStyle/>
                    <a:p>
                      <a:pPr algn="ctr">
                        <a:lnSpc>
                          <a:spcPct val="107000"/>
                        </a:lnSpc>
                        <a:spcAft>
                          <a:spcPts val="800"/>
                        </a:spcAft>
                      </a:pPr>
                      <a:r>
                        <a:rPr lang="en-IN" sz="2400">
                          <a:effectLst/>
                        </a:rPr>
                        <a:t>Sr. No.</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Ensembles</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46003"/>
                  </a:ext>
                </a:extLst>
              </a:tr>
              <a:tr h="977809">
                <a:tc>
                  <a:txBody>
                    <a:bodyPr/>
                    <a:lstStyle/>
                    <a:p>
                      <a:pPr algn="ctr">
                        <a:lnSpc>
                          <a:spcPct val="107000"/>
                        </a:lnSpc>
                        <a:spcAft>
                          <a:spcPts val="800"/>
                        </a:spcAft>
                      </a:pPr>
                      <a:r>
                        <a:rPr lang="en-IN" sz="2400">
                          <a:effectLst/>
                        </a:rPr>
                        <a:t>1</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RandomForest(RF) + RandomTree(RT) + </a:t>
                      </a:r>
                      <a:endParaRPr lang="en-IN" sz="3600">
                        <a:effectLst/>
                      </a:endParaRPr>
                    </a:p>
                    <a:p>
                      <a:pPr algn="ctr">
                        <a:lnSpc>
                          <a:spcPct val="107000"/>
                        </a:lnSpc>
                        <a:spcAft>
                          <a:spcPts val="800"/>
                        </a:spcAft>
                      </a:pPr>
                      <a:r>
                        <a:rPr lang="en-IN" sz="2400">
                          <a:effectLst/>
                        </a:rPr>
                        <a:t>Multilayer Perceptron(MP)</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3830161"/>
                  </a:ext>
                </a:extLst>
              </a:tr>
              <a:tr h="351608">
                <a:tc>
                  <a:txBody>
                    <a:bodyPr/>
                    <a:lstStyle/>
                    <a:p>
                      <a:pPr algn="ctr">
                        <a:lnSpc>
                          <a:spcPct val="107000"/>
                        </a:lnSpc>
                        <a:spcAft>
                          <a:spcPts val="800"/>
                        </a:spcAft>
                      </a:pPr>
                      <a:r>
                        <a:rPr lang="en-IN" sz="2400">
                          <a:effectLst/>
                        </a:rPr>
                        <a:t>2</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RandomForest(RF) + RandomTree(RT) + REPTree</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506518"/>
                  </a:ext>
                </a:extLst>
              </a:tr>
              <a:tr h="977809">
                <a:tc>
                  <a:txBody>
                    <a:bodyPr/>
                    <a:lstStyle/>
                    <a:p>
                      <a:pPr algn="ctr">
                        <a:lnSpc>
                          <a:spcPct val="107000"/>
                        </a:lnSpc>
                        <a:spcAft>
                          <a:spcPts val="800"/>
                        </a:spcAft>
                      </a:pPr>
                      <a:r>
                        <a:rPr lang="en-IN" sz="2400">
                          <a:effectLst/>
                        </a:rPr>
                        <a:t>3</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IBk + Multilayer Perceptron(MP) + </a:t>
                      </a:r>
                      <a:endParaRPr lang="en-IN" sz="3600">
                        <a:effectLst/>
                      </a:endParaRPr>
                    </a:p>
                    <a:p>
                      <a:pPr algn="ctr">
                        <a:lnSpc>
                          <a:spcPct val="107000"/>
                        </a:lnSpc>
                        <a:spcAft>
                          <a:spcPts val="800"/>
                        </a:spcAft>
                      </a:pPr>
                      <a:r>
                        <a:rPr lang="en-IN" sz="2400">
                          <a:effectLst/>
                        </a:rPr>
                        <a:t>RandomForest(RF)</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3836934"/>
                  </a:ext>
                </a:extLst>
              </a:tr>
              <a:tr h="351608">
                <a:tc>
                  <a:txBody>
                    <a:bodyPr/>
                    <a:lstStyle/>
                    <a:p>
                      <a:pPr algn="ctr">
                        <a:lnSpc>
                          <a:spcPct val="107000"/>
                        </a:lnSpc>
                        <a:spcAft>
                          <a:spcPts val="800"/>
                        </a:spcAft>
                      </a:pPr>
                      <a:r>
                        <a:rPr lang="en-IN" sz="2400">
                          <a:effectLst/>
                        </a:rPr>
                        <a:t>4</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RandomForest(RF) + RandomTree(RT) + IBk</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8487731"/>
                  </a:ext>
                </a:extLst>
              </a:tr>
              <a:tr h="549186">
                <a:tc>
                  <a:txBody>
                    <a:bodyPr/>
                    <a:lstStyle/>
                    <a:p>
                      <a:pPr algn="ctr">
                        <a:lnSpc>
                          <a:spcPct val="107000"/>
                        </a:lnSpc>
                        <a:spcAft>
                          <a:spcPts val="800"/>
                        </a:spcAft>
                      </a:pPr>
                      <a:r>
                        <a:rPr lang="en-IN" sz="2400">
                          <a:effectLst/>
                        </a:rPr>
                        <a:t>5</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2400">
                          <a:effectLst/>
                        </a:rPr>
                        <a:t>Random Forest(RF) + Random Tree (RT)+ IBk + KStar + J48</a:t>
                      </a:r>
                      <a:endParaRPr lang="en-IN" sz="3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9086989"/>
                  </a:ext>
                </a:extLst>
              </a:tr>
            </a:tbl>
          </a:graphicData>
        </a:graphic>
      </p:graphicFrame>
    </p:spTree>
    <p:extLst>
      <p:ext uri="{BB962C8B-B14F-4D97-AF65-F5344CB8AC3E}">
        <p14:creationId xmlns:p14="http://schemas.microsoft.com/office/powerpoint/2010/main" val="397693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60CA-89F8-CE90-DB3A-AC92D1379571}"/>
              </a:ext>
            </a:extLst>
          </p:cNvPr>
          <p:cNvSpPr>
            <a:spLocks noGrp="1"/>
          </p:cNvSpPr>
          <p:nvPr>
            <p:ph type="title"/>
          </p:nvPr>
        </p:nvSpPr>
        <p:spPr>
          <a:xfrm>
            <a:off x="677334" y="609600"/>
            <a:ext cx="8596668" cy="762000"/>
          </a:xfrm>
        </p:spPr>
        <p:txBody>
          <a:bodyPr>
            <a:normAutofit/>
          </a:bodyPr>
          <a:lstStyle/>
          <a:p>
            <a:r>
              <a:rPr lang="en-IN" sz="4400" b="1"/>
              <a:t>D</a:t>
            </a:r>
            <a:r>
              <a:rPr lang="en-IN"/>
              <a:t>ATASETS</a:t>
            </a:r>
            <a:endParaRPr lang="en-IN" sz="4400"/>
          </a:p>
        </p:txBody>
      </p:sp>
      <p:sp>
        <p:nvSpPr>
          <p:cNvPr id="3" name="Content Placeholder 2">
            <a:extLst>
              <a:ext uri="{FF2B5EF4-FFF2-40B4-BE49-F238E27FC236}">
                <a16:creationId xmlns:a16="http://schemas.microsoft.com/office/drawing/2014/main" id="{9273C712-49DB-4209-C936-CF5DA408955A}"/>
              </a:ext>
            </a:extLst>
          </p:cNvPr>
          <p:cNvSpPr>
            <a:spLocks noGrp="1"/>
          </p:cNvSpPr>
          <p:nvPr>
            <p:ph idx="1"/>
          </p:nvPr>
        </p:nvSpPr>
        <p:spPr>
          <a:xfrm>
            <a:off x="677334" y="1485901"/>
            <a:ext cx="8596668" cy="4555462"/>
          </a:xfrm>
        </p:spPr>
        <p:txBody>
          <a:bodyPr/>
          <a:lstStyle/>
          <a:p>
            <a:pPr algn="just">
              <a:lnSpc>
                <a:spcPct val="107000"/>
              </a:lnSpc>
              <a:spcAft>
                <a:spcPts val="800"/>
              </a:spcAft>
            </a:pPr>
            <a:r>
              <a:rPr lang="en-IN" sz="1800">
                <a:effectLst/>
                <a:ea typeface="Calibri" panose="020F0502020204030204" pitchFamily="34" charset="0"/>
                <a:cs typeface="Arial" panose="020B0604020202020204" pitchFamily="34" charset="0"/>
              </a:rPr>
              <a:t>The architecture is tested using the WEKA (Waikato Environment for Knowledge Analysis) tool on following 2 datasets:</a:t>
            </a:r>
          </a:p>
          <a:p>
            <a:pPr marL="342900" lvl="0" indent="-342900" algn="just">
              <a:lnSpc>
                <a:spcPct val="115000"/>
              </a:lnSpc>
              <a:buFont typeface="+mj-lt"/>
              <a:buAutoNum type="arabicParenR"/>
            </a:pPr>
            <a:r>
              <a:rPr lang="en-IN" sz="1800">
                <a:effectLst/>
                <a:ea typeface="Calibri" panose="020F0502020204030204" pitchFamily="34" charset="0"/>
                <a:cs typeface="Arial" panose="020B0604020202020204" pitchFamily="34" charset="0"/>
              </a:rPr>
              <a:t>MICC-F220</a:t>
            </a:r>
          </a:p>
          <a:p>
            <a:pPr marL="342900" lvl="0" indent="-342900" algn="just">
              <a:lnSpc>
                <a:spcPct val="115000"/>
              </a:lnSpc>
              <a:spcAft>
                <a:spcPts val="800"/>
              </a:spcAft>
              <a:buFont typeface="+mj-lt"/>
              <a:buAutoNum type="arabicParenR"/>
            </a:pPr>
            <a:r>
              <a:rPr lang="en-IN" sz="1800">
                <a:effectLst/>
                <a:ea typeface="Calibri" panose="020F0502020204030204" pitchFamily="34" charset="0"/>
                <a:cs typeface="Arial" panose="020B0604020202020204" pitchFamily="34" charset="0"/>
              </a:rPr>
              <a:t>MICC-F2000</a:t>
            </a:r>
          </a:p>
          <a:p>
            <a:pPr marL="0" lvl="0" indent="0" algn="just">
              <a:lnSpc>
                <a:spcPct val="115000"/>
              </a:lnSpc>
              <a:spcAft>
                <a:spcPts val="800"/>
              </a:spcAft>
              <a:buNone/>
            </a:pPr>
            <a:endParaRPr lang="en-IN" sz="1800">
              <a:effectLst/>
              <a:latin typeface="Calibri" panose="020F0502020204030204" pitchFamily="34" charset="0"/>
              <a:ea typeface="Calibri" panose="020F0502020204030204" pitchFamily="34" charset="0"/>
              <a:cs typeface="Arial" panose="020B0604020202020204" pitchFamily="34" charset="0"/>
            </a:endParaRPr>
          </a:p>
          <a:p>
            <a:endParaRPr lang="en-IN"/>
          </a:p>
        </p:txBody>
      </p:sp>
      <p:graphicFrame>
        <p:nvGraphicFramePr>
          <p:cNvPr id="4" name="Table 3">
            <a:extLst>
              <a:ext uri="{FF2B5EF4-FFF2-40B4-BE49-F238E27FC236}">
                <a16:creationId xmlns:a16="http://schemas.microsoft.com/office/drawing/2014/main" id="{BCC3FC53-F7C2-074C-84EA-B26F9E8E9BC3}"/>
              </a:ext>
            </a:extLst>
          </p:cNvPr>
          <p:cNvGraphicFramePr>
            <a:graphicFrameLocks noGrp="1"/>
          </p:cNvGraphicFramePr>
          <p:nvPr>
            <p:extLst>
              <p:ext uri="{D42A27DB-BD31-4B8C-83A1-F6EECF244321}">
                <p14:modId xmlns:p14="http://schemas.microsoft.com/office/powerpoint/2010/main" val="148054261"/>
              </p:ext>
            </p:extLst>
          </p:nvPr>
        </p:nvGraphicFramePr>
        <p:xfrm>
          <a:off x="677863" y="3429000"/>
          <a:ext cx="8008937" cy="2939143"/>
        </p:xfrm>
        <a:graphic>
          <a:graphicData uri="http://schemas.openxmlformats.org/drawingml/2006/table">
            <a:tbl>
              <a:tblPr firstRow="1" firstCol="1" bandRow="1">
                <a:tableStyleId>{5C22544A-7EE6-4342-B048-85BDC9FD1C3A}</a:tableStyleId>
              </a:tblPr>
              <a:tblGrid>
                <a:gridCol w="1452821">
                  <a:extLst>
                    <a:ext uri="{9D8B030D-6E8A-4147-A177-3AD203B41FA5}">
                      <a16:colId xmlns:a16="http://schemas.microsoft.com/office/drawing/2014/main" val="2388072294"/>
                    </a:ext>
                  </a:extLst>
                </a:gridCol>
                <a:gridCol w="2735853">
                  <a:extLst>
                    <a:ext uri="{9D8B030D-6E8A-4147-A177-3AD203B41FA5}">
                      <a16:colId xmlns:a16="http://schemas.microsoft.com/office/drawing/2014/main" val="3639852582"/>
                    </a:ext>
                  </a:extLst>
                </a:gridCol>
                <a:gridCol w="1769975">
                  <a:extLst>
                    <a:ext uri="{9D8B030D-6E8A-4147-A177-3AD203B41FA5}">
                      <a16:colId xmlns:a16="http://schemas.microsoft.com/office/drawing/2014/main" val="1770267033"/>
                    </a:ext>
                  </a:extLst>
                </a:gridCol>
                <a:gridCol w="2050288">
                  <a:extLst>
                    <a:ext uri="{9D8B030D-6E8A-4147-A177-3AD203B41FA5}">
                      <a16:colId xmlns:a16="http://schemas.microsoft.com/office/drawing/2014/main" val="3428520151"/>
                    </a:ext>
                  </a:extLst>
                </a:gridCol>
              </a:tblGrid>
              <a:tr h="1060224">
                <a:tc>
                  <a:txBody>
                    <a:bodyPr/>
                    <a:lstStyle/>
                    <a:p>
                      <a:pPr algn="ctr">
                        <a:lnSpc>
                          <a:spcPct val="107000"/>
                        </a:lnSpc>
                        <a:spcAft>
                          <a:spcPts val="800"/>
                        </a:spcAft>
                        <a:tabLst>
                          <a:tab pos="807720" algn="l"/>
                        </a:tabLst>
                      </a:pPr>
                      <a:r>
                        <a:rPr lang="en-IN" sz="2000">
                          <a:effectLst/>
                        </a:rPr>
                        <a:t>Dataset</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Composition</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Sizes of Images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Size of Tampered Region</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8625003"/>
                  </a:ext>
                </a:extLst>
              </a:tr>
              <a:tr h="1878919">
                <a:tc>
                  <a:txBody>
                    <a:bodyPr/>
                    <a:lstStyle/>
                    <a:p>
                      <a:pPr algn="ctr">
                        <a:lnSpc>
                          <a:spcPct val="107000"/>
                        </a:lnSpc>
                        <a:spcAft>
                          <a:spcPts val="800"/>
                        </a:spcAft>
                        <a:tabLst>
                          <a:tab pos="807720" algn="l"/>
                        </a:tabLst>
                      </a:pPr>
                      <a:r>
                        <a:rPr lang="en-IN" sz="2000">
                          <a:effectLst/>
                        </a:rPr>
                        <a:t>MICC-F220</a:t>
                      </a:r>
                      <a:endParaRPr lang="en-IN" sz="3200">
                        <a:effectLst/>
                      </a:endParaRPr>
                    </a:p>
                    <a:p>
                      <a:pPr algn="ctr">
                        <a:lnSpc>
                          <a:spcPct val="107000"/>
                        </a:lnSpc>
                        <a:spcAft>
                          <a:spcPts val="800"/>
                        </a:spcAft>
                        <a:tabLst>
                          <a:tab pos="807720" algn="l"/>
                        </a:tabLst>
                      </a:pP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It comprises of 220 pictures divided into 110 spliced  pictures and 110 original  pictures.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Between 722 × 480 and 800 × 600 pixels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The region accounts for 1.2% of the whole picture.</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71044843"/>
                  </a:ext>
                </a:extLst>
              </a:tr>
            </a:tbl>
          </a:graphicData>
        </a:graphic>
      </p:graphicFrame>
    </p:spTree>
    <p:extLst>
      <p:ext uri="{BB962C8B-B14F-4D97-AF65-F5344CB8AC3E}">
        <p14:creationId xmlns:p14="http://schemas.microsoft.com/office/powerpoint/2010/main" val="410602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15C8A6-F5DC-F00F-6AA6-B8D1CF81AAD2}"/>
              </a:ext>
            </a:extLst>
          </p:cNvPr>
          <p:cNvGraphicFramePr>
            <a:graphicFrameLocks noGrp="1"/>
          </p:cNvGraphicFramePr>
          <p:nvPr>
            <p:ph idx="1"/>
            <p:extLst>
              <p:ext uri="{D42A27DB-BD31-4B8C-83A1-F6EECF244321}">
                <p14:modId xmlns:p14="http://schemas.microsoft.com/office/powerpoint/2010/main" val="2202183821"/>
              </p:ext>
            </p:extLst>
          </p:nvPr>
        </p:nvGraphicFramePr>
        <p:xfrm>
          <a:off x="898072" y="2143613"/>
          <a:ext cx="8115300" cy="2570774"/>
        </p:xfrm>
        <a:graphic>
          <a:graphicData uri="http://schemas.openxmlformats.org/drawingml/2006/table">
            <a:tbl>
              <a:tblPr firstRow="1" firstCol="1" bandRow="1">
                <a:tableStyleId>{5C22544A-7EE6-4342-B048-85BDC9FD1C3A}</a:tableStyleId>
              </a:tblPr>
              <a:tblGrid>
                <a:gridCol w="1656265">
                  <a:extLst>
                    <a:ext uri="{9D8B030D-6E8A-4147-A177-3AD203B41FA5}">
                      <a16:colId xmlns:a16="http://schemas.microsoft.com/office/drawing/2014/main" val="3476597019"/>
                    </a:ext>
                  </a:extLst>
                </a:gridCol>
                <a:gridCol w="2482420">
                  <a:extLst>
                    <a:ext uri="{9D8B030D-6E8A-4147-A177-3AD203B41FA5}">
                      <a16:colId xmlns:a16="http://schemas.microsoft.com/office/drawing/2014/main" val="3217620910"/>
                    </a:ext>
                  </a:extLst>
                </a:gridCol>
                <a:gridCol w="1616736">
                  <a:extLst>
                    <a:ext uri="{9D8B030D-6E8A-4147-A177-3AD203B41FA5}">
                      <a16:colId xmlns:a16="http://schemas.microsoft.com/office/drawing/2014/main" val="1907452644"/>
                    </a:ext>
                  </a:extLst>
                </a:gridCol>
                <a:gridCol w="2359879">
                  <a:extLst>
                    <a:ext uri="{9D8B030D-6E8A-4147-A177-3AD203B41FA5}">
                      <a16:colId xmlns:a16="http://schemas.microsoft.com/office/drawing/2014/main" val="2741764309"/>
                    </a:ext>
                  </a:extLst>
                </a:gridCol>
              </a:tblGrid>
              <a:tr h="637318">
                <a:tc>
                  <a:txBody>
                    <a:bodyPr/>
                    <a:lstStyle/>
                    <a:p>
                      <a:pPr algn="ctr">
                        <a:lnSpc>
                          <a:spcPct val="107000"/>
                        </a:lnSpc>
                        <a:spcAft>
                          <a:spcPts val="800"/>
                        </a:spcAft>
                        <a:tabLst>
                          <a:tab pos="807720" algn="l"/>
                        </a:tabLst>
                      </a:pPr>
                      <a:r>
                        <a:rPr lang="en-IN" sz="2000">
                          <a:effectLst/>
                        </a:rPr>
                        <a:t>Dataset</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Composition</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Sizes of Images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Size of Tampered Region</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7527565"/>
                  </a:ext>
                </a:extLst>
              </a:tr>
              <a:tr h="1933456">
                <a:tc>
                  <a:txBody>
                    <a:bodyPr/>
                    <a:lstStyle/>
                    <a:p>
                      <a:pPr algn="ctr">
                        <a:lnSpc>
                          <a:spcPct val="107000"/>
                        </a:lnSpc>
                        <a:spcAft>
                          <a:spcPts val="800"/>
                        </a:spcAft>
                        <a:tabLst>
                          <a:tab pos="807720" algn="l"/>
                        </a:tabLst>
                      </a:pPr>
                      <a:r>
                        <a:rPr lang="en-IN" sz="2000">
                          <a:effectLst/>
                        </a:rPr>
                        <a:t>MICC-F2000</a:t>
                      </a:r>
                      <a:endParaRPr lang="en-IN" sz="3200">
                        <a:effectLst/>
                      </a:endParaRPr>
                    </a:p>
                    <a:p>
                      <a:pPr algn="ctr">
                        <a:lnSpc>
                          <a:spcPct val="107000"/>
                        </a:lnSpc>
                        <a:spcAft>
                          <a:spcPts val="800"/>
                        </a:spcAft>
                        <a:tabLst>
                          <a:tab pos="807720" algn="l"/>
                        </a:tabLst>
                      </a:pP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It comprises of 2000 pictures divided into 700 spliced  pictures and 1300 original  pictures.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2048 × 1536 pixels</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807720" algn="l"/>
                        </a:tabLst>
                      </a:pPr>
                      <a:r>
                        <a:rPr lang="en-IN" sz="2000">
                          <a:effectLst/>
                        </a:rPr>
                        <a:t>The tampered region accounts for 1.12% of the whole image.</a:t>
                      </a:r>
                      <a:endParaRPr lang="en-IN"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2102472"/>
                  </a:ext>
                </a:extLst>
              </a:tr>
            </a:tbl>
          </a:graphicData>
        </a:graphic>
      </p:graphicFrame>
    </p:spTree>
    <p:extLst>
      <p:ext uri="{BB962C8B-B14F-4D97-AF65-F5344CB8AC3E}">
        <p14:creationId xmlns:p14="http://schemas.microsoft.com/office/powerpoint/2010/main" val="228307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71014-CB51-8049-B5D8-1A7A39C12487}"/>
                  </a:ext>
                </a:extLst>
              </p:cNvPr>
              <p:cNvSpPr>
                <a:spLocks noGrp="1"/>
              </p:cNvSpPr>
              <p:nvPr>
                <p:ph idx="1"/>
              </p:nvPr>
            </p:nvSpPr>
            <p:spPr>
              <a:xfrm>
                <a:off x="677334" y="293914"/>
                <a:ext cx="8596668" cy="6368143"/>
              </a:xfrm>
            </p:spPr>
            <p:txBody>
              <a:bodyPr>
                <a:normAutofit fontScale="92500" lnSpcReduction="20000"/>
              </a:bodyPr>
              <a:lstStyle/>
              <a:p>
                <a:pPr marL="0" indent="0">
                  <a:buNone/>
                </a:pPr>
                <a:r>
                  <a:rPr lang="en-IN" sz="3900" b="1">
                    <a:solidFill>
                      <a:schemeClr val="accent2">
                        <a:lumMod val="60000"/>
                        <a:lumOff val="40000"/>
                      </a:schemeClr>
                    </a:solidFill>
                  </a:rPr>
                  <a:t>E</a:t>
                </a:r>
                <a:r>
                  <a:rPr lang="en-IN" sz="3500">
                    <a:solidFill>
                      <a:schemeClr val="accent2">
                        <a:lumMod val="60000"/>
                        <a:lumOff val="40000"/>
                      </a:schemeClr>
                    </a:solidFill>
                  </a:rPr>
                  <a:t>VALUATION</a:t>
                </a:r>
                <a:r>
                  <a:rPr lang="en-IN" sz="3900">
                    <a:solidFill>
                      <a:schemeClr val="accent2">
                        <a:lumMod val="60000"/>
                        <a:lumOff val="40000"/>
                      </a:schemeClr>
                    </a:solidFill>
                  </a:rPr>
                  <a:t> </a:t>
                </a:r>
                <a:r>
                  <a:rPr lang="en-IN" sz="3900" b="1">
                    <a:solidFill>
                      <a:schemeClr val="accent2">
                        <a:lumMod val="60000"/>
                        <a:lumOff val="40000"/>
                      </a:schemeClr>
                    </a:solidFill>
                  </a:rPr>
                  <a:t>M</a:t>
                </a:r>
                <a:r>
                  <a:rPr lang="en-IN" sz="3500">
                    <a:solidFill>
                      <a:schemeClr val="accent2">
                        <a:lumMod val="60000"/>
                        <a:lumOff val="40000"/>
                      </a:schemeClr>
                    </a:solidFill>
                  </a:rPr>
                  <a:t>ETRICS</a:t>
                </a:r>
              </a:p>
              <a:p>
                <a:r>
                  <a:rPr lang="en-IN" sz="2400" b="1">
                    <a:solidFill>
                      <a:schemeClr val="tx1"/>
                    </a:solidFill>
                    <a:effectLst/>
                    <a:latin typeface="Times New Roman" panose="02020603050405020304" pitchFamily="18" charset="0"/>
                    <a:ea typeface="Calibri" panose="020F0502020204030204" pitchFamily="34" charset="0"/>
                  </a:rPr>
                  <a:t>1) Accuracy: It is a useful measurement for evaluating classifier performance on any dataset. It is defined as the percentage of accurate classification made by our algorithm.</a:t>
                </a:r>
              </a:p>
              <a:p>
                <a:pPr marL="0" indent="0">
                  <a:buNone/>
                </a:pPr>
                <a:endParaRPr lang="en-IN" sz="2000" b="1">
                  <a:solidFill>
                    <a:schemeClr val="tx1"/>
                  </a:solidFill>
                  <a:effectLst/>
                  <a:latin typeface="Times New Roman" panose="020206030504050203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𝑨𝒄𝒄𝒖𝒓𝒂𝒄𝒚</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𝑵𝒖𝒎𝒃𝒆𝒓</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𝒐𝒇</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𝒄𝒐𝒓𝒓𝒆𝒄𝒕</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𝒄𝒍𝒂𝒔𝒔𝒊𝒇𝒊𝒄𝒂𝒕𝒊𝒐𝒏</m:t>
                          </m:r>
                        </m:num>
                        <m:den>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𝑻𝒐𝒕𝒂𝒍</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𝒏𝒖𝒎𝒃𝒆𝒓</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𝒐𝒇</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𝒊𝒏𝒔𝒕𝒂𝒏𝒄𝒆𝒔</m:t>
                          </m:r>
                        </m:den>
                      </m:f>
                    </m:oMath>
                  </m:oMathPara>
                </a14:m>
                <a:endParaRPr lang="en-IN" sz="2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IN" sz="2400" b="1">
                    <a:solidFill>
                      <a:schemeClr val="tx1"/>
                    </a:solidFill>
                    <a:effectLst/>
                    <a:latin typeface="Times New Roman" panose="02020603050405020304" pitchFamily="18" charset="0"/>
                    <a:ea typeface="Times New Roman" panose="02020603050405020304" pitchFamily="18" charset="0"/>
                  </a:rPr>
                  <a:t>If classification is to be performed within two classes only, i.e., for binary categorization(here, original and tampered), accuracy can also be expressed as:</a:t>
                </a:r>
              </a:p>
              <a:p>
                <a:endParaRPr lang="en-IN" sz="2400" b="1">
                  <a:solidFill>
                    <a:schemeClr val="tx1"/>
                  </a:solidFill>
                  <a:effectLst/>
                  <a:latin typeface="Times New Roman" panose="02020603050405020304" pitchFamily="18" charset="0"/>
                  <a:ea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IN" sz="2400" b="1"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r>
                        <a:rPr lang="en-IN" sz="2400" b="1"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𝒏</m:t>
                              </m:r>
                            </m:sub>
                          </m:sSub>
                        </m:num>
                        <m:den>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IN" sz="24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𝒏</m:t>
                              </m:r>
                            </m:sub>
                          </m:sSub>
                        </m:den>
                      </m:f>
                    </m:oMath>
                  </m:oMathPara>
                </a14:m>
                <a:endParaRPr lang="en-IN" sz="2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b="1">
                    <a:solidFill>
                      <a:schemeClr val="tx1"/>
                    </a:solidFill>
                  </a:rPr>
                  <a:t>		where, tp is number of True Positives, tn the number of True Negatives, fp the number of False Positives and fn the number of False Negatives.</a:t>
                </a:r>
                <a:endParaRPr lang="en-IN" sz="2400" b="1">
                  <a:solidFill>
                    <a:schemeClr val="tx1"/>
                  </a:solidFill>
                </a:endParaRPr>
              </a:p>
            </p:txBody>
          </p:sp>
        </mc:Choice>
        <mc:Fallback xmlns="">
          <p:sp>
            <p:nvSpPr>
              <p:cNvPr id="3" name="Content Placeholder 2">
                <a:extLst>
                  <a:ext uri="{FF2B5EF4-FFF2-40B4-BE49-F238E27FC236}">
                    <a16:creationId xmlns:a16="http://schemas.microsoft.com/office/drawing/2014/main" id="{49B71014-CB51-8049-B5D8-1A7A39C12487}"/>
                  </a:ext>
                </a:extLst>
              </p:cNvPr>
              <p:cNvSpPr>
                <a:spLocks noGrp="1" noRot="1" noChangeAspect="1" noMove="1" noResize="1" noEditPoints="1" noAdjustHandles="1" noChangeArrowheads="1" noChangeShapeType="1" noTextEdit="1"/>
              </p:cNvSpPr>
              <p:nvPr>
                <p:ph idx="1"/>
              </p:nvPr>
            </p:nvSpPr>
            <p:spPr>
              <a:xfrm>
                <a:off x="677334" y="293914"/>
                <a:ext cx="8596668" cy="6368143"/>
              </a:xfrm>
              <a:blipFill>
                <a:blip r:embed="rId2"/>
                <a:stretch>
                  <a:fillRect l="-2128" t="-3062" b="-96"/>
                </a:stretch>
              </a:blipFill>
            </p:spPr>
            <p:txBody>
              <a:bodyPr/>
              <a:lstStyle/>
              <a:p>
                <a:r>
                  <a:rPr lang="en-IN">
                    <a:noFill/>
                  </a:rPr>
                  <a:t> </a:t>
                </a:r>
              </a:p>
            </p:txBody>
          </p:sp>
        </mc:Fallback>
      </mc:AlternateContent>
    </p:spTree>
    <p:extLst>
      <p:ext uri="{BB962C8B-B14F-4D97-AF65-F5344CB8AC3E}">
        <p14:creationId xmlns:p14="http://schemas.microsoft.com/office/powerpoint/2010/main" val="51453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0AD900-B468-6ED1-8829-3D767738E28A}"/>
                  </a:ext>
                </a:extLst>
              </p:cNvPr>
              <p:cNvSpPr>
                <a:spLocks noGrp="1"/>
              </p:cNvSpPr>
              <p:nvPr>
                <p:ph idx="1"/>
              </p:nvPr>
            </p:nvSpPr>
            <p:spPr>
              <a:xfrm>
                <a:off x="677334" y="310243"/>
                <a:ext cx="8596668" cy="5731119"/>
              </a:xfrm>
            </p:spPr>
            <p:txBody>
              <a:bodyPr>
                <a:normAutofit fontScale="62500" lnSpcReduction="20000"/>
              </a:bodyPr>
              <a:lstStyle/>
              <a:p>
                <a:r>
                  <a:rPr lang="en-IN" sz="3200" b="1"/>
                  <a:t>2) Weighted F-Measure:</a:t>
                </a:r>
              </a:p>
              <a:p>
                <a:pPr marL="0" indent="0">
                  <a:buNone/>
                </a:pPr>
                <a:r>
                  <a:rPr lang="en-IN" sz="3100" b="1">
                    <a:solidFill>
                      <a:srgbClr val="232629"/>
                    </a:solidFill>
                    <a:effectLst/>
                    <a:ea typeface="Times New Roman" panose="02020603050405020304" pitchFamily="18" charset="0"/>
                    <a:cs typeface="Arial" panose="020B0604020202020204" pitchFamily="34" charset="0"/>
                  </a:rPr>
                  <a:t>Precision and Recall are used to construct the F-Score (also known as the F-Measure). The computation looks like this:</a:t>
                </a:r>
                <a:endParaRPr lang="en-IN" sz="3100" b="1">
                  <a:effectLst/>
                  <a:ea typeface="Calibri" panose="020F050202020403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𝑷𝒓𝒆𝒄𝒊𝒔𝒊𝒐𝒏</m:t>
                      </m:r>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𝒑</m:t>
                              </m:r>
                            </m:sub>
                          </m:sSub>
                        </m:num>
                        <m:den>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𝒇</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𝒑</m:t>
                              </m:r>
                            </m:sub>
                          </m:sSub>
                        </m:den>
                      </m:f>
                    </m:oMath>
                  </m:oMathPara>
                </a14:m>
                <a:endParaRPr lang="en-IN" sz="3100" b="1">
                  <a:effectLst/>
                  <a:ea typeface="Calibri" panose="020F0502020204030204" pitchFamily="34" charset="0"/>
                  <a:cs typeface="Arial" panose="020B0604020202020204" pitchFamily="34" charset="0"/>
                </a:endParaRPr>
              </a:p>
              <a:p>
                <a:pPr marL="0" indent="0">
                  <a:buNone/>
                </a:pPr>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𝑹𝒆𝒄𝒂𝒍𝒍</m:t>
                      </m:r>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𝒑</m:t>
                              </m:r>
                            </m:sub>
                          </m:sSub>
                        </m:num>
                        <m:den>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3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𝒇</m:t>
                              </m:r>
                            </m:e>
                            <m:sub>
                              <m:r>
                                <a:rPr lang="en-IN" sz="3100" b="1" i="1" smtClean="0">
                                  <a:effectLst/>
                                  <a:latin typeface="Cambria Math" panose="02040503050406030204" pitchFamily="18" charset="0"/>
                                  <a:ea typeface="Calibri" panose="020F0502020204030204" pitchFamily="34" charset="0"/>
                                  <a:cs typeface="Times New Roman" panose="02020603050405020304" pitchFamily="18" charset="0"/>
                                </a:rPr>
                                <m:t>𝒏</m:t>
                              </m:r>
                            </m:sub>
                          </m:sSub>
                        </m:den>
                      </m:f>
                    </m:oMath>
                  </m:oMathPara>
                </a14:m>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𝑭</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𝑺𝒄𝒐𝒓𝒆</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31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𝑷𝒓𝒆𝒄𝒊𝒔𝒊𝒐𝒏</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𝑹𝒆𝒄𝒂𝒍𝒍</m:t>
                          </m:r>
                        </m:num>
                        <m:den>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𝑷𝒓𝒆𝒄𝒊𝒔𝒊𝒐𝒏</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3100" b="1" i="1" smtClean="0">
                              <a:effectLst/>
                              <a:latin typeface="Cambria Math" panose="02040503050406030204" pitchFamily="18" charset="0"/>
                              <a:ea typeface="Times New Roman" panose="02020603050405020304" pitchFamily="18" charset="0"/>
                              <a:cs typeface="Times New Roman" panose="02020603050405020304" pitchFamily="18" charset="0"/>
                            </a:rPr>
                            <m:t>𝑹𝒆𝒄𝒂𝒍𝒍</m:t>
                          </m:r>
                        </m:den>
                      </m:f>
                    </m:oMath>
                  </m:oMathPara>
                </a14:m>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100" b="1">
                    <a:solidFill>
                      <a:srgbClr val="232629"/>
                    </a:solidFill>
                    <a:effectLst/>
                    <a:ea typeface="Calibri" panose="020F0502020204030204" pitchFamily="34" charset="0"/>
                    <a:cs typeface="Arial" panose="020B0604020202020204" pitchFamily="34" charset="0"/>
                  </a:rPr>
                  <a:t>A weighted average of the f-scores from each category, weighted by the proportion of number of  instances in each of the category, results in the weighted f-score.</a:t>
                </a:r>
                <a:endParaRPr lang="en-IN" sz="3100" b="1">
                  <a:effectLst/>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a:effectLst/>
                  <a:latin typeface="Calibri" panose="020F0502020204030204" pitchFamily="34" charset="0"/>
                  <a:ea typeface="Calibri" panose="020F0502020204030204" pitchFamily="34" charset="0"/>
                  <a:cs typeface="Arial" panose="020B0604020202020204" pitchFamily="34" charset="0"/>
                </a:endParaRPr>
              </a:p>
              <a:p>
                <a:pPr marL="0" indent="0" fontAlgn="base">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18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a:p>
            </p:txBody>
          </p:sp>
        </mc:Choice>
        <mc:Fallback xmlns="">
          <p:sp>
            <p:nvSpPr>
              <p:cNvPr id="3" name="Content Placeholder 2">
                <a:extLst>
                  <a:ext uri="{FF2B5EF4-FFF2-40B4-BE49-F238E27FC236}">
                    <a16:creationId xmlns:a16="http://schemas.microsoft.com/office/drawing/2014/main" id="{4F0AD900-B468-6ED1-8829-3D767738E28A}"/>
                  </a:ext>
                </a:extLst>
              </p:cNvPr>
              <p:cNvSpPr>
                <a:spLocks noGrp="1" noRot="1" noChangeAspect="1" noMove="1" noResize="1" noEditPoints="1" noAdjustHandles="1" noChangeArrowheads="1" noChangeShapeType="1" noTextEdit="1"/>
              </p:cNvSpPr>
              <p:nvPr>
                <p:ph idx="1"/>
              </p:nvPr>
            </p:nvSpPr>
            <p:spPr>
              <a:xfrm>
                <a:off x="677334" y="310243"/>
                <a:ext cx="8596668" cy="5731119"/>
              </a:xfrm>
              <a:blipFill>
                <a:blip r:embed="rId2"/>
                <a:stretch>
                  <a:fillRect l="-638" t="-1809" r="-284"/>
                </a:stretch>
              </a:blipFill>
            </p:spPr>
            <p:txBody>
              <a:bodyPr/>
              <a:lstStyle/>
              <a:p>
                <a:r>
                  <a:rPr lang="en-IN">
                    <a:noFill/>
                  </a:rPr>
                  <a:t> </a:t>
                </a:r>
              </a:p>
            </p:txBody>
          </p:sp>
        </mc:Fallback>
      </mc:AlternateContent>
    </p:spTree>
    <p:extLst>
      <p:ext uri="{BB962C8B-B14F-4D97-AF65-F5344CB8AC3E}">
        <p14:creationId xmlns:p14="http://schemas.microsoft.com/office/powerpoint/2010/main" val="317193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2A48-5B2E-F5DD-327B-D1B32FF1B0F4}"/>
              </a:ext>
            </a:extLst>
          </p:cNvPr>
          <p:cNvSpPr>
            <a:spLocks noGrp="1"/>
          </p:cNvSpPr>
          <p:nvPr>
            <p:ph type="title"/>
          </p:nvPr>
        </p:nvSpPr>
        <p:spPr>
          <a:xfrm>
            <a:off x="416606" y="165332"/>
            <a:ext cx="8596668" cy="1190402"/>
          </a:xfrm>
        </p:spPr>
        <p:txBody>
          <a:bodyPr>
            <a:normAutofit/>
          </a:bodyPr>
          <a:lstStyle/>
          <a:p>
            <a:r>
              <a:rPr lang="en-IN" sz="4400"/>
              <a:t>R</a:t>
            </a:r>
            <a:r>
              <a:rPr lang="en-IN"/>
              <a:t>ESULTS</a:t>
            </a:r>
            <a:br>
              <a:rPr lang="en-IN"/>
            </a:br>
            <a:r>
              <a:rPr lang="en-IN" sz="2400">
                <a:solidFill>
                  <a:schemeClr val="tx1"/>
                </a:solidFill>
              </a:rPr>
              <a:t>1) Analysis on MICC-F220</a:t>
            </a:r>
            <a:endParaRPr lang="en-IN" sz="4400">
              <a:solidFill>
                <a:schemeClr val="tx1"/>
              </a:solidFill>
            </a:endParaRPr>
          </a:p>
        </p:txBody>
      </p:sp>
      <p:pic>
        <p:nvPicPr>
          <p:cNvPr id="4" name="Content Placeholder 3">
            <a:extLst>
              <a:ext uri="{FF2B5EF4-FFF2-40B4-BE49-F238E27FC236}">
                <a16:creationId xmlns:a16="http://schemas.microsoft.com/office/drawing/2014/main" id="{34EAB166-5431-719D-662E-CC18F6A812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257" y="1486131"/>
            <a:ext cx="9323614" cy="3559397"/>
          </a:xfrm>
          <a:prstGeom prst="rect">
            <a:avLst/>
          </a:prstGeom>
          <a:noFill/>
          <a:ln w="3175">
            <a:solidFill>
              <a:schemeClr val="tx1"/>
            </a:solidFill>
          </a:ln>
        </p:spPr>
      </p:pic>
      <p:sp>
        <p:nvSpPr>
          <p:cNvPr id="6" name="TextBox 5">
            <a:extLst>
              <a:ext uri="{FF2B5EF4-FFF2-40B4-BE49-F238E27FC236}">
                <a16:creationId xmlns:a16="http://schemas.microsoft.com/office/drawing/2014/main" id="{4BB27A9A-B22C-B5D7-F01F-65B1775CF278}"/>
              </a:ext>
            </a:extLst>
          </p:cNvPr>
          <p:cNvSpPr txBox="1"/>
          <p:nvPr/>
        </p:nvSpPr>
        <p:spPr>
          <a:xfrm>
            <a:off x="816427" y="5175925"/>
            <a:ext cx="8474529" cy="1200329"/>
          </a:xfrm>
          <a:prstGeom prst="rect">
            <a:avLst/>
          </a:prstGeom>
          <a:noFill/>
        </p:spPr>
        <p:txBody>
          <a:bodyPr wrap="square">
            <a:spAutoFit/>
          </a:bodyPr>
          <a:lstStyle/>
          <a:p>
            <a:pPr algn="ctr"/>
            <a:r>
              <a:rPr lang="en-IN" b="1">
                <a:solidFill>
                  <a:srgbClr val="232629"/>
                </a:solidFill>
                <a:effectLst/>
                <a:ea typeface="Calibri" panose="020F0502020204030204" pitchFamily="34" charset="0"/>
              </a:rPr>
              <a:t>Demonstration of better results being yielded from the proposed model than the traditional individual methods on dataset MICC-F220. Fusion (TSBTC 7-ary + Bernsen thresholding method) trained on ensemble (RandomForest + RandomTree + Multilayer Perceptron) yields 94.5455% accuracy.</a:t>
            </a:r>
            <a:endParaRPr lang="en-IN" b="1"/>
          </a:p>
        </p:txBody>
      </p:sp>
    </p:spTree>
    <p:extLst>
      <p:ext uri="{BB962C8B-B14F-4D97-AF65-F5344CB8AC3E}">
        <p14:creationId xmlns:p14="http://schemas.microsoft.com/office/powerpoint/2010/main" val="101553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CF5A-9D67-998E-595F-0CE416D5906C}"/>
              </a:ext>
            </a:extLst>
          </p:cNvPr>
          <p:cNvSpPr>
            <a:spLocks noGrp="1"/>
          </p:cNvSpPr>
          <p:nvPr>
            <p:ph type="title"/>
          </p:nvPr>
        </p:nvSpPr>
        <p:spPr>
          <a:xfrm>
            <a:off x="677334" y="609600"/>
            <a:ext cx="8596668" cy="699416"/>
          </a:xfrm>
        </p:spPr>
        <p:txBody>
          <a:bodyPr>
            <a:normAutofit/>
          </a:bodyPr>
          <a:lstStyle/>
          <a:p>
            <a:r>
              <a:rPr lang="en-IN" sz="2400">
                <a:solidFill>
                  <a:schemeClr val="tx1"/>
                </a:solidFill>
              </a:rPr>
              <a:t>2) Analysis on MICC-F2000</a:t>
            </a:r>
          </a:p>
        </p:txBody>
      </p:sp>
      <p:pic>
        <p:nvPicPr>
          <p:cNvPr id="4" name="Content Placeholder 3">
            <a:extLst>
              <a:ext uri="{FF2B5EF4-FFF2-40B4-BE49-F238E27FC236}">
                <a16:creationId xmlns:a16="http://schemas.microsoft.com/office/drawing/2014/main" id="{9DB31540-5B5B-A549-3512-2F2EB1A913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185" y="1561799"/>
            <a:ext cx="9241971" cy="3140829"/>
          </a:xfrm>
          <a:prstGeom prst="rect">
            <a:avLst/>
          </a:prstGeom>
          <a:noFill/>
          <a:ln w="3175">
            <a:solidFill>
              <a:schemeClr val="tx1"/>
            </a:solidFill>
          </a:ln>
        </p:spPr>
      </p:pic>
      <p:sp>
        <p:nvSpPr>
          <p:cNvPr id="6" name="TextBox 5">
            <a:extLst>
              <a:ext uri="{FF2B5EF4-FFF2-40B4-BE49-F238E27FC236}">
                <a16:creationId xmlns:a16="http://schemas.microsoft.com/office/drawing/2014/main" id="{F671DC0D-C3D9-CD89-B54F-A900E75298D4}"/>
              </a:ext>
            </a:extLst>
          </p:cNvPr>
          <p:cNvSpPr txBox="1"/>
          <p:nvPr/>
        </p:nvSpPr>
        <p:spPr>
          <a:xfrm>
            <a:off x="378404" y="4955411"/>
            <a:ext cx="8523514" cy="1393330"/>
          </a:xfrm>
          <a:prstGeom prst="rect">
            <a:avLst/>
          </a:prstGeom>
          <a:noFill/>
        </p:spPr>
        <p:txBody>
          <a:bodyPr wrap="square">
            <a:spAutoFit/>
          </a:bodyPr>
          <a:lstStyle/>
          <a:p>
            <a:pPr algn="ctr">
              <a:lnSpc>
                <a:spcPct val="107000"/>
              </a:lnSpc>
              <a:spcAft>
                <a:spcPts val="800"/>
              </a:spcAft>
            </a:pPr>
            <a:r>
              <a:rPr lang="en-IN" sz="2000" b="1">
                <a:solidFill>
                  <a:srgbClr val="232629"/>
                </a:solidFill>
                <a:effectLst/>
                <a:ea typeface="Calibri" panose="020F0502020204030204" pitchFamily="34" charset="0"/>
                <a:cs typeface="Arial" panose="020B0604020202020204" pitchFamily="34" charset="0"/>
              </a:rPr>
              <a:t>Demonstration of better results being yielded from the proposed model than the traditional individual methods on dataset MICC-F2000. Fusion (TSBTC 4/5-ary + Bernsen thresholding method) trained on classifier - RandomForest yields 96.85% accuracy.</a:t>
            </a:r>
            <a:endParaRPr lang="en-IN" sz="3200" b="1">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160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8C75-0228-8AFF-2A5A-0BC5BD502D61}"/>
              </a:ext>
            </a:extLst>
          </p:cNvPr>
          <p:cNvSpPr>
            <a:spLocks noGrp="1"/>
          </p:cNvSpPr>
          <p:nvPr>
            <p:ph type="title"/>
          </p:nvPr>
        </p:nvSpPr>
        <p:spPr>
          <a:xfrm>
            <a:off x="677334" y="609600"/>
            <a:ext cx="8596668" cy="631971"/>
          </a:xfrm>
        </p:spPr>
        <p:txBody>
          <a:bodyPr>
            <a:normAutofit/>
          </a:bodyPr>
          <a:lstStyle/>
          <a:p>
            <a:r>
              <a:rPr lang="en-IN" sz="2400">
                <a:solidFill>
                  <a:schemeClr val="tx1"/>
                </a:solidFill>
              </a:rPr>
              <a:t>3) Analysis on MICC-F600</a:t>
            </a:r>
          </a:p>
        </p:txBody>
      </p:sp>
      <p:sp>
        <p:nvSpPr>
          <p:cNvPr id="3" name="Content Placeholder 2">
            <a:extLst>
              <a:ext uri="{FF2B5EF4-FFF2-40B4-BE49-F238E27FC236}">
                <a16:creationId xmlns:a16="http://schemas.microsoft.com/office/drawing/2014/main" id="{321DB641-50A5-68AA-FF35-CFBC6A837CE3}"/>
              </a:ext>
            </a:extLst>
          </p:cNvPr>
          <p:cNvSpPr>
            <a:spLocks noGrp="1"/>
          </p:cNvSpPr>
          <p:nvPr>
            <p:ph idx="1"/>
          </p:nvPr>
        </p:nvSpPr>
        <p:spPr>
          <a:xfrm>
            <a:off x="677334" y="1451295"/>
            <a:ext cx="8596668" cy="4590067"/>
          </a:xfrm>
        </p:spPr>
        <p:txBody>
          <a:bodyPr>
            <a:normAutofit fontScale="92500" lnSpcReduction="10000"/>
          </a:bodyPr>
          <a:lstStyle/>
          <a:p>
            <a:r>
              <a:rPr lang="en-IN" sz="2000" b="1" kern="50">
                <a:effectLst/>
                <a:ea typeface="Droid Sans Fallback"/>
                <a:cs typeface="FreeSans"/>
              </a:rPr>
              <a:t>Similar analysis was also performed on MICC-F600. But the results obtained were inconsistent. The dataset of MICC-F600 consists of 600 images which are divided into following types:</a:t>
            </a:r>
          </a:p>
          <a:p>
            <a:pPr marL="342900" lvl="0" indent="-342900">
              <a:buFont typeface="Symbol" panose="05050102010706020507" pitchFamily="18" charset="2"/>
              <a:buChar char=""/>
            </a:pPr>
            <a:r>
              <a:rPr lang="en-IN" sz="2000" b="1" kern="50">
                <a:effectLst/>
                <a:ea typeface="Droid Sans Fallback"/>
                <a:cs typeface="FreeSans"/>
              </a:rPr>
              <a:t>440 Original images </a:t>
            </a:r>
          </a:p>
          <a:p>
            <a:pPr marL="342900" lvl="0" indent="-342900">
              <a:buFont typeface="Symbol" panose="05050102010706020507" pitchFamily="18" charset="2"/>
              <a:buChar char=""/>
            </a:pPr>
            <a:r>
              <a:rPr lang="en-IN" sz="2000" b="1" kern="50">
                <a:effectLst/>
                <a:ea typeface="Droid Sans Fallback"/>
                <a:cs typeface="FreeSans"/>
              </a:rPr>
              <a:t>40 images singly tampered </a:t>
            </a:r>
          </a:p>
          <a:p>
            <a:pPr marL="342900" lvl="0" indent="-342900">
              <a:buFont typeface="Symbol" panose="05050102010706020507" pitchFamily="18" charset="2"/>
              <a:buChar char=""/>
            </a:pPr>
            <a:r>
              <a:rPr lang="en-IN" sz="2000" b="1" kern="50">
                <a:effectLst/>
                <a:ea typeface="Droid Sans Fallback"/>
                <a:cs typeface="FreeSans"/>
              </a:rPr>
              <a:t>40 images multiple tampered</a:t>
            </a:r>
          </a:p>
          <a:p>
            <a:pPr marL="342900" lvl="0" indent="-342900">
              <a:buFont typeface="Symbol" panose="05050102010706020507" pitchFamily="18" charset="2"/>
              <a:buChar char=""/>
            </a:pPr>
            <a:r>
              <a:rPr lang="en-IN" sz="2000" b="1" kern="50">
                <a:effectLst/>
                <a:ea typeface="Droid Sans Fallback"/>
                <a:cs typeface="FreeSans"/>
              </a:rPr>
              <a:t>40 images singly tampered with 30 degree rotation of the tampered segment</a:t>
            </a:r>
          </a:p>
          <a:p>
            <a:pPr marL="342900" lvl="0" indent="-342900">
              <a:buFont typeface="Symbol" panose="05050102010706020507" pitchFamily="18" charset="2"/>
              <a:buChar char=""/>
            </a:pPr>
            <a:r>
              <a:rPr lang="en-IN" sz="2000" b="1" kern="50">
                <a:effectLst/>
                <a:ea typeface="Droid Sans Fallback"/>
                <a:cs typeface="FreeSans"/>
              </a:rPr>
              <a:t>40 images singly tampered with 30 degree rotation of the tampered segment and scaling it with a factor of 1.2</a:t>
            </a:r>
          </a:p>
          <a:p>
            <a:r>
              <a:rPr lang="en-IN" sz="2000" b="1" kern="50">
                <a:effectLst/>
                <a:ea typeface="Droid Sans Fallback"/>
                <a:cs typeface="FreeSans"/>
              </a:rPr>
              <a:t>In the study it was found out that TSBTC N-ary technique gave highest accuracy than the proposed methodology viz. 96.3%, while Fusion (proposed) method yielded a max of 95.9%. Similar trend was observed for F-Measure metrics.</a:t>
            </a:r>
          </a:p>
        </p:txBody>
      </p:sp>
    </p:spTree>
    <p:extLst>
      <p:ext uri="{BB962C8B-B14F-4D97-AF65-F5344CB8AC3E}">
        <p14:creationId xmlns:p14="http://schemas.microsoft.com/office/powerpoint/2010/main" val="128742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E2DB-B93D-F0F2-4D49-2AC54C8D67EB}"/>
              </a:ext>
            </a:extLst>
          </p:cNvPr>
          <p:cNvSpPr>
            <a:spLocks noGrp="1"/>
          </p:cNvSpPr>
          <p:nvPr>
            <p:ph type="title"/>
          </p:nvPr>
        </p:nvSpPr>
        <p:spPr>
          <a:xfrm>
            <a:off x="677334" y="609600"/>
            <a:ext cx="8596668" cy="843643"/>
          </a:xfrm>
        </p:spPr>
        <p:txBody>
          <a:bodyPr>
            <a:normAutofit/>
          </a:bodyPr>
          <a:lstStyle/>
          <a:p>
            <a:r>
              <a:rPr lang="en-IN" sz="4400" b="1"/>
              <a:t>C</a:t>
            </a:r>
            <a:r>
              <a:rPr lang="en-IN"/>
              <a:t>ONCLUSION</a:t>
            </a:r>
            <a:endParaRPr lang="en-IN" sz="4400"/>
          </a:p>
        </p:txBody>
      </p:sp>
      <p:sp>
        <p:nvSpPr>
          <p:cNvPr id="3" name="Content Placeholder 2">
            <a:extLst>
              <a:ext uri="{FF2B5EF4-FFF2-40B4-BE49-F238E27FC236}">
                <a16:creationId xmlns:a16="http://schemas.microsoft.com/office/drawing/2014/main" id="{B4695BC3-1BC0-9163-E4E8-4344E48BF352}"/>
              </a:ext>
            </a:extLst>
          </p:cNvPr>
          <p:cNvSpPr>
            <a:spLocks noGrp="1"/>
          </p:cNvSpPr>
          <p:nvPr>
            <p:ph idx="1"/>
          </p:nvPr>
        </p:nvSpPr>
        <p:spPr>
          <a:xfrm>
            <a:off x="677334" y="1600201"/>
            <a:ext cx="8596668" cy="4441162"/>
          </a:xfrm>
        </p:spPr>
        <p:txBody>
          <a:bodyPr>
            <a:normAutofit/>
          </a:bodyPr>
          <a:lstStyle/>
          <a:p>
            <a:pPr marL="0" indent="0">
              <a:buNone/>
            </a:pPr>
            <a:r>
              <a:rPr lang="en-IN" sz="2000">
                <a:solidFill>
                  <a:srgbClr val="232629"/>
                </a:solidFill>
                <a:effectLst/>
                <a:ea typeface="Calibri" panose="020F0502020204030204" pitchFamily="34" charset="0"/>
                <a:cs typeface="Arial" panose="020B0604020202020204" pitchFamily="34" charset="0"/>
              </a:rPr>
              <a:t>The proposed method was trained using various machine learning classifiers and their ensembles in WEKA tool. </a:t>
            </a:r>
          </a:p>
          <a:p>
            <a:pPr marL="0" indent="0">
              <a:buNone/>
            </a:pPr>
            <a:r>
              <a:rPr lang="en-IN" sz="2000">
                <a:solidFill>
                  <a:srgbClr val="232629"/>
                </a:solidFill>
                <a:effectLst/>
                <a:ea typeface="Calibri" panose="020F0502020204030204" pitchFamily="34" charset="0"/>
                <a:cs typeface="Arial" panose="020B0604020202020204" pitchFamily="34" charset="0"/>
              </a:rPr>
              <a:t>For MICC-F220, overall best performance was attained by Fusion of TSBTC 7-ary vector and the vectors obtained from Bernsen thresholding, </a:t>
            </a:r>
            <a:r>
              <a:rPr lang="en-IN" sz="2000" b="1">
                <a:solidFill>
                  <a:srgbClr val="232629"/>
                </a:solidFill>
                <a:effectLst/>
                <a:ea typeface="Calibri" panose="020F0502020204030204" pitchFamily="34" charset="0"/>
                <a:cs typeface="Arial" panose="020B0604020202020204" pitchFamily="34" charset="0"/>
              </a:rPr>
              <a:t>94.5455%</a:t>
            </a:r>
            <a:r>
              <a:rPr lang="en-IN" sz="2000">
                <a:solidFill>
                  <a:srgbClr val="232629"/>
                </a:solidFill>
                <a:effectLst/>
                <a:ea typeface="Calibri" panose="020F0502020204030204" pitchFamily="34" charset="0"/>
                <a:cs typeface="Arial" panose="020B0604020202020204" pitchFamily="34" charset="0"/>
              </a:rPr>
              <a:t>.</a:t>
            </a:r>
            <a:r>
              <a:rPr lang="en-IN" sz="2000" b="1">
                <a:solidFill>
                  <a:srgbClr val="232629"/>
                </a:solidFill>
                <a:effectLst/>
                <a:ea typeface="Calibri" panose="020F0502020204030204" pitchFamily="34" charset="0"/>
                <a:cs typeface="Arial" panose="020B0604020202020204" pitchFamily="34" charset="0"/>
              </a:rPr>
              <a:t> </a:t>
            </a:r>
            <a:r>
              <a:rPr lang="en-IN" sz="2000">
                <a:solidFill>
                  <a:srgbClr val="232629"/>
                </a:solidFill>
                <a:effectLst/>
                <a:ea typeface="Calibri" panose="020F0502020204030204" pitchFamily="34" charset="0"/>
                <a:cs typeface="Arial" panose="020B0604020202020204" pitchFamily="34" charset="0"/>
              </a:rPr>
              <a:t>While F-Measure for same was found to be </a:t>
            </a:r>
            <a:r>
              <a:rPr lang="en-IN" sz="2000" b="1">
                <a:solidFill>
                  <a:srgbClr val="232629"/>
                </a:solidFill>
                <a:effectLst/>
                <a:ea typeface="Calibri" panose="020F0502020204030204" pitchFamily="34" charset="0"/>
                <a:cs typeface="Arial" panose="020B0604020202020204" pitchFamily="34" charset="0"/>
              </a:rPr>
              <a:t>0.945</a:t>
            </a:r>
            <a:r>
              <a:rPr lang="en-IN" sz="2000">
                <a:solidFill>
                  <a:srgbClr val="232629"/>
                </a:solidFill>
                <a:effectLst/>
                <a:ea typeface="Calibri" panose="020F0502020204030204" pitchFamily="34" charset="0"/>
                <a:cs typeface="Arial" panose="020B0604020202020204" pitchFamily="34" charset="0"/>
              </a:rPr>
              <a:t>, which was the highest in entire metrics. </a:t>
            </a:r>
          </a:p>
          <a:p>
            <a:pPr marL="0" indent="0">
              <a:buNone/>
            </a:pPr>
            <a:r>
              <a:rPr lang="en-IN" sz="2000">
                <a:solidFill>
                  <a:srgbClr val="232629"/>
                </a:solidFill>
                <a:effectLst/>
                <a:ea typeface="Calibri" panose="020F0502020204030204" pitchFamily="34" charset="0"/>
                <a:cs typeface="Arial" panose="020B0604020202020204" pitchFamily="34" charset="0"/>
              </a:rPr>
              <a:t>For MICC-F2000, overall best performance was attained by Fusion of TSBTC 4/5-ary vector and the vectors obtained from Bernsen thresholding, </a:t>
            </a:r>
            <a:r>
              <a:rPr lang="en-IN" sz="2000" b="1">
                <a:solidFill>
                  <a:srgbClr val="232629"/>
                </a:solidFill>
                <a:effectLst/>
                <a:ea typeface="Calibri" panose="020F0502020204030204" pitchFamily="34" charset="0"/>
                <a:cs typeface="Arial" panose="020B0604020202020204" pitchFamily="34" charset="0"/>
              </a:rPr>
              <a:t>96.85%</a:t>
            </a:r>
            <a:r>
              <a:rPr lang="en-IN" sz="2000">
                <a:solidFill>
                  <a:srgbClr val="232629"/>
                </a:solidFill>
                <a:effectLst/>
                <a:ea typeface="Calibri" panose="020F0502020204030204" pitchFamily="34" charset="0"/>
                <a:cs typeface="Arial" panose="020B0604020202020204" pitchFamily="34" charset="0"/>
              </a:rPr>
              <a:t>.</a:t>
            </a:r>
            <a:r>
              <a:rPr lang="en-IN" sz="2000" b="1">
                <a:solidFill>
                  <a:srgbClr val="232629"/>
                </a:solidFill>
                <a:effectLst/>
                <a:ea typeface="Calibri" panose="020F0502020204030204" pitchFamily="34" charset="0"/>
                <a:cs typeface="Arial" panose="020B0604020202020204" pitchFamily="34" charset="0"/>
              </a:rPr>
              <a:t> </a:t>
            </a:r>
            <a:r>
              <a:rPr lang="en-IN" sz="2000">
                <a:solidFill>
                  <a:srgbClr val="232629"/>
                </a:solidFill>
                <a:effectLst/>
                <a:ea typeface="Calibri" panose="020F0502020204030204" pitchFamily="34" charset="0"/>
                <a:cs typeface="Arial" panose="020B0604020202020204" pitchFamily="34" charset="0"/>
              </a:rPr>
              <a:t>Similarly, F-Measure was found to be </a:t>
            </a:r>
            <a:r>
              <a:rPr lang="en-IN" sz="2000" b="1">
                <a:solidFill>
                  <a:srgbClr val="232629"/>
                </a:solidFill>
                <a:effectLst/>
                <a:ea typeface="Calibri" panose="020F0502020204030204" pitchFamily="34" charset="0"/>
                <a:cs typeface="Arial" panose="020B0604020202020204" pitchFamily="34" charset="0"/>
              </a:rPr>
              <a:t>0.969</a:t>
            </a:r>
            <a:r>
              <a:rPr lang="en-IN" sz="2000">
                <a:solidFill>
                  <a:srgbClr val="232629"/>
                </a:solidFill>
                <a:effectLst/>
                <a:ea typeface="Calibri" panose="020F0502020204030204" pitchFamily="34" charset="0"/>
                <a:cs typeface="Arial" panose="020B0604020202020204" pitchFamily="34" charset="0"/>
              </a:rPr>
              <a:t>, which was again the highest.</a:t>
            </a:r>
            <a:endParaRPr lang="en-IN" sz="2000">
              <a:effectLst/>
              <a:ea typeface="Calibri" panose="020F0502020204030204" pitchFamily="34" charset="0"/>
              <a:cs typeface="Arial" panose="020B0604020202020204" pitchFamily="34" charset="0"/>
            </a:endParaRPr>
          </a:p>
          <a:p>
            <a:pPr marL="0" indent="0">
              <a:buNone/>
            </a:pPr>
            <a:r>
              <a:rPr lang="en-IN" sz="2000"/>
              <a:t>The main disadvantage of recommended architecture is that it is produces </a:t>
            </a:r>
            <a:r>
              <a:rPr lang="en-IN" sz="2000" b="1"/>
              <a:t>dataset-dependent</a:t>
            </a:r>
            <a:r>
              <a:rPr lang="en-IN" sz="2000"/>
              <a:t> results.</a:t>
            </a:r>
          </a:p>
        </p:txBody>
      </p:sp>
    </p:spTree>
    <p:extLst>
      <p:ext uri="{BB962C8B-B14F-4D97-AF65-F5344CB8AC3E}">
        <p14:creationId xmlns:p14="http://schemas.microsoft.com/office/powerpoint/2010/main" val="2021223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DD4C-B3F9-1242-943F-E3EAD99DAEB5}"/>
              </a:ext>
            </a:extLst>
          </p:cNvPr>
          <p:cNvSpPr>
            <a:spLocks noGrp="1"/>
          </p:cNvSpPr>
          <p:nvPr>
            <p:ph type="title"/>
          </p:nvPr>
        </p:nvSpPr>
        <p:spPr/>
        <p:txBody>
          <a:bodyPr>
            <a:normAutofit/>
          </a:bodyPr>
          <a:lstStyle/>
          <a:p>
            <a:r>
              <a:rPr lang="en-IN" sz="4400"/>
              <a:t>R</a:t>
            </a:r>
            <a:r>
              <a:rPr lang="en-IN"/>
              <a:t>EFERENCES</a:t>
            </a:r>
          </a:p>
        </p:txBody>
      </p:sp>
      <p:sp>
        <p:nvSpPr>
          <p:cNvPr id="3" name="Content Placeholder 2">
            <a:extLst>
              <a:ext uri="{FF2B5EF4-FFF2-40B4-BE49-F238E27FC236}">
                <a16:creationId xmlns:a16="http://schemas.microsoft.com/office/drawing/2014/main" id="{B70D1BE6-6CB2-B260-3A6A-879E9D5CF4A1}"/>
              </a:ext>
            </a:extLst>
          </p:cNvPr>
          <p:cNvSpPr>
            <a:spLocks noGrp="1"/>
          </p:cNvSpPr>
          <p:nvPr>
            <p:ph idx="1"/>
          </p:nvPr>
        </p:nvSpPr>
        <p:spPr>
          <a:xfrm>
            <a:off x="677334" y="1502229"/>
            <a:ext cx="8596668" cy="4539133"/>
          </a:xfrm>
        </p:spPr>
        <p:txBody>
          <a:bodyPr>
            <a:normAutofit lnSpcReduction="10000"/>
          </a:bodyPr>
          <a:lstStyle/>
          <a:p>
            <a:pPr marL="0" indent="0">
              <a:buNone/>
            </a:pPr>
            <a:r>
              <a:rPr lang="en-US"/>
              <a:t>[1] 	Abrahim AR, Rahim MSM, Bin SG (2018) Splicing image forgery identification                            	based on artificial neural network approach and texture features. Cluster 	Comput:1–14. </a:t>
            </a:r>
            <a:r>
              <a:rPr lang="en-US">
                <a:hlinkClick r:id="rId2"/>
              </a:rPr>
              <a:t>https://doi.org/10.1007/s10586- 017-1668-8</a:t>
            </a:r>
            <a:endParaRPr lang="en-US"/>
          </a:p>
          <a:p>
            <a:pPr marL="0" indent="0">
              <a:buNone/>
            </a:pPr>
            <a:r>
              <a:rPr lang="en-US"/>
              <a:t>[2] 	Asghar K, Habib Z, Hussain M (2017) Copy-move and splicing image forgery 	detection and localization techniques: a review. Aust J Forensic Sci 49:281–	307. </a:t>
            </a:r>
            <a:r>
              <a:rPr lang="en-US">
                <a:hlinkClick r:id="rId3"/>
              </a:rPr>
              <a:t>https://doi.org/10.1080/00450618.2016.1153711</a:t>
            </a:r>
            <a:endParaRPr lang="en-US"/>
          </a:p>
          <a:p>
            <a:pPr marL="0" indent="0">
              <a:buNone/>
            </a:pPr>
            <a:r>
              <a:rPr lang="en-IN"/>
              <a:t>[3]	Image Forgery Detection – A survey by Hany Farid: IEEE SIGNAL PROCESSING 	MAGAZINE.</a:t>
            </a:r>
          </a:p>
          <a:p>
            <a:pPr marL="0" indent="0">
              <a:buNone/>
            </a:pPr>
            <a:r>
              <a:rPr lang="en-IN" sz="1800">
                <a:effectLst/>
                <a:ea typeface="Calibri" panose="020F0502020204030204" pitchFamily="34" charset="0"/>
              </a:rPr>
              <a:t>[4] 	Badre, S. R., and S. D. Thepade. 2016. Novel video content summarization 	using thepade’s sorted n-ary block truncation coding. Procedia Computer 	Science 79:474–82. doi:10.1016/j.procs.2016.03.061.</a:t>
            </a:r>
          </a:p>
          <a:p>
            <a:pPr marL="0" indent="0">
              <a:buNone/>
            </a:pPr>
            <a:r>
              <a:rPr lang="en-IN" b="0" i="0">
                <a:solidFill>
                  <a:srgbClr val="333333"/>
                </a:solidFill>
                <a:effectLst/>
              </a:rPr>
              <a:t>[5]   Sudeep D. Thepade &amp; Piyush R. Chaudhari (2021) Land Usage Identification             	with Fusion of Thepade SBTC and Sauvola Thresholding Features of Aerial 	Images Using Ensemble of Machine Learning Algorithms, Applied Artificial 	Intelligence, 35:2, 154-170, DOI: </a:t>
            </a:r>
            <a:r>
              <a:rPr lang="en-IN" b="0" i="0" u="sng">
                <a:solidFill>
                  <a:srgbClr val="333333"/>
                </a:solidFill>
                <a:effectLst/>
                <a:hlinkClick r:id="rId4"/>
              </a:rPr>
              <a:t>10.1080/08839514.2020.1842627</a:t>
            </a:r>
            <a:endParaRPr lang="en-US"/>
          </a:p>
          <a:p>
            <a:pPr marL="0" indent="0">
              <a:buNone/>
            </a:pPr>
            <a:endParaRPr lang="en-IN"/>
          </a:p>
        </p:txBody>
      </p:sp>
    </p:spTree>
    <p:extLst>
      <p:ext uri="{BB962C8B-B14F-4D97-AF65-F5344CB8AC3E}">
        <p14:creationId xmlns:p14="http://schemas.microsoft.com/office/powerpoint/2010/main" val="169832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47F6-6D38-CC70-1815-7BB005065313}"/>
              </a:ext>
            </a:extLst>
          </p:cNvPr>
          <p:cNvSpPr>
            <a:spLocks noGrp="1"/>
          </p:cNvSpPr>
          <p:nvPr>
            <p:ph type="title"/>
          </p:nvPr>
        </p:nvSpPr>
        <p:spPr>
          <a:xfrm>
            <a:off x="677334" y="609600"/>
            <a:ext cx="8596668" cy="925286"/>
          </a:xfrm>
        </p:spPr>
        <p:txBody>
          <a:bodyPr>
            <a:normAutofit/>
          </a:bodyPr>
          <a:lstStyle/>
          <a:p>
            <a:r>
              <a:rPr lang="en-IN" sz="4800" b="1"/>
              <a:t>P</a:t>
            </a:r>
            <a:r>
              <a:rPr lang="en-IN" sz="4400"/>
              <a:t>ROBLEM</a:t>
            </a:r>
            <a:r>
              <a:rPr lang="en-IN" sz="4800"/>
              <a:t> </a:t>
            </a:r>
            <a:r>
              <a:rPr lang="en-IN" sz="4800" b="1"/>
              <a:t>D</a:t>
            </a:r>
            <a:r>
              <a:rPr lang="en-IN" sz="4400"/>
              <a:t>EFINITION</a:t>
            </a:r>
            <a:endParaRPr lang="en-IN" sz="4800"/>
          </a:p>
        </p:txBody>
      </p:sp>
      <p:sp>
        <p:nvSpPr>
          <p:cNvPr id="3" name="Content Placeholder 2">
            <a:extLst>
              <a:ext uri="{FF2B5EF4-FFF2-40B4-BE49-F238E27FC236}">
                <a16:creationId xmlns:a16="http://schemas.microsoft.com/office/drawing/2014/main" id="{44BB392B-BB0B-A0C4-2CB1-F29E6665FD0B}"/>
              </a:ext>
            </a:extLst>
          </p:cNvPr>
          <p:cNvSpPr>
            <a:spLocks noGrp="1"/>
          </p:cNvSpPr>
          <p:nvPr>
            <p:ph idx="1"/>
          </p:nvPr>
        </p:nvSpPr>
        <p:spPr>
          <a:xfrm>
            <a:off x="677334" y="1719717"/>
            <a:ext cx="8596668" cy="4762726"/>
          </a:xfrm>
        </p:spPr>
        <p:txBody>
          <a:bodyPr>
            <a:normAutofit lnSpcReduction="10000"/>
          </a:bodyPr>
          <a:lstStyle/>
          <a:p>
            <a:r>
              <a:rPr lang="en-IN" sz="2400" b="1"/>
              <a:t>In 2022, the total figure of smartphone holders in the world have reached 6.648 billion, which translates to 83.32% of current world population.</a:t>
            </a:r>
          </a:p>
          <a:p>
            <a:r>
              <a:rPr lang="en-IN" sz="2400" b="1"/>
              <a:t>As of April 2022, estimates say that there are over 5 billion people on the internet, who create 1.7 MB of data/second, on average.</a:t>
            </a:r>
          </a:p>
          <a:p>
            <a:r>
              <a:rPr lang="en-IN" sz="2400" b="1"/>
              <a:t>With the development of advanced image modification technologies, it is now possible to produce forgeries that are unnoticeable to naked human eye.</a:t>
            </a:r>
          </a:p>
          <a:p>
            <a:r>
              <a:rPr lang="en-IN" sz="2400" b="1"/>
              <a:t>Consequently, a method that can quickly and precisely identify any hidden forgeries in picture is pressing priority.</a:t>
            </a:r>
          </a:p>
          <a:p>
            <a:endParaRPr lang="en-IN" sz="2400" b="1"/>
          </a:p>
        </p:txBody>
      </p:sp>
    </p:spTree>
    <p:extLst>
      <p:ext uri="{BB962C8B-B14F-4D97-AF65-F5344CB8AC3E}">
        <p14:creationId xmlns:p14="http://schemas.microsoft.com/office/powerpoint/2010/main" val="453067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004C-81A9-A6A7-AA9C-B9B2D03EBC5F}"/>
              </a:ext>
            </a:extLst>
          </p:cNvPr>
          <p:cNvSpPr>
            <a:spLocks noGrp="1"/>
          </p:cNvSpPr>
          <p:nvPr>
            <p:ph type="title"/>
          </p:nvPr>
        </p:nvSpPr>
        <p:spPr>
          <a:xfrm>
            <a:off x="694112" y="2608975"/>
            <a:ext cx="8596668" cy="1904301"/>
          </a:xfrm>
        </p:spPr>
        <p:txBody>
          <a:bodyPr>
            <a:normAutofit/>
          </a:bodyPr>
          <a:lstStyle/>
          <a:p>
            <a:pPr algn="ctr"/>
            <a:r>
              <a:rPr lang="en-IN" sz="8800" b="1"/>
              <a:t>T</a:t>
            </a:r>
            <a:r>
              <a:rPr lang="en-IN" sz="7200"/>
              <a:t>HANK</a:t>
            </a:r>
            <a:r>
              <a:rPr lang="en-IN" sz="8800"/>
              <a:t> </a:t>
            </a:r>
            <a:r>
              <a:rPr lang="en-IN" sz="8800" b="1"/>
              <a:t>Y</a:t>
            </a:r>
            <a:r>
              <a:rPr lang="en-IN" sz="7200"/>
              <a:t>OU</a:t>
            </a:r>
            <a:r>
              <a:rPr lang="en-IN" sz="8800"/>
              <a:t>!</a:t>
            </a:r>
          </a:p>
        </p:txBody>
      </p:sp>
    </p:spTree>
    <p:extLst>
      <p:ext uri="{BB962C8B-B14F-4D97-AF65-F5344CB8AC3E}">
        <p14:creationId xmlns:p14="http://schemas.microsoft.com/office/powerpoint/2010/main" val="13293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5269-0A93-1BA2-55BE-94860CB1A8F2}"/>
              </a:ext>
            </a:extLst>
          </p:cNvPr>
          <p:cNvSpPr>
            <a:spLocks noGrp="1"/>
          </p:cNvSpPr>
          <p:nvPr>
            <p:ph type="title"/>
          </p:nvPr>
        </p:nvSpPr>
        <p:spPr>
          <a:xfrm>
            <a:off x="677334" y="609600"/>
            <a:ext cx="8596668" cy="908957"/>
          </a:xfrm>
        </p:spPr>
        <p:txBody>
          <a:bodyPr>
            <a:normAutofit/>
          </a:bodyPr>
          <a:lstStyle/>
          <a:p>
            <a:r>
              <a:rPr lang="en-IN" sz="4400" b="1"/>
              <a:t>M</a:t>
            </a:r>
            <a:r>
              <a:rPr lang="en-IN"/>
              <a:t>OTIVATION</a:t>
            </a:r>
          </a:p>
        </p:txBody>
      </p:sp>
      <p:pic>
        <p:nvPicPr>
          <p:cNvPr id="5" name="Content Placeholder 4">
            <a:extLst>
              <a:ext uri="{FF2B5EF4-FFF2-40B4-BE49-F238E27FC236}">
                <a16:creationId xmlns:a16="http://schemas.microsoft.com/office/drawing/2014/main" id="{90F7A90B-0B62-D93E-3A4D-5085901B9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061" y="1895911"/>
            <a:ext cx="8326224" cy="4144161"/>
          </a:xfrm>
          <a:prstGeom prst="rect">
            <a:avLst/>
          </a:prstGeom>
        </p:spPr>
      </p:pic>
    </p:spTree>
    <p:extLst>
      <p:ext uri="{BB962C8B-B14F-4D97-AF65-F5344CB8AC3E}">
        <p14:creationId xmlns:p14="http://schemas.microsoft.com/office/powerpoint/2010/main" val="26199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200BD1-655D-E470-BC76-E2C5CFCA3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86" y="522515"/>
            <a:ext cx="9078685" cy="5535839"/>
          </a:xfrm>
        </p:spPr>
      </p:pic>
    </p:spTree>
    <p:extLst>
      <p:ext uri="{BB962C8B-B14F-4D97-AF65-F5344CB8AC3E}">
        <p14:creationId xmlns:p14="http://schemas.microsoft.com/office/powerpoint/2010/main" val="419598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3BD5-64E3-7F5A-B64F-77284A96EDB7}"/>
              </a:ext>
            </a:extLst>
          </p:cNvPr>
          <p:cNvSpPr>
            <a:spLocks noGrp="1"/>
          </p:cNvSpPr>
          <p:nvPr>
            <p:ph type="title"/>
          </p:nvPr>
        </p:nvSpPr>
        <p:spPr/>
        <p:txBody>
          <a:bodyPr>
            <a:normAutofit/>
          </a:bodyPr>
          <a:lstStyle/>
          <a:p>
            <a:r>
              <a:rPr lang="en-IN" sz="4400" b="1"/>
              <a:t>S</a:t>
            </a:r>
            <a:r>
              <a:rPr lang="en-IN"/>
              <a:t>COPE</a:t>
            </a:r>
            <a:endParaRPr lang="en-IN" sz="4400"/>
          </a:p>
        </p:txBody>
      </p:sp>
      <p:sp>
        <p:nvSpPr>
          <p:cNvPr id="3" name="Content Placeholder 2">
            <a:extLst>
              <a:ext uri="{FF2B5EF4-FFF2-40B4-BE49-F238E27FC236}">
                <a16:creationId xmlns:a16="http://schemas.microsoft.com/office/drawing/2014/main" id="{A5DFA7A7-4EC8-C826-0195-CE0439B90C68}"/>
              </a:ext>
            </a:extLst>
          </p:cNvPr>
          <p:cNvSpPr>
            <a:spLocks noGrp="1"/>
          </p:cNvSpPr>
          <p:nvPr>
            <p:ph idx="1"/>
          </p:nvPr>
        </p:nvSpPr>
        <p:spPr>
          <a:xfrm>
            <a:off x="677334" y="1572759"/>
            <a:ext cx="8596668" cy="5154611"/>
          </a:xfrm>
        </p:spPr>
        <p:txBody>
          <a:bodyPr>
            <a:normAutofit/>
          </a:bodyPr>
          <a:lstStyle/>
          <a:p>
            <a:pPr marL="0" indent="0">
              <a:buNone/>
            </a:pPr>
            <a:r>
              <a:rPr lang="en-IN" sz="2400" b="1"/>
              <a:t>Some of identified thrust areas of topic include:</a:t>
            </a:r>
          </a:p>
          <a:p>
            <a:r>
              <a:rPr lang="en-IN" sz="2400" b="1"/>
              <a:t>Image Forensics</a:t>
            </a:r>
          </a:p>
          <a:p>
            <a:r>
              <a:rPr lang="en-IN" sz="2400" b="1"/>
              <a:t>Journalism(fake news dectection)</a:t>
            </a:r>
          </a:p>
          <a:p>
            <a:r>
              <a:rPr lang="en-IN" sz="2400" b="1"/>
              <a:t>Scientific Publications</a:t>
            </a:r>
          </a:p>
          <a:p>
            <a:r>
              <a:rPr lang="en-IN" sz="2400" b="1"/>
              <a:t>To authorize presented image evidences in Legal trials</a:t>
            </a:r>
          </a:p>
          <a:p>
            <a:r>
              <a:rPr lang="en-IN" sz="2400" b="1"/>
              <a:t>Military assistances</a:t>
            </a:r>
          </a:p>
          <a:p>
            <a:r>
              <a:rPr lang="en-IN" sz="2400" b="1"/>
              <a:t>Medical Imaging</a:t>
            </a:r>
          </a:p>
          <a:p>
            <a:r>
              <a:rPr lang="en-IN" sz="2400" b="1"/>
              <a:t>Social Media content filtration</a:t>
            </a:r>
          </a:p>
          <a:p>
            <a:r>
              <a:rPr lang="en-IN" sz="2400" b="1"/>
              <a:t>Archaeological Surverys(Fact checking)</a:t>
            </a:r>
          </a:p>
          <a:p>
            <a:r>
              <a:rPr lang="en-IN" sz="2400" b="1"/>
              <a:t>Crime Investigations</a:t>
            </a:r>
          </a:p>
        </p:txBody>
      </p:sp>
    </p:spTree>
    <p:extLst>
      <p:ext uri="{BB962C8B-B14F-4D97-AF65-F5344CB8AC3E}">
        <p14:creationId xmlns:p14="http://schemas.microsoft.com/office/powerpoint/2010/main" val="183551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E91EF6-724F-FD6E-AC12-59D89548F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424" y="159391"/>
            <a:ext cx="8109016" cy="6627303"/>
          </a:xfrm>
        </p:spPr>
      </p:pic>
    </p:spTree>
    <p:extLst>
      <p:ext uri="{BB962C8B-B14F-4D97-AF65-F5344CB8AC3E}">
        <p14:creationId xmlns:p14="http://schemas.microsoft.com/office/powerpoint/2010/main" val="281236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94DD-E94E-BB2C-5ABB-B574113A4673}"/>
              </a:ext>
            </a:extLst>
          </p:cNvPr>
          <p:cNvSpPr>
            <a:spLocks noGrp="1"/>
          </p:cNvSpPr>
          <p:nvPr>
            <p:ph type="title"/>
          </p:nvPr>
        </p:nvSpPr>
        <p:spPr>
          <a:xfrm>
            <a:off x="677334" y="609600"/>
            <a:ext cx="8596668" cy="778329"/>
          </a:xfrm>
        </p:spPr>
        <p:txBody>
          <a:bodyPr>
            <a:normAutofit/>
          </a:bodyPr>
          <a:lstStyle/>
          <a:p>
            <a:r>
              <a:rPr lang="en-IN" sz="4400" b="1"/>
              <a:t>O</a:t>
            </a:r>
            <a:r>
              <a:rPr lang="en-IN"/>
              <a:t>BJECTIVES</a:t>
            </a:r>
            <a:endParaRPr lang="en-IN" sz="4400"/>
          </a:p>
        </p:txBody>
      </p:sp>
      <p:sp>
        <p:nvSpPr>
          <p:cNvPr id="3" name="Content Placeholder 2">
            <a:extLst>
              <a:ext uri="{FF2B5EF4-FFF2-40B4-BE49-F238E27FC236}">
                <a16:creationId xmlns:a16="http://schemas.microsoft.com/office/drawing/2014/main" id="{9CA14AFE-CB3B-B3CE-1A03-44849F8EB1B5}"/>
              </a:ext>
            </a:extLst>
          </p:cNvPr>
          <p:cNvSpPr>
            <a:spLocks noGrp="1"/>
          </p:cNvSpPr>
          <p:nvPr>
            <p:ph idx="1"/>
          </p:nvPr>
        </p:nvSpPr>
        <p:spPr>
          <a:xfrm>
            <a:off x="677334" y="1670731"/>
            <a:ext cx="8596668" cy="3880773"/>
          </a:xfrm>
        </p:spPr>
        <p:txBody>
          <a:bodyPr>
            <a:normAutofit lnSpcReduction="10000"/>
          </a:bodyPr>
          <a:lstStyle/>
          <a:p>
            <a:r>
              <a:rPr lang="en-IN" sz="2400" b="1" kern="50">
                <a:effectLst/>
                <a:ea typeface="Times New Roman" panose="02020603050405020304" pitchFamily="18" charset="0"/>
                <a:cs typeface="Times New Roman" panose="02020603050405020304" pitchFamily="18" charset="0"/>
              </a:rPr>
              <a:t>To propose and study a novel feature level fusion methodology to detect image forgery.</a:t>
            </a:r>
            <a:endParaRPr lang="en-IN" sz="2400" b="1" kern="50">
              <a:effectLst/>
              <a:ea typeface="Times New Roman" panose="02020603050405020304" pitchFamily="18" charset="0"/>
              <a:cs typeface="FreeSans"/>
            </a:endParaRPr>
          </a:p>
          <a:p>
            <a:r>
              <a:rPr lang="en-IN" sz="2400" b="1" kern="50">
                <a:effectLst/>
                <a:ea typeface="Times New Roman" panose="02020603050405020304" pitchFamily="18" charset="0"/>
                <a:cs typeface="Times New Roman" panose="02020603050405020304" pitchFamily="18" charset="0"/>
              </a:rPr>
              <a:t>To learn about the existing techniques available and perform systematic analysis on them.</a:t>
            </a:r>
            <a:endParaRPr lang="en-IN" sz="2400" b="1" kern="50">
              <a:effectLst/>
              <a:ea typeface="Times New Roman" panose="02020603050405020304" pitchFamily="18" charset="0"/>
              <a:cs typeface="FreeSans"/>
            </a:endParaRPr>
          </a:p>
          <a:p>
            <a:r>
              <a:rPr lang="en-IN" sz="2400" b="1" kern="50">
                <a:effectLst/>
                <a:ea typeface="Times New Roman" panose="02020603050405020304" pitchFamily="18" charset="0"/>
                <a:cs typeface="Times New Roman" panose="02020603050405020304" pitchFamily="18" charset="0"/>
              </a:rPr>
              <a:t>To evaluate the performance of classifications made by various classifiers and their ensembles for publicly available datasets like MICC-F220, 600, 2000.</a:t>
            </a:r>
          </a:p>
          <a:p>
            <a:r>
              <a:rPr lang="en-IN" sz="2400" b="1" kern="50">
                <a:effectLst/>
                <a:ea typeface="Times New Roman" panose="02020603050405020304" pitchFamily="18" charset="0"/>
                <a:cs typeface="Times New Roman" panose="02020603050405020304" pitchFamily="18" charset="0"/>
              </a:rPr>
              <a:t>To discuss/prove the performance appraise of proposed model with respect to the individual traditional methods.</a:t>
            </a:r>
            <a:endParaRPr lang="en-IN" sz="2400" b="1" kern="50">
              <a:effectLst/>
              <a:ea typeface="Times New Roman" panose="02020603050405020304" pitchFamily="18" charset="0"/>
              <a:cs typeface="FreeSans"/>
            </a:endParaRPr>
          </a:p>
          <a:p>
            <a:pPr marL="0" indent="0">
              <a:buNone/>
            </a:pPr>
            <a:endParaRPr lang="en-IN" sz="1800" kern="50">
              <a:effectLst/>
              <a:ea typeface="Times New Roman" panose="02020603050405020304" pitchFamily="18" charset="0"/>
              <a:cs typeface="FreeSans"/>
            </a:endParaRPr>
          </a:p>
          <a:p>
            <a:pPr marL="0" indent="0">
              <a:buNone/>
            </a:pPr>
            <a:endParaRPr lang="en-IN"/>
          </a:p>
        </p:txBody>
      </p:sp>
    </p:spTree>
    <p:extLst>
      <p:ext uri="{BB962C8B-B14F-4D97-AF65-F5344CB8AC3E}">
        <p14:creationId xmlns:p14="http://schemas.microsoft.com/office/powerpoint/2010/main" val="41382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AE64-6924-6AEE-69D9-5EAEBCFB6980}"/>
              </a:ext>
            </a:extLst>
          </p:cNvPr>
          <p:cNvSpPr>
            <a:spLocks noGrp="1"/>
          </p:cNvSpPr>
          <p:nvPr>
            <p:ph type="title"/>
          </p:nvPr>
        </p:nvSpPr>
        <p:spPr>
          <a:xfrm>
            <a:off x="497893" y="359360"/>
            <a:ext cx="8596668" cy="810986"/>
          </a:xfrm>
        </p:spPr>
        <p:txBody>
          <a:bodyPr>
            <a:normAutofit/>
          </a:bodyPr>
          <a:lstStyle/>
          <a:p>
            <a:r>
              <a:rPr lang="en-IN" sz="4400" b="1"/>
              <a:t>L</a:t>
            </a:r>
            <a:r>
              <a:rPr lang="en-IN"/>
              <a:t>ITERATURE</a:t>
            </a:r>
            <a:r>
              <a:rPr lang="en-IN" sz="4400"/>
              <a:t> </a:t>
            </a:r>
            <a:r>
              <a:rPr lang="en-IN" sz="4400" b="1"/>
              <a:t>S</a:t>
            </a:r>
            <a:r>
              <a:rPr lang="en-IN"/>
              <a:t>URVEY</a:t>
            </a:r>
            <a:endParaRPr lang="en-IN" sz="4400"/>
          </a:p>
        </p:txBody>
      </p:sp>
      <p:graphicFrame>
        <p:nvGraphicFramePr>
          <p:cNvPr id="4" name="Table 4">
            <a:extLst>
              <a:ext uri="{FF2B5EF4-FFF2-40B4-BE49-F238E27FC236}">
                <a16:creationId xmlns:a16="http://schemas.microsoft.com/office/drawing/2014/main" id="{1976E862-27CD-DE6D-2BC7-F184EDFAB344}"/>
              </a:ext>
            </a:extLst>
          </p:cNvPr>
          <p:cNvGraphicFramePr>
            <a:graphicFrameLocks noGrp="1"/>
          </p:cNvGraphicFramePr>
          <p:nvPr>
            <p:ph idx="1"/>
            <p:extLst>
              <p:ext uri="{D42A27DB-BD31-4B8C-83A1-F6EECF244321}">
                <p14:modId xmlns:p14="http://schemas.microsoft.com/office/powerpoint/2010/main" val="3779849946"/>
              </p:ext>
            </p:extLst>
          </p:nvPr>
        </p:nvGraphicFramePr>
        <p:xfrm>
          <a:off x="497893" y="1170346"/>
          <a:ext cx="8596312" cy="5328292"/>
        </p:xfrm>
        <a:graphic>
          <a:graphicData uri="http://schemas.openxmlformats.org/drawingml/2006/table">
            <a:tbl>
              <a:tblPr firstRow="1" bandRow="1">
                <a:tableStyleId>{5C22544A-7EE6-4342-B048-85BDC9FD1C3A}</a:tableStyleId>
              </a:tblPr>
              <a:tblGrid>
                <a:gridCol w="1869394">
                  <a:extLst>
                    <a:ext uri="{9D8B030D-6E8A-4147-A177-3AD203B41FA5}">
                      <a16:colId xmlns:a16="http://schemas.microsoft.com/office/drawing/2014/main" val="1528829169"/>
                    </a:ext>
                  </a:extLst>
                </a:gridCol>
                <a:gridCol w="6726918">
                  <a:extLst>
                    <a:ext uri="{9D8B030D-6E8A-4147-A177-3AD203B41FA5}">
                      <a16:colId xmlns:a16="http://schemas.microsoft.com/office/drawing/2014/main" val="687495479"/>
                    </a:ext>
                  </a:extLst>
                </a:gridCol>
              </a:tblGrid>
              <a:tr h="692231">
                <a:tc>
                  <a:txBody>
                    <a:bodyPr/>
                    <a:lstStyle/>
                    <a:p>
                      <a:r>
                        <a:rPr lang="en-IN"/>
                        <a:t>Reference 1</a:t>
                      </a:r>
                    </a:p>
                  </a:txBody>
                  <a:tcPr/>
                </a:tc>
                <a:tc>
                  <a:txBody>
                    <a:bodyPr/>
                    <a:lstStyle/>
                    <a:p>
                      <a:r>
                        <a:rPr lang="en-US" b="1"/>
                        <a:t>Splicing image forgery identification based on artificial neural network approach and texture features</a:t>
                      </a:r>
                      <a:endParaRPr lang="en-IN" b="1"/>
                    </a:p>
                  </a:txBody>
                  <a:tcPr/>
                </a:tc>
                <a:extLst>
                  <a:ext uri="{0D108BD9-81ED-4DB2-BD59-A6C34878D82A}">
                    <a16:rowId xmlns:a16="http://schemas.microsoft.com/office/drawing/2014/main" val="259611264"/>
                  </a:ext>
                </a:extLst>
              </a:tr>
              <a:tr h="988902">
                <a:tc>
                  <a:txBody>
                    <a:bodyPr/>
                    <a:lstStyle/>
                    <a:p>
                      <a:r>
                        <a:rPr lang="en-IN"/>
                        <a:t>Objectives</a:t>
                      </a:r>
                    </a:p>
                  </a:txBody>
                  <a:tcPr/>
                </a:tc>
                <a:tc>
                  <a:txBody>
                    <a:bodyPr/>
                    <a:lstStyle/>
                    <a:p>
                      <a:r>
                        <a:rPr lang="en-US" b="1"/>
                        <a:t>To identify the spliced image by exploiting the image texture features, and to automatically identification of spliced images</a:t>
                      </a:r>
                      <a:endParaRPr lang="en-IN" b="1"/>
                    </a:p>
                  </a:txBody>
                  <a:tcPr/>
                </a:tc>
                <a:extLst>
                  <a:ext uri="{0D108BD9-81ED-4DB2-BD59-A6C34878D82A}">
                    <a16:rowId xmlns:a16="http://schemas.microsoft.com/office/drawing/2014/main" val="3454895769"/>
                  </a:ext>
                </a:extLst>
              </a:tr>
              <a:tr h="1285572">
                <a:tc>
                  <a:txBody>
                    <a:bodyPr/>
                    <a:lstStyle/>
                    <a:p>
                      <a:r>
                        <a:rPr lang="en-IN"/>
                        <a:t>Proposed Architecture</a:t>
                      </a:r>
                    </a:p>
                  </a:txBody>
                  <a:tcPr/>
                </a:tc>
                <a:tc>
                  <a:txBody>
                    <a:bodyPr/>
                    <a:lstStyle/>
                    <a:p>
                      <a:r>
                        <a:rPr lang="en-US" b="1"/>
                        <a:t>To accurately identify the spliced image, the proposed solution uses different texture features to capture deferent texture related to the edge of the object and the colour features. </a:t>
                      </a:r>
                      <a:endParaRPr lang="en-IN" b="1"/>
                    </a:p>
                  </a:txBody>
                  <a:tcPr/>
                </a:tc>
                <a:extLst>
                  <a:ext uri="{0D108BD9-81ED-4DB2-BD59-A6C34878D82A}">
                    <a16:rowId xmlns:a16="http://schemas.microsoft.com/office/drawing/2014/main" val="337169765"/>
                  </a:ext>
                </a:extLst>
              </a:tr>
              <a:tr h="1285572">
                <a:tc>
                  <a:txBody>
                    <a:bodyPr/>
                    <a:lstStyle/>
                    <a:p>
                      <a:r>
                        <a:rPr lang="en-IN"/>
                        <a:t>Results</a:t>
                      </a:r>
                    </a:p>
                  </a:txBody>
                  <a:tcPr/>
                </a:tc>
                <a:tc>
                  <a:txBody>
                    <a:bodyPr/>
                    <a:lstStyle/>
                    <a:p>
                      <a:r>
                        <a:rPr lang="en-US" b="1"/>
                        <a:t>Two models have been proposed in this paper first combine the vectors of the three features and feed them to the ANN classifier. Second, use the majority voting of the result of three features to take the decision. </a:t>
                      </a:r>
                      <a:endParaRPr lang="en-IN" b="1"/>
                    </a:p>
                  </a:txBody>
                  <a:tcPr/>
                </a:tc>
                <a:extLst>
                  <a:ext uri="{0D108BD9-81ED-4DB2-BD59-A6C34878D82A}">
                    <a16:rowId xmlns:a16="http://schemas.microsoft.com/office/drawing/2014/main" val="1645611663"/>
                  </a:ext>
                </a:extLst>
              </a:tr>
              <a:tr h="692231">
                <a:tc>
                  <a:txBody>
                    <a:bodyPr/>
                    <a:lstStyle/>
                    <a:p>
                      <a:r>
                        <a:rPr lang="en-IN"/>
                        <a:t>Advantages</a:t>
                      </a:r>
                    </a:p>
                  </a:txBody>
                  <a:tcPr/>
                </a:tc>
                <a:tc>
                  <a:txBody>
                    <a:bodyPr/>
                    <a:lstStyle/>
                    <a:p>
                      <a:r>
                        <a:rPr lang="en-US" b="1"/>
                        <a:t>The identification accuracy in the technique used is about 98.06% with 99.03% sensitivity.</a:t>
                      </a:r>
                      <a:endParaRPr lang="en-IN" b="1"/>
                    </a:p>
                  </a:txBody>
                  <a:tcPr/>
                </a:tc>
                <a:extLst>
                  <a:ext uri="{0D108BD9-81ED-4DB2-BD59-A6C34878D82A}">
                    <a16:rowId xmlns:a16="http://schemas.microsoft.com/office/drawing/2014/main" val="1228529779"/>
                  </a:ext>
                </a:extLst>
              </a:tr>
              <a:tr h="383784">
                <a:tc>
                  <a:txBody>
                    <a:bodyPr/>
                    <a:lstStyle/>
                    <a:p>
                      <a:r>
                        <a:rPr lang="en-IN"/>
                        <a:t>Limitations</a:t>
                      </a:r>
                    </a:p>
                  </a:txBody>
                  <a:tcPr/>
                </a:tc>
                <a:tc>
                  <a:txBody>
                    <a:bodyPr/>
                    <a:lstStyle/>
                    <a:p>
                      <a:r>
                        <a:rPr lang="en-US" b="1"/>
                        <a:t>The specificity is about 96.07%</a:t>
                      </a:r>
                      <a:endParaRPr lang="en-IN" b="1"/>
                    </a:p>
                  </a:txBody>
                  <a:tcPr/>
                </a:tc>
                <a:extLst>
                  <a:ext uri="{0D108BD9-81ED-4DB2-BD59-A6C34878D82A}">
                    <a16:rowId xmlns:a16="http://schemas.microsoft.com/office/drawing/2014/main" val="2601384148"/>
                  </a:ext>
                </a:extLst>
              </a:tr>
            </a:tbl>
          </a:graphicData>
        </a:graphic>
      </p:graphicFrame>
    </p:spTree>
    <p:extLst>
      <p:ext uri="{BB962C8B-B14F-4D97-AF65-F5344CB8AC3E}">
        <p14:creationId xmlns:p14="http://schemas.microsoft.com/office/powerpoint/2010/main" val="1116094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639</TotalTime>
  <Words>2154</Words>
  <Application>Microsoft Office PowerPoint</Application>
  <PresentationFormat>Widescreen</PresentationFormat>
  <Paragraphs>200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Symbol</vt:lpstr>
      <vt:lpstr>Times New Roman</vt:lpstr>
      <vt:lpstr>Trebuchet MS</vt:lpstr>
      <vt:lpstr>Wingdings 3</vt:lpstr>
      <vt:lpstr>Facet</vt:lpstr>
      <vt:lpstr>Image Forgery Detection</vt:lpstr>
      <vt:lpstr>OUTLINE</vt:lpstr>
      <vt:lpstr>PROBLEM DEFINITION</vt:lpstr>
      <vt:lpstr>MOTIVATION</vt:lpstr>
      <vt:lpstr>PowerPoint Presentation</vt:lpstr>
      <vt:lpstr>SCOPE</vt:lpstr>
      <vt:lpstr>PowerPoint Presentation</vt:lpstr>
      <vt:lpstr>OBJECTIVES</vt:lpstr>
      <vt:lpstr>LITERATURE SURVEY</vt:lpstr>
      <vt:lpstr>PowerPoint Presentation</vt:lpstr>
      <vt:lpstr>PowerPoint Presentation</vt:lpstr>
      <vt:lpstr>PowerPoint Presentation</vt:lpstr>
      <vt:lpstr>PowerPoint Presentation</vt:lpstr>
      <vt:lpstr>PROPOSED ARCHITECTURE</vt:lpstr>
      <vt:lpstr>Thepade’s Sorted Block Truncation Code(SBTC) technique</vt:lpstr>
      <vt:lpstr>PowerPoint Presentation</vt:lpstr>
      <vt:lpstr>Bernsen Local Thresholding technique</vt:lpstr>
      <vt:lpstr>Implementation of Bernsen Thresholding method to produce a segmented image. The image on right is the input grayscale image while one on the left is segmented. (w=7 and cmin = 100) </vt:lpstr>
      <vt:lpstr>EXPERIMENTAL ENVIRONMENT</vt:lpstr>
      <vt:lpstr>ENSEMBLES</vt:lpstr>
      <vt:lpstr>DATASETS</vt:lpstr>
      <vt:lpstr>PowerPoint Presentation</vt:lpstr>
      <vt:lpstr>PowerPoint Presentation</vt:lpstr>
      <vt:lpstr>PowerPoint Presentation</vt:lpstr>
      <vt:lpstr>RESULTS 1) Analysis on MICC-F220</vt:lpstr>
      <vt:lpstr>2) Analysis on MICC-F2000</vt:lpstr>
      <vt:lpstr>3) Analysis on MICC-F600</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dc:title>
  <dc:creator>Sugam Phirke</dc:creator>
  <cp:lastModifiedBy>Sugam Phirke</cp:lastModifiedBy>
  <cp:revision>10</cp:revision>
  <dcterms:created xsi:type="dcterms:W3CDTF">2022-11-22T16:03:16Z</dcterms:created>
  <dcterms:modified xsi:type="dcterms:W3CDTF">2023-09-04T04:09:38Z</dcterms:modified>
</cp:coreProperties>
</file>