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1" r:id="rId1"/>
  </p:sldMasterIdLst>
  <p:notesMasterIdLst>
    <p:notesMasterId r:id="rId15"/>
  </p:notesMasterIdLst>
  <p:sldIdLst>
    <p:sldId id="283" r:id="rId2"/>
    <p:sldId id="271" r:id="rId3"/>
    <p:sldId id="274" r:id="rId4"/>
    <p:sldId id="272" r:id="rId5"/>
    <p:sldId id="273" r:id="rId6"/>
    <p:sldId id="275" r:id="rId7"/>
    <p:sldId id="278" r:id="rId8"/>
    <p:sldId id="270" r:id="rId9"/>
    <p:sldId id="279" r:id="rId10"/>
    <p:sldId id="280" r:id="rId11"/>
    <p:sldId id="281" r:id="rId12"/>
    <p:sldId id="282" r:id="rId13"/>
    <p:sldId id="263" r:id="rId14"/>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6" d="100"/>
          <a:sy n="66"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7069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91358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316628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713908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92859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6378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525190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3855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8879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76878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49878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30941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41458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40007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047852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9752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693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84722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677500" y="5969000"/>
            <a:ext cx="2295299" cy="279400"/>
          </a:xfrm>
        </p:spPr>
        <p:txBody>
          <a:bodyPr/>
          <a:lstStyle/>
          <a:p>
            <a:endParaRPr lang="en-US" dirty="0"/>
          </a:p>
        </p:txBody>
      </p:sp>
      <p:sp>
        <p:nvSpPr>
          <p:cNvPr id="6" name="Footer Placeholder 5"/>
          <p:cNvSpPr>
            <a:spLocks noGrp="1"/>
          </p:cNvSpPr>
          <p:nvPr>
            <p:ph type="ftr" sz="quarter" idx="11"/>
          </p:nvPr>
        </p:nvSpPr>
        <p:spPr>
          <a:xfrm>
            <a:off x="1293811" y="5969000"/>
            <a:ext cx="7305900" cy="279400"/>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6435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28600" y="-22860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695765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29"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1B6A4-1111-625F-21DF-B727AB49E3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6" name="TextBox 5">
            <a:extLst>
              <a:ext uri="{FF2B5EF4-FFF2-40B4-BE49-F238E27FC236}">
                <a16:creationId xmlns:a16="http://schemas.microsoft.com/office/drawing/2014/main" id="{F4CA786D-820D-FC7F-505B-22BAE2097F4D}"/>
              </a:ext>
            </a:extLst>
          </p:cNvPr>
          <p:cNvSpPr txBox="1"/>
          <p:nvPr/>
        </p:nvSpPr>
        <p:spPr>
          <a:xfrm>
            <a:off x="2133600" y="1676400"/>
            <a:ext cx="7467600" cy="2585323"/>
          </a:xfrm>
          <a:prstGeom prst="rect">
            <a:avLst/>
          </a:prstGeom>
          <a:noFill/>
        </p:spPr>
        <p:txBody>
          <a:bodyPr wrap="square">
            <a:spAutoFit/>
          </a:bodyPr>
          <a:lstStyle/>
          <a:p>
            <a:pPr algn="ctr"/>
            <a:r>
              <a:rPr lang="en-US" sz="5400" dirty="0"/>
              <a:t>"ATM Innovations: Revolutionizing the Banking Experience"</a:t>
            </a:r>
            <a:endParaRPr lang="en-IN" sz="5400" dirty="0"/>
          </a:p>
        </p:txBody>
      </p:sp>
    </p:spTree>
    <p:extLst>
      <p:ext uri="{BB962C8B-B14F-4D97-AF65-F5344CB8AC3E}">
        <p14:creationId xmlns:p14="http://schemas.microsoft.com/office/powerpoint/2010/main" val="7260433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2E024-EDB5-5363-FE13-A7A40E7AB2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4" name="Picture 3">
            <a:extLst>
              <a:ext uri="{FF2B5EF4-FFF2-40B4-BE49-F238E27FC236}">
                <a16:creationId xmlns:a16="http://schemas.microsoft.com/office/drawing/2014/main" id="{F1072C35-E94B-63B4-E43D-2137361BDFC2}"/>
              </a:ext>
            </a:extLst>
          </p:cNvPr>
          <p:cNvPicPr>
            <a:picLocks noChangeAspect="1"/>
          </p:cNvPicPr>
          <p:nvPr/>
        </p:nvPicPr>
        <p:blipFill>
          <a:blip r:embed="rId2"/>
          <a:stretch>
            <a:fillRect/>
          </a:stretch>
        </p:blipFill>
        <p:spPr>
          <a:xfrm>
            <a:off x="457201" y="472466"/>
            <a:ext cx="6477000" cy="5318734"/>
          </a:xfrm>
          <a:prstGeom prst="rect">
            <a:avLst/>
          </a:prstGeom>
        </p:spPr>
      </p:pic>
      <p:pic>
        <p:nvPicPr>
          <p:cNvPr id="6" name="Picture 5">
            <a:extLst>
              <a:ext uri="{FF2B5EF4-FFF2-40B4-BE49-F238E27FC236}">
                <a16:creationId xmlns:a16="http://schemas.microsoft.com/office/drawing/2014/main" id="{8BE41AED-9317-F909-7E2C-C304581A59E1}"/>
              </a:ext>
            </a:extLst>
          </p:cNvPr>
          <p:cNvPicPr>
            <a:picLocks noChangeAspect="1"/>
          </p:cNvPicPr>
          <p:nvPr/>
        </p:nvPicPr>
        <p:blipFill>
          <a:blip r:embed="rId3"/>
          <a:stretch>
            <a:fillRect/>
          </a:stretch>
        </p:blipFill>
        <p:spPr>
          <a:xfrm>
            <a:off x="5410201" y="472466"/>
            <a:ext cx="5715000" cy="5394934"/>
          </a:xfrm>
          <a:prstGeom prst="rect">
            <a:avLst/>
          </a:prstGeom>
        </p:spPr>
      </p:pic>
    </p:spTree>
    <p:extLst>
      <p:ext uri="{BB962C8B-B14F-4D97-AF65-F5344CB8AC3E}">
        <p14:creationId xmlns:p14="http://schemas.microsoft.com/office/powerpoint/2010/main" val="18941660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941C2A-B723-E931-1B0D-B67A9AF308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a:extLst>
              <a:ext uri="{FF2B5EF4-FFF2-40B4-BE49-F238E27FC236}">
                <a16:creationId xmlns:a16="http://schemas.microsoft.com/office/drawing/2014/main" id="{263918D8-DC75-485F-5B32-8378461FB100}"/>
              </a:ext>
            </a:extLst>
          </p:cNvPr>
          <p:cNvPicPr>
            <a:picLocks noChangeAspect="1"/>
          </p:cNvPicPr>
          <p:nvPr/>
        </p:nvPicPr>
        <p:blipFill>
          <a:blip r:embed="rId2"/>
          <a:stretch>
            <a:fillRect/>
          </a:stretch>
        </p:blipFill>
        <p:spPr>
          <a:xfrm>
            <a:off x="609601" y="685800"/>
            <a:ext cx="5715000" cy="5105400"/>
          </a:xfrm>
          <a:prstGeom prst="rect">
            <a:avLst/>
          </a:prstGeom>
        </p:spPr>
      </p:pic>
      <p:pic>
        <p:nvPicPr>
          <p:cNvPr id="6" name="Picture 5">
            <a:extLst>
              <a:ext uri="{FF2B5EF4-FFF2-40B4-BE49-F238E27FC236}">
                <a16:creationId xmlns:a16="http://schemas.microsoft.com/office/drawing/2014/main" id="{F817F15E-AAC5-D4A5-A41C-0EC28163C24C}"/>
              </a:ext>
            </a:extLst>
          </p:cNvPr>
          <p:cNvPicPr>
            <a:picLocks noChangeAspect="1"/>
          </p:cNvPicPr>
          <p:nvPr/>
        </p:nvPicPr>
        <p:blipFill>
          <a:blip r:embed="rId3"/>
          <a:stretch>
            <a:fillRect/>
          </a:stretch>
        </p:blipFill>
        <p:spPr>
          <a:xfrm>
            <a:off x="5181600" y="685800"/>
            <a:ext cx="6019800" cy="5105400"/>
          </a:xfrm>
          <a:prstGeom prst="rect">
            <a:avLst/>
          </a:prstGeom>
        </p:spPr>
      </p:pic>
    </p:spTree>
    <p:extLst>
      <p:ext uri="{BB962C8B-B14F-4D97-AF65-F5344CB8AC3E}">
        <p14:creationId xmlns:p14="http://schemas.microsoft.com/office/powerpoint/2010/main" val="22038653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1DF0E1-263E-6AE5-B85D-9DE2BE936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 name="Picture 3">
            <a:extLst>
              <a:ext uri="{FF2B5EF4-FFF2-40B4-BE49-F238E27FC236}">
                <a16:creationId xmlns:a16="http://schemas.microsoft.com/office/drawing/2014/main" id="{2870308A-CE6B-DE8F-A1C0-BD2B166CE78B}"/>
              </a:ext>
            </a:extLst>
          </p:cNvPr>
          <p:cNvPicPr>
            <a:picLocks noChangeAspect="1"/>
          </p:cNvPicPr>
          <p:nvPr/>
        </p:nvPicPr>
        <p:blipFill>
          <a:blip r:embed="rId2"/>
          <a:stretch>
            <a:fillRect/>
          </a:stretch>
        </p:blipFill>
        <p:spPr>
          <a:xfrm>
            <a:off x="533401" y="838200"/>
            <a:ext cx="6477000" cy="4838700"/>
          </a:xfrm>
          <a:prstGeom prst="rect">
            <a:avLst/>
          </a:prstGeom>
        </p:spPr>
      </p:pic>
      <p:pic>
        <p:nvPicPr>
          <p:cNvPr id="6" name="Picture 5">
            <a:extLst>
              <a:ext uri="{FF2B5EF4-FFF2-40B4-BE49-F238E27FC236}">
                <a16:creationId xmlns:a16="http://schemas.microsoft.com/office/drawing/2014/main" id="{22486651-04AC-297D-2DD2-1E6B84BC85DB}"/>
              </a:ext>
            </a:extLst>
          </p:cNvPr>
          <p:cNvPicPr>
            <a:picLocks noChangeAspect="1"/>
          </p:cNvPicPr>
          <p:nvPr/>
        </p:nvPicPr>
        <p:blipFill>
          <a:blip r:embed="rId3"/>
          <a:stretch>
            <a:fillRect/>
          </a:stretch>
        </p:blipFill>
        <p:spPr>
          <a:xfrm>
            <a:off x="5105400" y="838200"/>
            <a:ext cx="6019800" cy="4838700"/>
          </a:xfrm>
          <a:prstGeom prst="rect">
            <a:avLst/>
          </a:prstGeom>
        </p:spPr>
      </p:pic>
    </p:spTree>
    <p:extLst>
      <p:ext uri="{BB962C8B-B14F-4D97-AF65-F5344CB8AC3E}">
        <p14:creationId xmlns:p14="http://schemas.microsoft.com/office/powerpoint/2010/main" val="231070109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ADE-1592-84B3-3BF7-34AC508D4F8E}"/>
              </a:ext>
            </a:extLst>
          </p:cNvPr>
          <p:cNvSpPr>
            <a:spLocks noGrp="1"/>
          </p:cNvSpPr>
          <p:nvPr>
            <p:ph type="title"/>
          </p:nvPr>
        </p:nvSpPr>
        <p:spPr>
          <a:xfrm>
            <a:off x="1295402" y="457201"/>
            <a:ext cx="9601196" cy="685800"/>
          </a:xfrm>
        </p:spPr>
        <p:txBody>
          <a:bodyPr>
            <a:norm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0867A342-5C33-2990-73E0-205E0D514B92}"/>
              </a:ext>
            </a:extLst>
          </p:cNvPr>
          <p:cNvSpPr>
            <a:spLocks noGrp="1"/>
          </p:cNvSpPr>
          <p:nvPr>
            <p:ph idx="1"/>
          </p:nvPr>
        </p:nvSpPr>
        <p:spPr>
          <a:xfrm>
            <a:off x="609600" y="1143001"/>
            <a:ext cx="10668000" cy="4732867"/>
          </a:xfrm>
        </p:spPr>
        <p:txBody>
          <a:bodyPr>
            <a:normAutofit lnSpcReduction="10000"/>
          </a:bodyPr>
          <a:lstStyle/>
          <a:p>
            <a:pPr>
              <a:spcAft>
                <a:spcPts val="1500"/>
              </a:spcAft>
            </a:pPr>
            <a:r>
              <a:rPr lang="en-IN" sz="2000" dirty="0">
                <a:solidFill>
                  <a:srgbClr val="002060"/>
                </a:solidFill>
                <a:effectLst/>
                <a:latin typeface="Times New Roman" panose="02020603050405020304" pitchFamily="18" charset="0"/>
                <a:ea typeface="Times New Roman" panose="02020603050405020304" pitchFamily="18" charset="0"/>
              </a:rPr>
              <a:t>ATMs are an important part of the modern banking system, providing customers with easy and convenient access to financial services. The benefits of ATMs include their availability 24/7, accessibility in various locations, time-saving, increased efficiency, security, and quick access to cash.</a:t>
            </a:r>
            <a:endParaRPr lang="en-IN" sz="2000" dirty="0">
              <a:effectLst/>
              <a:latin typeface="Times New Roman" panose="02020603050405020304" pitchFamily="18" charset="0"/>
              <a:ea typeface="Times New Roman" panose="02020603050405020304" pitchFamily="18" charset="0"/>
            </a:endParaRPr>
          </a:p>
          <a:p>
            <a:pPr algn="l">
              <a:spcBef>
                <a:spcPts val="1500"/>
              </a:spcBef>
              <a:spcAft>
                <a:spcPts val="1500"/>
              </a:spcAft>
            </a:pPr>
            <a:r>
              <a:rPr lang="en-IN" sz="2000" dirty="0">
                <a:solidFill>
                  <a:srgbClr val="002060"/>
                </a:solidFill>
                <a:effectLst/>
                <a:latin typeface="Times New Roman" panose="02020603050405020304" pitchFamily="18" charset="0"/>
                <a:ea typeface="Times New Roman" panose="02020603050405020304" pitchFamily="18" charset="0"/>
              </a:rPr>
              <a:t>The success of ATM systems relies on the integration of advanced hardware and software components, including high-performance CPUs, adequate memory and storage, input/output devices, network connectivity, and security features like encryption and anti-skimming technology. The software requirements for an ATM system include the operating system, ATM software, security software, network software, database software, and APIs.</a:t>
            </a:r>
            <a:endParaRPr lang="en-IN" sz="2000" dirty="0">
              <a:effectLst/>
              <a:latin typeface="Times New Roman" panose="02020603050405020304" pitchFamily="18" charset="0"/>
              <a:ea typeface="Times New Roman" panose="02020603050405020304" pitchFamily="18" charset="0"/>
            </a:endParaRPr>
          </a:p>
          <a:p>
            <a:pPr algn="l">
              <a:spcBef>
                <a:spcPts val="1500"/>
              </a:spcBef>
            </a:pPr>
            <a:r>
              <a:rPr lang="en-IN" sz="2000" dirty="0">
                <a:solidFill>
                  <a:srgbClr val="002060"/>
                </a:solidFill>
                <a:effectLst/>
                <a:latin typeface="Times New Roman" panose="02020603050405020304" pitchFamily="18" charset="0"/>
                <a:ea typeface="Times New Roman" panose="02020603050405020304" pitchFamily="18" charset="0"/>
              </a:rPr>
              <a:t>Overall, ATMs have revolutionized the banking industry, making it easier and more convenient for customers to perform transactions, access their accounts, and manage their finances. As technology continues to advance, we can expect to see further innovations in the ATM industry, providing even more benefits to customers and financial institutions alike.</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01C2516-68B6-AF78-8808-38C08F3C8E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93625398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3BD41-CBAB-1D3E-FA01-5A72912857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4" name="TextBox 3">
            <a:extLst>
              <a:ext uri="{FF2B5EF4-FFF2-40B4-BE49-F238E27FC236}">
                <a16:creationId xmlns:a16="http://schemas.microsoft.com/office/drawing/2014/main" id="{99F3B966-7401-FA00-CD74-5EB88144734E}"/>
              </a:ext>
            </a:extLst>
          </p:cNvPr>
          <p:cNvSpPr txBox="1"/>
          <p:nvPr/>
        </p:nvSpPr>
        <p:spPr>
          <a:xfrm>
            <a:off x="381000" y="381000"/>
            <a:ext cx="10896600" cy="5447645"/>
          </a:xfrm>
          <a:prstGeom prst="rect">
            <a:avLst/>
          </a:prstGeom>
          <a:noFill/>
        </p:spPr>
        <p:txBody>
          <a:bodyPr wrap="square">
            <a:spAutoFit/>
          </a:bodyPr>
          <a:lstStyle/>
          <a:p>
            <a:pPr algn="l"/>
            <a:r>
              <a:rPr lang="en-US" sz="2400" b="0" i="0" dirty="0">
                <a:solidFill>
                  <a:srgbClr val="374151"/>
                </a:solidFill>
                <a:effectLst/>
                <a:latin typeface="Söhne"/>
              </a:rPr>
              <a:t>                                                         </a:t>
            </a:r>
            <a:r>
              <a:rPr lang="en-US" sz="3600" b="0" i="0" dirty="0">
                <a:solidFill>
                  <a:schemeClr val="accent4"/>
                </a:solidFill>
                <a:effectLst/>
                <a:latin typeface="Söhne"/>
              </a:rPr>
              <a:t>INTRODUCTION</a:t>
            </a:r>
            <a:endParaRPr lang="en-US" sz="2400" dirty="0">
              <a:solidFill>
                <a:srgbClr val="374151"/>
              </a:solidFill>
              <a:latin typeface="Söhne"/>
            </a:endParaRPr>
          </a:p>
          <a:p>
            <a:pPr algn="l"/>
            <a:r>
              <a:rPr lang="en-US" sz="2400" b="0" i="0" dirty="0">
                <a:solidFill>
                  <a:srgbClr val="374151"/>
                </a:solidFill>
                <a:effectLst/>
                <a:latin typeface="Söhne"/>
              </a:rPr>
              <a:t>An Automated Teller Machine (ATM) is a self-service machine that allows bank </a:t>
            </a:r>
          </a:p>
          <a:p>
            <a:pPr algn="l"/>
            <a:r>
              <a:rPr lang="en-US" sz="2400" b="0" i="0" dirty="0">
                <a:solidFill>
                  <a:srgbClr val="374151"/>
                </a:solidFill>
                <a:effectLst/>
                <a:latin typeface="Söhne"/>
              </a:rPr>
              <a:t>customers to carry out a variety of financial transactions without the need for </a:t>
            </a:r>
          </a:p>
          <a:p>
            <a:pPr algn="l"/>
            <a:r>
              <a:rPr lang="en-US" sz="2400" b="0" i="0" dirty="0">
                <a:solidFill>
                  <a:srgbClr val="374151"/>
                </a:solidFill>
                <a:effectLst/>
                <a:latin typeface="Söhne"/>
              </a:rPr>
              <a:t>human assistance. These machines are typically located in convenient public </a:t>
            </a:r>
          </a:p>
          <a:p>
            <a:pPr algn="l"/>
            <a:r>
              <a:rPr lang="en-US" sz="2400" b="0" i="0" dirty="0">
                <a:solidFill>
                  <a:srgbClr val="374151"/>
                </a:solidFill>
                <a:effectLst/>
                <a:latin typeface="Söhne"/>
              </a:rPr>
              <a:t>places like shopping malls, airports, train stations, and bank branches.</a:t>
            </a:r>
          </a:p>
          <a:p>
            <a:pPr algn="l"/>
            <a:r>
              <a:rPr lang="en-US" sz="2400" b="0" i="0" dirty="0">
                <a:solidFill>
                  <a:srgbClr val="374151"/>
                </a:solidFill>
                <a:effectLst/>
                <a:latin typeface="Söhne"/>
              </a:rPr>
              <a:t>The first ATM was introduced in the late 1960s and since then, they have </a:t>
            </a:r>
          </a:p>
          <a:p>
            <a:pPr algn="l"/>
            <a:r>
              <a:rPr lang="en-US" sz="2400" b="0" i="0" dirty="0">
                <a:solidFill>
                  <a:srgbClr val="374151"/>
                </a:solidFill>
                <a:effectLst/>
                <a:latin typeface="Söhne"/>
              </a:rPr>
              <a:t>  become an essential part of the modern banking system. With an ATM, </a:t>
            </a:r>
          </a:p>
          <a:p>
            <a:pPr algn="l"/>
            <a:r>
              <a:rPr lang="en-US" sz="2400" b="0" i="0" dirty="0">
                <a:solidFill>
                  <a:srgbClr val="374151"/>
                </a:solidFill>
                <a:effectLst/>
                <a:latin typeface="Söhne"/>
              </a:rPr>
              <a:t>  customers can withdraw </a:t>
            </a:r>
            <a:r>
              <a:rPr lang="en-US" sz="2400" b="0" i="0" dirty="0">
                <a:solidFill>
                  <a:srgbClr val="374151"/>
                </a:solidFill>
                <a:effectLst/>
                <a:latin typeface="Times New Roman" panose="02020603050405020304" pitchFamily="18" charset="0"/>
                <a:cs typeface="Times New Roman" panose="02020603050405020304" pitchFamily="18" charset="0"/>
              </a:rPr>
              <a:t>cash</a:t>
            </a:r>
            <a:r>
              <a:rPr lang="en-US" sz="2400" b="0" i="0" dirty="0">
                <a:solidFill>
                  <a:srgbClr val="374151"/>
                </a:solidFill>
                <a:effectLst/>
                <a:latin typeface="Söhne"/>
              </a:rPr>
              <a:t>, check account balances, transfer funds</a:t>
            </a:r>
          </a:p>
          <a:p>
            <a:pPr algn="l"/>
            <a:r>
              <a:rPr lang="en-US" sz="2400" b="0" i="0" dirty="0">
                <a:solidFill>
                  <a:srgbClr val="374151"/>
                </a:solidFill>
                <a:effectLst/>
                <a:latin typeface="Söhne"/>
              </a:rPr>
              <a:t> between accounts, and perform other basic banking functions.</a:t>
            </a:r>
          </a:p>
          <a:p>
            <a:pPr algn="l"/>
            <a:r>
              <a:rPr lang="en-US" sz="2400" b="0" i="0" dirty="0">
                <a:solidFill>
                  <a:srgbClr val="374151"/>
                </a:solidFill>
                <a:effectLst/>
                <a:latin typeface="Söhne"/>
              </a:rPr>
              <a:t>ATMs are typically accessed using a plastic card that contains a magnetic stripe</a:t>
            </a:r>
          </a:p>
          <a:p>
            <a:pPr algn="l"/>
            <a:r>
              <a:rPr lang="en-US" sz="2400" b="0" i="0" dirty="0">
                <a:solidFill>
                  <a:srgbClr val="374151"/>
                </a:solidFill>
                <a:effectLst/>
                <a:latin typeface="Söhne"/>
              </a:rPr>
              <a:t> or a microchip. Customers insert their card into the ATM and enter a personal</a:t>
            </a:r>
          </a:p>
          <a:p>
            <a:pPr algn="l"/>
            <a:r>
              <a:rPr lang="en-US" sz="2400" b="0" i="0" dirty="0">
                <a:solidFill>
                  <a:srgbClr val="374151"/>
                </a:solidFill>
                <a:effectLst/>
                <a:latin typeface="Söhne"/>
              </a:rPr>
              <a:t> identification number (PIN) to authenticate their identity. Once authenticated,</a:t>
            </a:r>
          </a:p>
          <a:p>
            <a:pPr algn="l"/>
            <a:r>
              <a:rPr lang="en-US" sz="2400" b="0" i="0" dirty="0">
                <a:solidFill>
                  <a:srgbClr val="374151"/>
                </a:solidFill>
                <a:effectLst/>
                <a:latin typeface="Söhne"/>
              </a:rPr>
              <a:t> they can select the desired transaction from a menu on the screen and follow</a:t>
            </a:r>
          </a:p>
          <a:p>
            <a:pPr algn="l"/>
            <a:r>
              <a:rPr lang="en-US" sz="2400" b="0" i="0" dirty="0">
                <a:solidFill>
                  <a:srgbClr val="374151"/>
                </a:solidFill>
                <a:effectLst/>
                <a:latin typeface="Söhne"/>
              </a:rPr>
              <a:t> the on-screen prompts to complete the transaction.</a:t>
            </a:r>
          </a:p>
        </p:txBody>
      </p:sp>
    </p:spTree>
    <p:extLst>
      <p:ext uri="{BB962C8B-B14F-4D97-AF65-F5344CB8AC3E}">
        <p14:creationId xmlns:p14="http://schemas.microsoft.com/office/powerpoint/2010/main" val="222227270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DB7E83-5F57-AC4A-B94D-6828E565D6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4" name="Picture 3">
            <a:extLst>
              <a:ext uri="{FF2B5EF4-FFF2-40B4-BE49-F238E27FC236}">
                <a16:creationId xmlns:a16="http://schemas.microsoft.com/office/drawing/2014/main" id="{EB5C7801-8210-45AB-F7D4-79301FEB3C7B}"/>
              </a:ext>
            </a:extLst>
          </p:cNvPr>
          <p:cNvPicPr>
            <a:picLocks noChangeAspect="1"/>
          </p:cNvPicPr>
          <p:nvPr/>
        </p:nvPicPr>
        <p:blipFill>
          <a:blip r:embed="rId2"/>
          <a:stretch>
            <a:fillRect/>
          </a:stretch>
        </p:blipFill>
        <p:spPr>
          <a:xfrm>
            <a:off x="472384" y="381000"/>
            <a:ext cx="10729016" cy="5605914"/>
          </a:xfrm>
          <a:prstGeom prst="rect">
            <a:avLst/>
          </a:prstGeom>
        </p:spPr>
      </p:pic>
    </p:spTree>
    <p:extLst>
      <p:ext uri="{BB962C8B-B14F-4D97-AF65-F5344CB8AC3E}">
        <p14:creationId xmlns:p14="http://schemas.microsoft.com/office/powerpoint/2010/main" val="78307237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17C6B-1ADA-D2B1-88D8-692CCE153D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TextBox 3">
            <a:extLst>
              <a:ext uri="{FF2B5EF4-FFF2-40B4-BE49-F238E27FC236}">
                <a16:creationId xmlns:a16="http://schemas.microsoft.com/office/drawing/2014/main" id="{FFB05D38-14F7-7700-A1B0-D6A42923F06B}"/>
              </a:ext>
            </a:extLst>
          </p:cNvPr>
          <p:cNvSpPr txBox="1"/>
          <p:nvPr/>
        </p:nvSpPr>
        <p:spPr>
          <a:xfrm>
            <a:off x="457200" y="1582340"/>
            <a:ext cx="10820400" cy="4093428"/>
          </a:xfrm>
          <a:prstGeom prst="rect">
            <a:avLst/>
          </a:prstGeom>
          <a:noFill/>
        </p:spPr>
        <p:txBody>
          <a:bodyPr wrap="square">
            <a:spAutoFit/>
          </a:bodyPr>
          <a:lstStyle/>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Central processing unit (CPU): A high-performance CPU is required to run the operating system and handle the processing of ATM transactions.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Memory: Sufficient memory is necessary to ensure that the system can handle multiple transactions simultaneously and maintain the required speed and performance.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Storage: Adequate storage is needed to store the ATM software, transaction logs, and other data that the system needs to operate.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Input/output devices: An ATM requires various input/output devices, such as a touch screen display, keypad, card reader, receipt printer, cash dispenser, and deposit module.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Network connectivity: The ATM must have a reliable and secure network connection to the financial institution's servers and other systems.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Security features: The ATM must include advanced security features to protect customer information and prevent fraud, such as encryption, anti-skimming technology, and physical </a:t>
            </a:r>
            <a:r>
              <a:rPr lang="en-IN" sz="2000" dirty="0">
                <a:solidFill>
                  <a:srgbClr val="374151"/>
                </a:solidFill>
                <a:effectLst/>
                <a:latin typeface="Times New Roman" panose="02020603050405020304" pitchFamily="18" charset="0"/>
                <a:ea typeface="Times New Roman" panose="02020603050405020304" pitchFamily="18" charset="0"/>
              </a:rPr>
              <a:t>security measures like locks and alarms.</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1EB2B9A-52E8-5F81-C76B-4C581F175552}"/>
              </a:ext>
            </a:extLst>
          </p:cNvPr>
          <p:cNvSpPr txBox="1"/>
          <p:nvPr/>
        </p:nvSpPr>
        <p:spPr>
          <a:xfrm>
            <a:off x="1905000" y="381000"/>
            <a:ext cx="6213106" cy="399405"/>
          </a:xfrm>
          <a:prstGeom prst="rect">
            <a:avLst/>
          </a:prstGeom>
          <a:noFill/>
        </p:spPr>
        <p:txBody>
          <a:bodyPr wrap="square">
            <a:spAutoFit/>
          </a:bodyPr>
          <a:lstStyle/>
          <a:p>
            <a:pPr marL="914400" indent="-58420" algn="ctr">
              <a:lnSpc>
                <a:spcPct val="107000"/>
              </a:lnSpc>
              <a:spcAft>
                <a:spcPts val="865"/>
              </a:spcAft>
            </a:pPr>
            <a:r>
              <a:rPr lang="en-IN" sz="2000" b="1" u="sng" dirty="0">
                <a:solidFill>
                  <a:srgbClr val="000000"/>
                </a:solidFill>
                <a:effectLst/>
                <a:latin typeface="Times New Roman" panose="02020603050405020304" pitchFamily="18" charset="0"/>
                <a:ea typeface="Times New Roman" panose="02020603050405020304" pitchFamily="18" charset="0"/>
              </a:rPr>
              <a:t>System Requirement </a:t>
            </a:r>
            <a:endParaRPr lang="en-IN" sz="2000" b="1"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8B9C4240-7452-D2BE-0E69-84FBDE583FDE}"/>
              </a:ext>
            </a:extLst>
          </p:cNvPr>
          <p:cNvSpPr txBox="1"/>
          <p:nvPr/>
        </p:nvSpPr>
        <p:spPr>
          <a:xfrm>
            <a:off x="2875548" y="3131526"/>
            <a:ext cx="6213106" cy="368755"/>
          </a:xfrm>
          <a:prstGeom prst="rect">
            <a:avLst/>
          </a:prstGeom>
          <a:noFill/>
        </p:spPr>
        <p:txBody>
          <a:bodyPr wrap="square">
            <a:spAutoFit/>
          </a:bodyPr>
          <a:lstStyle/>
          <a:p>
            <a:pPr marL="914400" indent="-220980" algn="l">
              <a:lnSpc>
                <a:spcPct val="107000"/>
              </a:lnSpc>
              <a:spcAft>
                <a:spcPts val="290"/>
              </a:spcAft>
            </a:pPr>
            <a:r>
              <a:rPr lang="en-IN" sz="1800" dirty="0">
                <a:solidFill>
                  <a:srgbClr val="000000"/>
                </a:solidFill>
                <a:effectLst/>
                <a:latin typeface="Times New Roman" panose="02020603050405020304" pitchFamily="18" charset="0"/>
                <a:ea typeface="Times New Roman" panose="02020603050405020304" pitchFamily="18" charset="0"/>
              </a:rPr>
              <a:t>1.</a:t>
            </a:r>
          </a:p>
        </p:txBody>
      </p:sp>
      <p:sp>
        <p:nvSpPr>
          <p:cNvPr id="10" name="TextBox 9">
            <a:extLst>
              <a:ext uri="{FF2B5EF4-FFF2-40B4-BE49-F238E27FC236}">
                <a16:creationId xmlns:a16="http://schemas.microsoft.com/office/drawing/2014/main" id="{77C61F6A-9CA7-C3BF-1975-74AE0F00F86F}"/>
              </a:ext>
            </a:extLst>
          </p:cNvPr>
          <p:cNvSpPr txBox="1"/>
          <p:nvPr/>
        </p:nvSpPr>
        <p:spPr>
          <a:xfrm>
            <a:off x="685800" y="1182232"/>
            <a:ext cx="6213106" cy="369332"/>
          </a:xfrm>
          <a:prstGeom prst="rect">
            <a:avLst/>
          </a:prstGeom>
          <a:noFill/>
        </p:spPr>
        <p:txBody>
          <a:bodyPr wrap="square">
            <a:spAutoFit/>
          </a:bodyPr>
          <a:lstStyle/>
          <a:p>
            <a:r>
              <a:rPr lang="en-IN" sz="1800" b="1" u="sng" dirty="0">
                <a:solidFill>
                  <a:srgbClr val="000000"/>
                </a:solidFill>
                <a:effectLst/>
                <a:latin typeface="Times New Roman" panose="02020603050405020304" pitchFamily="18" charset="0"/>
                <a:ea typeface="Times New Roman" panose="02020603050405020304" pitchFamily="18" charset="0"/>
              </a:rPr>
              <a:t>Hardware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08382251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9A730-9E48-CC10-2B67-E610451CC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TextBox 3">
            <a:extLst>
              <a:ext uri="{FF2B5EF4-FFF2-40B4-BE49-F238E27FC236}">
                <a16:creationId xmlns:a16="http://schemas.microsoft.com/office/drawing/2014/main" id="{DC88F316-CF43-888A-C768-AE69303D53FE}"/>
              </a:ext>
            </a:extLst>
          </p:cNvPr>
          <p:cNvSpPr txBox="1"/>
          <p:nvPr/>
        </p:nvSpPr>
        <p:spPr>
          <a:xfrm>
            <a:off x="304800" y="1524000"/>
            <a:ext cx="10439400" cy="3785652"/>
          </a:xfrm>
          <a:prstGeom prst="rect">
            <a:avLst/>
          </a:prstGeom>
          <a:noFill/>
        </p:spPr>
        <p:txBody>
          <a:bodyPr wrap="square">
            <a:spAutoFit/>
          </a:bodyPr>
          <a:lstStyle/>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Operating System: An operating system like Windows or Linux is required to run the ATM software and manage the system resources.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ATM Software: The ATM software is responsible for managing user interactions, processing transactions, and communicating with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Security Software: Advanced security software is necessary to protect customer information and prevent fraud, including encryption, anti-skimming technology, and real-time monitoring.</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Network Software: Network software is needed to manage the network connection and facilitate communication between the ATM and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Software: Database software is required to store and manage transaction data, user profiles, and other critical information.</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Application Programming Interfaces (APIs): APIs are needed to integrate with other banking systems and services, including mobile banking apps and third-party payment processors.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6EB193-BDCB-F0C6-931F-ED5D2F66ACCA}"/>
              </a:ext>
            </a:extLst>
          </p:cNvPr>
          <p:cNvSpPr txBox="1"/>
          <p:nvPr/>
        </p:nvSpPr>
        <p:spPr>
          <a:xfrm>
            <a:off x="-304800" y="864652"/>
            <a:ext cx="9393454" cy="368755"/>
          </a:xfrm>
          <a:prstGeom prst="rect">
            <a:avLst/>
          </a:prstGeom>
          <a:noFill/>
        </p:spPr>
        <p:txBody>
          <a:bodyPr wrap="square">
            <a:spAutoFit/>
          </a:bodyPr>
          <a:lstStyle/>
          <a:p>
            <a:pPr marL="1080770" indent="-220980" algn="l">
              <a:lnSpc>
                <a:spcPct val="107000"/>
              </a:lnSpc>
              <a:spcAft>
                <a:spcPts val="75"/>
              </a:spcAft>
            </a:pP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u="sng" dirty="0">
                <a:solidFill>
                  <a:srgbClr val="000000"/>
                </a:solidFill>
                <a:effectLst/>
                <a:latin typeface="Times New Roman" panose="02020603050405020304" pitchFamily="18" charset="0"/>
                <a:ea typeface="Times New Roman" panose="02020603050405020304" pitchFamily="18" charset="0"/>
              </a:rPr>
              <a:t>Software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7613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96D5B-5C6A-8F71-679F-4274B8977A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92C3C50D-0788-CF66-8122-5FD6BBABD80E}"/>
              </a:ext>
            </a:extLst>
          </p:cNvPr>
          <p:cNvSpPr txBox="1"/>
          <p:nvPr/>
        </p:nvSpPr>
        <p:spPr>
          <a:xfrm>
            <a:off x="609600" y="914400"/>
            <a:ext cx="10744200" cy="4431983"/>
          </a:xfrm>
          <a:prstGeom prst="rect">
            <a:avLst/>
          </a:prstGeom>
          <a:noFill/>
        </p:spPr>
        <p:txBody>
          <a:bodyPr wrap="square">
            <a:spAutoFit/>
          </a:bodyPr>
          <a:lstStyle/>
          <a:p>
            <a:pPr algn="l"/>
            <a:r>
              <a:rPr lang="en-US" sz="2400" b="1" i="0" dirty="0">
                <a:solidFill>
                  <a:schemeClr val="accent4">
                    <a:lumMod val="75000"/>
                  </a:schemeClr>
                </a:solidFill>
                <a:effectLst/>
                <a:latin typeface="Muli"/>
              </a:rPr>
              <a:t>What is an ATM Card?</a:t>
            </a:r>
            <a:endParaRPr lang="en-US" b="1" i="0" dirty="0">
              <a:solidFill>
                <a:srgbClr val="3D3D3D"/>
              </a:solidFill>
              <a:effectLst/>
              <a:latin typeface="Muli"/>
            </a:endParaRPr>
          </a:p>
          <a:p>
            <a:pPr algn="l"/>
            <a:endParaRPr lang="en-US" b="1" i="0" dirty="0">
              <a:solidFill>
                <a:srgbClr val="3D3D3D"/>
              </a:solidFill>
              <a:effectLst/>
              <a:latin typeface="Muli"/>
            </a:endParaRPr>
          </a:p>
          <a:p>
            <a:pPr algn="l"/>
            <a:r>
              <a:rPr lang="en-US" sz="2400" b="0" i="0" dirty="0">
                <a:solidFill>
                  <a:srgbClr val="4B4B4B"/>
                </a:solidFill>
                <a:effectLst/>
                <a:latin typeface="Muli"/>
              </a:rPr>
              <a:t> ATM cards are payment cards issued by banks. They are linked to your bank account, and you can use them for withdrawing money from ATMs. Most of the ATM cards can now be used for online and offline transactions.</a:t>
            </a:r>
          </a:p>
          <a:p>
            <a:pPr algn="l"/>
            <a:r>
              <a:rPr lang="en-US" sz="2400" b="0" i="0" dirty="0">
                <a:solidFill>
                  <a:srgbClr val="4B4B4B"/>
                </a:solidFill>
                <a:effectLst/>
                <a:latin typeface="Muli"/>
              </a:rPr>
              <a:t>Debit Cards were then introduced to eliminate this limitation. You can now use debit cards for withdrawing money as well as for online and offline transactions. You can get one by opening a Savings Account at a bank.</a:t>
            </a:r>
          </a:p>
          <a:p>
            <a:pPr algn="l"/>
            <a:r>
              <a:rPr lang="en-US" sz="2400" b="0" i="0" dirty="0">
                <a:solidFill>
                  <a:srgbClr val="4B4B4B"/>
                </a:solidFill>
                <a:effectLst/>
                <a:latin typeface="Muli"/>
              </a:rPr>
              <a:t>Most of the banks now offer custom cards with the name of the account holder mentioned on the card. Apart from your name, the validity of the card, 16-digit card number, logo of card network, and Card Verification Value (CVV) is mentioned on the card. The latest ATM cards also feature a </a:t>
            </a:r>
            <a:r>
              <a:rPr lang="en-US" sz="2400" b="0" i="0" dirty="0" err="1">
                <a:solidFill>
                  <a:srgbClr val="4B4B4B"/>
                </a:solidFill>
                <a:effectLst/>
                <a:latin typeface="Muli"/>
              </a:rPr>
              <a:t>Europay</a:t>
            </a:r>
            <a:r>
              <a:rPr lang="en-US" sz="2400" b="0" i="0" dirty="0">
                <a:solidFill>
                  <a:srgbClr val="4B4B4B"/>
                </a:solidFill>
                <a:effectLst/>
                <a:latin typeface="Muli"/>
              </a:rPr>
              <a:t> Mastercard and Visa (EVM) chip.</a:t>
            </a:r>
          </a:p>
        </p:txBody>
      </p:sp>
    </p:spTree>
    <p:extLst>
      <p:ext uri="{BB962C8B-B14F-4D97-AF65-F5344CB8AC3E}">
        <p14:creationId xmlns:p14="http://schemas.microsoft.com/office/powerpoint/2010/main" val="84485641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B2CC1-1084-DA41-4427-5DA85F21B2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4" name="Picture 3">
            <a:extLst>
              <a:ext uri="{FF2B5EF4-FFF2-40B4-BE49-F238E27FC236}">
                <a16:creationId xmlns:a16="http://schemas.microsoft.com/office/drawing/2014/main" id="{EC418CEE-C512-9D98-C273-B4A8AE6B951B}"/>
              </a:ext>
            </a:extLst>
          </p:cNvPr>
          <p:cNvPicPr>
            <a:picLocks noChangeAspect="1"/>
          </p:cNvPicPr>
          <p:nvPr/>
        </p:nvPicPr>
        <p:blipFill>
          <a:blip r:embed="rId2"/>
          <a:stretch>
            <a:fillRect/>
          </a:stretch>
        </p:blipFill>
        <p:spPr>
          <a:xfrm>
            <a:off x="454873" y="948154"/>
            <a:ext cx="10766119" cy="4919246"/>
          </a:xfrm>
          <a:prstGeom prst="rect">
            <a:avLst/>
          </a:prstGeom>
        </p:spPr>
      </p:pic>
      <p:sp>
        <p:nvSpPr>
          <p:cNvPr id="6" name="TextBox 5">
            <a:extLst>
              <a:ext uri="{FF2B5EF4-FFF2-40B4-BE49-F238E27FC236}">
                <a16:creationId xmlns:a16="http://schemas.microsoft.com/office/drawing/2014/main" id="{C9F414BF-701F-CEC7-1DAE-776647BFC431}"/>
              </a:ext>
            </a:extLst>
          </p:cNvPr>
          <p:cNvSpPr txBox="1"/>
          <p:nvPr/>
        </p:nvSpPr>
        <p:spPr>
          <a:xfrm>
            <a:off x="4412143" y="424934"/>
            <a:ext cx="6213106" cy="523220"/>
          </a:xfrm>
          <a:prstGeom prst="rect">
            <a:avLst/>
          </a:prstGeom>
          <a:noFill/>
        </p:spPr>
        <p:txBody>
          <a:bodyPr wrap="square">
            <a:spAutoFit/>
          </a:bodyPr>
          <a:lstStyle/>
          <a:p>
            <a:r>
              <a:rPr lang="en-IN" sz="2800" dirty="0"/>
              <a:t>FLOWCHART</a:t>
            </a:r>
          </a:p>
        </p:txBody>
      </p:sp>
    </p:spTree>
    <p:extLst>
      <p:ext uri="{BB962C8B-B14F-4D97-AF65-F5344CB8AC3E}">
        <p14:creationId xmlns:p14="http://schemas.microsoft.com/office/powerpoint/2010/main" val="241896632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3D0-3B60-8FA6-262B-9119784652A4}"/>
              </a:ext>
            </a:extLst>
          </p:cNvPr>
          <p:cNvSpPr>
            <a:spLocks noGrp="1"/>
          </p:cNvSpPr>
          <p:nvPr>
            <p:ph type="title"/>
          </p:nvPr>
        </p:nvSpPr>
        <p:spPr/>
        <p:txBody>
          <a:bodyPr/>
          <a:lstStyle/>
          <a:p>
            <a:r>
              <a:rPr lang="en-US" dirty="0"/>
              <a:t>output</a:t>
            </a:r>
            <a:endParaRPr lang="en-IN" dirty="0"/>
          </a:p>
        </p:txBody>
      </p:sp>
      <p:sp>
        <p:nvSpPr>
          <p:cNvPr id="5" name="Slide Number Placeholder 4">
            <a:extLst>
              <a:ext uri="{FF2B5EF4-FFF2-40B4-BE49-F238E27FC236}">
                <a16:creationId xmlns:a16="http://schemas.microsoft.com/office/drawing/2014/main" id="{53F49037-376E-388C-2FDE-5C7309B520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Content Placeholder 5">
            <a:extLst>
              <a:ext uri="{FF2B5EF4-FFF2-40B4-BE49-F238E27FC236}">
                <a16:creationId xmlns:a16="http://schemas.microsoft.com/office/drawing/2014/main" id="{53EEDB2D-4CB5-2152-FB95-0EE618F20636}"/>
              </a:ext>
            </a:extLst>
          </p:cNvPr>
          <p:cNvPicPr>
            <a:picLocks noGrp="1" noChangeAspect="1"/>
          </p:cNvPicPr>
          <p:nvPr>
            <p:ph sz="half" idx="1"/>
          </p:nvPr>
        </p:nvPicPr>
        <p:blipFill>
          <a:blip r:embed="rId2"/>
          <a:stretch>
            <a:fillRect/>
          </a:stretch>
        </p:blipFill>
        <p:spPr>
          <a:xfrm>
            <a:off x="533400" y="2438400"/>
            <a:ext cx="5483225" cy="3432047"/>
          </a:xfrm>
          <a:prstGeom prst="rect">
            <a:avLst/>
          </a:prstGeom>
        </p:spPr>
      </p:pic>
      <p:pic>
        <p:nvPicPr>
          <p:cNvPr id="7" name="Content Placeholder 6">
            <a:extLst>
              <a:ext uri="{FF2B5EF4-FFF2-40B4-BE49-F238E27FC236}">
                <a16:creationId xmlns:a16="http://schemas.microsoft.com/office/drawing/2014/main" id="{830BABE6-C169-5617-D418-938769B44C67}"/>
              </a:ext>
            </a:extLst>
          </p:cNvPr>
          <p:cNvPicPr>
            <a:picLocks noGrp="1" noChangeAspect="1"/>
          </p:cNvPicPr>
          <p:nvPr>
            <p:ph sz="half" idx="2"/>
          </p:nvPr>
        </p:nvPicPr>
        <p:blipFill>
          <a:blip r:embed="rId3"/>
          <a:stretch>
            <a:fillRect/>
          </a:stretch>
        </p:blipFill>
        <p:spPr>
          <a:xfrm>
            <a:off x="6096001" y="2438400"/>
            <a:ext cx="4803774" cy="3432047"/>
          </a:xfrm>
          <a:prstGeom prst="rect">
            <a:avLst/>
          </a:prstGeom>
        </p:spPr>
      </p:pic>
    </p:spTree>
    <p:extLst>
      <p:ext uri="{BB962C8B-B14F-4D97-AF65-F5344CB8AC3E}">
        <p14:creationId xmlns:p14="http://schemas.microsoft.com/office/powerpoint/2010/main" val="13313129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6F706-7792-E410-6609-5EAC474281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2810EEAA-B708-F1F7-526F-E1D7D1BA54DF}"/>
              </a:ext>
            </a:extLst>
          </p:cNvPr>
          <p:cNvPicPr>
            <a:picLocks noChangeAspect="1"/>
          </p:cNvPicPr>
          <p:nvPr/>
        </p:nvPicPr>
        <p:blipFill>
          <a:blip r:embed="rId2"/>
          <a:stretch>
            <a:fillRect/>
          </a:stretch>
        </p:blipFill>
        <p:spPr>
          <a:xfrm>
            <a:off x="457200" y="480461"/>
            <a:ext cx="6096000" cy="5488539"/>
          </a:xfrm>
          <a:prstGeom prst="rect">
            <a:avLst/>
          </a:prstGeom>
        </p:spPr>
      </p:pic>
      <p:pic>
        <p:nvPicPr>
          <p:cNvPr id="6" name="Picture 5">
            <a:extLst>
              <a:ext uri="{FF2B5EF4-FFF2-40B4-BE49-F238E27FC236}">
                <a16:creationId xmlns:a16="http://schemas.microsoft.com/office/drawing/2014/main" id="{E7EA66C3-D532-BA4A-8D26-12E6AA55CD69}"/>
              </a:ext>
            </a:extLst>
          </p:cNvPr>
          <p:cNvPicPr>
            <a:picLocks noChangeAspect="1"/>
          </p:cNvPicPr>
          <p:nvPr/>
        </p:nvPicPr>
        <p:blipFill>
          <a:blip r:embed="rId3"/>
          <a:stretch>
            <a:fillRect/>
          </a:stretch>
        </p:blipFill>
        <p:spPr>
          <a:xfrm>
            <a:off x="4953000" y="477253"/>
            <a:ext cx="6340022" cy="5488539"/>
          </a:xfrm>
          <a:prstGeom prst="rect">
            <a:avLst/>
          </a:prstGeom>
        </p:spPr>
      </p:pic>
    </p:spTree>
    <p:extLst>
      <p:ext uri="{BB962C8B-B14F-4D97-AF65-F5344CB8AC3E}">
        <p14:creationId xmlns:p14="http://schemas.microsoft.com/office/powerpoint/2010/main" val="122357528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6060963-E9FB-4113-B9EC-1985F1D7582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25405"/>
  <p:tag name="ISPRING_RESOURCE_PATHS_HASH_PRESENTER" val="1e982547a763f0ab94902370c7fea824d44ba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296</TotalTime>
  <Words>864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Garamond</vt:lpstr>
      <vt:lpstr>Muli</vt:lpstr>
      <vt:lpstr>Söhne</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9325405</dc:title>
  <dc:creator>sonu</dc:creator>
  <cp:lastModifiedBy>sk615822@gmail.com</cp:lastModifiedBy>
  <cp:revision>19</cp:revision>
  <dcterms:modified xsi:type="dcterms:W3CDTF">2023-04-26T06:00:27Z</dcterms:modified>
</cp:coreProperties>
</file>