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D7FE95-ECDF-4779-B0DD-DC1735C254E2}">
  <a:tblStyle styleId="{61D7FE95-ECDF-4779-B0DD-DC1735C254E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2d41cc74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2d41cc74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2d41cc74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2d41cc74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2d41cc7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2d41cc7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d41cc74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d41cc74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2d41cc74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2d41cc74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d41cc74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d41cc74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2d41cc74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2d41cc74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2d41cc74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2d41cc74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2d41cc74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2d41cc74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2d41cc74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2d41cc74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97236a34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97236a34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2d41cc74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2d41cc74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2d41cc74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2d41cc74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2d41cc74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2d41cc74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2d41cc74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2d41cc74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2d41cc74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2d41cc74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2d41cc74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2d41cc74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2d41cc74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2d41cc74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2d41cc74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2d41cc74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2d41cc74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2d41cc74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2d41cc74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2d41cc74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97236a34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97236a34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97236a34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97236a34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97236a34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97236a34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97236a34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97236a34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497236a34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497236a34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497236a34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497236a34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97236a34_0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97236a34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Algorithm" TargetMode="External"/><Relationship Id="rId4" Type="http://schemas.openxmlformats.org/officeDocument/2006/relationships/hyperlink" Target="https://en.wikipedia.org/wiki/Shortest_path" TargetMode="External"/><Relationship Id="rId5" Type="http://schemas.openxmlformats.org/officeDocument/2006/relationships/hyperlink" Target="https://en.wikipedia.org/wiki/Vertex_(graph_theory)" TargetMode="External"/><Relationship Id="rId6" Type="http://schemas.openxmlformats.org/officeDocument/2006/relationships/hyperlink" Target="https://en.wikipedia.org/wiki/Weighted_digraph" TargetMode="External"/><Relationship Id="rId7" Type="http://schemas.openxmlformats.org/officeDocument/2006/relationships/hyperlink" Target="https://en.wikipedia.org/wiki/Dijkstra%27s_algorith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Shortest Path</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Bellman Ford and Dijkstra Algorithm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30" name="Google Shape;130;p22"/>
          <p:cNvSpPr txBox="1"/>
          <p:nvPr>
            <p:ph idx="1" type="body"/>
          </p:nvPr>
        </p:nvSpPr>
        <p:spPr>
          <a:xfrm>
            <a:off x="311700" y="101027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300">
                <a:solidFill>
                  <a:srgbClr val="000000"/>
                </a:solidFill>
              </a:rPr>
              <a:t>Cycle 1: </a:t>
            </a:r>
            <a:endParaRPr b="1" sz="1300">
              <a:solidFill>
                <a:srgbClr val="000000"/>
              </a:solidFill>
            </a:endParaRPr>
          </a:p>
          <a:p>
            <a:pPr indent="0" lvl="0" marL="0" rtl="0" algn="l">
              <a:spcBef>
                <a:spcPts val="600"/>
              </a:spcBef>
              <a:spcAft>
                <a:spcPts val="0"/>
              </a:spcAft>
              <a:buNone/>
            </a:pPr>
            <a:r>
              <a:rPr lang="en-GB" sz="1300">
                <a:solidFill>
                  <a:srgbClr val="000000"/>
                </a:solidFill>
              </a:rPr>
              <a:t>Set all the distances to infinity</a:t>
            </a:r>
            <a:endParaRPr sz="1300">
              <a:solidFill>
                <a:srgbClr val="000000"/>
              </a:solidFill>
            </a:endParaRPr>
          </a:p>
          <a:p>
            <a:pPr indent="0" lvl="0" marL="0" rtl="0" algn="l">
              <a:spcBef>
                <a:spcPts val="6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1: </a:t>
            </a:r>
            <a:endParaRPr sz="1300">
              <a:solidFill>
                <a:srgbClr val="000000"/>
              </a:solidFill>
            </a:endParaRPr>
          </a:p>
          <a:p>
            <a:pPr indent="0" lvl="0" marL="177800" rtl="0" algn="l">
              <a:spcBef>
                <a:spcPts val="600"/>
              </a:spcBef>
              <a:spcAft>
                <a:spcPts val="0"/>
              </a:spcAft>
              <a:buNone/>
            </a:pPr>
            <a:r>
              <a:rPr lang="en-GB" sz="1300">
                <a:solidFill>
                  <a:srgbClr val="000000"/>
                </a:solidFill>
              </a:rPr>
              <a:t>From S, we can go to A and B.</a:t>
            </a:r>
            <a:endParaRPr sz="1300">
              <a:solidFill>
                <a:srgbClr val="000000"/>
              </a:solidFill>
            </a:endParaRPr>
          </a:p>
          <a:p>
            <a:pPr indent="0" lvl="0" marL="177800" rtl="0" algn="l">
              <a:spcBef>
                <a:spcPts val="600"/>
              </a:spcBef>
              <a:spcAft>
                <a:spcPts val="0"/>
              </a:spcAft>
              <a:buNone/>
            </a:pPr>
            <a:r>
              <a:rPr lang="en-GB" sz="1300">
                <a:solidFill>
                  <a:srgbClr val="000000"/>
                </a:solidFill>
              </a:rPr>
              <a:t>S—&gt;A = 0+1 = 1</a:t>
            </a:r>
            <a:endParaRPr sz="1300">
              <a:solidFill>
                <a:srgbClr val="000000"/>
              </a:solidFill>
            </a:endParaRPr>
          </a:p>
          <a:p>
            <a:pPr indent="0" lvl="0" marL="177800" rtl="0" algn="l">
              <a:spcBef>
                <a:spcPts val="600"/>
              </a:spcBef>
              <a:spcAft>
                <a:spcPts val="0"/>
              </a:spcAft>
              <a:buNone/>
            </a:pPr>
            <a:r>
              <a:rPr lang="en-GB" sz="1300">
                <a:solidFill>
                  <a:srgbClr val="000000"/>
                </a:solidFill>
              </a:rPr>
              <a:t>S—&gt;B = 0+3 = 3</a:t>
            </a:r>
            <a:endParaRPr sz="1300">
              <a:solidFill>
                <a:srgbClr val="000000"/>
              </a:solidFill>
            </a:endParaRPr>
          </a:p>
          <a:p>
            <a:pPr indent="0" lvl="0" marL="0" rtl="0" algn="l">
              <a:spcBef>
                <a:spcPts val="600"/>
              </a:spcBef>
              <a:spcAft>
                <a:spcPts val="1200"/>
              </a:spcAft>
              <a:buNone/>
            </a:pPr>
            <a:r>
              <a:t/>
            </a:r>
            <a:endParaRPr/>
          </a:p>
        </p:txBody>
      </p:sp>
      <p:graphicFrame>
        <p:nvGraphicFramePr>
          <p:cNvPr id="131" name="Google Shape;131;p22"/>
          <p:cNvGraphicFramePr/>
          <p:nvPr/>
        </p:nvGraphicFramePr>
        <p:xfrm>
          <a:off x="363925" y="1660950"/>
          <a:ext cx="3000000" cy="3000000"/>
        </p:xfrm>
        <a:graphic>
          <a:graphicData uri="http://schemas.openxmlformats.org/drawingml/2006/table">
            <a:tbl>
              <a:tblPr>
                <a:noFill/>
                <a:tableStyleId>{61D7FE95-ECDF-4779-B0DD-DC1735C254E2}</a:tableStyleId>
              </a:tblPr>
              <a:tblGrid>
                <a:gridCol w="510475"/>
                <a:gridCol w="510475"/>
                <a:gridCol w="510475"/>
                <a:gridCol w="510475"/>
                <a:gridCol w="510475"/>
                <a:gridCol w="510475"/>
                <a:gridCol w="510475"/>
                <a:gridCol w="510475"/>
                <a:gridCol w="510475"/>
                <a:gridCol w="510475"/>
                <a:gridCol w="510475"/>
                <a:gridCol w="510475"/>
                <a:gridCol w="510475"/>
                <a:gridCol w="510475"/>
              </a:tblGrid>
              <a:tr h="390350">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390350">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32" name="Google Shape;132;p22"/>
          <p:cNvGraphicFramePr/>
          <p:nvPr/>
        </p:nvGraphicFramePr>
        <p:xfrm>
          <a:off x="363925" y="3776200"/>
          <a:ext cx="3000000" cy="3000000"/>
        </p:xfrm>
        <a:graphic>
          <a:graphicData uri="http://schemas.openxmlformats.org/drawingml/2006/table">
            <a:tbl>
              <a:tblPr>
                <a:noFill/>
                <a:tableStyleId>{61D7FE95-ECDF-4779-B0DD-DC1735C254E2}</a:tableStyleId>
              </a:tblPr>
              <a:tblGrid>
                <a:gridCol w="510475"/>
                <a:gridCol w="510475"/>
                <a:gridCol w="510475"/>
                <a:gridCol w="510475"/>
                <a:gridCol w="510475"/>
                <a:gridCol w="510475"/>
                <a:gridCol w="510475"/>
                <a:gridCol w="510475"/>
                <a:gridCol w="510475"/>
                <a:gridCol w="510475"/>
                <a:gridCol w="510475"/>
                <a:gridCol w="510475"/>
                <a:gridCol w="510475"/>
                <a:gridCol w="510475"/>
              </a:tblGrid>
              <a:tr h="47942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557350">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38" name="Google Shape;13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2: </a:t>
            </a:r>
            <a:endParaRPr sz="1300">
              <a:solidFill>
                <a:srgbClr val="000000"/>
              </a:solidFill>
            </a:endParaRPr>
          </a:p>
          <a:p>
            <a:pPr indent="0" lvl="0" marL="177800" rtl="0" algn="l">
              <a:spcBef>
                <a:spcPts val="600"/>
              </a:spcBef>
              <a:spcAft>
                <a:spcPts val="0"/>
              </a:spcAft>
              <a:buNone/>
            </a:pPr>
            <a:r>
              <a:rPr lang="en-GB" sz="1300">
                <a:solidFill>
                  <a:srgbClr val="000000"/>
                </a:solidFill>
              </a:rPr>
              <a:t>From A,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p>
          <a:p>
            <a:pPr indent="0" lvl="0" marL="0" rtl="0" algn="l">
              <a:spcBef>
                <a:spcPts val="12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3: </a:t>
            </a:r>
            <a:endParaRPr sz="1300">
              <a:solidFill>
                <a:srgbClr val="000000"/>
              </a:solidFill>
            </a:endParaRPr>
          </a:p>
          <a:p>
            <a:pPr indent="0" lvl="0" marL="177800" rtl="0" algn="l">
              <a:spcBef>
                <a:spcPts val="600"/>
              </a:spcBef>
              <a:spcAft>
                <a:spcPts val="0"/>
              </a:spcAft>
              <a:buNone/>
            </a:pPr>
            <a:r>
              <a:rPr lang="en-GB" sz="1300">
                <a:solidFill>
                  <a:srgbClr val="000000"/>
                </a:solidFill>
              </a:rPr>
              <a:t>From B, we can go to C and D.</a:t>
            </a:r>
            <a:endParaRPr sz="1300">
              <a:solidFill>
                <a:srgbClr val="000000"/>
              </a:solidFill>
            </a:endParaRPr>
          </a:p>
          <a:p>
            <a:pPr indent="0" lvl="0" marL="177800" rtl="0" algn="l">
              <a:spcBef>
                <a:spcPts val="600"/>
              </a:spcBef>
              <a:spcAft>
                <a:spcPts val="0"/>
              </a:spcAft>
              <a:buNone/>
            </a:pPr>
            <a:r>
              <a:rPr lang="en-GB" sz="1300">
                <a:solidFill>
                  <a:srgbClr val="000000"/>
                </a:solidFill>
              </a:rPr>
              <a:t>B—&gt;C = 3+2 = 5</a:t>
            </a:r>
            <a:endParaRPr sz="1300">
              <a:solidFill>
                <a:srgbClr val="000000"/>
              </a:solidFill>
            </a:endParaRPr>
          </a:p>
          <a:p>
            <a:pPr indent="0" lvl="0" marL="177800" rtl="0" algn="l">
              <a:spcBef>
                <a:spcPts val="600"/>
              </a:spcBef>
              <a:spcAft>
                <a:spcPts val="0"/>
              </a:spcAft>
              <a:buNone/>
            </a:pPr>
            <a:r>
              <a:rPr lang="en-GB" sz="1300">
                <a:solidFill>
                  <a:srgbClr val="000000"/>
                </a:solidFill>
              </a:rPr>
              <a:t>B—&gt;D = 3+2 = 5</a:t>
            </a:r>
            <a:endParaRPr sz="1300">
              <a:solidFill>
                <a:srgbClr val="000000"/>
              </a:solidFill>
            </a:endParaRPr>
          </a:p>
          <a:p>
            <a:pPr indent="0" lvl="0" marL="0" rtl="0" algn="l">
              <a:spcBef>
                <a:spcPts val="600"/>
              </a:spcBef>
              <a:spcAft>
                <a:spcPts val="1200"/>
              </a:spcAft>
              <a:buNone/>
            </a:pPr>
            <a:r>
              <a:t/>
            </a:r>
            <a:endParaRPr sz="1300"/>
          </a:p>
        </p:txBody>
      </p:sp>
      <p:graphicFrame>
        <p:nvGraphicFramePr>
          <p:cNvPr id="139" name="Google Shape;139;p23"/>
          <p:cNvGraphicFramePr/>
          <p:nvPr/>
        </p:nvGraphicFramePr>
        <p:xfrm>
          <a:off x="600325" y="2045025"/>
          <a:ext cx="3000000" cy="3000000"/>
        </p:xfrm>
        <a:graphic>
          <a:graphicData uri="http://schemas.openxmlformats.org/drawingml/2006/table">
            <a:tbl>
              <a:tblPr>
                <a:noFill/>
                <a:tableStyleId>{61D7FE95-ECDF-4779-B0DD-DC1735C254E2}</a:tableStyleId>
              </a:tblPr>
              <a:tblGrid>
                <a:gridCol w="494500"/>
                <a:gridCol w="509450"/>
                <a:gridCol w="494500"/>
                <a:gridCol w="494500"/>
                <a:gridCol w="509450"/>
                <a:gridCol w="494500"/>
                <a:gridCol w="509450"/>
                <a:gridCol w="494500"/>
                <a:gridCol w="494500"/>
                <a:gridCol w="509450"/>
                <a:gridCol w="494500"/>
                <a:gridCol w="494500"/>
                <a:gridCol w="509450"/>
                <a:gridCol w="49450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40" name="Google Shape;140;p23"/>
          <p:cNvGraphicFramePr/>
          <p:nvPr/>
        </p:nvGraphicFramePr>
        <p:xfrm>
          <a:off x="600325" y="4094450"/>
          <a:ext cx="3000000" cy="3000000"/>
        </p:xfrm>
        <a:graphic>
          <a:graphicData uri="http://schemas.openxmlformats.org/drawingml/2006/table">
            <a:tbl>
              <a:tblPr>
                <a:noFill/>
                <a:tableStyleId>{61D7FE95-ECDF-4779-B0DD-DC1735C254E2}</a:tableStyleId>
              </a:tblPr>
              <a:tblGrid>
                <a:gridCol w="494475"/>
                <a:gridCol w="509475"/>
                <a:gridCol w="494475"/>
                <a:gridCol w="494475"/>
                <a:gridCol w="509475"/>
                <a:gridCol w="494475"/>
                <a:gridCol w="509475"/>
                <a:gridCol w="494475"/>
                <a:gridCol w="494475"/>
                <a:gridCol w="509475"/>
                <a:gridCol w="494475"/>
                <a:gridCol w="494475"/>
                <a:gridCol w="509475"/>
                <a:gridCol w="49447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46" name="Google Shape;146;p24"/>
          <p:cNvSpPr txBox="1"/>
          <p:nvPr>
            <p:ph idx="1" type="body"/>
          </p:nvPr>
        </p:nvSpPr>
        <p:spPr>
          <a:xfrm>
            <a:off x="311700" y="954600"/>
            <a:ext cx="8520600" cy="38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4:</a:t>
            </a:r>
            <a:endParaRPr sz="1300">
              <a:solidFill>
                <a:srgbClr val="000000"/>
              </a:solidFill>
            </a:endParaRPr>
          </a:p>
          <a:p>
            <a:pPr indent="0" lvl="0" marL="177800" rtl="0" algn="l">
              <a:spcBef>
                <a:spcPts val="600"/>
              </a:spcBef>
              <a:spcAft>
                <a:spcPts val="0"/>
              </a:spcAft>
              <a:buNone/>
            </a:pPr>
            <a:r>
              <a:rPr lang="en-GB" sz="1300">
                <a:solidFill>
                  <a:srgbClr val="000000"/>
                </a:solidFill>
              </a:rPr>
              <a:t>From C, we can go to F , I and J.</a:t>
            </a:r>
            <a:endParaRPr sz="1300">
              <a:solidFill>
                <a:srgbClr val="000000"/>
              </a:solidFill>
            </a:endParaRPr>
          </a:p>
          <a:p>
            <a:pPr indent="0" lvl="0" marL="177800" rtl="0" algn="l">
              <a:spcBef>
                <a:spcPts val="600"/>
              </a:spcBef>
              <a:spcAft>
                <a:spcPts val="0"/>
              </a:spcAft>
              <a:buNone/>
            </a:pPr>
            <a:r>
              <a:rPr lang="en-GB" sz="1300">
                <a:solidFill>
                  <a:srgbClr val="000000"/>
                </a:solidFill>
              </a:rPr>
              <a:t>C—&gt;F = 5+1 = 6</a:t>
            </a:r>
            <a:endParaRPr sz="1300">
              <a:solidFill>
                <a:srgbClr val="000000"/>
              </a:solidFill>
            </a:endParaRPr>
          </a:p>
          <a:p>
            <a:pPr indent="0" lvl="0" marL="177800" rtl="0" algn="l">
              <a:spcBef>
                <a:spcPts val="600"/>
              </a:spcBef>
              <a:spcAft>
                <a:spcPts val="0"/>
              </a:spcAft>
              <a:buNone/>
            </a:pPr>
            <a:r>
              <a:rPr lang="en-GB" sz="1300">
                <a:solidFill>
                  <a:srgbClr val="000000"/>
                </a:solidFill>
              </a:rPr>
              <a:t>C—&gt;I = 5+3 = 8</a:t>
            </a:r>
            <a:endParaRPr sz="1300">
              <a:solidFill>
                <a:srgbClr val="000000"/>
              </a:solidFill>
            </a:endParaRPr>
          </a:p>
          <a:p>
            <a:pPr indent="0" lvl="0" marL="177800" rtl="0" algn="l">
              <a:spcBef>
                <a:spcPts val="600"/>
              </a:spcBef>
              <a:spcAft>
                <a:spcPts val="0"/>
              </a:spcAft>
              <a:buNone/>
            </a:pPr>
            <a:r>
              <a:rPr lang="en-GB" sz="1300">
                <a:solidFill>
                  <a:srgbClr val="000000"/>
                </a:solidFill>
              </a:rPr>
              <a:t>C—&gt;J = 5+2 = 7</a:t>
            </a:r>
            <a:endParaRPr sz="1300">
              <a:solidFill>
                <a:srgbClr val="000000"/>
              </a:solidFil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0"/>
              </a:spcAft>
              <a:buNone/>
            </a:pPr>
            <a:r>
              <a:rPr lang="en-GB" sz="1300">
                <a:solidFill>
                  <a:srgbClr val="000000"/>
                </a:solidFill>
              </a:rPr>
              <a:t>Iteration 5:</a:t>
            </a:r>
            <a:endParaRPr sz="1300">
              <a:solidFill>
                <a:srgbClr val="000000"/>
              </a:solidFill>
            </a:endParaRPr>
          </a:p>
          <a:p>
            <a:pPr indent="0" lvl="0" marL="177800" rtl="0" algn="l">
              <a:spcBef>
                <a:spcPts val="600"/>
              </a:spcBef>
              <a:spcAft>
                <a:spcPts val="0"/>
              </a:spcAft>
              <a:buNone/>
            </a:pPr>
            <a:r>
              <a:rPr lang="en-GB" sz="1300">
                <a:solidFill>
                  <a:srgbClr val="000000"/>
                </a:solidFill>
              </a:rPr>
              <a:t>From D, we can’t go anywhere.</a:t>
            </a:r>
            <a:endParaRPr sz="1300">
              <a:solidFill>
                <a:srgbClr val="000000"/>
              </a:solidFill>
            </a:endParaRPr>
          </a:p>
          <a:p>
            <a:pPr indent="0" lvl="0" marL="0" rtl="0" algn="l">
              <a:spcBef>
                <a:spcPts val="600"/>
              </a:spcBef>
              <a:spcAft>
                <a:spcPts val="600"/>
              </a:spcAft>
              <a:buNone/>
            </a:pPr>
            <a:r>
              <a:t/>
            </a:r>
            <a:endParaRPr sz="1050">
              <a:solidFill>
                <a:srgbClr val="000000"/>
              </a:solidFill>
              <a:latin typeface="Arial"/>
              <a:ea typeface="Arial"/>
              <a:cs typeface="Arial"/>
              <a:sym typeface="Arial"/>
            </a:endParaRPr>
          </a:p>
        </p:txBody>
      </p:sp>
      <p:graphicFrame>
        <p:nvGraphicFramePr>
          <p:cNvPr id="147" name="Google Shape;147;p24"/>
          <p:cNvGraphicFramePr/>
          <p:nvPr/>
        </p:nvGraphicFramePr>
        <p:xfrm>
          <a:off x="623450" y="2461125"/>
          <a:ext cx="3000000" cy="3000000"/>
        </p:xfrm>
        <a:graphic>
          <a:graphicData uri="http://schemas.openxmlformats.org/drawingml/2006/table">
            <a:tbl>
              <a:tblPr>
                <a:noFill/>
                <a:tableStyleId>{61D7FE95-ECDF-4779-B0DD-DC1735C254E2}</a:tableStyleId>
              </a:tblPr>
              <a:tblGrid>
                <a:gridCol w="543650"/>
                <a:gridCol w="560125"/>
                <a:gridCol w="543650"/>
                <a:gridCol w="543650"/>
                <a:gridCol w="560125"/>
                <a:gridCol w="543650"/>
                <a:gridCol w="560125"/>
                <a:gridCol w="543650"/>
                <a:gridCol w="543650"/>
                <a:gridCol w="560125"/>
                <a:gridCol w="543650"/>
                <a:gridCol w="543650"/>
                <a:gridCol w="560125"/>
                <a:gridCol w="54365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48" name="Google Shape;148;p24"/>
          <p:cNvGraphicFramePr/>
          <p:nvPr/>
        </p:nvGraphicFramePr>
        <p:xfrm>
          <a:off x="623450" y="3967650"/>
          <a:ext cx="3000000" cy="3000000"/>
        </p:xfrm>
        <a:graphic>
          <a:graphicData uri="http://schemas.openxmlformats.org/drawingml/2006/table">
            <a:tbl>
              <a:tblPr>
                <a:noFill/>
                <a:tableStyleId>{61D7FE95-ECDF-4779-B0DD-DC1735C254E2}</a:tableStyleId>
              </a:tblPr>
              <a:tblGrid>
                <a:gridCol w="543650"/>
                <a:gridCol w="560125"/>
                <a:gridCol w="543650"/>
                <a:gridCol w="543650"/>
                <a:gridCol w="560125"/>
                <a:gridCol w="543650"/>
                <a:gridCol w="560125"/>
                <a:gridCol w="543650"/>
                <a:gridCol w="543650"/>
                <a:gridCol w="560125"/>
                <a:gridCol w="543650"/>
                <a:gridCol w="543650"/>
                <a:gridCol w="560125"/>
                <a:gridCol w="54365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54" name="Google Shape;15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300">
                <a:solidFill>
                  <a:srgbClr val="000000"/>
                </a:solidFill>
              </a:rPr>
              <a:t>Iteration 6:</a:t>
            </a:r>
            <a:endParaRPr sz="1300">
              <a:solidFill>
                <a:srgbClr val="000000"/>
              </a:solidFill>
            </a:endParaRPr>
          </a:p>
          <a:p>
            <a:pPr indent="0" lvl="0" marL="177800" rtl="0" algn="l">
              <a:spcBef>
                <a:spcPts val="600"/>
              </a:spcBef>
              <a:spcAft>
                <a:spcPts val="0"/>
              </a:spcAft>
              <a:buNone/>
            </a:pPr>
            <a:r>
              <a:rPr lang="en-GB" sz="1300">
                <a:solidFill>
                  <a:srgbClr val="000000"/>
                </a:solidFill>
              </a:rPr>
              <a:t>From E,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7:</a:t>
            </a:r>
            <a:endParaRPr sz="1300">
              <a:solidFill>
                <a:srgbClr val="000000"/>
              </a:solidFill>
            </a:endParaRPr>
          </a:p>
          <a:p>
            <a:pPr indent="0" lvl="0" marL="177800" rtl="0" algn="l">
              <a:spcBef>
                <a:spcPts val="600"/>
              </a:spcBef>
              <a:spcAft>
                <a:spcPts val="0"/>
              </a:spcAft>
              <a:buNone/>
            </a:pPr>
            <a:r>
              <a:rPr lang="en-GB" sz="1300">
                <a:solidFill>
                  <a:srgbClr val="000000"/>
                </a:solidFill>
              </a:rPr>
              <a:t>From F, we can go to G and H</a:t>
            </a:r>
            <a:endParaRPr sz="1300">
              <a:solidFill>
                <a:srgbClr val="000000"/>
              </a:solidFill>
            </a:endParaRPr>
          </a:p>
          <a:p>
            <a:pPr indent="0" lvl="0" marL="177800" rtl="0" algn="l">
              <a:spcBef>
                <a:spcPts val="600"/>
              </a:spcBef>
              <a:spcAft>
                <a:spcPts val="0"/>
              </a:spcAft>
              <a:buNone/>
            </a:pPr>
            <a:r>
              <a:rPr lang="en-GB" sz="1300">
                <a:solidFill>
                  <a:srgbClr val="000000"/>
                </a:solidFill>
              </a:rPr>
              <a:t>F—&gt;G = 6+5 = 11</a:t>
            </a:r>
            <a:endParaRPr sz="1300">
              <a:solidFill>
                <a:srgbClr val="000000"/>
              </a:solidFill>
            </a:endParaRPr>
          </a:p>
          <a:p>
            <a:pPr indent="0" lvl="0" marL="177800" rtl="0" algn="l">
              <a:spcBef>
                <a:spcPts val="600"/>
              </a:spcBef>
              <a:spcAft>
                <a:spcPts val="0"/>
              </a:spcAft>
              <a:buNone/>
            </a:pPr>
            <a:r>
              <a:rPr lang="en-GB" sz="1300">
                <a:solidFill>
                  <a:srgbClr val="000000"/>
                </a:solidFill>
              </a:rPr>
              <a:t>F—&gt;H = 6+5 = 11</a:t>
            </a:r>
            <a:endParaRPr sz="1300">
              <a:solidFill>
                <a:srgbClr val="000000"/>
              </a:solidFill>
            </a:endParaRPr>
          </a:p>
          <a:p>
            <a:pPr indent="0" lvl="0" marL="0" rtl="0" algn="l">
              <a:spcBef>
                <a:spcPts val="600"/>
              </a:spcBef>
              <a:spcAft>
                <a:spcPts val="0"/>
              </a:spcAft>
              <a:buNone/>
            </a:pPr>
            <a:r>
              <a:t/>
            </a:r>
            <a:endParaRPr b="1"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graphicFrame>
        <p:nvGraphicFramePr>
          <p:cNvPr id="155" name="Google Shape;155;p25"/>
          <p:cNvGraphicFramePr/>
          <p:nvPr/>
        </p:nvGraphicFramePr>
        <p:xfrm>
          <a:off x="575450" y="1866900"/>
          <a:ext cx="3000000" cy="3000000"/>
        </p:xfrm>
        <a:graphic>
          <a:graphicData uri="http://schemas.openxmlformats.org/drawingml/2006/table">
            <a:tbl>
              <a:tblPr>
                <a:noFill/>
                <a:tableStyleId>{61D7FE95-ECDF-4779-B0DD-DC1735C254E2}</a:tableStyleId>
              </a:tblPr>
              <a:tblGrid>
                <a:gridCol w="533025"/>
                <a:gridCol w="549175"/>
                <a:gridCol w="533025"/>
                <a:gridCol w="533025"/>
                <a:gridCol w="549175"/>
                <a:gridCol w="533025"/>
                <a:gridCol w="549175"/>
                <a:gridCol w="533025"/>
                <a:gridCol w="533025"/>
                <a:gridCol w="549175"/>
                <a:gridCol w="533025"/>
                <a:gridCol w="533025"/>
                <a:gridCol w="549175"/>
                <a:gridCol w="5330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56" name="Google Shape;156;p25"/>
          <p:cNvGraphicFramePr/>
          <p:nvPr/>
        </p:nvGraphicFramePr>
        <p:xfrm>
          <a:off x="575450" y="3859725"/>
          <a:ext cx="3000000" cy="3000000"/>
        </p:xfrm>
        <a:graphic>
          <a:graphicData uri="http://schemas.openxmlformats.org/drawingml/2006/table">
            <a:tbl>
              <a:tblPr>
                <a:noFill/>
                <a:tableStyleId>{61D7FE95-ECDF-4779-B0DD-DC1735C254E2}</a:tableStyleId>
              </a:tblPr>
              <a:tblGrid>
                <a:gridCol w="533025"/>
                <a:gridCol w="549175"/>
                <a:gridCol w="533025"/>
                <a:gridCol w="533025"/>
                <a:gridCol w="549175"/>
                <a:gridCol w="533025"/>
                <a:gridCol w="549175"/>
                <a:gridCol w="533025"/>
                <a:gridCol w="533025"/>
                <a:gridCol w="549175"/>
                <a:gridCol w="533025"/>
                <a:gridCol w="533025"/>
                <a:gridCol w="549175"/>
                <a:gridCol w="5330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62" name="Google Shape;16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8:</a:t>
            </a:r>
            <a:endParaRPr sz="1300">
              <a:solidFill>
                <a:srgbClr val="000000"/>
              </a:solidFill>
            </a:endParaRPr>
          </a:p>
          <a:p>
            <a:pPr indent="0" lvl="0" marL="177800" rtl="0" algn="l">
              <a:spcBef>
                <a:spcPts val="600"/>
              </a:spcBef>
              <a:spcAft>
                <a:spcPts val="0"/>
              </a:spcAft>
              <a:buNone/>
            </a:pPr>
            <a:r>
              <a:rPr lang="en-GB" sz="1300">
                <a:solidFill>
                  <a:srgbClr val="000000"/>
                </a:solidFill>
              </a:rPr>
              <a:t>From G,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9:</a:t>
            </a:r>
            <a:endParaRPr sz="1300">
              <a:solidFill>
                <a:srgbClr val="000000"/>
              </a:solidFill>
            </a:endParaRPr>
          </a:p>
          <a:p>
            <a:pPr indent="0" lvl="0" marL="177800" rtl="0" algn="l">
              <a:spcBef>
                <a:spcPts val="600"/>
              </a:spcBef>
              <a:spcAft>
                <a:spcPts val="0"/>
              </a:spcAft>
              <a:buNone/>
            </a:pPr>
            <a:r>
              <a:rPr lang="en-GB" sz="1300">
                <a:solidFill>
                  <a:srgbClr val="000000"/>
                </a:solidFill>
              </a:rPr>
              <a:t>From H, we can’t go anywhere.</a:t>
            </a:r>
            <a:endParaRPr sz="1300">
              <a:solidFill>
                <a:srgbClr val="000000"/>
              </a:solidFill>
            </a:endParaRPr>
          </a:p>
          <a:p>
            <a:pPr indent="0" lvl="0" marL="0" rtl="0" algn="l">
              <a:spcBef>
                <a:spcPts val="600"/>
              </a:spcBef>
              <a:spcAft>
                <a:spcPts val="0"/>
              </a:spcAft>
              <a:buNone/>
            </a:pPr>
            <a:r>
              <a:t/>
            </a:r>
            <a:endParaRPr b="1"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graphicFrame>
        <p:nvGraphicFramePr>
          <p:cNvPr id="163" name="Google Shape;163;p26"/>
          <p:cNvGraphicFramePr/>
          <p:nvPr/>
        </p:nvGraphicFramePr>
        <p:xfrm>
          <a:off x="564325" y="3488950"/>
          <a:ext cx="3000000" cy="3000000"/>
        </p:xfrm>
        <a:graphic>
          <a:graphicData uri="http://schemas.openxmlformats.org/drawingml/2006/table">
            <a:tbl>
              <a:tblPr>
                <a:noFill/>
                <a:tableStyleId>{61D7FE95-ECDF-4779-B0DD-DC1735C254E2}</a:tableStyleId>
              </a:tblPr>
              <a:tblGrid>
                <a:gridCol w="542875"/>
                <a:gridCol w="559325"/>
                <a:gridCol w="542875"/>
                <a:gridCol w="542875"/>
                <a:gridCol w="559325"/>
                <a:gridCol w="542875"/>
                <a:gridCol w="559325"/>
                <a:gridCol w="542875"/>
                <a:gridCol w="542875"/>
                <a:gridCol w="559325"/>
                <a:gridCol w="542875"/>
                <a:gridCol w="542875"/>
                <a:gridCol w="559325"/>
                <a:gridCol w="54287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64" name="Google Shape;164;p26"/>
          <p:cNvGraphicFramePr/>
          <p:nvPr/>
        </p:nvGraphicFramePr>
        <p:xfrm>
          <a:off x="564325" y="1899713"/>
          <a:ext cx="3000000" cy="3000000"/>
        </p:xfrm>
        <a:graphic>
          <a:graphicData uri="http://schemas.openxmlformats.org/drawingml/2006/table">
            <a:tbl>
              <a:tblPr>
                <a:noFill/>
                <a:tableStyleId>{61D7FE95-ECDF-4779-B0DD-DC1735C254E2}</a:tableStyleId>
              </a:tblPr>
              <a:tblGrid>
                <a:gridCol w="549150"/>
                <a:gridCol w="565800"/>
                <a:gridCol w="549150"/>
                <a:gridCol w="549150"/>
                <a:gridCol w="565800"/>
                <a:gridCol w="549150"/>
                <a:gridCol w="565800"/>
                <a:gridCol w="549150"/>
                <a:gridCol w="549150"/>
                <a:gridCol w="565800"/>
                <a:gridCol w="549150"/>
                <a:gridCol w="549150"/>
                <a:gridCol w="565800"/>
                <a:gridCol w="54915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70" name="Google Shape;170;p27"/>
          <p:cNvSpPr txBox="1"/>
          <p:nvPr>
            <p:ph idx="1" type="body"/>
          </p:nvPr>
        </p:nvSpPr>
        <p:spPr>
          <a:xfrm>
            <a:off x="311700" y="990850"/>
            <a:ext cx="8520600" cy="39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00000"/>
                </a:solidFill>
              </a:rPr>
              <a:t>Iteration 10:</a:t>
            </a:r>
            <a:endParaRPr sz="1300">
              <a:solidFill>
                <a:srgbClr val="000000"/>
              </a:solidFill>
            </a:endParaRPr>
          </a:p>
          <a:p>
            <a:pPr indent="0" lvl="0" marL="177800" rtl="0" algn="l">
              <a:spcBef>
                <a:spcPts val="600"/>
              </a:spcBef>
              <a:spcAft>
                <a:spcPts val="0"/>
              </a:spcAft>
              <a:buNone/>
            </a:pPr>
            <a:r>
              <a:rPr lang="en-GB" sz="1300">
                <a:solidFill>
                  <a:srgbClr val="000000"/>
                </a:solidFill>
              </a:rPr>
              <a:t>From I,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11:</a:t>
            </a:r>
            <a:endParaRPr sz="1300">
              <a:solidFill>
                <a:srgbClr val="000000"/>
              </a:solidFill>
            </a:endParaRPr>
          </a:p>
          <a:p>
            <a:pPr indent="0" lvl="0" marL="177800" rtl="0" algn="l">
              <a:spcBef>
                <a:spcPts val="600"/>
              </a:spcBef>
              <a:spcAft>
                <a:spcPts val="0"/>
              </a:spcAft>
              <a:buNone/>
            </a:pPr>
            <a:r>
              <a:rPr lang="en-GB" sz="1300">
                <a:solidFill>
                  <a:srgbClr val="000000"/>
                </a:solidFill>
              </a:rPr>
              <a:t>From J, we can go to K and L.</a:t>
            </a:r>
            <a:endParaRPr sz="1300">
              <a:solidFill>
                <a:srgbClr val="000000"/>
              </a:solidFill>
            </a:endParaRPr>
          </a:p>
          <a:p>
            <a:pPr indent="0" lvl="0" marL="177800" rtl="0" algn="l">
              <a:spcBef>
                <a:spcPts val="600"/>
              </a:spcBef>
              <a:spcAft>
                <a:spcPts val="0"/>
              </a:spcAft>
              <a:buNone/>
            </a:pPr>
            <a:r>
              <a:rPr lang="en-GB" sz="1300">
                <a:solidFill>
                  <a:srgbClr val="000000"/>
                </a:solidFill>
              </a:rPr>
              <a:t>J—&gt;K = 7+5 = 12</a:t>
            </a:r>
            <a:endParaRPr sz="1300">
              <a:solidFill>
                <a:srgbClr val="000000"/>
              </a:solidFill>
            </a:endParaRPr>
          </a:p>
          <a:p>
            <a:pPr indent="0" lvl="0" marL="177800" rtl="0" algn="l">
              <a:spcBef>
                <a:spcPts val="600"/>
              </a:spcBef>
              <a:spcAft>
                <a:spcPts val="0"/>
              </a:spcAft>
              <a:buNone/>
            </a:pPr>
            <a:r>
              <a:rPr lang="en-GB" sz="1300">
                <a:solidFill>
                  <a:srgbClr val="000000"/>
                </a:solidFill>
              </a:rPr>
              <a:t>J—&gt;L = 7+3 = 10</a:t>
            </a:r>
            <a:endParaRPr sz="1300">
              <a:solidFill>
                <a:srgbClr val="000000"/>
              </a:solidFill>
            </a:endParaRPr>
          </a:p>
          <a:p>
            <a:pPr indent="0" lvl="0" marL="0" rtl="0" algn="l">
              <a:spcBef>
                <a:spcPts val="600"/>
              </a:spcBef>
              <a:spcAft>
                <a:spcPts val="0"/>
              </a:spcAft>
              <a:buNone/>
            </a:pPr>
            <a:r>
              <a:t/>
            </a:r>
            <a:endParaRPr b="1" sz="1300">
              <a:solidFill>
                <a:srgbClr val="000000"/>
              </a:solidFill>
              <a:latin typeface="Arial"/>
              <a:ea typeface="Arial"/>
              <a:cs typeface="Arial"/>
              <a:sym typeface="Arial"/>
            </a:endParaRPr>
          </a:p>
          <a:p>
            <a:pPr indent="0" lvl="0" marL="0" rtl="0" algn="l">
              <a:spcBef>
                <a:spcPts val="600"/>
              </a:spcBef>
              <a:spcAft>
                <a:spcPts val="1200"/>
              </a:spcAft>
              <a:buNone/>
            </a:pPr>
            <a:r>
              <a:t/>
            </a:r>
            <a:endParaRPr sz="1300"/>
          </a:p>
        </p:txBody>
      </p:sp>
      <p:graphicFrame>
        <p:nvGraphicFramePr>
          <p:cNvPr id="171" name="Google Shape;171;p27"/>
          <p:cNvGraphicFramePr/>
          <p:nvPr/>
        </p:nvGraphicFramePr>
        <p:xfrm>
          <a:off x="590175" y="4063425"/>
          <a:ext cx="3000000" cy="3000000"/>
        </p:xfrm>
        <a:graphic>
          <a:graphicData uri="http://schemas.openxmlformats.org/drawingml/2006/table">
            <a:tbl>
              <a:tblPr>
                <a:noFill/>
                <a:tableStyleId>{61D7FE95-ECDF-4779-B0DD-DC1735C254E2}</a:tableStyleId>
              </a:tblPr>
              <a:tblGrid>
                <a:gridCol w="526350"/>
                <a:gridCol w="542300"/>
                <a:gridCol w="526350"/>
                <a:gridCol w="526350"/>
                <a:gridCol w="542300"/>
                <a:gridCol w="526350"/>
                <a:gridCol w="542300"/>
                <a:gridCol w="526350"/>
                <a:gridCol w="526350"/>
                <a:gridCol w="542300"/>
                <a:gridCol w="526350"/>
                <a:gridCol w="526350"/>
                <a:gridCol w="542300"/>
                <a:gridCol w="52635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72" name="Google Shape;172;p27"/>
          <p:cNvGraphicFramePr/>
          <p:nvPr/>
        </p:nvGraphicFramePr>
        <p:xfrm>
          <a:off x="590175" y="1729800"/>
          <a:ext cx="3000000" cy="3000000"/>
        </p:xfrm>
        <a:graphic>
          <a:graphicData uri="http://schemas.openxmlformats.org/drawingml/2006/table">
            <a:tbl>
              <a:tblPr>
                <a:noFill/>
                <a:tableStyleId>{61D7FE95-ECDF-4779-B0DD-DC1735C254E2}</a:tableStyleId>
              </a:tblPr>
              <a:tblGrid>
                <a:gridCol w="517700"/>
                <a:gridCol w="533375"/>
                <a:gridCol w="517700"/>
                <a:gridCol w="517700"/>
                <a:gridCol w="533375"/>
                <a:gridCol w="517700"/>
                <a:gridCol w="533375"/>
                <a:gridCol w="517700"/>
                <a:gridCol w="517700"/>
                <a:gridCol w="533375"/>
                <a:gridCol w="517700"/>
                <a:gridCol w="517700"/>
                <a:gridCol w="533375"/>
                <a:gridCol w="517700"/>
              </a:tblGrid>
              <a:tr h="100000">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78" name="Google Shape;17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12:</a:t>
            </a:r>
            <a:endParaRPr sz="1300">
              <a:solidFill>
                <a:srgbClr val="000000"/>
              </a:solidFill>
            </a:endParaRPr>
          </a:p>
          <a:p>
            <a:pPr indent="0" lvl="0" marL="177800" rtl="0" algn="l">
              <a:spcBef>
                <a:spcPts val="600"/>
              </a:spcBef>
              <a:spcAft>
                <a:spcPts val="0"/>
              </a:spcAft>
              <a:buNone/>
            </a:pPr>
            <a:r>
              <a:rPr lang="en-GB" sz="1300">
                <a:solidFill>
                  <a:srgbClr val="000000"/>
                </a:solidFill>
              </a:rPr>
              <a:t>From K,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rPr lang="en-GB" sz="1300">
                <a:solidFill>
                  <a:srgbClr val="000000"/>
                </a:solidFill>
              </a:rPr>
              <a:t>Iteration 13:</a:t>
            </a:r>
            <a:endParaRPr sz="1300">
              <a:solidFill>
                <a:srgbClr val="000000"/>
              </a:solidFill>
            </a:endParaRPr>
          </a:p>
          <a:p>
            <a:pPr indent="0" lvl="0" marL="177800" rtl="0" algn="l">
              <a:spcBef>
                <a:spcPts val="600"/>
              </a:spcBef>
              <a:spcAft>
                <a:spcPts val="0"/>
              </a:spcAft>
              <a:buNone/>
            </a:pPr>
            <a:r>
              <a:rPr lang="en-GB" sz="1300">
                <a:solidFill>
                  <a:srgbClr val="000000"/>
                </a:solidFill>
              </a:rPr>
              <a:t>From L, we can go to E and M.</a:t>
            </a:r>
            <a:endParaRPr sz="1300">
              <a:solidFill>
                <a:srgbClr val="000000"/>
              </a:solidFill>
            </a:endParaRPr>
          </a:p>
          <a:p>
            <a:pPr indent="0" lvl="0" marL="177800" rtl="0" algn="l">
              <a:spcBef>
                <a:spcPts val="600"/>
              </a:spcBef>
              <a:spcAft>
                <a:spcPts val="0"/>
              </a:spcAft>
              <a:buNone/>
            </a:pPr>
            <a:r>
              <a:rPr lang="en-GB" sz="1300">
                <a:solidFill>
                  <a:srgbClr val="000000"/>
                </a:solidFill>
              </a:rPr>
              <a:t>L—&gt;E= 10+8 = 18</a:t>
            </a:r>
            <a:endParaRPr sz="1300">
              <a:solidFill>
                <a:srgbClr val="000000"/>
              </a:solidFill>
            </a:endParaRPr>
          </a:p>
          <a:p>
            <a:pPr indent="0" lvl="0" marL="177800" rtl="0" algn="l">
              <a:spcBef>
                <a:spcPts val="600"/>
              </a:spcBef>
              <a:spcAft>
                <a:spcPts val="0"/>
              </a:spcAft>
              <a:buNone/>
            </a:pPr>
            <a:r>
              <a:rPr lang="en-GB" sz="1300">
                <a:solidFill>
                  <a:srgbClr val="000000"/>
                </a:solidFill>
              </a:rPr>
              <a:t>L—&gt;M= 10+1 = 11</a:t>
            </a:r>
            <a:endParaRPr sz="1300">
              <a:solidFill>
                <a:srgbClr val="000000"/>
              </a:solidFill>
            </a:endParaRPr>
          </a:p>
          <a:p>
            <a:pPr indent="0" lvl="0" marL="0" rtl="0" algn="l">
              <a:spcBef>
                <a:spcPts val="600"/>
              </a:spcBef>
              <a:spcAft>
                <a:spcPts val="600"/>
              </a:spcAft>
              <a:buNone/>
            </a:pPr>
            <a:r>
              <a:t/>
            </a:r>
            <a:endParaRPr b="1" sz="1050">
              <a:solidFill>
                <a:srgbClr val="000000"/>
              </a:solidFill>
              <a:latin typeface="Arial"/>
              <a:ea typeface="Arial"/>
              <a:cs typeface="Arial"/>
              <a:sym typeface="Arial"/>
            </a:endParaRPr>
          </a:p>
        </p:txBody>
      </p:sp>
      <p:graphicFrame>
        <p:nvGraphicFramePr>
          <p:cNvPr id="179" name="Google Shape;179;p28"/>
          <p:cNvGraphicFramePr/>
          <p:nvPr/>
        </p:nvGraphicFramePr>
        <p:xfrm>
          <a:off x="586600" y="4015600"/>
          <a:ext cx="3000000" cy="3000000"/>
        </p:xfrm>
        <a:graphic>
          <a:graphicData uri="http://schemas.openxmlformats.org/drawingml/2006/table">
            <a:tbl>
              <a:tblPr>
                <a:noFill/>
                <a:tableStyleId>{61D7FE95-ECDF-4779-B0DD-DC1735C254E2}</a:tableStyleId>
              </a:tblPr>
              <a:tblGrid>
                <a:gridCol w="525550"/>
                <a:gridCol w="541475"/>
                <a:gridCol w="525550"/>
                <a:gridCol w="525550"/>
                <a:gridCol w="541475"/>
                <a:gridCol w="525550"/>
                <a:gridCol w="541475"/>
                <a:gridCol w="525550"/>
                <a:gridCol w="525550"/>
                <a:gridCol w="541475"/>
                <a:gridCol w="525550"/>
                <a:gridCol w="525550"/>
                <a:gridCol w="541475"/>
                <a:gridCol w="52555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80" name="Google Shape;180;p28"/>
          <p:cNvGraphicFramePr/>
          <p:nvPr/>
        </p:nvGraphicFramePr>
        <p:xfrm>
          <a:off x="586600" y="1866900"/>
          <a:ext cx="3000000" cy="3000000"/>
        </p:xfrm>
        <a:graphic>
          <a:graphicData uri="http://schemas.openxmlformats.org/drawingml/2006/table">
            <a:tbl>
              <a:tblPr>
                <a:noFill/>
                <a:tableStyleId>{61D7FE95-ECDF-4779-B0DD-DC1735C254E2}</a:tableStyleId>
              </a:tblPr>
              <a:tblGrid>
                <a:gridCol w="521625"/>
                <a:gridCol w="537425"/>
                <a:gridCol w="521625"/>
                <a:gridCol w="521625"/>
                <a:gridCol w="537425"/>
                <a:gridCol w="521625"/>
                <a:gridCol w="537425"/>
                <a:gridCol w="521625"/>
                <a:gridCol w="521625"/>
                <a:gridCol w="537425"/>
                <a:gridCol w="521625"/>
                <a:gridCol w="521625"/>
                <a:gridCol w="537425"/>
                <a:gridCol w="5216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86" name="Google Shape;18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14:</a:t>
            </a:r>
            <a:endParaRPr sz="1300">
              <a:solidFill>
                <a:srgbClr val="000000"/>
              </a:solidFill>
            </a:endParaRPr>
          </a:p>
          <a:p>
            <a:pPr indent="0" lvl="0" marL="177800" rtl="0" algn="l">
              <a:spcBef>
                <a:spcPts val="600"/>
              </a:spcBef>
              <a:spcAft>
                <a:spcPts val="0"/>
              </a:spcAft>
              <a:buNone/>
            </a:pPr>
            <a:r>
              <a:rPr lang="en-GB" sz="1300">
                <a:solidFill>
                  <a:srgbClr val="000000"/>
                </a:solidFill>
              </a:rPr>
              <a:t>From M, we can’t go anywhere.</a:t>
            </a:r>
            <a:endParaRPr sz="1300">
              <a:solidFill>
                <a:srgbClr val="000000"/>
              </a:solidFill>
            </a:endParaRPr>
          </a:p>
          <a:p>
            <a:pPr indent="0" lvl="0" marL="0" rtl="0" algn="l">
              <a:spcBef>
                <a:spcPts val="600"/>
              </a:spcBef>
              <a:spcAft>
                <a:spcPts val="0"/>
              </a:spcAft>
              <a:buNone/>
            </a:pPr>
            <a:r>
              <a:t/>
            </a:r>
            <a:endParaRPr b="1"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graphicFrame>
        <p:nvGraphicFramePr>
          <p:cNvPr id="187" name="Google Shape;187;p29"/>
          <p:cNvGraphicFramePr/>
          <p:nvPr/>
        </p:nvGraphicFramePr>
        <p:xfrm>
          <a:off x="497525" y="2031713"/>
          <a:ext cx="3000000" cy="3000000"/>
        </p:xfrm>
        <a:graphic>
          <a:graphicData uri="http://schemas.openxmlformats.org/drawingml/2006/table">
            <a:tbl>
              <a:tblPr>
                <a:noFill/>
                <a:tableStyleId>{61D7FE95-ECDF-4779-B0DD-DC1735C254E2}</a:tableStyleId>
              </a:tblPr>
              <a:tblGrid>
                <a:gridCol w="520825"/>
                <a:gridCol w="536625"/>
                <a:gridCol w="520825"/>
                <a:gridCol w="520825"/>
                <a:gridCol w="536625"/>
                <a:gridCol w="520825"/>
                <a:gridCol w="536625"/>
                <a:gridCol w="520825"/>
                <a:gridCol w="520825"/>
                <a:gridCol w="536625"/>
                <a:gridCol w="520825"/>
                <a:gridCol w="520825"/>
                <a:gridCol w="536625"/>
                <a:gridCol w="5208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193" name="Google Shape;193;p30"/>
          <p:cNvSpPr txBox="1"/>
          <p:nvPr>
            <p:ph idx="1" type="body"/>
          </p:nvPr>
        </p:nvSpPr>
        <p:spPr>
          <a:xfrm>
            <a:off x="311700" y="10102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300">
                <a:solidFill>
                  <a:srgbClr val="000000"/>
                </a:solidFill>
              </a:rPr>
              <a:t>Cycle 2: </a:t>
            </a:r>
            <a:endParaRPr b="1" sz="1300">
              <a:solidFill>
                <a:srgbClr val="000000"/>
              </a:solidFill>
            </a:endParaRPr>
          </a:p>
          <a:p>
            <a:pPr indent="0" lvl="0" marL="0" rtl="0" algn="l">
              <a:spcBef>
                <a:spcPts val="600"/>
              </a:spcBef>
              <a:spcAft>
                <a:spcPts val="0"/>
              </a:spcAft>
              <a:buNone/>
            </a:pPr>
            <a:r>
              <a:rPr lang="en-GB" sz="1300">
                <a:solidFill>
                  <a:srgbClr val="000000"/>
                </a:solidFill>
              </a:rPr>
              <a:t>Set all the distances to infinity</a:t>
            </a:r>
            <a:endParaRPr sz="1300">
              <a:solidFill>
                <a:srgbClr val="000000"/>
              </a:solidFill>
            </a:endParaRPr>
          </a:p>
          <a:p>
            <a:pPr indent="0" lvl="0" marL="0" rtl="0" algn="l">
              <a:spcBef>
                <a:spcPts val="6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rPr lang="en-GB" sz="1300">
                <a:solidFill>
                  <a:srgbClr val="000000"/>
                </a:solidFill>
              </a:rPr>
              <a:t>Iteration 1: </a:t>
            </a:r>
            <a:endParaRPr sz="1300">
              <a:solidFill>
                <a:srgbClr val="000000"/>
              </a:solidFill>
            </a:endParaRPr>
          </a:p>
          <a:p>
            <a:pPr indent="0" lvl="0" marL="177800" rtl="0" algn="l">
              <a:spcBef>
                <a:spcPts val="600"/>
              </a:spcBef>
              <a:spcAft>
                <a:spcPts val="0"/>
              </a:spcAft>
              <a:buNone/>
            </a:pPr>
            <a:r>
              <a:rPr lang="en-GB" sz="1300">
                <a:solidFill>
                  <a:srgbClr val="000000"/>
                </a:solidFill>
              </a:rPr>
              <a:t>From S, we can go to A and B.</a:t>
            </a:r>
            <a:endParaRPr sz="1300">
              <a:solidFill>
                <a:srgbClr val="000000"/>
              </a:solidFill>
            </a:endParaRPr>
          </a:p>
          <a:p>
            <a:pPr indent="0" lvl="0" marL="177800" rtl="0" algn="l">
              <a:spcBef>
                <a:spcPts val="600"/>
              </a:spcBef>
              <a:spcAft>
                <a:spcPts val="0"/>
              </a:spcAft>
              <a:buNone/>
            </a:pPr>
            <a:r>
              <a:rPr lang="en-GB" sz="1300">
                <a:solidFill>
                  <a:srgbClr val="000000"/>
                </a:solidFill>
              </a:rPr>
              <a:t>S—&gt;A = 0+1 = 1</a:t>
            </a:r>
            <a:endParaRPr sz="1300">
              <a:solidFill>
                <a:srgbClr val="000000"/>
              </a:solidFill>
            </a:endParaRPr>
          </a:p>
          <a:p>
            <a:pPr indent="0" lvl="0" marL="177800" rtl="0" algn="l">
              <a:spcBef>
                <a:spcPts val="600"/>
              </a:spcBef>
              <a:spcAft>
                <a:spcPts val="0"/>
              </a:spcAft>
              <a:buNone/>
            </a:pPr>
            <a:r>
              <a:rPr lang="en-GB" sz="1300">
                <a:solidFill>
                  <a:srgbClr val="000000"/>
                </a:solidFill>
              </a:rPr>
              <a:t>S—&gt;B = 0+3 = 3</a:t>
            </a:r>
            <a:endParaRPr sz="1300">
              <a:solidFill>
                <a:srgbClr val="000000"/>
              </a:solidFill>
            </a:endParaRPr>
          </a:p>
          <a:p>
            <a:pPr indent="0" lvl="0" marL="0" rtl="0" algn="l">
              <a:spcBef>
                <a:spcPts val="600"/>
              </a:spcBef>
              <a:spcAft>
                <a:spcPts val="1200"/>
              </a:spcAft>
              <a:buNone/>
            </a:pPr>
            <a:r>
              <a:t/>
            </a:r>
            <a:endParaRPr/>
          </a:p>
        </p:txBody>
      </p:sp>
      <p:graphicFrame>
        <p:nvGraphicFramePr>
          <p:cNvPr id="194" name="Google Shape;194;p30"/>
          <p:cNvGraphicFramePr/>
          <p:nvPr/>
        </p:nvGraphicFramePr>
        <p:xfrm>
          <a:off x="375075" y="1621975"/>
          <a:ext cx="3000000" cy="3000000"/>
        </p:xfrm>
        <a:graphic>
          <a:graphicData uri="http://schemas.openxmlformats.org/drawingml/2006/table">
            <a:tbl>
              <a:tblPr>
                <a:noFill/>
                <a:tableStyleId>{61D7FE95-ECDF-4779-B0DD-DC1735C254E2}</a:tableStyleId>
              </a:tblPr>
              <a:tblGrid>
                <a:gridCol w="574175"/>
                <a:gridCol w="574175"/>
                <a:gridCol w="574175"/>
                <a:gridCol w="574175"/>
                <a:gridCol w="574175"/>
                <a:gridCol w="574175"/>
                <a:gridCol w="592125"/>
                <a:gridCol w="574175"/>
                <a:gridCol w="574175"/>
                <a:gridCol w="574175"/>
                <a:gridCol w="574175"/>
                <a:gridCol w="574175"/>
                <a:gridCol w="574175"/>
                <a:gridCol w="57417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195" name="Google Shape;195;p30"/>
          <p:cNvGraphicFramePr/>
          <p:nvPr/>
        </p:nvGraphicFramePr>
        <p:xfrm>
          <a:off x="375075" y="3826325"/>
          <a:ext cx="3000000" cy="3000000"/>
        </p:xfrm>
        <a:graphic>
          <a:graphicData uri="http://schemas.openxmlformats.org/drawingml/2006/table">
            <a:tbl>
              <a:tblPr>
                <a:noFill/>
                <a:tableStyleId>{61D7FE95-ECDF-4779-B0DD-DC1735C254E2}</a:tableStyleId>
              </a:tblPr>
              <a:tblGrid>
                <a:gridCol w="574175"/>
                <a:gridCol w="574175"/>
                <a:gridCol w="574175"/>
                <a:gridCol w="574175"/>
                <a:gridCol w="574175"/>
                <a:gridCol w="574175"/>
                <a:gridCol w="592125"/>
                <a:gridCol w="574175"/>
                <a:gridCol w="574175"/>
                <a:gridCol w="574175"/>
                <a:gridCol w="574175"/>
                <a:gridCol w="574175"/>
                <a:gridCol w="574175"/>
                <a:gridCol w="57417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01" name="Google Shape;20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2: </a:t>
            </a:r>
            <a:endParaRPr sz="1300">
              <a:solidFill>
                <a:srgbClr val="000000"/>
              </a:solidFill>
            </a:endParaRPr>
          </a:p>
          <a:p>
            <a:pPr indent="0" lvl="0" marL="177800" rtl="0" algn="l">
              <a:spcBef>
                <a:spcPts val="600"/>
              </a:spcBef>
              <a:spcAft>
                <a:spcPts val="0"/>
              </a:spcAft>
              <a:buNone/>
            </a:pPr>
            <a:r>
              <a:rPr lang="en-GB" sz="1300">
                <a:solidFill>
                  <a:srgbClr val="000000"/>
                </a:solidFill>
              </a:rPr>
              <a:t>From A,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p>
          <a:p>
            <a:pPr indent="0" lvl="0" marL="0" rtl="0" algn="l">
              <a:spcBef>
                <a:spcPts val="12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3: </a:t>
            </a:r>
            <a:endParaRPr sz="1300">
              <a:solidFill>
                <a:srgbClr val="000000"/>
              </a:solidFill>
            </a:endParaRPr>
          </a:p>
          <a:p>
            <a:pPr indent="0" lvl="0" marL="177800" rtl="0" algn="l">
              <a:spcBef>
                <a:spcPts val="600"/>
              </a:spcBef>
              <a:spcAft>
                <a:spcPts val="0"/>
              </a:spcAft>
              <a:buNone/>
            </a:pPr>
            <a:r>
              <a:rPr lang="en-GB" sz="1300">
                <a:solidFill>
                  <a:srgbClr val="000000"/>
                </a:solidFill>
              </a:rPr>
              <a:t>From B, we can go to C and D.</a:t>
            </a:r>
            <a:endParaRPr sz="1300">
              <a:solidFill>
                <a:srgbClr val="000000"/>
              </a:solidFill>
            </a:endParaRPr>
          </a:p>
          <a:p>
            <a:pPr indent="0" lvl="0" marL="177800" rtl="0" algn="l">
              <a:spcBef>
                <a:spcPts val="600"/>
              </a:spcBef>
              <a:spcAft>
                <a:spcPts val="0"/>
              </a:spcAft>
              <a:buNone/>
            </a:pPr>
            <a:r>
              <a:rPr lang="en-GB" sz="1300">
                <a:solidFill>
                  <a:srgbClr val="000000"/>
                </a:solidFill>
              </a:rPr>
              <a:t>B—&gt;C = 3+2 = 5</a:t>
            </a:r>
            <a:endParaRPr sz="1300">
              <a:solidFill>
                <a:srgbClr val="000000"/>
              </a:solidFill>
            </a:endParaRPr>
          </a:p>
          <a:p>
            <a:pPr indent="0" lvl="0" marL="177800" rtl="0" algn="l">
              <a:spcBef>
                <a:spcPts val="600"/>
              </a:spcBef>
              <a:spcAft>
                <a:spcPts val="0"/>
              </a:spcAft>
              <a:buNone/>
            </a:pPr>
            <a:r>
              <a:rPr lang="en-GB" sz="1300">
                <a:solidFill>
                  <a:srgbClr val="000000"/>
                </a:solidFill>
              </a:rPr>
              <a:t>B—&gt;D = 3+2 = 5</a:t>
            </a:r>
            <a:endParaRPr sz="1300">
              <a:solidFill>
                <a:srgbClr val="000000"/>
              </a:solidFill>
            </a:endParaRPr>
          </a:p>
          <a:p>
            <a:pPr indent="0" lvl="0" marL="0" rtl="0" algn="l">
              <a:spcBef>
                <a:spcPts val="600"/>
              </a:spcBef>
              <a:spcAft>
                <a:spcPts val="1200"/>
              </a:spcAft>
              <a:buNone/>
            </a:pPr>
            <a:r>
              <a:t/>
            </a:r>
            <a:endParaRPr sz="1300"/>
          </a:p>
        </p:txBody>
      </p:sp>
      <p:graphicFrame>
        <p:nvGraphicFramePr>
          <p:cNvPr id="202" name="Google Shape;202;p31"/>
          <p:cNvGraphicFramePr/>
          <p:nvPr/>
        </p:nvGraphicFramePr>
        <p:xfrm>
          <a:off x="575475" y="1889175"/>
          <a:ext cx="3000000" cy="3000000"/>
        </p:xfrm>
        <a:graphic>
          <a:graphicData uri="http://schemas.openxmlformats.org/drawingml/2006/table">
            <a:tbl>
              <a:tblPr>
                <a:noFill/>
                <a:tableStyleId>{61D7FE95-ECDF-4779-B0DD-DC1735C254E2}</a:tableStyleId>
              </a:tblPr>
              <a:tblGrid>
                <a:gridCol w="548000"/>
                <a:gridCol w="548000"/>
                <a:gridCol w="548000"/>
                <a:gridCol w="548000"/>
                <a:gridCol w="548000"/>
                <a:gridCol w="548000"/>
                <a:gridCol w="565125"/>
                <a:gridCol w="548000"/>
                <a:gridCol w="548000"/>
                <a:gridCol w="548000"/>
                <a:gridCol w="548000"/>
                <a:gridCol w="548000"/>
                <a:gridCol w="548000"/>
                <a:gridCol w="54800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203" name="Google Shape;203;p31"/>
          <p:cNvGraphicFramePr/>
          <p:nvPr/>
        </p:nvGraphicFramePr>
        <p:xfrm>
          <a:off x="575475" y="4093525"/>
          <a:ext cx="3000000" cy="3000000"/>
        </p:xfrm>
        <a:graphic>
          <a:graphicData uri="http://schemas.openxmlformats.org/drawingml/2006/table">
            <a:tbl>
              <a:tblPr>
                <a:noFill/>
                <a:tableStyleId>{61D7FE95-ECDF-4779-B0DD-DC1735C254E2}</a:tableStyleId>
              </a:tblPr>
              <a:tblGrid>
                <a:gridCol w="548000"/>
                <a:gridCol w="548000"/>
                <a:gridCol w="548000"/>
                <a:gridCol w="548000"/>
                <a:gridCol w="548000"/>
                <a:gridCol w="548000"/>
                <a:gridCol w="565125"/>
                <a:gridCol w="548000"/>
                <a:gridCol w="548000"/>
                <a:gridCol w="548000"/>
                <a:gridCol w="548000"/>
                <a:gridCol w="548000"/>
                <a:gridCol w="548000"/>
                <a:gridCol w="54800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Introduction</a:t>
            </a:r>
            <a:endParaRPr/>
          </a:p>
          <a:p>
            <a:pPr indent="-342900" lvl="0" marL="457200" rtl="0" algn="l">
              <a:spcBef>
                <a:spcPts val="0"/>
              </a:spcBef>
              <a:spcAft>
                <a:spcPts val="0"/>
              </a:spcAft>
              <a:buSzPts val="1800"/>
              <a:buAutoNum type="arabicPeriod"/>
            </a:pPr>
            <a:r>
              <a:rPr lang="en-GB"/>
              <a:t>Bellman Ford</a:t>
            </a:r>
            <a:r>
              <a:rPr lang="en-GB"/>
              <a:t> </a:t>
            </a:r>
            <a:r>
              <a:rPr lang="en-GB"/>
              <a:t>Algorithm</a:t>
            </a:r>
            <a:endParaRPr/>
          </a:p>
          <a:p>
            <a:pPr indent="-342900" lvl="0" marL="457200" rtl="0" algn="l">
              <a:spcBef>
                <a:spcPts val="0"/>
              </a:spcBef>
              <a:spcAft>
                <a:spcPts val="0"/>
              </a:spcAft>
              <a:buSzPts val="1800"/>
              <a:buAutoNum type="arabicPeriod"/>
            </a:pPr>
            <a:r>
              <a:rPr lang="en-GB"/>
              <a:t>Dijkstra’s Algorithm</a:t>
            </a:r>
            <a:endParaRPr/>
          </a:p>
          <a:p>
            <a:pPr indent="-342900" lvl="0" marL="457200" rtl="0" algn="l">
              <a:spcBef>
                <a:spcPts val="0"/>
              </a:spcBef>
              <a:spcAft>
                <a:spcPts val="0"/>
              </a:spcAft>
              <a:buSzPts val="1800"/>
              <a:buAutoNum type="arabicPeriod"/>
            </a:pPr>
            <a:r>
              <a:rPr lang="en-GB"/>
              <a:t>Problem Statement</a:t>
            </a:r>
            <a:endParaRPr/>
          </a:p>
          <a:p>
            <a:pPr indent="-342900" lvl="0" marL="457200" rtl="0" algn="l">
              <a:spcBef>
                <a:spcPts val="0"/>
              </a:spcBef>
              <a:spcAft>
                <a:spcPts val="0"/>
              </a:spcAft>
              <a:buSzPts val="1800"/>
              <a:buAutoNum type="arabicPeriod"/>
            </a:pPr>
            <a:r>
              <a:rPr lang="en-GB"/>
              <a:t>Converting Maze into graph</a:t>
            </a:r>
            <a:endParaRPr/>
          </a:p>
          <a:p>
            <a:pPr indent="-342900" lvl="0" marL="457200" rtl="0" algn="l">
              <a:spcBef>
                <a:spcPts val="0"/>
              </a:spcBef>
              <a:spcAft>
                <a:spcPts val="0"/>
              </a:spcAft>
              <a:buSzPts val="1800"/>
              <a:buAutoNum type="arabicPeriod"/>
            </a:pPr>
            <a:r>
              <a:rPr lang="en-GB"/>
              <a:t>Solution using </a:t>
            </a:r>
            <a:r>
              <a:rPr lang="en-GB"/>
              <a:t>Bellman Ford Algorithm</a:t>
            </a:r>
            <a:endParaRPr/>
          </a:p>
          <a:p>
            <a:pPr indent="-342900" lvl="0" marL="457200" rtl="0" algn="l">
              <a:spcBef>
                <a:spcPts val="0"/>
              </a:spcBef>
              <a:spcAft>
                <a:spcPts val="0"/>
              </a:spcAft>
              <a:buSzPts val="1800"/>
              <a:buAutoNum type="arabicPeriod"/>
            </a:pPr>
            <a:r>
              <a:rPr lang="en-GB"/>
              <a:t>Solution using </a:t>
            </a:r>
            <a:r>
              <a:rPr lang="en-GB"/>
              <a:t>Dijkstra’s Algorithm</a:t>
            </a:r>
            <a:endParaRPr/>
          </a:p>
          <a:p>
            <a:pPr indent="-342900" lvl="0" marL="457200" rtl="0" algn="l">
              <a:spcBef>
                <a:spcPts val="0"/>
              </a:spcBef>
              <a:spcAft>
                <a:spcPts val="0"/>
              </a:spcAft>
              <a:buSzPts val="1800"/>
              <a:buAutoNum type="arabicPeriod"/>
            </a:pPr>
            <a:r>
              <a:rPr lang="en-GB"/>
              <a:t>Time Complexity Comparison</a:t>
            </a:r>
            <a:endParaRPr/>
          </a:p>
          <a:p>
            <a:pPr indent="-342900" lvl="0" marL="457200" rtl="0" algn="l">
              <a:spcBef>
                <a:spcPts val="0"/>
              </a:spcBef>
              <a:spcAft>
                <a:spcPts val="0"/>
              </a:spcAft>
              <a:buSzPts val="1800"/>
              <a:buAutoNum type="arabicPeriod"/>
            </a:pPr>
            <a:r>
              <a:rPr lang="en-GB"/>
              <a:t>Step Count</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09" name="Google Shape;209;p32"/>
          <p:cNvSpPr txBox="1"/>
          <p:nvPr>
            <p:ph idx="1" type="body"/>
          </p:nvPr>
        </p:nvSpPr>
        <p:spPr>
          <a:xfrm>
            <a:off x="311700" y="954600"/>
            <a:ext cx="8520600" cy="38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4:</a:t>
            </a:r>
            <a:endParaRPr sz="1300">
              <a:solidFill>
                <a:srgbClr val="000000"/>
              </a:solidFill>
            </a:endParaRPr>
          </a:p>
          <a:p>
            <a:pPr indent="0" lvl="0" marL="177800" rtl="0" algn="l">
              <a:spcBef>
                <a:spcPts val="600"/>
              </a:spcBef>
              <a:spcAft>
                <a:spcPts val="0"/>
              </a:spcAft>
              <a:buNone/>
            </a:pPr>
            <a:r>
              <a:rPr lang="en-GB" sz="1300">
                <a:solidFill>
                  <a:srgbClr val="000000"/>
                </a:solidFill>
              </a:rPr>
              <a:t>From C, we can go to F , I and J.</a:t>
            </a:r>
            <a:endParaRPr sz="1300">
              <a:solidFill>
                <a:srgbClr val="000000"/>
              </a:solidFill>
            </a:endParaRPr>
          </a:p>
          <a:p>
            <a:pPr indent="0" lvl="0" marL="177800" rtl="0" algn="l">
              <a:spcBef>
                <a:spcPts val="600"/>
              </a:spcBef>
              <a:spcAft>
                <a:spcPts val="0"/>
              </a:spcAft>
              <a:buNone/>
            </a:pPr>
            <a:r>
              <a:rPr lang="en-GB" sz="1300">
                <a:solidFill>
                  <a:srgbClr val="000000"/>
                </a:solidFill>
              </a:rPr>
              <a:t>C—&gt;F = 5+1 = 6</a:t>
            </a:r>
            <a:endParaRPr sz="1300">
              <a:solidFill>
                <a:srgbClr val="000000"/>
              </a:solidFill>
            </a:endParaRPr>
          </a:p>
          <a:p>
            <a:pPr indent="0" lvl="0" marL="177800" rtl="0" algn="l">
              <a:spcBef>
                <a:spcPts val="600"/>
              </a:spcBef>
              <a:spcAft>
                <a:spcPts val="0"/>
              </a:spcAft>
              <a:buNone/>
            </a:pPr>
            <a:r>
              <a:rPr lang="en-GB" sz="1300">
                <a:solidFill>
                  <a:srgbClr val="000000"/>
                </a:solidFill>
              </a:rPr>
              <a:t>C—&gt;I = 5+3 = 8</a:t>
            </a:r>
            <a:endParaRPr sz="1300">
              <a:solidFill>
                <a:srgbClr val="000000"/>
              </a:solidFill>
            </a:endParaRPr>
          </a:p>
          <a:p>
            <a:pPr indent="0" lvl="0" marL="177800" rtl="0" algn="l">
              <a:spcBef>
                <a:spcPts val="600"/>
              </a:spcBef>
              <a:spcAft>
                <a:spcPts val="0"/>
              </a:spcAft>
              <a:buNone/>
            </a:pPr>
            <a:r>
              <a:rPr lang="en-GB" sz="1300">
                <a:solidFill>
                  <a:srgbClr val="000000"/>
                </a:solidFill>
              </a:rPr>
              <a:t>C—&gt;J = 5+2 = 7</a:t>
            </a:r>
            <a:endParaRPr sz="1300">
              <a:solidFill>
                <a:srgbClr val="000000"/>
              </a:solidFil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0"/>
              </a:spcAft>
              <a:buNone/>
            </a:pPr>
            <a:r>
              <a:rPr lang="en-GB" sz="1300">
                <a:solidFill>
                  <a:srgbClr val="000000"/>
                </a:solidFill>
              </a:rPr>
              <a:t>Iteration 5:</a:t>
            </a:r>
            <a:endParaRPr sz="1300">
              <a:solidFill>
                <a:srgbClr val="000000"/>
              </a:solidFill>
            </a:endParaRPr>
          </a:p>
          <a:p>
            <a:pPr indent="0" lvl="0" marL="177800" rtl="0" algn="l">
              <a:spcBef>
                <a:spcPts val="600"/>
              </a:spcBef>
              <a:spcAft>
                <a:spcPts val="0"/>
              </a:spcAft>
              <a:buNone/>
            </a:pPr>
            <a:r>
              <a:rPr lang="en-GB" sz="1300">
                <a:solidFill>
                  <a:srgbClr val="000000"/>
                </a:solidFill>
              </a:rPr>
              <a:t>From D, we can’t go anywhere.</a:t>
            </a:r>
            <a:endParaRPr sz="1300">
              <a:solidFill>
                <a:srgbClr val="000000"/>
              </a:solidFill>
            </a:endParaRPr>
          </a:p>
          <a:p>
            <a:pPr indent="0" lvl="0" marL="0" rtl="0" algn="l">
              <a:spcBef>
                <a:spcPts val="600"/>
              </a:spcBef>
              <a:spcAft>
                <a:spcPts val="600"/>
              </a:spcAft>
              <a:buNone/>
            </a:pPr>
            <a:r>
              <a:t/>
            </a:r>
            <a:endParaRPr sz="1050">
              <a:solidFill>
                <a:srgbClr val="000000"/>
              </a:solidFill>
              <a:latin typeface="Arial"/>
              <a:ea typeface="Arial"/>
              <a:cs typeface="Arial"/>
              <a:sym typeface="Arial"/>
            </a:endParaRPr>
          </a:p>
        </p:txBody>
      </p:sp>
      <p:graphicFrame>
        <p:nvGraphicFramePr>
          <p:cNvPr id="210" name="Google Shape;210;p32"/>
          <p:cNvGraphicFramePr/>
          <p:nvPr/>
        </p:nvGraphicFramePr>
        <p:xfrm>
          <a:off x="575475" y="2461125"/>
          <a:ext cx="3000000" cy="3000000"/>
        </p:xfrm>
        <a:graphic>
          <a:graphicData uri="http://schemas.openxmlformats.org/drawingml/2006/table">
            <a:tbl>
              <a:tblPr>
                <a:noFill/>
                <a:tableStyleId>{61D7FE95-ECDF-4779-B0DD-DC1735C254E2}</a:tableStyleId>
              </a:tblPr>
              <a:tblGrid>
                <a:gridCol w="578925"/>
                <a:gridCol w="578925"/>
                <a:gridCol w="578925"/>
                <a:gridCol w="578925"/>
                <a:gridCol w="578925"/>
                <a:gridCol w="578925"/>
                <a:gridCol w="597025"/>
                <a:gridCol w="578925"/>
                <a:gridCol w="578925"/>
                <a:gridCol w="578925"/>
                <a:gridCol w="578925"/>
                <a:gridCol w="578925"/>
                <a:gridCol w="578925"/>
                <a:gridCol w="5789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211" name="Google Shape;211;p32"/>
          <p:cNvGraphicFramePr/>
          <p:nvPr/>
        </p:nvGraphicFramePr>
        <p:xfrm>
          <a:off x="575475" y="4015600"/>
          <a:ext cx="3000000" cy="3000000"/>
        </p:xfrm>
        <a:graphic>
          <a:graphicData uri="http://schemas.openxmlformats.org/drawingml/2006/table">
            <a:tbl>
              <a:tblPr>
                <a:noFill/>
                <a:tableStyleId>{61D7FE95-ECDF-4779-B0DD-DC1735C254E2}</a:tableStyleId>
              </a:tblPr>
              <a:tblGrid>
                <a:gridCol w="574000"/>
                <a:gridCol w="591400"/>
                <a:gridCol w="574000"/>
                <a:gridCol w="574000"/>
                <a:gridCol w="591400"/>
                <a:gridCol w="574000"/>
                <a:gridCol w="591400"/>
                <a:gridCol w="574000"/>
                <a:gridCol w="574000"/>
                <a:gridCol w="591400"/>
                <a:gridCol w="574000"/>
                <a:gridCol w="574000"/>
                <a:gridCol w="591400"/>
                <a:gridCol w="57400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17" name="Google Shape;21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300">
                <a:solidFill>
                  <a:srgbClr val="000000"/>
                </a:solidFill>
              </a:rPr>
              <a:t>Iteration 6:</a:t>
            </a:r>
            <a:endParaRPr sz="1300">
              <a:solidFill>
                <a:srgbClr val="000000"/>
              </a:solidFill>
            </a:endParaRPr>
          </a:p>
          <a:p>
            <a:pPr indent="0" lvl="0" marL="177800" rtl="0" algn="l">
              <a:spcBef>
                <a:spcPts val="600"/>
              </a:spcBef>
              <a:spcAft>
                <a:spcPts val="0"/>
              </a:spcAft>
              <a:buNone/>
            </a:pPr>
            <a:r>
              <a:rPr lang="en-GB" sz="1300">
                <a:solidFill>
                  <a:srgbClr val="000000"/>
                </a:solidFill>
              </a:rPr>
              <a:t>From E,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7:</a:t>
            </a:r>
            <a:endParaRPr sz="1300">
              <a:solidFill>
                <a:srgbClr val="000000"/>
              </a:solidFill>
            </a:endParaRPr>
          </a:p>
          <a:p>
            <a:pPr indent="0" lvl="0" marL="177800" rtl="0" algn="l">
              <a:spcBef>
                <a:spcPts val="600"/>
              </a:spcBef>
              <a:spcAft>
                <a:spcPts val="0"/>
              </a:spcAft>
              <a:buNone/>
            </a:pPr>
            <a:r>
              <a:rPr lang="en-GB" sz="1300">
                <a:solidFill>
                  <a:srgbClr val="000000"/>
                </a:solidFill>
              </a:rPr>
              <a:t>From F, we can go to G and H</a:t>
            </a:r>
            <a:endParaRPr sz="1300">
              <a:solidFill>
                <a:srgbClr val="000000"/>
              </a:solidFill>
            </a:endParaRPr>
          </a:p>
          <a:p>
            <a:pPr indent="0" lvl="0" marL="177800" rtl="0" algn="l">
              <a:spcBef>
                <a:spcPts val="600"/>
              </a:spcBef>
              <a:spcAft>
                <a:spcPts val="0"/>
              </a:spcAft>
              <a:buNone/>
            </a:pPr>
            <a:r>
              <a:rPr lang="en-GB" sz="1300">
                <a:solidFill>
                  <a:srgbClr val="000000"/>
                </a:solidFill>
              </a:rPr>
              <a:t>F—&gt;G = 6+5 = 11</a:t>
            </a:r>
            <a:endParaRPr sz="1300">
              <a:solidFill>
                <a:srgbClr val="000000"/>
              </a:solidFill>
            </a:endParaRPr>
          </a:p>
          <a:p>
            <a:pPr indent="0" lvl="0" marL="177800" rtl="0" algn="l">
              <a:spcBef>
                <a:spcPts val="600"/>
              </a:spcBef>
              <a:spcAft>
                <a:spcPts val="0"/>
              </a:spcAft>
              <a:buNone/>
            </a:pPr>
            <a:r>
              <a:rPr lang="en-GB" sz="1300">
                <a:solidFill>
                  <a:srgbClr val="000000"/>
                </a:solidFill>
              </a:rPr>
              <a:t>F—&gt;H = 6+5 = 11</a:t>
            </a:r>
            <a:endParaRPr sz="1300">
              <a:solidFill>
                <a:srgbClr val="000000"/>
              </a:solidFill>
            </a:endParaRPr>
          </a:p>
          <a:p>
            <a:pPr indent="0" lvl="0" marL="0" rtl="0" algn="l">
              <a:spcBef>
                <a:spcPts val="600"/>
              </a:spcBef>
              <a:spcAft>
                <a:spcPts val="0"/>
              </a:spcAft>
              <a:buNone/>
            </a:pPr>
            <a:r>
              <a:t/>
            </a:r>
            <a:endParaRPr b="1"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graphicFrame>
        <p:nvGraphicFramePr>
          <p:cNvPr id="218" name="Google Shape;218;p33"/>
          <p:cNvGraphicFramePr/>
          <p:nvPr/>
        </p:nvGraphicFramePr>
        <p:xfrm>
          <a:off x="586600" y="1844625"/>
          <a:ext cx="3000000" cy="3000000"/>
        </p:xfrm>
        <a:graphic>
          <a:graphicData uri="http://schemas.openxmlformats.org/drawingml/2006/table">
            <a:tbl>
              <a:tblPr>
                <a:noFill/>
                <a:tableStyleId>{61D7FE95-ECDF-4779-B0DD-DC1735C254E2}</a:tableStyleId>
              </a:tblPr>
              <a:tblGrid>
                <a:gridCol w="548800"/>
                <a:gridCol w="548800"/>
                <a:gridCol w="548800"/>
                <a:gridCol w="548800"/>
                <a:gridCol w="548800"/>
                <a:gridCol w="548800"/>
                <a:gridCol w="565925"/>
                <a:gridCol w="548800"/>
                <a:gridCol w="548800"/>
                <a:gridCol w="548800"/>
                <a:gridCol w="548800"/>
                <a:gridCol w="548800"/>
                <a:gridCol w="548800"/>
                <a:gridCol w="54880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219" name="Google Shape;219;p33"/>
          <p:cNvGraphicFramePr/>
          <p:nvPr/>
        </p:nvGraphicFramePr>
        <p:xfrm>
          <a:off x="586600" y="3837450"/>
          <a:ext cx="3000000" cy="3000000"/>
        </p:xfrm>
        <a:graphic>
          <a:graphicData uri="http://schemas.openxmlformats.org/drawingml/2006/table">
            <a:tbl>
              <a:tblPr>
                <a:noFill/>
                <a:tableStyleId>{61D7FE95-ECDF-4779-B0DD-DC1735C254E2}</a:tableStyleId>
              </a:tblPr>
              <a:tblGrid>
                <a:gridCol w="548800"/>
                <a:gridCol w="548800"/>
                <a:gridCol w="548800"/>
                <a:gridCol w="548800"/>
                <a:gridCol w="548800"/>
                <a:gridCol w="548800"/>
                <a:gridCol w="565950"/>
                <a:gridCol w="548800"/>
                <a:gridCol w="548800"/>
                <a:gridCol w="548800"/>
                <a:gridCol w="548800"/>
                <a:gridCol w="548800"/>
                <a:gridCol w="548800"/>
                <a:gridCol w="548800"/>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25" name="Google Shape;225;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8:</a:t>
            </a:r>
            <a:endParaRPr sz="1300">
              <a:solidFill>
                <a:srgbClr val="000000"/>
              </a:solidFill>
            </a:endParaRPr>
          </a:p>
          <a:p>
            <a:pPr indent="0" lvl="0" marL="177800" rtl="0" algn="l">
              <a:spcBef>
                <a:spcPts val="600"/>
              </a:spcBef>
              <a:spcAft>
                <a:spcPts val="0"/>
              </a:spcAft>
              <a:buNone/>
            </a:pPr>
            <a:r>
              <a:rPr lang="en-GB" sz="1300">
                <a:solidFill>
                  <a:srgbClr val="000000"/>
                </a:solidFill>
              </a:rPr>
              <a:t>From G,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9:</a:t>
            </a:r>
            <a:endParaRPr sz="1300">
              <a:solidFill>
                <a:srgbClr val="000000"/>
              </a:solidFill>
            </a:endParaRPr>
          </a:p>
          <a:p>
            <a:pPr indent="0" lvl="0" marL="177800" rtl="0" algn="l">
              <a:spcBef>
                <a:spcPts val="600"/>
              </a:spcBef>
              <a:spcAft>
                <a:spcPts val="0"/>
              </a:spcAft>
              <a:buNone/>
            </a:pPr>
            <a:r>
              <a:rPr lang="en-GB" sz="1300">
                <a:solidFill>
                  <a:srgbClr val="000000"/>
                </a:solidFill>
              </a:rPr>
              <a:t>From H, we can’t go anywhere.</a:t>
            </a:r>
            <a:endParaRPr sz="1300">
              <a:solidFill>
                <a:srgbClr val="000000"/>
              </a:solidFill>
            </a:endParaRPr>
          </a:p>
          <a:p>
            <a:pPr indent="0" lvl="0" marL="0" rtl="0" algn="l">
              <a:spcBef>
                <a:spcPts val="600"/>
              </a:spcBef>
              <a:spcAft>
                <a:spcPts val="0"/>
              </a:spcAft>
              <a:buNone/>
            </a:pPr>
            <a:r>
              <a:t/>
            </a:r>
            <a:endParaRPr b="1"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graphicFrame>
        <p:nvGraphicFramePr>
          <p:cNvPr id="226" name="Google Shape;226;p34"/>
          <p:cNvGraphicFramePr/>
          <p:nvPr/>
        </p:nvGraphicFramePr>
        <p:xfrm>
          <a:off x="586575" y="1900300"/>
          <a:ext cx="3000000" cy="3000000"/>
        </p:xfrm>
        <a:graphic>
          <a:graphicData uri="http://schemas.openxmlformats.org/drawingml/2006/table">
            <a:tbl>
              <a:tblPr>
                <a:noFill/>
                <a:tableStyleId>{61D7FE95-ECDF-4779-B0DD-DC1735C254E2}</a:tableStyleId>
              </a:tblPr>
              <a:tblGrid>
                <a:gridCol w="567025"/>
                <a:gridCol w="567025"/>
                <a:gridCol w="567025"/>
                <a:gridCol w="567025"/>
                <a:gridCol w="567025"/>
                <a:gridCol w="567025"/>
                <a:gridCol w="584750"/>
                <a:gridCol w="567025"/>
                <a:gridCol w="567025"/>
                <a:gridCol w="567025"/>
                <a:gridCol w="567025"/>
                <a:gridCol w="567025"/>
                <a:gridCol w="567025"/>
                <a:gridCol w="5670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227" name="Google Shape;227;p34"/>
          <p:cNvGraphicFramePr/>
          <p:nvPr/>
        </p:nvGraphicFramePr>
        <p:xfrm>
          <a:off x="586575" y="3490125"/>
          <a:ext cx="3000000" cy="3000000"/>
        </p:xfrm>
        <a:graphic>
          <a:graphicData uri="http://schemas.openxmlformats.org/drawingml/2006/table">
            <a:tbl>
              <a:tblPr>
                <a:noFill/>
                <a:tableStyleId>{61D7FE95-ECDF-4779-B0DD-DC1735C254E2}</a:tableStyleId>
              </a:tblPr>
              <a:tblGrid>
                <a:gridCol w="567025"/>
                <a:gridCol w="567025"/>
                <a:gridCol w="567025"/>
                <a:gridCol w="567025"/>
                <a:gridCol w="567025"/>
                <a:gridCol w="567025"/>
                <a:gridCol w="584750"/>
                <a:gridCol w="567025"/>
                <a:gridCol w="567025"/>
                <a:gridCol w="567025"/>
                <a:gridCol w="567025"/>
                <a:gridCol w="567025"/>
                <a:gridCol w="567025"/>
                <a:gridCol w="5670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33" name="Google Shape;233;p35"/>
          <p:cNvSpPr txBox="1"/>
          <p:nvPr>
            <p:ph idx="1" type="body"/>
          </p:nvPr>
        </p:nvSpPr>
        <p:spPr>
          <a:xfrm>
            <a:off x="311700" y="990850"/>
            <a:ext cx="8520600" cy="39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000000"/>
                </a:solidFill>
              </a:rPr>
              <a:t>Iteration 10:</a:t>
            </a:r>
            <a:endParaRPr sz="1300">
              <a:solidFill>
                <a:srgbClr val="000000"/>
              </a:solidFill>
            </a:endParaRPr>
          </a:p>
          <a:p>
            <a:pPr indent="0" lvl="0" marL="177800" rtl="0" algn="l">
              <a:spcBef>
                <a:spcPts val="600"/>
              </a:spcBef>
              <a:spcAft>
                <a:spcPts val="0"/>
              </a:spcAft>
              <a:buNone/>
            </a:pPr>
            <a:r>
              <a:rPr lang="en-GB" sz="1300">
                <a:solidFill>
                  <a:srgbClr val="000000"/>
                </a:solidFill>
              </a:rPr>
              <a:t>From I,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Iteration 11:</a:t>
            </a:r>
            <a:endParaRPr sz="1300">
              <a:solidFill>
                <a:srgbClr val="000000"/>
              </a:solidFill>
            </a:endParaRPr>
          </a:p>
          <a:p>
            <a:pPr indent="0" lvl="0" marL="177800" rtl="0" algn="l">
              <a:spcBef>
                <a:spcPts val="600"/>
              </a:spcBef>
              <a:spcAft>
                <a:spcPts val="0"/>
              </a:spcAft>
              <a:buNone/>
            </a:pPr>
            <a:r>
              <a:rPr lang="en-GB" sz="1300">
                <a:solidFill>
                  <a:srgbClr val="000000"/>
                </a:solidFill>
              </a:rPr>
              <a:t>From J, we can go to K and L.</a:t>
            </a:r>
            <a:endParaRPr sz="1300">
              <a:solidFill>
                <a:srgbClr val="000000"/>
              </a:solidFill>
            </a:endParaRPr>
          </a:p>
          <a:p>
            <a:pPr indent="0" lvl="0" marL="177800" rtl="0" algn="l">
              <a:spcBef>
                <a:spcPts val="600"/>
              </a:spcBef>
              <a:spcAft>
                <a:spcPts val="0"/>
              </a:spcAft>
              <a:buNone/>
            </a:pPr>
            <a:r>
              <a:rPr lang="en-GB" sz="1300">
                <a:solidFill>
                  <a:srgbClr val="000000"/>
                </a:solidFill>
              </a:rPr>
              <a:t>J—&gt;K = 7+5 = 12</a:t>
            </a:r>
            <a:endParaRPr sz="1300">
              <a:solidFill>
                <a:srgbClr val="000000"/>
              </a:solidFill>
            </a:endParaRPr>
          </a:p>
          <a:p>
            <a:pPr indent="0" lvl="0" marL="177800" rtl="0" algn="l">
              <a:spcBef>
                <a:spcPts val="600"/>
              </a:spcBef>
              <a:spcAft>
                <a:spcPts val="0"/>
              </a:spcAft>
              <a:buNone/>
            </a:pPr>
            <a:r>
              <a:rPr lang="en-GB" sz="1300">
                <a:solidFill>
                  <a:srgbClr val="000000"/>
                </a:solidFill>
              </a:rPr>
              <a:t>J—&gt;L = 7+3 = 10</a:t>
            </a:r>
            <a:endParaRPr sz="1300">
              <a:solidFill>
                <a:srgbClr val="000000"/>
              </a:solidFill>
            </a:endParaRPr>
          </a:p>
          <a:p>
            <a:pPr indent="0" lvl="0" marL="0" rtl="0" algn="l">
              <a:spcBef>
                <a:spcPts val="600"/>
              </a:spcBef>
              <a:spcAft>
                <a:spcPts val="0"/>
              </a:spcAft>
              <a:buNone/>
            </a:pPr>
            <a:r>
              <a:t/>
            </a:r>
            <a:endParaRPr b="1" sz="1300">
              <a:solidFill>
                <a:srgbClr val="000000"/>
              </a:solidFill>
              <a:latin typeface="Arial"/>
              <a:ea typeface="Arial"/>
              <a:cs typeface="Arial"/>
              <a:sym typeface="Arial"/>
            </a:endParaRPr>
          </a:p>
          <a:p>
            <a:pPr indent="0" lvl="0" marL="0" rtl="0" algn="l">
              <a:spcBef>
                <a:spcPts val="600"/>
              </a:spcBef>
              <a:spcAft>
                <a:spcPts val="1200"/>
              </a:spcAft>
              <a:buNone/>
            </a:pPr>
            <a:r>
              <a:t/>
            </a:r>
            <a:endParaRPr sz="1300"/>
          </a:p>
        </p:txBody>
      </p:sp>
      <p:graphicFrame>
        <p:nvGraphicFramePr>
          <p:cNvPr id="234" name="Google Shape;234;p35"/>
          <p:cNvGraphicFramePr/>
          <p:nvPr/>
        </p:nvGraphicFramePr>
        <p:xfrm>
          <a:off x="575450" y="1666500"/>
          <a:ext cx="3000000" cy="3000000"/>
        </p:xfrm>
        <a:graphic>
          <a:graphicData uri="http://schemas.openxmlformats.org/drawingml/2006/table">
            <a:tbl>
              <a:tblPr>
                <a:noFill/>
                <a:tableStyleId>{61D7FE95-ECDF-4779-B0DD-DC1735C254E2}</a:tableStyleId>
              </a:tblPr>
              <a:tblGrid>
                <a:gridCol w="550375"/>
                <a:gridCol w="550375"/>
                <a:gridCol w="550375"/>
                <a:gridCol w="550375"/>
                <a:gridCol w="550375"/>
                <a:gridCol w="550375"/>
                <a:gridCol w="567575"/>
                <a:gridCol w="550375"/>
                <a:gridCol w="550375"/>
                <a:gridCol w="550375"/>
                <a:gridCol w="550375"/>
                <a:gridCol w="550375"/>
                <a:gridCol w="550375"/>
                <a:gridCol w="55037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235" name="Google Shape;235;p35"/>
          <p:cNvGraphicFramePr/>
          <p:nvPr/>
        </p:nvGraphicFramePr>
        <p:xfrm>
          <a:off x="575450" y="4056700"/>
          <a:ext cx="3000000" cy="3000000"/>
        </p:xfrm>
        <a:graphic>
          <a:graphicData uri="http://schemas.openxmlformats.org/drawingml/2006/table">
            <a:tbl>
              <a:tblPr>
                <a:noFill/>
                <a:tableStyleId>{61D7FE95-ECDF-4779-B0DD-DC1735C254E2}</a:tableStyleId>
              </a:tblPr>
              <a:tblGrid>
                <a:gridCol w="550375"/>
                <a:gridCol w="550375"/>
                <a:gridCol w="550375"/>
                <a:gridCol w="550375"/>
                <a:gridCol w="550375"/>
                <a:gridCol w="550375"/>
                <a:gridCol w="567575"/>
                <a:gridCol w="550375"/>
                <a:gridCol w="550375"/>
                <a:gridCol w="550375"/>
                <a:gridCol w="550375"/>
                <a:gridCol w="550375"/>
                <a:gridCol w="550375"/>
                <a:gridCol w="55037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41" name="Google Shape;241;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Iteration 12:</a:t>
            </a:r>
            <a:endParaRPr sz="1300">
              <a:solidFill>
                <a:srgbClr val="000000"/>
              </a:solidFill>
            </a:endParaRPr>
          </a:p>
          <a:p>
            <a:pPr indent="0" lvl="0" marL="177800" rtl="0" algn="l">
              <a:spcBef>
                <a:spcPts val="600"/>
              </a:spcBef>
              <a:spcAft>
                <a:spcPts val="0"/>
              </a:spcAft>
              <a:buNone/>
            </a:pPr>
            <a:r>
              <a:rPr lang="en-GB" sz="1300">
                <a:solidFill>
                  <a:srgbClr val="000000"/>
                </a:solidFill>
              </a:rPr>
              <a:t>From K, we can’t go anywhere.</a:t>
            </a:r>
            <a:endParaRPr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t/>
            </a:r>
            <a:endParaRPr b="1" sz="1300">
              <a:solidFill>
                <a:srgbClr val="000000"/>
              </a:solidFill>
            </a:endParaRPr>
          </a:p>
          <a:p>
            <a:pPr indent="0" lvl="0" marL="0" rtl="0" algn="l">
              <a:spcBef>
                <a:spcPts val="600"/>
              </a:spcBef>
              <a:spcAft>
                <a:spcPts val="0"/>
              </a:spcAft>
              <a:buNone/>
            </a:pPr>
            <a:r>
              <a:rPr lang="en-GB" sz="1300">
                <a:solidFill>
                  <a:srgbClr val="000000"/>
                </a:solidFill>
              </a:rPr>
              <a:t>Iteration 13:</a:t>
            </a:r>
            <a:endParaRPr sz="1300">
              <a:solidFill>
                <a:srgbClr val="000000"/>
              </a:solidFill>
            </a:endParaRPr>
          </a:p>
          <a:p>
            <a:pPr indent="0" lvl="0" marL="177800" rtl="0" algn="l">
              <a:spcBef>
                <a:spcPts val="600"/>
              </a:spcBef>
              <a:spcAft>
                <a:spcPts val="0"/>
              </a:spcAft>
              <a:buNone/>
            </a:pPr>
            <a:r>
              <a:rPr lang="en-GB" sz="1300">
                <a:solidFill>
                  <a:srgbClr val="000000"/>
                </a:solidFill>
              </a:rPr>
              <a:t>From L, we can go to E and M.</a:t>
            </a:r>
            <a:endParaRPr sz="1300">
              <a:solidFill>
                <a:srgbClr val="000000"/>
              </a:solidFill>
            </a:endParaRPr>
          </a:p>
          <a:p>
            <a:pPr indent="0" lvl="0" marL="177800" rtl="0" algn="l">
              <a:spcBef>
                <a:spcPts val="600"/>
              </a:spcBef>
              <a:spcAft>
                <a:spcPts val="0"/>
              </a:spcAft>
              <a:buNone/>
            </a:pPr>
            <a:r>
              <a:rPr lang="en-GB" sz="1300">
                <a:solidFill>
                  <a:srgbClr val="000000"/>
                </a:solidFill>
              </a:rPr>
              <a:t>L—&gt;E= 10+8 = 18</a:t>
            </a:r>
            <a:endParaRPr sz="1300">
              <a:solidFill>
                <a:srgbClr val="000000"/>
              </a:solidFill>
            </a:endParaRPr>
          </a:p>
          <a:p>
            <a:pPr indent="0" lvl="0" marL="177800" rtl="0" algn="l">
              <a:spcBef>
                <a:spcPts val="600"/>
              </a:spcBef>
              <a:spcAft>
                <a:spcPts val="0"/>
              </a:spcAft>
              <a:buNone/>
            </a:pPr>
            <a:r>
              <a:rPr lang="en-GB" sz="1300">
                <a:solidFill>
                  <a:srgbClr val="000000"/>
                </a:solidFill>
              </a:rPr>
              <a:t>L—&gt;M= 10+1 = 11</a:t>
            </a:r>
            <a:endParaRPr sz="1300">
              <a:solidFill>
                <a:srgbClr val="000000"/>
              </a:solidFill>
            </a:endParaRPr>
          </a:p>
          <a:p>
            <a:pPr indent="0" lvl="0" marL="0" rtl="0" algn="l">
              <a:spcBef>
                <a:spcPts val="600"/>
              </a:spcBef>
              <a:spcAft>
                <a:spcPts val="600"/>
              </a:spcAft>
              <a:buNone/>
            </a:pPr>
            <a:r>
              <a:t/>
            </a:r>
            <a:endParaRPr b="1" sz="1050">
              <a:solidFill>
                <a:srgbClr val="000000"/>
              </a:solidFill>
              <a:latin typeface="Arial"/>
              <a:ea typeface="Arial"/>
              <a:cs typeface="Arial"/>
              <a:sym typeface="Arial"/>
            </a:endParaRPr>
          </a:p>
        </p:txBody>
      </p:sp>
      <p:graphicFrame>
        <p:nvGraphicFramePr>
          <p:cNvPr id="242" name="Google Shape;242;p36"/>
          <p:cNvGraphicFramePr/>
          <p:nvPr/>
        </p:nvGraphicFramePr>
        <p:xfrm>
          <a:off x="608850" y="1900475"/>
          <a:ext cx="3000000" cy="3000000"/>
        </p:xfrm>
        <a:graphic>
          <a:graphicData uri="http://schemas.openxmlformats.org/drawingml/2006/table">
            <a:tbl>
              <a:tblPr>
                <a:noFill/>
                <a:tableStyleId>{61D7FE95-ECDF-4779-B0DD-DC1735C254E2}</a:tableStyleId>
              </a:tblPr>
              <a:tblGrid>
                <a:gridCol w="538325"/>
                <a:gridCol w="538325"/>
                <a:gridCol w="538325"/>
                <a:gridCol w="538325"/>
                <a:gridCol w="538325"/>
                <a:gridCol w="538325"/>
                <a:gridCol w="538325"/>
                <a:gridCol w="538325"/>
                <a:gridCol w="538325"/>
                <a:gridCol w="538325"/>
                <a:gridCol w="538325"/>
                <a:gridCol w="538325"/>
                <a:gridCol w="538325"/>
                <a:gridCol w="538325"/>
              </a:tblGrid>
              <a:tr h="0">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0">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graphicFrame>
        <p:nvGraphicFramePr>
          <p:cNvPr id="243" name="Google Shape;243;p36"/>
          <p:cNvGraphicFramePr/>
          <p:nvPr/>
        </p:nvGraphicFramePr>
        <p:xfrm>
          <a:off x="608850" y="3971050"/>
          <a:ext cx="3000000" cy="3000000"/>
        </p:xfrm>
        <a:graphic>
          <a:graphicData uri="http://schemas.openxmlformats.org/drawingml/2006/table">
            <a:tbl>
              <a:tblPr>
                <a:noFill/>
                <a:tableStyleId>{61D7FE95-ECDF-4779-B0DD-DC1735C254E2}</a:tableStyleId>
              </a:tblPr>
              <a:tblGrid>
                <a:gridCol w="532925"/>
                <a:gridCol w="532925"/>
                <a:gridCol w="532925"/>
                <a:gridCol w="532925"/>
                <a:gridCol w="532925"/>
                <a:gridCol w="532925"/>
                <a:gridCol w="549575"/>
                <a:gridCol w="532925"/>
                <a:gridCol w="532925"/>
                <a:gridCol w="532925"/>
                <a:gridCol w="532925"/>
                <a:gridCol w="532925"/>
                <a:gridCol w="532925"/>
                <a:gridCol w="5329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Bellman Ford Algorithm(Contd.)</a:t>
            </a:r>
            <a:endParaRPr/>
          </a:p>
        </p:txBody>
      </p:sp>
      <p:sp>
        <p:nvSpPr>
          <p:cNvPr id="249" name="Google Shape;249;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300">
                <a:solidFill>
                  <a:srgbClr val="000000"/>
                </a:solidFill>
              </a:rPr>
              <a:t>Iteration 14:</a:t>
            </a:r>
            <a:endParaRPr sz="1300">
              <a:solidFill>
                <a:srgbClr val="000000"/>
              </a:solidFill>
            </a:endParaRPr>
          </a:p>
          <a:p>
            <a:pPr indent="0" lvl="0" marL="0" rtl="0" algn="l">
              <a:spcBef>
                <a:spcPts val="600"/>
              </a:spcBef>
              <a:spcAft>
                <a:spcPts val="0"/>
              </a:spcAft>
              <a:buNone/>
            </a:pPr>
            <a:r>
              <a:rPr lang="en-GB" sz="1300">
                <a:solidFill>
                  <a:srgbClr val="000000"/>
                </a:solidFill>
              </a:rPr>
              <a:t>  From M, we can’t go anywhere</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t/>
            </a:r>
            <a:endParaRPr sz="1300">
              <a:solidFill>
                <a:srgbClr val="000000"/>
              </a:solidFill>
            </a:endParaRPr>
          </a:p>
          <a:p>
            <a:pPr indent="0" lvl="0" marL="0" rtl="0" algn="l">
              <a:spcBef>
                <a:spcPts val="600"/>
              </a:spcBef>
              <a:spcAft>
                <a:spcPts val="0"/>
              </a:spcAft>
              <a:buNone/>
            </a:pPr>
            <a:r>
              <a:rPr lang="en-GB" sz="1300">
                <a:solidFill>
                  <a:srgbClr val="000000"/>
                </a:solidFill>
              </a:rPr>
              <a:t>Since, in this cycle no weights were updated, the process will stop here.</a:t>
            </a:r>
            <a:endParaRPr sz="1300">
              <a:solidFill>
                <a:srgbClr val="000000"/>
              </a:solidFill>
            </a:endParaRPr>
          </a:p>
          <a:p>
            <a:pPr indent="0" lvl="0" marL="0" rtl="0" algn="l">
              <a:spcBef>
                <a:spcPts val="600"/>
              </a:spcBef>
              <a:spcAft>
                <a:spcPts val="0"/>
              </a:spcAft>
              <a:buNone/>
            </a:pPr>
            <a:r>
              <a:rPr lang="en-GB" sz="1300">
                <a:solidFill>
                  <a:srgbClr val="000000"/>
                </a:solidFill>
              </a:rPr>
              <a:t>Hence, the weight of the shortest path from S to E is 18.</a:t>
            </a:r>
            <a:endParaRPr sz="1300">
              <a:solidFill>
                <a:srgbClr val="000000"/>
              </a:solidFill>
            </a:endParaRPr>
          </a:p>
          <a:p>
            <a:pPr indent="0" lvl="0" marL="0" rtl="0" algn="l">
              <a:spcBef>
                <a:spcPts val="600"/>
              </a:spcBef>
              <a:spcAft>
                <a:spcPts val="0"/>
              </a:spcAft>
              <a:buNone/>
            </a:pPr>
            <a:r>
              <a:rPr lang="en-GB" sz="1300">
                <a:solidFill>
                  <a:srgbClr val="000000"/>
                </a:solidFill>
              </a:rPr>
              <a:t>.</a:t>
            </a:r>
            <a:endParaRPr sz="1300">
              <a:solidFill>
                <a:srgbClr val="000000"/>
              </a:solidFill>
            </a:endParaRPr>
          </a:p>
          <a:p>
            <a:pPr indent="0" lvl="0" marL="0" rtl="0" algn="l">
              <a:spcBef>
                <a:spcPts val="600"/>
              </a:spcBef>
              <a:spcAft>
                <a:spcPts val="0"/>
              </a:spcAft>
              <a:buNone/>
            </a:pPr>
            <a:r>
              <a:t/>
            </a:r>
            <a:endParaRPr b="1"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graphicFrame>
        <p:nvGraphicFramePr>
          <p:cNvPr id="250" name="Google Shape;250;p37"/>
          <p:cNvGraphicFramePr/>
          <p:nvPr/>
        </p:nvGraphicFramePr>
        <p:xfrm>
          <a:off x="497525" y="2031713"/>
          <a:ext cx="3000000" cy="3000000"/>
        </p:xfrm>
        <a:graphic>
          <a:graphicData uri="http://schemas.openxmlformats.org/drawingml/2006/table">
            <a:tbl>
              <a:tblPr>
                <a:noFill/>
                <a:tableStyleId>{61D7FE95-ECDF-4779-B0DD-DC1735C254E2}</a:tableStyleId>
              </a:tblPr>
              <a:tblGrid>
                <a:gridCol w="520825"/>
                <a:gridCol w="536625"/>
                <a:gridCol w="520825"/>
                <a:gridCol w="520825"/>
                <a:gridCol w="536625"/>
                <a:gridCol w="520825"/>
                <a:gridCol w="536625"/>
                <a:gridCol w="520825"/>
                <a:gridCol w="520825"/>
                <a:gridCol w="536625"/>
                <a:gridCol w="520825"/>
                <a:gridCol w="520825"/>
                <a:gridCol w="536625"/>
                <a:gridCol w="520825"/>
              </a:tblGrid>
              <a:tr h="219075">
                <a:tc>
                  <a:txBody>
                    <a:bodyPr/>
                    <a:lstStyle/>
                    <a:p>
                      <a:pPr indent="0" lvl="0" marL="0" rtl="0" algn="l">
                        <a:lnSpc>
                          <a:spcPct val="115000"/>
                        </a:lnSpc>
                        <a:spcBef>
                          <a:spcPts val="0"/>
                        </a:spcBef>
                        <a:spcAft>
                          <a:spcPts val="0"/>
                        </a:spcAft>
                        <a:buNone/>
                      </a:pPr>
                      <a:r>
                        <a:rPr lang="en-GB" sz="1350"/>
                        <a:t>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3</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5</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6</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8</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7</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12</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10</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lang="en-GB" sz="1350"/>
                        <a:t>11</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9D9"/>
                    </a:solidFill>
                  </a:tcPr>
                </a:tc>
              </a:tr>
              <a:tr h="219075">
                <a:tc>
                  <a:txBody>
                    <a:bodyPr/>
                    <a:lstStyle/>
                    <a:p>
                      <a:pPr indent="0" lvl="0" marL="0" rtl="0" algn="l">
                        <a:lnSpc>
                          <a:spcPct val="115000"/>
                        </a:lnSpc>
                        <a:spcBef>
                          <a:spcPts val="0"/>
                        </a:spcBef>
                        <a:spcAft>
                          <a:spcPts val="0"/>
                        </a:spcAft>
                        <a:buNone/>
                      </a:pPr>
                      <a:r>
                        <a:rPr lang="en-GB" sz="1350"/>
                        <a:t>S</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A</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B</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C</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D</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E</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F</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G</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H</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I</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J</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K</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L</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CECEC"/>
                    </a:solidFill>
                  </a:tcPr>
                </a:tc>
                <a:tc>
                  <a:txBody>
                    <a:bodyPr/>
                    <a:lstStyle/>
                    <a:p>
                      <a:pPr indent="0" lvl="0" marL="0" rtl="0" algn="l">
                        <a:lnSpc>
                          <a:spcPct val="115000"/>
                        </a:lnSpc>
                        <a:spcBef>
                          <a:spcPts val="0"/>
                        </a:spcBef>
                        <a:spcAft>
                          <a:spcPts val="0"/>
                        </a:spcAft>
                        <a:buNone/>
                      </a:pPr>
                      <a:r>
                        <a:rPr lang="en-GB" sz="1350"/>
                        <a:t>M</a:t>
                      </a:r>
                      <a:endParaRPr sz="135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83B862"/>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2115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Using Dijkstra Algorithm</a:t>
            </a:r>
            <a:endParaRPr/>
          </a:p>
          <a:p>
            <a:pPr indent="0" lvl="0" marL="0" rtl="0" algn="l">
              <a:spcBef>
                <a:spcPts val="0"/>
              </a:spcBef>
              <a:spcAft>
                <a:spcPts val="0"/>
              </a:spcAft>
              <a:buNone/>
            </a:pPr>
            <a:r>
              <a:t/>
            </a:r>
            <a:endParaRPr/>
          </a:p>
        </p:txBody>
      </p:sp>
      <p:sp>
        <p:nvSpPr>
          <p:cNvPr id="256" name="Google Shape;256;p38"/>
          <p:cNvSpPr txBox="1"/>
          <p:nvPr>
            <p:ph idx="1" type="body"/>
          </p:nvPr>
        </p:nvSpPr>
        <p:spPr>
          <a:xfrm>
            <a:off x="6635350" y="1266325"/>
            <a:ext cx="2196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20DB05"/>
                </a:solidFill>
              </a:rPr>
              <a:t>V</a:t>
            </a:r>
            <a:r>
              <a:rPr lang="en-GB" sz="1300">
                <a:solidFill>
                  <a:srgbClr val="000000"/>
                </a:solidFill>
              </a:rPr>
              <a:t>: the current visiting node</a:t>
            </a:r>
            <a:endParaRPr sz="1300">
              <a:solidFill>
                <a:srgbClr val="000000"/>
              </a:solidFill>
            </a:endParaRPr>
          </a:p>
          <a:p>
            <a:pPr indent="0" lvl="0" marL="0" rtl="0" algn="l">
              <a:spcBef>
                <a:spcPts val="0"/>
              </a:spcBef>
              <a:spcAft>
                <a:spcPts val="0"/>
              </a:spcAft>
              <a:buNone/>
            </a:pPr>
            <a:r>
              <a:rPr lang="en-GB" sz="1300">
                <a:solidFill>
                  <a:srgbClr val="E66826"/>
                </a:solidFill>
              </a:rPr>
              <a:t>V</a:t>
            </a:r>
            <a:r>
              <a:rPr lang="en-GB" sz="1300">
                <a:solidFill>
                  <a:srgbClr val="000000"/>
                </a:solidFill>
              </a:rPr>
              <a:t>: the next node to visit</a:t>
            </a:r>
            <a:endParaRPr sz="1300">
              <a:solidFill>
                <a:srgbClr val="000000"/>
              </a:solidFill>
            </a:endParaRPr>
          </a:p>
          <a:p>
            <a:pPr indent="0" lvl="0" marL="0" rtl="0" algn="l">
              <a:spcBef>
                <a:spcPts val="0"/>
              </a:spcBef>
              <a:spcAft>
                <a:spcPts val="0"/>
              </a:spcAft>
              <a:buNone/>
            </a:pPr>
            <a:r>
              <a:rPr lang="en-GB" sz="1300" strike="sngStrike">
                <a:solidFill>
                  <a:srgbClr val="3A689A"/>
                </a:solidFill>
              </a:rPr>
              <a:t>V</a:t>
            </a:r>
            <a:r>
              <a:rPr lang="en-GB" sz="1300">
                <a:solidFill>
                  <a:srgbClr val="000000"/>
                </a:solidFill>
              </a:rPr>
              <a:t>: this node has been visited</a:t>
            </a:r>
            <a:endParaRPr sz="1300">
              <a:solidFill>
                <a:srgbClr val="000000"/>
              </a:solidFill>
            </a:endParaRPr>
          </a:p>
          <a:p>
            <a:pPr indent="-342900" lvl="0" marL="342900" rtl="0" algn="l">
              <a:spcBef>
                <a:spcPts val="0"/>
              </a:spcBef>
              <a:spcAft>
                <a:spcPts val="0"/>
              </a:spcAft>
              <a:buNone/>
            </a:pPr>
            <a:r>
              <a:t/>
            </a:r>
            <a:endParaRPr sz="1300">
              <a:solidFill>
                <a:srgbClr val="000000"/>
              </a:solidFill>
              <a:highlight>
                <a:srgbClr val="2A2D31"/>
              </a:highlight>
            </a:endParaRPr>
          </a:p>
          <a:p>
            <a:pPr indent="0" lvl="0" marL="0" rtl="0" algn="l">
              <a:spcBef>
                <a:spcPts val="0"/>
              </a:spcBef>
              <a:spcAft>
                <a:spcPts val="0"/>
              </a:spcAft>
              <a:buNone/>
            </a:pPr>
            <a:r>
              <a:rPr lang="en-GB" sz="1300">
                <a:solidFill>
                  <a:srgbClr val="000000"/>
                </a:solidFill>
              </a:rPr>
              <a:t>The shortest path from S to E has weight 18.(S—&gt; B—&gt; C—&gt; J—&gt; L—&gt;E)</a:t>
            </a:r>
            <a:endParaRPr sz="1300">
              <a:solidFill>
                <a:srgbClr val="000000"/>
              </a:solidFill>
            </a:endParaRPr>
          </a:p>
          <a:p>
            <a:pPr indent="0" lvl="0" marL="0" rtl="0" algn="l">
              <a:spcBef>
                <a:spcPts val="600"/>
              </a:spcBef>
              <a:spcAft>
                <a:spcPts val="1200"/>
              </a:spcAft>
              <a:buNone/>
            </a:pPr>
            <a:r>
              <a:rPr lang="en-GB"/>
              <a:t> </a:t>
            </a:r>
            <a:endParaRPr/>
          </a:p>
        </p:txBody>
      </p:sp>
      <p:pic>
        <p:nvPicPr>
          <p:cNvPr id="257" name="Google Shape;257;p38"/>
          <p:cNvPicPr preferRelativeResize="0"/>
          <p:nvPr/>
        </p:nvPicPr>
        <p:blipFill>
          <a:blip r:embed="rId3">
            <a:alphaModFix/>
          </a:blip>
          <a:stretch>
            <a:fillRect/>
          </a:stretch>
        </p:blipFill>
        <p:spPr>
          <a:xfrm>
            <a:off x="311700" y="578275"/>
            <a:ext cx="6011899" cy="4453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550"/>
              <a:t>Comparison of Big O of Bellman and Dijkstra Algorithm</a:t>
            </a:r>
            <a:endParaRPr sz="3550"/>
          </a:p>
          <a:p>
            <a:pPr indent="0" lvl="0" marL="0" rtl="0" algn="l">
              <a:spcBef>
                <a:spcPts val="0"/>
              </a:spcBef>
              <a:spcAft>
                <a:spcPts val="0"/>
              </a:spcAft>
              <a:buNone/>
            </a:pPr>
            <a:r>
              <a:t/>
            </a:r>
            <a:endParaRPr/>
          </a:p>
        </p:txBody>
      </p:sp>
      <p:sp>
        <p:nvSpPr>
          <p:cNvPr id="263" name="Google Shape;263;p39"/>
          <p:cNvSpPr txBox="1"/>
          <p:nvPr>
            <p:ph idx="1" type="body"/>
          </p:nvPr>
        </p:nvSpPr>
        <p:spPr>
          <a:xfrm>
            <a:off x="311700" y="1266175"/>
            <a:ext cx="8160600" cy="1361400"/>
          </a:xfrm>
          <a:prstGeom prst="rect">
            <a:avLst/>
          </a:prstGeom>
        </p:spPr>
        <p:txBody>
          <a:bodyPr anchorCtr="0" anchor="t" bIns="91425" lIns="91425" spcFirstLastPara="1" rIns="91425" wrap="square" tIns="91425">
            <a:normAutofit fontScale="25000" lnSpcReduction="20000"/>
          </a:bodyPr>
          <a:lstStyle/>
          <a:p>
            <a:pPr indent="0" lvl="0" marL="177800" rtl="0" algn="l">
              <a:spcBef>
                <a:spcPts val="0"/>
              </a:spcBef>
              <a:spcAft>
                <a:spcPts val="0"/>
              </a:spcAft>
              <a:buNone/>
            </a:pPr>
            <a:r>
              <a:rPr lang="en-GB" sz="5200">
                <a:solidFill>
                  <a:srgbClr val="000000"/>
                </a:solidFill>
              </a:rPr>
              <a:t>Time Complexity of Dijkstra:</a:t>
            </a:r>
            <a:endParaRPr sz="5200">
              <a:solidFill>
                <a:srgbClr val="000000"/>
              </a:solidFill>
            </a:endParaRPr>
          </a:p>
          <a:p>
            <a:pPr indent="-311150" lvl="0" marL="457200" rtl="0" algn="l">
              <a:spcBef>
                <a:spcPts val="1200"/>
              </a:spcBef>
              <a:spcAft>
                <a:spcPts val="0"/>
              </a:spcAft>
              <a:buClr>
                <a:srgbClr val="000000"/>
              </a:buClr>
              <a:buSzPct val="100000"/>
              <a:buFont typeface="Open Sans"/>
              <a:buAutoNum type="arabicPeriod"/>
            </a:pPr>
            <a:r>
              <a:rPr lang="en-GB" sz="5200">
                <a:solidFill>
                  <a:srgbClr val="000000"/>
                </a:solidFill>
              </a:rPr>
              <a:t>The complexity of this algorithm is fully dependent on the implementation of Extract-Min function. </a:t>
            </a:r>
            <a:endParaRPr sz="5200">
              <a:solidFill>
                <a:srgbClr val="000000"/>
              </a:solidFill>
            </a:endParaRPr>
          </a:p>
          <a:p>
            <a:pPr indent="-311150" lvl="0" marL="457200" rtl="0" algn="l">
              <a:spcBef>
                <a:spcPts val="0"/>
              </a:spcBef>
              <a:spcAft>
                <a:spcPts val="0"/>
              </a:spcAft>
              <a:buClr>
                <a:srgbClr val="000000"/>
              </a:buClr>
              <a:buSzPct val="100000"/>
              <a:buFont typeface="Open Sans"/>
              <a:buAutoNum type="arabicPeriod"/>
            </a:pPr>
            <a:r>
              <a:rPr lang="en-GB" sz="5200">
                <a:solidFill>
                  <a:srgbClr val="000000"/>
                </a:solidFill>
              </a:rPr>
              <a:t>If extract min function is implemented using linear search, the complexity of this algorithm is O(V</a:t>
            </a:r>
            <a:r>
              <a:rPr baseline="30000" lang="en-GB" sz="5200">
                <a:solidFill>
                  <a:srgbClr val="000000"/>
                </a:solidFill>
              </a:rPr>
              <a:t>2</a:t>
            </a:r>
            <a:r>
              <a:rPr lang="en-GB" sz="5200">
                <a:solidFill>
                  <a:srgbClr val="000000"/>
                </a:solidFill>
              </a:rPr>
              <a:t> + E).</a:t>
            </a:r>
            <a:endParaRPr sz="5200">
              <a:solidFill>
                <a:srgbClr val="000000"/>
              </a:solidFill>
            </a:endParaRPr>
          </a:p>
          <a:p>
            <a:pPr indent="-311150" lvl="0" marL="457200" rtl="0" algn="l">
              <a:spcBef>
                <a:spcPts val="0"/>
              </a:spcBef>
              <a:spcAft>
                <a:spcPts val="0"/>
              </a:spcAft>
              <a:buClr>
                <a:srgbClr val="000000"/>
              </a:buClr>
              <a:buSzPct val="100000"/>
              <a:buFont typeface="Open Sans"/>
              <a:buAutoNum type="arabicPeriod"/>
            </a:pPr>
            <a:r>
              <a:rPr lang="en-GB" sz="5200">
                <a:solidFill>
                  <a:srgbClr val="000000"/>
                </a:solidFill>
              </a:rPr>
              <a:t> A typical binary heap priority queue implementation has O((|E|+|V|)log|V|) time complexity.</a:t>
            </a:r>
            <a:endParaRPr sz="5200">
              <a:solidFill>
                <a:srgbClr val="000000"/>
              </a:solidFill>
            </a:endParaRPr>
          </a:p>
          <a:p>
            <a:pPr indent="0" lvl="0" marL="0" rtl="0" algn="l">
              <a:spcBef>
                <a:spcPts val="1800"/>
              </a:spcBef>
              <a:spcAft>
                <a:spcPts val="1200"/>
              </a:spcAft>
              <a:buNone/>
            </a:pPr>
            <a:r>
              <a:t/>
            </a:r>
            <a:endParaRPr/>
          </a:p>
        </p:txBody>
      </p:sp>
      <p:sp>
        <p:nvSpPr>
          <p:cNvPr id="264" name="Google Shape;264;p39"/>
          <p:cNvSpPr txBox="1"/>
          <p:nvPr>
            <p:ph idx="2" type="body"/>
          </p:nvPr>
        </p:nvSpPr>
        <p:spPr>
          <a:xfrm>
            <a:off x="457075" y="2741325"/>
            <a:ext cx="8282400" cy="22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rgbClr val="000000"/>
                </a:solidFill>
              </a:rPr>
              <a:t>Time Complexity of Bellman Ford: O(|V||E|) complexity</a:t>
            </a:r>
            <a:endParaRPr sz="1300">
              <a:solidFill>
                <a:srgbClr val="000000"/>
              </a:solidFill>
            </a:endParaRPr>
          </a:p>
          <a:p>
            <a:pPr indent="-311150" lvl="0" marL="457200" rtl="0" algn="l">
              <a:spcBef>
                <a:spcPts val="1200"/>
              </a:spcBef>
              <a:spcAft>
                <a:spcPts val="0"/>
              </a:spcAft>
              <a:buClr>
                <a:srgbClr val="000000"/>
              </a:buClr>
              <a:buSzPts val="1300"/>
              <a:buFont typeface="Open Sans"/>
              <a:buChar char="●"/>
            </a:pPr>
            <a:r>
              <a:rPr lang="en-GB" sz="1300">
                <a:solidFill>
                  <a:srgbClr val="000000"/>
                </a:solidFill>
              </a:rPr>
              <a:t>If we use Dijkstra with binary heap , the performance of this algorithm is much better than Bellman Ford. But Dijkstra has one big disadvantage that it cannot handle negative weights. Hence, in that case Bellman is used.</a:t>
            </a:r>
            <a:endParaRPr sz="1300">
              <a:solidFill>
                <a:srgbClr val="000000"/>
              </a:solidFill>
            </a:endParaRPr>
          </a:p>
          <a:p>
            <a:pPr indent="-311150" lvl="0" marL="457200" rtl="0" algn="l">
              <a:spcBef>
                <a:spcPts val="0"/>
              </a:spcBef>
              <a:spcAft>
                <a:spcPts val="0"/>
              </a:spcAft>
              <a:buClr>
                <a:srgbClr val="000000"/>
              </a:buClr>
              <a:buSzPts val="1300"/>
              <a:buFont typeface="Open Sans"/>
              <a:buChar char="●"/>
            </a:pPr>
            <a:r>
              <a:rPr lang="en-GB" sz="1300">
                <a:solidFill>
                  <a:srgbClr val="000000"/>
                </a:solidFill>
              </a:rPr>
              <a:t>But if there no negative weights in the graph Dijkstra is always preferred over Bellman.</a:t>
            </a:r>
            <a:endParaRPr sz="1300">
              <a:solidFill>
                <a:srgbClr val="000000"/>
              </a:solidFill>
            </a:endParaRPr>
          </a:p>
          <a:p>
            <a:pPr indent="0" lvl="0" marL="0" rtl="0" algn="l">
              <a:spcBef>
                <a:spcPts val="1800"/>
              </a:spcBef>
              <a:spcAft>
                <a:spcPts val="0"/>
              </a:spcAft>
              <a:buNone/>
            </a:pPr>
            <a:r>
              <a:t/>
            </a:r>
            <a:endParaRPr sz="1050">
              <a:solidFill>
                <a:srgbClr val="000000"/>
              </a:solidFill>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Count</a:t>
            </a:r>
            <a:endParaRPr/>
          </a:p>
        </p:txBody>
      </p:sp>
      <p:sp>
        <p:nvSpPr>
          <p:cNvPr id="270" name="Google Shape;270;p40"/>
          <p:cNvSpPr txBox="1"/>
          <p:nvPr>
            <p:ph idx="1" type="body"/>
          </p:nvPr>
        </p:nvSpPr>
        <p:spPr>
          <a:xfrm>
            <a:off x="311700" y="1266175"/>
            <a:ext cx="82608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solidFill>
                  <a:srgbClr val="000000"/>
                </a:solidFill>
              </a:rPr>
              <a:t>A step is defined as either comparing two numbers or replacing a number.</a:t>
            </a:r>
            <a:endParaRPr sz="1350">
              <a:solidFill>
                <a:srgbClr val="000000"/>
              </a:solidFill>
            </a:endParaRPr>
          </a:p>
          <a:p>
            <a:pPr indent="-314325" lvl="0" marL="457200" rtl="0" algn="l">
              <a:spcBef>
                <a:spcPts val="1200"/>
              </a:spcBef>
              <a:spcAft>
                <a:spcPts val="0"/>
              </a:spcAft>
              <a:buClr>
                <a:srgbClr val="000000"/>
              </a:buClr>
              <a:buSzPts val="1350"/>
              <a:buFont typeface="Open Sans"/>
              <a:buChar char="●"/>
            </a:pPr>
            <a:r>
              <a:rPr lang="en-GB" sz="1350">
                <a:solidFill>
                  <a:srgbClr val="000000"/>
                </a:solidFill>
              </a:rPr>
              <a:t>No of step counts in Bellman Ford in all the cycles: 13 (no of replacements)</a:t>
            </a:r>
            <a:endParaRPr sz="1350">
              <a:solidFill>
                <a:srgbClr val="000000"/>
              </a:solidFill>
            </a:endParaRPr>
          </a:p>
          <a:p>
            <a:pPr indent="-314325" lvl="0" marL="457200" rtl="0" algn="l">
              <a:spcBef>
                <a:spcPts val="0"/>
              </a:spcBef>
              <a:spcAft>
                <a:spcPts val="0"/>
              </a:spcAft>
              <a:buClr>
                <a:srgbClr val="000000"/>
              </a:buClr>
              <a:buSzPts val="1350"/>
              <a:buFont typeface="Open Sans"/>
              <a:buChar char="●"/>
            </a:pPr>
            <a:r>
              <a:rPr lang="en-GB" sz="1350">
                <a:solidFill>
                  <a:srgbClr val="000000"/>
                </a:solidFill>
              </a:rPr>
              <a:t>No of step counts in Dijkstra: 13 (no of replacements)</a:t>
            </a:r>
            <a:endParaRPr sz="1350">
              <a:solidFill>
                <a:srgbClr val="000000"/>
              </a:solidFill>
            </a:endParaRPr>
          </a:p>
          <a:p>
            <a:pPr indent="0" lvl="0" marL="0" rtl="0" algn="l">
              <a:spcBef>
                <a:spcPts val="1800"/>
              </a:spcBef>
              <a:spcAft>
                <a:spcPts val="0"/>
              </a:spcAft>
              <a:buNone/>
            </a:pPr>
            <a:r>
              <a:rPr lang="en-GB" sz="1350">
                <a:solidFill>
                  <a:srgbClr val="000000"/>
                </a:solidFill>
              </a:rPr>
              <a:t>Since the graph is sparse and there are no cycles , the step count for both the algorithm is same.</a:t>
            </a:r>
            <a:endParaRPr sz="1350">
              <a:solidFill>
                <a:srgbClr val="000000"/>
              </a:solidFill>
            </a:endParaRPr>
          </a:p>
          <a:p>
            <a:pPr indent="0" lvl="0" marL="0" rtl="0" algn="l">
              <a:spcBef>
                <a:spcPts val="6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785200" y="1864350"/>
            <a:ext cx="1981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Shortest Path</a:t>
            </a:r>
            <a:endParaRPr sz="1600"/>
          </a:p>
          <a:p>
            <a:pPr indent="-311150" lvl="0" marL="457200" rtl="0" algn="l">
              <a:spcBef>
                <a:spcPts val="1200"/>
              </a:spcBef>
              <a:spcAft>
                <a:spcPts val="0"/>
              </a:spcAft>
              <a:buClr>
                <a:srgbClr val="252C33"/>
              </a:buClr>
              <a:buSzPts val="1300"/>
              <a:buChar char="➢"/>
            </a:pPr>
            <a:r>
              <a:rPr lang="en-GB" sz="1300">
                <a:solidFill>
                  <a:srgbClr val="252C33"/>
                </a:solidFill>
              </a:rPr>
              <a:t>If we are searching for the shortest path from node X  to any other given node in the graph we need to look at all the possible paths from node X to node Y and pick the shortest.</a:t>
            </a:r>
            <a:endParaRPr sz="1300">
              <a:solidFill>
                <a:srgbClr val="252C33"/>
              </a:solidFill>
              <a:highlight>
                <a:srgbClr val="FFFFFF"/>
              </a:highlight>
            </a:endParaRPr>
          </a:p>
          <a:p>
            <a:pPr indent="0" lvl="0" marL="457200" rtl="0" algn="l">
              <a:spcBef>
                <a:spcPts val="0"/>
              </a:spcBef>
              <a:spcAft>
                <a:spcPts val="0"/>
              </a:spcAft>
              <a:buNone/>
            </a:pPr>
            <a:r>
              <a:t/>
            </a:r>
            <a:endParaRPr sz="1300">
              <a:solidFill>
                <a:srgbClr val="252C33"/>
              </a:solidFill>
              <a:highlight>
                <a:srgbClr val="FFFFFF"/>
              </a:highlight>
            </a:endParaRPr>
          </a:p>
          <a:p>
            <a:pPr indent="-311150" lvl="0" marL="457200" rtl="0" algn="l">
              <a:spcBef>
                <a:spcPts val="0"/>
              </a:spcBef>
              <a:spcAft>
                <a:spcPts val="0"/>
              </a:spcAft>
              <a:buClr>
                <a:srgbClr val="252C33"/>
              </a:buClr>
              <a:buSzPts val="1300"/>
              <a:buChar char="➢"/>
            </a:pPr>
            <a:r>
              <a:rPr lang="en-GB" sz="1300">
                <a:solidFill>
                  <a:srgbClr val="252C33"/>
                </a:solidFill>
                <a:highlight>
                  <a:srgbClr val="FFFFFF"/>
                </a:highlight>
              </a:rPr>
              <a:t>The shortest path problem is about finding a path between 2 vertices in a graph such that the total sum of the edges weights is minimum.</a:t>
            </a:r>
            <a:endParaRPr sz="1300">
              <a:solidFill>
                <a:srgbClr val="252C33"/>
              </a:solidFill>
              <a:highlight>
                <a:srgbClr val="FFFFFF"/>
              </a:highlight>
            </a:endParaRPr>
          </a:p>
          <a:p>
            <a:pPr indent="0" lvl="0" marL="457200" rtl="0" algn="l">
              <a:spcBef>
                <a:spcPts val="0"/>
              </a:spcBef>
              <a:spcAft>
                <a:spcPts val="0"/>
              </a:spcAft>
              <a:buNone/>
            </a:pPr>
            <a:r>
              <a:t/>
            </a:r>
            <a:endParaRPr sz="1300">
              <a:solidFill>
                <a:srgbClr val="252C33"/>
              </a:solidFill>
              <a:highlight>
                <a:srgbClr val="FFFFFF"/>
              </a:highlight>
            </a:endParaRPr>
          </a:p>
          <a:p>
            <a:pPr indent="-311150" lvl="0" marL="457200" rtl="0" algn="l">
              <a:spcBef>
                <a:spcPts val="0"/>
              </a:spcBef>
              <a:spcAft>
                <a:spcPts val="0"/>
              </a:spcAft>
              <a:buClr>
                <a:srgbClr val="252C33"/>
              </a:buClr>
              <a:buSzPts val="1300"/>
              <a:buChar char="➢"/>
            </a:pPr>
            <a:r>
              <a:rPr lang="en-GB" sz="1300">
                <a:solidFill>
                  <a:srgbClr val="252C33"/>
                </a:solidFill>
                <a:highlight>
                  <a:srgbClr val="FFFFFF"/>
                </a:highlight>
              </a:rPr>
              <a:t>The two most popular algorithm to find out the shortest path are :</a:t>
            </a:r>
            <a:endParaRPr sz="1300">
              <a:solidFill>
                <a:srgbClr val="252C33"/>
              </a:solidFill>
              <a:highlight>
                <a:srgbClr val="FFFFFF"/>
              </a:highlight>
            </a:endParaRPr>
          </a:p>
          <a:p>
            <a:pPr indent="-311150" lvl="1" marL="914400" rtl="0" algn="l">
              <a:spcBef>
                <a:spcPts val="0"/>
              </a:spcBef>
              <a:spcAft>
                <a:spcPts val="0"/>
              </a:spcAft>
              <a:buClr>
                <a:srgbClr val="252C33"/>
              </a:buClr>
              <a:buSzPts val="1300"/>
              <a:buChar char="○"/>
            </a:pPr>
            <a:r>
              <a:rPr lang="en-GB" sz="1300">
                <a:solidFill>
                  <a:srgbClr val="252C33"/>
                </a:solidFill>
                <a:highlight>
                  <a:srgbClr val="FFFFFF"/>
                </a:highlight>
              </a:rPr>
              <a:t>Bellman Ford Algorithm</a:t>
            </a:r>
            <a:endParaRPr sz="1300">
              <a:solidFill>
                <a:srgbClr val="252C33"/>
              </a:solidFill>
              <a:highlight>
                <a:srgbClr val="FFFFFF"/>
              </a:highlight>
            </a:endParaRPr>
          </a:p>
          <a:p>
            <a:pPr indent="-311150" lvl="1" marL="914400" rtl="0" algn="l">
              <a:spcBef>
                <a:spcPts val="0"/>
              </a:spcBef>
              <a:spcAft>
                <a:spcPts val="0"/>
              </a:spcAft>
              <a:buClr>
                <a:srgbClr val="252C33"/>
              </a:buClr>
              <a:buSzPts val="1300"/>
              <a:buChar char="○"/>
            </a:pPr>
            <a:r>
              <a:rPr lang="en-GB" sz="1300">
                <a:solidFill>
                  <a:srgbClr val="252C33"/>
                </a:solidFill>
                <a:highlight>
                  <a:srgbClr val="FFFFFF"/>
                </a:highlight>
              </a:rPr>
              <a:t>Dijkstra’s Algorithm</a:t>
            </a:r>
            <a:endParaRPr sz="1300">
              <a:solidFill>
                <a:srgbClr val="252C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Bellman Ford Algorithm</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1150" lvl="0" marL="457200" rtl="0" algn="l">
              <a:spcBef>
                <a:spcPts val="1400"/>
              </a:spcBef>
              <a:spcAft>
                <a:spcPts val="0"/>
              </a:spcAft>
              <a:buClr>
                <a:srgbClr val="252C33"/>
              </a:buClr>
              <a:buSzPts val="1300"/>
              <a:buAutoNum type="arabicPeriod"/>
            </a:pPr>
            <a:r>
              <a:rPr lang="en-GB" sz="1300">
                <a:solidFill>
                  <a:srgbClr val="252C33"/>
                </a:solidFill>
                <a:highlight>
                  <a:schemeClr val="lt1"/>
                </a:highlight>
              </a:rPr>
              <a:t>The Bellman–Ford algorithm is an </a:t>
            </a:r>
            <a:r>
              <a:rPr lang="en-GB" sz="1300">
                <a:solidFill>
                  <a:srgbClr val="252C33"/>
                </a:solidFill>
                <a:highlight>
                  <a:schemeClr val="lt1"/>
                </a:highlight>
                <a:uFill>
                  <a:noFill/>
                </a:uFill>
                <a:hlinkClick r:id="rId3">
                  <a:extLst>
                    <a:ext uri="{A12FA001-AC4F-418D-AE19-62706E023703}">
                      <ahyp:hlinkClr val="tx"/>
                    </a:ext>
                  </a:extLst>
                </a:hlinkClick>
              </a:rPr>
              <a:t>algorithm</a:t>
            </a:r>
            <a:r>
              <a:rPr lang="en-GB" sz="1300">
                <a:solidFill>
                  <a:srgbClr val="252C33"/>
                </a:solidFill>
                <a:highlight>
                  <a:schemeClr val="lt1"/>
                </a:highlight>
              </a:rPr>
              <a:t> that computes </a:t>
            </a:r>
            <a:r>
              <a:rPr lang="en-GB" sz="1300">
                <a:solidFill>
                  <a:srgbClr val="252C33"/>
                </a:solidFill>
                <a:highlight>
                  <a:schemeClr val="lt1"/>
                </a:highlight>
                <a:uFill>
                  <a:noFill/>
                </a:uFill>
                <a:hlinkClick r:id="rId4">
                  <a:extLst>
                    <a:ext uri="{A12FA001-AC4F-418D-AE19-62706E023703}">
                      <ahyp:hlinkClr val="tx"/>
                    </a:ext>
                  </a:extLst>
                </a:hlinkClick>
              </a:rPr>
              <a:t>shortest paths</a:t>
            </a:r>
            <a:r>
              <a:rPr lang="en-GB" sz="1300">
                <a:solidFill>
                  <a:srgbClr val="252C33"/>
                </a:solidFill>
                <a:highlight>
                  <a:schemeClr val="lt1"/>
                </a:highlight>
              </a:rPr>
              <a:t> from a single source </a:t>
            </a:r>
            <a:r>
              <a:rPr lang="en-GB" sz="1300">
                <a:solidFill>
                  <a:srgbClr val="252C33"/>
                </a:solidFill>
                <a:highlight>
                  <a:schemeClr val="lt1"/>
                </a:highlight>
                <a:uFill>
                  <a:noFill/>
                </a:uFill>
                <a:hlinkClick r:id="rId5">
                  <a:extLst>
                    <a:ext uri="{A12FA001-AC4F-418D-AE19-62706E023703}">
                      <ahyp:hlinkClr val="tx"/>
                    </a:ext>
                  </a:extLst>
                </a:hlinkClick>
              </a:rPr>
              <a:t>vertex</a:t>
            </a:r>
            <a:r>
              <a:rPr lang="en-GB" sz="1300">
                <a:solidFill>
                  <a:srgbClr val="252C33"/>
                </a:solidFill>
                <a:highlight>
                  <a:schemeClr val="lt1"/>
                </a:highlight>
              </a:rPr>
              <a:t> to all of the other vertices in a </a:t>
            </a:r>
            <a:r>
              <a:rPr lang="en-GB" sz="1300">
                <a:solidFill>
                  <a:srgbClr val="252C33"/>
                </a:solidFill>
                <a:highlight>
                  <a:schemeClr val="lt1"/>
                </a:highlight>
                <a:uFill>
                  <a:noFill/>
                </a:uFill>
                <a:hlinkClick r:id="rId6">
                  <a:extLst>
                    <a:ext uri="{A12FA001-AC4F-418D-AE19-62706E023703}">
                      <ahyp:hlinkClr val="tx"/>
                    </a:ext>
                  </a:extLst>
                </a:hlinkClick>
              </a:rPr>
              <a:t>weighted digraph</a:t>
            </a:r>
            <a:r>
              <a:rPr lang="en-GB" sz="1300">
                <a:solidFill>
                  <a:srgbClr val="252C33"/>
                </a:solidFill>
                <a:highlight>
                  <a:schemeClr val="lt1"/>
                </a:highlight>
              </a:rPr>
              <a:t>.</a:t>
            </a:r>
            <a:endParaRPr sz="1300">
              <a:solidFill>
                <a:srgbClr val="252C33"/>
              </a:solidFill>
              <a:highlight>
                <a:schemeClr val="lt1"/>
              </a:highlight>
            </a:endParaRPr>
          </a:p>
          <a:p>
            <a:pPr indent="-311150" lvl="0" marL="457200" rtl="0" algn="l">
              <a:spcBef>
                <a:spcPts val="0"/>
              </a:spcBef>
              <a:spcAft>
                <a:spcPts val="0"/>
              </a:spcAft>
              <a:buClr>
                <a:srgbClr val="252C33"/>
              </a:buClr>
              <a:buSzPts val="1300"/>
              <a:buAutoNum type="arabicPeriod"/>
            </a:pPr>
            <a:r>
              <a:rPr lang="en-GB" sz="1300">
                <a:solidFill>
                  <a:srgbClr val="252C33"/>
                </a:solidFill>
                <a:highlight>
                  <a:schemeClr val="lt1"/>
                </a:highlight>
              </a:rPr>
              <a:t>It is slower than </a:t>
            </a:r>
            <a:r>
              <a:rPr lang="en-GB" sz="1300">
                <a:solidFill>
                  <a:srgbClr val="252C33"/>
                </a:solidFill>
                <a:highlight>
                  <a:schemeClr val="lt1"/>
                </a:highlight>
                <a:uFill>
                  <a:noFill/>
                </a:uFill>
                <a:hlinkClick r:id="rId7">
                  <a:extLst>
                    <a:ext uri="{A12FA001-AC4F-418D-AE19-62706E023703}">
                      <ahyp:hlinkClr val="tx"/>
                    </a:ext>
                  </a:extLst>
                </a:hlinkClick>
              </a:rPr>
              <a:t>Dijkstra's algorithm</a:t>
            </a:r>
            <a:r>
              <a:rPr lang="en-GB" sz="1300">
                <a:solidFill>
                  <a:srgbClr val="252C33"/>
                </a:solidFill>
                <a:highlight>
                  <a:schemeClr val="lt1"/>
                </a:highlight>
              </a:rPr>
              <a:t> for the same problem, but more versatile, as it is capable of handling graphs in which some of the edge weights are negative numbers.</a:t>
            </a:r>
            <a:endParaRPr sz="1300">
              <a:solidFill>
                <a:srgbClr val="252C33"/>
              </a:solidFill>
              <a:highlight>
                <a:schemeClr val="lt1"/>
              </a:highlight>
            </a:endParaRPr>
          </a:p>
          <a:p>
            <a:pPr indent="-311150" lvl="0" marL="457200" rtl="0" algn="l">
              <a:spcBef>
                <a:spcPts val="0"/>
              </a:spcBef>
              <a:spcAft>
                <a:spcPts val="0"/>
              </a:spcAft>
              <a:buClr>
                <a:srgbClr val="252C33"/>
              </a:buClr>
              <a:buSzPts val="1300"/>
              <a:buAutoNum type="arabicPeriod"/>
            </a:pPr>
            <a:r>
              <a:rPr lang="en-GB" sz="1300">
                <a:solidFill>
                  <a:srgbClr val="252C33"/>
                </a:solidFill>
                <a:highlight>
                  <a:schemeClr val="lt1"/>
                </a:highlight>
              </a:rPr>
              <a:t>Bellman Ford algorithm works by overestimating the length of the path from the starting vertex to all other vertices. Then it iteratively relaxes those estimates by finding new paths that are shorter than the previously overestimated paths.</a:t>
            </a:r>
            <a:endParaRPr sz="1300">
              <a:solidFill>
                <a:srgbClr val="252C33"/>
              </a:solidFill>
              <a:highlight>
                <a:schemeClr val="lt1"/>
              </a:highlight>
            </a:endParaRPr>
          </a:p>
          <a:p>
            <a:pPr indent="-311150" lvl="0" marL="457200" rtl="0" algn="l">
              <a:spcBef>
                <a:spcPts val="0"/>
              </a:spcBef>
              <a:spcAft>
                <a:spcPts val="0"/>
              </a:spcAft>
              <a:buClr>
                <a:srgbClr val="252C33"/>
              </a:buClr>
              <a:buSzPts val="1300"/>
              <a:buAutoNum type="arabicPeriod"/>
            </a:pPr>
            <a:r>
              <a:rPr lang="en-GB" sz="1300">
                <a:solidFill>
                  <a:srgbClr val="252C33"/>
                </a:solidFill>
                <a:highlight>
                  <a:schemeClr val="lt1"/>
                </a:highlight>
              </a:rPr>
              <a:t>This algorithm takes as input a directed weighted graph and a starting vertex. It produces all the shortest paths from the starting vertex to all other vertices.</a:t>
            </a:r>
            <a:endParaRPr sz="1300"/>
          </a:p>
          <a:p>
            <a:pPr indent="0" lvl="0" marL="0" rtl="0" algn="l">
              <a:spcBef>
                <a:spcPts val="14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Dijkstra’s Algorithm</a:t>
            </a:r>
            <a:endParaRPr/>
          </a:p>
        </p:txBody>
      </p:sp>
      <p:sp>
        <p:nvSpPr>
          <p:cNvPr id="91" name="Google Shape;91;p17"/>
          <p:cNvSpPr txBox="1"/>
          <p:nvPr>
            <p:ph idx="1" type="body"/>
          </p:nvPr>
        </p:nvSpPr>
        <p:spPr>
          <a:xfrm>
            <a:off x="311700" y="1266325"/>
            <a:ext cx="8520600" cy="3676800"/>
          </a:xfrm>
          <a:prstGeom prst="rect">
            <a:avLst/>
          </a:prstGeom>
        </p:spPr>
        <p:txBody>
          <a:bodyPr anchorCtr="0" anchor="t" bIns="91425" lIns="91425" spcFirstLastPara="1" rIns="91425" wrap="square" tIns="91425">
            <a:normAutofit fontScale="25000" lnSpcReduction="10000"/>
          </a:bodyPr>
          <a:lstStyle/>
          <a:p>
            <a:pPr indent="0" lvl="0" marL="0" rtl="0" algn="l">
              <a:lnSpc>
                <a:spcPct val="100000"/>
              </a:lnSpc>
              <a:spcBef>
                <a:spcPts val="0"/>
              </a:spcBef>
              <a:spcAft>
                <a:spcPts val="0"/>
              </a:spcAft>
              <a:buNone/>
            </a:pPr>
            <a:r>
              <a:rPr b="1" lang="en-GB" sz="5507">
                <a:solidFill>
                  <a:srgbClr val="090A0B"/>
                </a:solidFill>
                <a:highlight>
                  <a:srgbClr val="FFFFFF"/>
                </a:highlight>
              </a:rPr>
              <a:t>Dijkstra's algorithm</a:t>
            </a:r>
            <a:r>
              <a:rPr lang="en-GB" sz="5507">
                <a:solidFill>
                  <a:srgbClr val="3C484E"/>
                </a:solidFill>
                <a:highlight>
                  <a:srgbClr val="FFFFFF"/>
                </a:highlight>
              </a:rPr>
              <a:t> is an algorithm for finding the shortest paths between nodes in a graph.</a:t>
            </a:r>
            <a:endParaRPr sz="5507">
              <a:solidFill>
                <a:srgbClr val="3C484E"/>
              </a:solidFill>
              <a:highlight>
                <a:srgbClr val="FFFFFF"/>
              </a:highlight>
            </a:endParaRPr>
          </a:p>
          <a:p>
            <a:pPr indent="-316034" lvl="0" marL="457200" rtl="0" algn="l">
              <a:lnSpc>
                <a:spcPct val="100000"/>
              </a:lnSpc>
              <a:spcBef>
                <a:spcPts val="2000"/>
              </a:spcBef>
              <a:spcAft>
                <a:spcPts val="0"/>
              </a:spcAft>
              <a:buClr>
                <a:srgbClr val="3C484E"/>
              </a:buClr>
              <a:buSzPct val="100000"/>
              <a:buAutoNum type="arabicPeriod"/>
            </a:pPr>
            <a:r>
              <a:rPr lang="en-GB" sz="5507">
                <a:solidFill>
                  <a:srgbClr val="3C484E"/>
                </a:solidFill>
                <a:highlight>
                  <a:srgbClr val="FFFFFF"/>
                </a:highlight>
              </a:rPr>
              <a:t>Set the distance to the source to 0 and the distance to the remaining vertices to infinity. </a:t>
            </a:r>
            <a:endParaRPr sz="5507">
              <a:solidFill>
                <a:srgbClr val="3C484E"/>
              </a:solidFill>
              <a:highlight>
                <a:srgbClr val="FFFFFF"/>
              </a:highlight>
            </a:endParaRPr>
          </a:p>
          <a:p>
            <a:pPr indent="-316034" lvl="0" marL="457200" rtl="0" algn="l">
              <a:lnSpc>
                <a:spcPct val="100000"/>
              </a:lnSpc>
              <a:spcBef>
                <a:spcPts val="0"/>
              </a:spcBef>
              <a:spcAft>
                <a:spcPts val="0"/>
              </a:spcAft>
              <a:buClr>
                <a:srgbClr val="3C484E"/>
              </a:buClr>
              <a:buSzPct val="100000"/>
              <a:buAutoNum type="arabicPeriod"/>
            </a:pPr>
            <a:r>
              <a:rPr lang="en-GB" sz="5507">
                <a:solidFill>
                  <a:srgbClr val="3C484E"/>
                </a:solidFill>
                <a:highlight>
                  <a:srgbClr val="FFFFFF"/>
                </a:highlight>
              </a:rPr>
              <a:t>Set the current vertex to the source.</a:t>
            </a:r>
            <a:endParaRPr sz="5507">
              <a:solidFill>
                <a:srgbClr val="3C484E"/>
              </a:solidFill>
              <a:highlight>
                <a:srgbClr val="FFFFFF"/>
              </a:highlight>
            </a:endParaRPr>
          </a:p>
          <a:p>
            <a:pPr indent="-316034" lvl="0" marL="457200" rtl="0" algn="l">
              <a:lnSpc>
                <a:spcPct val="100000"/>
              </a:lnSpc>
              <a:spcBef>
                <a:spcPts val="0"/>
              </a:spcBef>
              <a:spcAft>
                <a:spcPts val="0"/>
              </a:spcAft>
              <a:buClr>
                <a:srgbClr val="3C484E"/>
              </a:buClr>
              <a:buSzPct val="100000"/>
              <a:buAutoNum type="arabicPeriod"/>
            </a:pPr>
            <a:r>
              <a:rPr lang="en-GB" sz="5507">
                <a:solidFill>
                  <a:srgbClr val="3C484E"/>
                </a:solidFill>
                <a:highlight>
                  <a:srgbClr val="FFFFFF"/>
                </a:highlight>
              </a:rPr>
              <a:t>Flag the current vertex as visited.</a:t>
            </a:r>
            <a:endParaRPr sz="5507">
              <a:solidFill>
                <a:srgbClr val="3C484E"/>
              </a:solidFill>
              <a:highlight>
                <a:srgbClr val="FFFFFF"/>
              </a:highlight>
            </a:endParaRPr>
          </a:p>
          <a:p>
            <a:pPr indent="-316034" lvl="0" marL="457200" rtl="0" algn="l">
              <a:lnSpc>
                <a:spcPct val="100000"/>
              </a:lnSpc>
              <a:spcBef>
                <a:spcPts val="0"/>
              </a:spcBef>
              <a:spcAft>
                <a:spcPts val="0"/>
              </a:spcAft>
              <a:buClr>
                <a:srgbClr val="3C484E"/>
              </a:buClr>
              <a:buSzPct val="100000"/>
              <a:buAutoNum type="arabicPeriod"/>
            </a:pPr>
            <a:r>
              <a:rPr lang="en-GB" sz="5507">
                <a:solidFill>
                  <a:srgbClr val="3C484E"/>
                </a:solidFill>
                <a:highlight>
                  <a:srgbClr val="FFFFFF"/>
                </a:highlight>
              </a:rPr>
              <a:t>For all vertices adjacent to the current vertex, set the distance from the source to the adjacent vertex equal to the minimum of its present distance and the sum of the weight of the edge from the current vertex to the adjacent vertex and the distance from the source to the current vertex.</a:t>
            </a:r>
            <a:endParaRPr sz="5507">
              <a:solidFill>
                <a:srgbClr val="3C484E"/>
              </a:solidFill>
              <a:highlight>
                <a:srgbClr val="FFFFFF"/>
              </a:highlight>
            </a:endParaRPr>
          </a:p>
          <a:p>
            <a:pPr indent="-316034" lvl="0" marL="457200" rtl="0" algn="l">
              <a:lnSpc>
                <a:spcPct val="100000"/>
              </a:lnSpc>
              <a:spcBef>
                <a:spcPts val="0"/>
              </a:spcBef>
              <a:spcAft>
                <a:spcPts val="0"/>
              </a:spcAft>
              <a:buClr>
                <a:srgbClr val="3C484E"/>
              </a:buClr>
              <a:buSzPct val="100000"/>
              <a:buAutoNum type="arabicPeriod"/>
            </a:pPr>
            <a:r>
              <a:rPr lang="en-GB" sz="5507">
                <a:solidFill>
                  <a:srgbClr val="3C484E"/>
                </a:solidFill>
                <a:highlight>
                  <a:srgbClr val="FFFFFF"/>
                </a:highlight>
              </a:rPr>
              <a:t>From the set of unvisited vertices, arbitrarily set one as the new current vertex, provided that there exists an edge to it such that it is the minimum of all edges from a vertex in the set of visited vertices to a vertex in the set of unvisited vertices. To reiterate: The new current vertex must be unvisited and have a minimum weight edges from a visited vertex to it. This can be done trivially by looping through all visited vertices and all adjacent unvisited vertices to those visited vertices, keeping the vertex with the minimum weight edge connecting it. </a:t>
            </a:r>
            <a:endParaRPr sz="5507">
              <a:solidFill>
                <a:srgbClr val="3C484E"/>
              </a:solidFill>
              <a:highlight>
                <a:srgbClr val="FFFFFF"/>
              </a:highlight>
            </a:endParaRPr>
          </a:p>
          <a:p>
            <a:pPr indent="-316034" lvl="0" marL="457200" rtl="0" algn="l">
              <a:lnSpc>
                <a:spcPct val="100000"/>
              </a:lnSpc>
              <a:spcBef>
                <a:spcPts val="0"/>
              </a:spcBef>
              <a:spcAft>
                <a:spcPts val="0"/>
              </a:spcAft>
              <a:buClr>
                <a:srgbClr val="3C484E"/>
              </a:buClr>
              <a:buSzPct val="100000"/>
              <a:buAutoNum type="arabicPeriod"/>
            </a:pPr>
            <a:r>
              <a:rPr lang="en-GB" sz="5507">
                <a:solidFill>
                  <a:srgbClr val="3C484E"/>
                </a:solidFill>
                <a:highlight>
                  <a:srgbClr val="FFFFFF"/>
                </a:highlight>
              </a:rPr>
              <a:t>Repeat steps 3-5 until all vertices are flagged as visited.</a:t>
            </a:r>
            <a:endParaRPr sz="5507">
              <a:solidFill>
                <a:srgbClr val="3C484E"/>
              </a:solidFill>
              <a:highlight>
                <a:srgbClr val="FFFFFF"/>
              </a:highlight>
            </a:endParaRPr>
          </a:p>
          <a:p>
            <a:pPr indent="0" lvl="0" marL="0" rtl="0" algn="l">
              <a:spcBef>
                <a:spcPts val="2000"/>
              </a:spcBef>
              <a:spcAft>
                <a:spcPts val="0"/>
              </a:spcAft>
              <a:buNone/>
            </a:pPr>
            <a:r>
              <a:t/>
            </a:r>
            <a:endParaRPr sz="13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t>Use Prim’s Minimum Spanning Tree algorithm and Kruskal’s Minimum Spanning Tree algorithm to find the shortest path of the following maze.</a:t>
            </a:r>
            <a:endParaRPr sz="1350"/>
          </a:p>
          <a:p>
            <a:pPr indent="0" lvl="0" marL="0" rtl="0" algn="l">
              <a:spcBef>
                <a:spcPts val="60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498900" y="1994800"/>
            <a:ext cx="2799750" cy="242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Converting Maze into Graph</a:t>
            </a:r>
            <a:endParaRPr/>
          </a:p>
        </p:txBody>
      </p:sp>
      <p:sp>
        <p:nvSpPr>
          <p:cNvPr id="104" name="Google Shape;104;p19"/>
          <p:cNvSpPr txBox="1"/>
          <p:nvPr>
            <p:ph idx="1" type="body"/>
          </p:nvPr>
        </p:nvSpPr>
        <p:spPr>
          <a:xfrm>
            <a:off x="311700" y="1266175"/>
            <a:ext cx="3999900" cy="3525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1350"/>
              <a:t>Step 1: </a:t>
            </a:r>
            <a:endParaRPr sz="1350"/>
          </a:p>
          <a:p>
            <a:pPr indent="0" lvl="0" marL="0" rtl="0" algn="l">
              <a:spcBef>
                <a:spcPts val="1200"/>
              </a:spcBef>
              <a:spcAft>
                <a:spcPts val="1200"/>
              </a:spcAft>
              <a:buNone/>
            </a:pPr>
            <a:r>
              <a:t/>
            </a:r>
            <a:endParaRPr sz="1350"/>
          </a:p>
        </p:txBody>
      </p:sp>
      <p:sp>
        <p:nvSpPr>
          <p:cNvPr id="105" name="Google Shape;105;p19"/>
          <p:cNvSpPr txBox="1"/>
          <p:nvPr>
            <p:ph idx="2" type="body"/>
          </p:nvPr>
        </p:nvSpPr>
        <p:spPr>
          <a:xfrm>
            <a:off x="4832400" y="1266175"/>
            <a:ext cx="3999900" cy="3525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Step 2: </a:t>
            </a:r>
            <a:endParaRPr/>
          </a:p>
        </p:txBody>
      </p:sp>
      <p:pic>
        <p:nvPicPr>
          <p:cNvPr id="106" name="Google Shape;106;p19"/>
          <p:cNvPicPr preferRelativeResize="0"/>
          <p:nvPr/>
        </p:nvPicPr>
        <p:blipFill>
          <a:blip r:embed="rId3">
            <a:alphaModFix/>
          </a:blip>
          <a:stretch>
            <a:fillRect/>
          </a:stretch>
        </p:blipFill>
        <p:spPr>
          <a:xfrm>
            <a:off x="311700" y="1753850"/>
            <a:ext cx="3575524" cy="2989764"/>
          </a:xfrm>
          <a:prstGeom prst="rect">
            <a:avLst/>
          </a:prstGeom>
          <a:noFill/>
          <a:ln>
            <a:noFill/>
          </a:ln>
        </p:spPr>
      </p:pic>
      <p:pic>
        <p:nvPicPr>
          <p:cNvPr id="107" name="Google Shape;107;p19"/>
          <p:cNvPicPr preferRelativeResize="0"/>
          <p:nvPr/>
        </p:nvPicPr>
        <p:blipFill>
          <a:blip r:embed="rId4">
            <a:alphaModFix/>
          </a:blip>
          <a:stretch>
            <a:fillRect/>
          </a:stretch>
        </p:blipFill>
        <p:spPr>
          <a:xfrm>
            <a:off x="5111100" y="1646300"/>
            <a:ext cx="3575525" cy="308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Converting Maze into Graph </a:t>
            </a:r>
            <a:r>
              <a:rPr lang="en-GB"/>
              <a:t>(Contd.)</a:t>
            </a:r>
            <a:endParaRPr/>
          </a:p>
        </p:txBody>
      </p:sp>
      <p:sp>
        <p:nvSpPr>
          <p:cNvPr id="113" name="Google Shape;113;p20"/>
          <p:cNvSpPr txBox="1"/>
          <p:nvPr>
            <p:ph idx="1" type="body"/>
          </p:nvPr>
        </p:nvSpPr>
        <p:spPr>
          <a:xfrm>
            <a:off x="311700" y="1266175"/>
            <a:ext cx="3999900" cy="3486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1350"/>
              <a:t>Step 3: </a:t>
            </a:r>
            <a:endParaRPr sz="1350"/>
          </a:p>
          <a:p>
            <a:pPr indent="0" lvl="0" marL="0" rtl="0" algn="l">
              <a:spcBef>
                <a:spcPts val="1200"/>
              </a:spcBef>
              <a:spcAft>
                <a:spcPts val="1200"/>
              </a:spcAft>
              <a:buNone/>
            </a:pPr>
            <a:r>
              <a:t/>
            </a:r>
            <a:endParaRPr sz="1350"/>
          </a:p>
        </p:txBody>
      </p:sp>
      <p:sp>
        <p:nvSpPr>
          <p:cNvPr id="114" name="Google Shape;114;p20"/>
          <p:cNvSpPr txBox="1"/>
          <p:nvPr>
            <p:ph idx="2" type="body"/>
          </p:nvPr>
        </p:nvSpPr>
        <p:spPr>
          <a:xfrm>
            <a:off x="4832400" y="1266175"/>
            <a:ext cx="3999900" cy="3486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Step 4: </a:t>
            </a:r>
            <a:endParaRPr/>
          </a:p>
        </p:txBody>
      </p:sp>
      <p:pic>
        <p:nvPicPr>
          <p:cNvPr id="115" name="Google Shape;115;p20"/>
          <p:cNvPicPr preferRelativeResize="0"/>
          <p:nvPr/>
        </p:nvPicPr>
        <p:blipFill>
          <a:blip r:embed="rId3">
            <a:alphaModFix/>
          </a:blip>
          <a:stretch>
            <a:fillRect/>
          </a:stretch>
        </p:blipFill>
        <p:spPr>
          <a:xfrm>
            <a:off x="382000" y="1757025"/>
            <a:ext cx="3575524" cy="2949219"/>
          </a:xfrm>
          <a:prstGeom prst="rect">
            <a:avLst/>
          </a:prstGeom>
          <a:noFill/>
          <a:ln>
            <a:noFill/>
          </a:ln>
        </p:spPr>
      </p:pic>
      <p:pic>
        <p:nvPicPr>
          <p:cNvPr id="116" name="Google Shape;116;p20"/>
          <p:cNvPicPr preferRelativeResize="0"/>
          <p:nvPr/>
        </p:nvPicPr>
        <p:blipFill>
          <a:blip r:embed="rId4">
            <a:alphaModFix/>
          </a:blip>
          <a:stretch>
            <a:fillRect/>
          </a:stretch>
        </p:blipFill>
        <p:spPr>
          <a:xfrm>
            <a:off x="4967475" y="1555325"/>
            <a:ext cx="3701924" cy="315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 - Converting Maze into Graph </a:t>
            </a:r>
            <a:r>
              <a:rPr lang="en-GB"/>
              <a:t>(Contd.)</a:t>
            </a:r>
            <a:endParaRPr/>
          </a:p>
        </p:txBody>
      </p:sp>
      <p:sp>
        <p:nvSpPr>
          <p:cNvPr id="122" name="Google Shape;122;p21"/>
          <p:cNvSpPr txBox="1"/>
          <p:nvPr>
            <p:ph idx="4294967295"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50"/>
              <a:t>Step 5: </a:t>
            </a:r>
            <a:endParaRPr sz="1350"/>
          </a:p>
          <a:p>
            <a:pPr indent="0" lvl="0" marL="0" rtl="0" algn="l">
              <a:spcBef>
                <a:spcPts val="1200"/>
              </a:spcBef>
              <a:spcAft>
                <a:spcPts val="1200"/>
              </a:spcAft>
              <a:buNone/>
            </a:pPr>
            <a:r>
              <a:t/>
            </a:r>
            <a:endParaRPr sz="1350"/>
          </a:p>
        </p:txBody>
      </p:sp>
      <p:sp>
        <p:nvSpPr>
          <p:cNvPr id="123" name="Google Shape;123;p21"/>
          <p:cNvSpPr txBox="1"/>
          <p:nvPr>
            <p:ph idx="4294967295"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24" name="Google Shape;124;p21"/>
          <p:cNvPicPr preferRelativeResize="0"/>
          <p:nvPr/>
        </p:nvPicPr>
        <p:blipFill>
          <a:blip r:embed="rId3">
            <a:alphaModFix/>
          </a:blip>
          <a:stretch>
            <a:fillRect/>
          </a:stretch>
        </p:blipFill>
        <p:spPr>
          <a:xfrm>
            <a:off x="2182100" y="1614300"/>
            <a:ext cx="4087349" cy="3195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