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7" r:id="rId8"/>
    <p:sldId id="268" r:id="rId9"/>
    <p:sldId id="270" r:id="rId10"/>
    <p:sldId id="271" r:id="rId11"/>
    <p:sldId id="272" r:id="rId12"/>
    <p:sldId id="274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740" y="640080"/>
            <a:ext cx="10058400" cy="349504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IN" sz="6000" dirty="0">
                <a:latin typeface="Engravers MT" panose="02090707080505020304" charset="0"/>
                <a:cs typeface="Engravers MT" panose="02090707080505020304" charset="0"/>
              </a:rPr>
            </a:br>
            <a:br>
              <a:rPr lang="en-US" altLang="en-IN" sz="6000" dirty="0">
                <a:latin typeface="Engravers MT" panose="02090707080505020304" charset="0"/>
                <a:cs typeface="Engravers MT" panose="02090707080505020304" charset="0"/>
              </a:rPr>
            </a:br>
            <a:r>
              <a:rPr lang="en-US" altLang="en-IN" sz="6000" dirty="0">
                <a:latin typeface="Engravers MT" panose="02090707080505020304" charset="0"/>
                <a:cs typeface="Engravers MT" panose="02090707080505020304" charset="0"/>
              </a:rPr>
              <a:t>INTERNET TECHNOLOGIES</a:t>
            </a:r>
            <a:br>
              <a:rPr lang="en-US" altLang="en-IN" sz="6000" dirty="0">
                <a:latin typeface="Engravers MT" panose="02090707080505020304" charset="0"/>
                <a:cs typeface="Engravers MT" panose="02090707080505020304" charset="0"/>
              </a:rPr>
            </a:br>
            <a:br>
              <a:rPr lang="en-US" altLang="en-IN" dirty="0">
                <a:latin typeface="Engravers MT" panose="02090707080505020304" charset="0"/>
                <a:cs typeface="Engravers MT" panose="02090707080505020304" charset="0"/>
              </a:rPr>
            </a:br>
            <a:r>
              <a:rPr lang="en-IN" sz="6665" dirty="0">
                <a:latin typeface="Copperplate Gothic Bold" panose="020E0705020206020404" charset="0"/>
                <a:cs typeface="Copperplate Gothic Bold" panose="020E0705020206020404" charset="0"/>
              </a:rPr>
              <a:t>XML </a:t>
            </a:r>
            <a:r>
              <a:rPr lang="en-US" altLang="en-IN" sz="6665" dirty="0">
                <a:latin typeface="Copperplate Gothic Bold" panose="020E0705020206020404" charset="0"/>
                <a:cs typeface="Copperplate Gothic Bold" panose="020E0705020206020404" charset="0"/>
              </a:rPr>
              <a:t>X-</a:t>
            </a:r>
            <a:r>
              <a:rPr lang="en-IN" sz="6665" dirty="0">
                <a:latin typeface="Copperplate Gothic Bold" panose="020E0705020206020404" charset="0"/>
                <a:cs typeface="Copperplate Gothic Bold" panose="020E0705020206020404" charset="0"/>
              </a:rPr>
              <a:t>QUERY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919470" y="4547235"/>
            <a:ext cx="5715000" cy="1535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By, </a:t>
            </a:r>
          </a:p>
          <a:p>
            <a:pPr algn="l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Dhanushree N</a:t>
            </a:r>
          </a:p>
          <a:p>
            <a:pPr algn="l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Hrithika S</a:t>
            </a:r>
          </a:p>
          <a:p>
            <a:pPr algn="l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Sneha M</a:t>
            </a:r>
          </a:p>
          <a:p>
            <a:pPr algn="l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Sugandi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F8220-34FE-6AD1-6AAB-DD4F765C4028}"/>
              </a:ext>
            </a:extLst>
          </p:cNvPr>
          <p:cNvSpPr txBox="1"/>
          <p:nvPr/>
        </p:nvSpPr>
        <p:spPr>
          <a:xfrm>
            <a:off x="330925" y="557349"/>
            <a:ext cx="1815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XQuery 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87923-6802-4687-557E-3EF1047FDD8A}"/>
              </a:ext>
            </a:extLst>
          </p:cNvPr>
          <p:cNvSpPr txBox="1"/>
          <p:nvPr/>
        </p:nvSpPr>
        <p:spPr>
          <a:xfrm>
            <a:off x="330925" y="1122099"/>
            <a:ext cx="9526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 XQuery, there are seven kinds of nodes: element, attribute,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text, namespace, processing-instruction, comment, and document (root) nodes.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XML documents are treated as trees of nodes. The root of the tree is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called the document node (or root node).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2CE9C-FBDF-37A0-DD8A-BF33360DD833}"/>
              </a:ext>
            </a:extLst>
          </p:cNvPr>
          <p:cNvSpPr txBox="1"/>
          <p:nvPr/>
        </p:nvSpPr>
        <p:spPr>
          <a:xfrm>
            <a:off x="219456" y="244134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of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46810-5BCA-38F8-08AC-9F6395E869AD}"/>
              </a:ext>
            </a:extLst>
          </p:cNvPr>
          <p:cNvSpPr txBox="1"/>
          <p:nvPr/>
        </p:nvSpPr>
        <p:spPr>
          <a:xfrm>
            <a:off x="262999" y="2929600"/>
            <a:ext cx="88258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</a:t>
            </a:r>
          </a:p>
          <a:p>
            <a:r>
              <a:rPr lang="en-US" dirty="0"/>
              <a:t>Each element and attribute has one parent.</a:t>
            </a:r>
          </a:p>
          <a:p>
            <a:endParaRPr lang="en-US" dirty="0"/>
          </a:p>
          <a:p>
            <a:r>
              <a:rPr lang="en-US" dirty="0"/>
              <a:t>In the following example; the book element is the parent of the title, author, year, and price:</a:t>
            </a:r>
          </a:p>
          <a:p>
            <a:endParaRPr lang="en-US" dirty="0"/>
          </a:p>
          <a:p>
            <a:r>
              <a:rPr lang="en-US" dirty="0"/>
              <a:t>&lt;book&gt;</a:t>
            </a:r>
          </a:p>
          <a:p>
            <a:r>
              <a:rPr lang="en-US" dirty="0"/>
              <a:t>  &lt;title&gt;Harry Potter&lt;/title&gt;</a:t>
            </a:r>
          </a:p>
          <a:p>
            <a:r>
              <a:rPr lang="en-US" dirty="0"/>
              <a:t>  &lt;author&gt;J K. Rowling&lt;/author&gt;</a:t>
            </a:r>
          </a:p>
          <a:p>
            <a:r>
              <a:rPr lang="en-US" dirty="0"/>
              <a:t>  &lt;year&gt;2005&lt;/year&gt;</a:t>
            </a:r>
          </a:p>
          <a:p>
            <a:r>
              <a:rPr lang="en-US" dirty="0"/>
              <a:t>  &lt;price&gt;29.99&lt;/price&gt;</a:t>
            </a:r>
          </a:p>
          <a:p>
            <a:r>
              <a:rPr lang="en-US" dirty="0"/>
              <a:t>&lt;/book&gt;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16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8F9D0-446A-17EA-FBD5-810E8AA24382}"/>
              </a:ext>
            </a:extLst>
          </p:cNvPr>
          <p:cNvSpPr txBox="1"/>
          <p:nvPr/>
        </p:nvSpPr>
        <p:spPr>
          <a:xfrm>
            <a:off x="60960" y="130629"/>
            <a:ext cx="51287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Children</a:t>
            </a:r>
          </a:p>
          <a:p>
            <a:r>
              <a:rPr lang="en-US" dirty="0"/>
              <a:t>Element nodes may have zero, one or more children.</a:t>
            </a:r>
          </a:p>
          <a:p>
            <a:endParaRPr lang="en-US" dirty="0"/>
          </a:p>
          <a:p>
            <a:r>
              <a:rPr lang="en-US" dirty="0"/>
              <a:t>In the following example; the title, author, year, and </a:t>
            </a:r>
          </a:p>
          <a:p>
            <a:r>
              <a:rPr lang="en-US" dirty="0"/>
              <a:t>price elements are all children of the book element:</a:t>
            </a:r>
          </a:p>
          <a:p>
            <a:r>
              <a:rPr lang="en-US" dirty="0"/>
              <a:t>&lt;book&gt;</a:t>
            </a:r>
          </a:p>
          <a:p>
            <a:r>
              <a:rPr lang="en-US" dirty="0"/>
              <a:t>  &lt;title&gt;Harry Potter&lt;/title&gt;</a:t>
            </a:r>
          </a:p>
          <a:p>
            <a:r>
              <a:rPr lang="en-US" dirty="0"/>
              <a:t>  &lt;author&gt;J K. Rowling&lt;/author&gt;</a:t>
            </a:r>
          </a:p>
          <a:p>
            <a:r>
              <a:rPr lang="en-US" dirty="0"/>
              <a:t>  &lt;year&gt;2005&lt;/year&gt;</a:t>
            </a:r>
          </a:p>
          <a:p>
            <a:r>
              <a:rPr lang="en-US" dirty="0"/>
              <a:t>  &lt;price&gt;29.99&lt;/price&gt;</a:t>
            </a:r>
          </a:p>
          <a:p>
            <a:r>
              <a:rPr lang="en-US" dirty="0"/>
              <a:t>&lt;/book&gt;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8F2E57-61BF-E923-6F23-EA6766E44F28}"/>
              </a:ext>
            </a:extLst>
          </p:cNvPr>
          <p:cNvCxnSpPr/>
          <p:nvPr/>
        </p:nvCxnSpPr>
        <p:spPr>
          <a:xfrm>
            <a:off x="6365965" y="130629"/>
            <a:ext cx="60960" cy="59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311688-F4F6-F944-9F50-78B616A2BC01}"/>
              </a:ext>
            </a:extLst>
          </p:cNvPr>
          <p:cNvSpPr txBox="1"/>
          <p:nvPr/>
        </p:nvSpPr>
        <p:spPr>
          <a:xfrm>
            <a:off x="6566263" y="130629"/>
            <a:ext cx="50372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Siblings</a:t>
            </a:r>
          </a:p>
          <a:p>
            <a:r>
              <a:rPr lang="en-US" dirty="0"/>
              <a:t>Nodes that have the same parent.</a:t>
            </a:r>
          </a:p>
          <a:p>
            <a:endParaRPr lang="en-US" dirty="0"/>
          </a:p>
          <a:p>
            <a:r>
              <a:rPr lang="en-US" dirty="0"/>
              <a:t>In the following example; the title, author, year, and</a:t>
            </a:r>
          </a:p>
          <a:p>
            <a:r>
              <a:rPr lang="en-US" dirty="0"/>
              <a:t> price elements are all siblings:</a:t>
            </a:r>
          </a:p>
          <a:p>
            <a:endParaRPr lang="en-US" dirty="0"/>
          </a:p>
          <a:p>
            <a:r>
              <a:rPr lang="en-US" dirty="0"/>
              <a:t>&lt;book&gt;</a:t>
            </a:r>
          </a:p>
          <a:p>
            <a:r>
              <a:rPr lang="en-US" dirty="0"/>
              <a:t>  &lt;title&gt;Harry Potter&lt;/title&gt;</a:t>
            </a:r>
          </a:p>
          <a:p>
            <a:r>
              <a:rPr lang="en-US" dirty="0"/>
              <a:t>  &lt;author&gt;J K. Rowling&lt;/author&gt;</a:t>
            </a:r>
          </a:p>
          <a:p>
            <a:r>
              <a:rPr lang="en-US" dirty="0"/>
              <a:t>  &lt;year&gt;2005&lt;/year&gt;</a:t>
            </a:r>
          </a:p>
          <a:p>
            <a:r>
              <a:rPr lang="en-US" dirty="0"/>
              <a:t>  &lt;price&gt;29.99&lt;/price&gt;</a:t>
            </a:r>
          </a:p>
          <a:p>
            <a:r>
              <a:rPr lang="en-US" dirty="0"/>
              <a:t>&lt;/book&gt;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4DEAE-D564-B5DB-ACDB-C5FAF8F9E807}"/>
              </a:ext>
            </a:extLst>
          </p:cNvPr>
          <p:cNvSpPr txBox="1"/>
          <p:nvPr/>
        </p:nvSpPr>
        <p:spPr>
          <a:xfrm>
            <a:off x="60960" y="3269950"/>
            <a:ext cx="61381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Ancestors</a:t>
            </a:r>
          </a:p>
          <a:p>
            <a:r>
              <a:rPr lang="en-US" dirty="0"/>
              <a:t>A node's parent, parent's parent, etc.</a:t>
            </a:r>
          </a:p>
          <a:p>
            <a:r>
              <a:rPr lang="en-US" dirty="0"/>
              <a:t>In the following example; the ancestors of the </a:t>
            </a:r>
          </a:p>
          <a:p>
            <a:r>
              <a:rPr lang="en-US" dirty="0"/>
              <a:t>title element are the book element and the bookstore element:</a:t>
            </a:r>
          </a:p>
          <a:p>
            <a:r>
              <a:rPr lang="en-US" dirty="0"/>
              <a:t>&lt;bookstore&gt;</a:t>
            </a:r>
          </a:p>
          <a:p>
            <a:r>
              <a:rPr lang="en-US" dirty="0"/>
              <a:t>&lt;book&gt;</a:t>
            </a:r>
          </a:p>
          <a:p>
            <a:r>
              <a:rPr lang="en-US" dirty="0"/>
              <a:t>  &lt;title&gt;Harry Potter&lt;/title&gt;</a:t>
            </a:r>
          </a:p>
          <a:p>
            <a:r>
              <a:rPr lang="en-US" dirty="0"/>
              <a:t>  &lt;author&gt;J K. Rowling&lt;/author&gt;</a:t>
            </a:r>
          </a:p>
          <a:p>
            <a:r>
              <a:rPr lang="en-US" dirty="0"/>
              <a:t>  &lt;year&gt;2005&lt;/year&gt;</a:t>
            </a:r>
          </a:p>
          <a:p>
            <a:r>
              <a:rPr lang="en-US" dirty="0"/>
              <a:t>  &lt;price&gt;29.99&lt;/price&gt;</a:t>
            </a:r>
          </a:p>
          <a:p>
            <a:r>
              <a:rPr lang="en-US" dirty="0"/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320277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F4A440-03C0-6AD7-F8B8-3F26A32E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7" y="1113686"/>
            <a:ext cx="6187976" cy="323725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AF09CB-C7FB-5D04-791D-DEBAA22D66BA}"/>
              </a:ext>
            </a:extLst>
          </p:cNvPr>
          <p:cNvCxnSpPr/>
          <p:nvPr/>
        </p:nvCxnSpPr>
        <p:spPr>
          <a:xfrm>
            <a:off x="6374673" y="496389"/>
            <a:ext cx="69669" cy="556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4FB35-F4A2-4EF0-752F-3C333EDA8377}"/>
              </a:ext>
            </a:extLst>
          </p:cNvPr>
          <p:cNvSpPr txBox="1"/>
          <p:nvPr/>
        </p:nvSpPr>
        <p:spPr>
          <a:xfrm>
            <a:off x="6374673" y="71617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Descendants</a:t>
            </a:r>
          </a:p>
          <a:p>
            <a:r>
              <a:rPr lang="en-US" dirty="0"/>
              <a:t>A node's children, children's children, etc.</a:t>
            </a:r>
          </a:p>
          <a:p>
            <a:endParaRPr lang="en-US" dirty="0"/>
          </a:p>
          <a:p>
            <a:r>
              <a:rPr lang="en-US" dirty="0"/>
              <a:t>In the following example; descendants of the bookstore element are the book, title, author, year, and price elements:</a:t>
            </a:r>
          </a:p>
          <a:p>
            <a:endParaRPr lang="en-US" dirty="0"/>
          </a:p>
          <a:p>
            <a:r>
              <a:rPr lang="en-US" dirty="0"/>
              <a:t>&lt;bookstore&gt;</a:t>
            </a:r>
          </a:p>
          <a:p>
            <a:endParaRPr lang="en-US" dirty="0"/>
          </a:p>
          <a:p>
            <a:r>
              <a:rPr lang="en-US" dirty="0"/>
              <a:t>&lt;book&gt;</a:t>
            </a:r>
          </a:p>
          <a:p>
            <a:r>
              <a:rPr lang="en-US" dirty="0"/>
              <a:t>  &lt;title&gt;Harry Potter&lt;/title&gt;</a:t>
            </a:r>
          </a:p>
          <a:p>
            <a:r>
              <a:rPr lang="en-US" dirty="0"/>
              <a:t>  &lt;author&gt;J K. Rowling&lt;/author&gt;</a:t>
            </a:r>
          </a:p>
          <a:p>
            <a:r>
              <a:rPr lang="en-US" dirty="0"/>
              <a:t>  &lt;year&gt;2005&lt;/year&gt;</a:t>
            </a:r>
          </a:p>
          <a:p>
            <a:r>
              <a:rPr lang="en-US" dirty="0"/>
              <a:t>  &lt;price&gt;29.99&lt;/price&gt;</a:t>
            </a:r>
          </a:p>
          <a:p>
            <a:r>
              <a:rPr lang="en-US" dirty="0"/>
              <a:t>&lt;/book&gt;</a:t>
            </a:r>
          </a:p>
          <a:p>
            <a:endParaRPr lang="en-US" dirty="0"/>
          </a:p>
          <a:p>
            <a:r>
              <a:rPr lang="en-US" dirty="0"/>
              <a:t>&lt;/bookstore&gt;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03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24D96C-6D98-D1E8-2276-B3996DFF24CE}"/>
              </a:ext>
            </a:extLst>
          </p:cNvPr>
          <p:cNvSpPr txBox="1"/>
          <p:nvPr/>
        </p:nvSpPr>
        <p:spPr>
          <a:xfrm>
            <a:off x="304800" y="200297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XQuery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418C2-0D11-55A8-2FAE-1A1A6AC3E68B}"/>
              </a:ext>
            </a:extLst>
          </p:cNvPr>
          <p:cNvSpPr txBox="1"/>
          <p:nvPr/>
        </p:nvSpPr>
        <p:spPr>
          <a:xfrm>
            <a:off x="156754" y="705395"/>
            <a:ext cx="9383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XQuery is case-sensitive and XQuery elements, attributes, and variables must be valid XML names.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2FBB-773B-0903-FE47-0D69361C4522}"/>
              </a:ext>
            </a:extLst>
          </p:cNvPr>
          <p:cNvSpPr txBox="1"/>
          <p:nvPr/>
        </p:nvSpPr>
        <p:spPr>
          <a:xfrm>
            <a:off x="304800" y="1351726"/>
            <a:ext cx="72123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Some basic syntax rules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XQuery is case-sensitive</a:t>
            </a:r>
          </a:p>
          <a:p>
            <a:r>
              <a:rPr lang="en-US" dirty="0"/>
              <a:t>XQuery elements, attributes, and variables must be valid XML names</a:t>
            </a:r>
          </a:p>
          <a:p>
            <a:r>
              <a:rPr lang="en-US" dirty="0"/>
              <a:t>An XQuery string value can be in single or double quotes</a:t>
            </a:r>
          </a:p>
          <a:p>
            <a:r>
              <a:rPr lang="en-US" dirty="0"/>
              <a:t>An XQuery variable is defined with a $ followed by a name, e.g. $bookstore</a:t>
            </a:r>
          </a:p>
          <a:p>
            <a:r>
              <a:rPr lang="en-US" dirty="0"/>
              <a:t>XQuery comments are delimited by (: and :), e.g. (: XQuery Comment :)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9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F8B4A-8A5F-B790-304E-237F6052719F}"/>
              </a:ext>
            </a:extLst>
          </p:cNvPr>
          <p:cNvSpPr txBox="1"/>
          <p:nvPr/>
        </p:nvSpPr>
        <p:spPr>
          <a:xfrm>
            <a:off x="322218" y="348343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and Filtering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1A2C9-D890-EC67-CE2A-4CBC5D34A753}"/>
              </a:ext>
            </a:extLst>
          </p:cNvPr>
          <p:cNvSpPr txBox="1"/>
          <p:nvPr/>
        </p:nvSpPr>
        <p:spPr>
          <a:xfrm>
            <a:off x="243840" y="1332411"/>
            <a:ext cx="4916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the following FLWOR expression:</a:t>
            </a:r>
          </a:p>
          <a:p>
            <a:r>
              <a:rPr lang="en-US" dirty="0"/>
              <a:t>for $x in doc("books.xml")/bookstore/book where </a:t>
            </a:r>
          </a:p>
          <a:p>
            <a:r>
              <a:rPr lang="en-US" dirty="0"/>
              <a:t>$x/price&gt;30order by $x/</a:t>
            </a:r>
            <a:r>
              <a:rPr lang="en-US" dirty="0" err="1"/>
              <a:t>titlereturn</a:t>
            </a:r>
            <a:r>
              <a:rPr lang="en-US" dirty="0"/>
              <a:t> $x/title.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66444-262E-DFD3-3AED-472CEFDEDD9F}"/>
              </a:ext>
            </a:extLst>
          </p:cNvPr>
          <p:cNvSpPr txBox="1"/>
          <p:nvPr/>
        </p:nvSpPr>
        <p:spPr>
          <a:xfrm>
            <a:off x="104503" y="2682240"/>
            <a:ext cx="5779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- (optional) binds a variable to each item returned by</a:t>
            </a:r>
          </a:p>
          <a:p>
            <a:r>
              <a:rPr lang="en-US" dirty="0"/>
              <a:t> the in expressionlet - (optional)where - (optional) specifies </a:t>
            </a:r>
          </a:p>
          <a:p>
            <a:r>
              <a:rPr lang="en-US" dirty="0"/>
              <a:t>a criteria order by - (optional) specifies the sort-order of the</a:t>
            </a:r>
          </a:p>
          <a:p>
            <a:r>
              <a:rPr lang="en-US" dirty="0"/>
              <a:t> result return - specifies what to return in the result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719060-07CB-E10C-884C-7B185D670061}"/>
              </a:ext>
            </a:extLst>
          </p:cNvPr>
          <p:cNvCxnSpPr>
            <a:cxnSpLocks/>
          </p:cNvCxnSpPr>
          <p:nvPr/>
        </p:nvCxnSpPr>
        <p:spPr>
          <a:xfrm>
            <a:off x="6217920" y="182880"/>
            <a:ext cx="90368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E23CE5-6E96-59E3-7B17-A9E384B5046E}"/>
              </a:ext>
            </a:extLst>
          </p:cNvPr>
          <p:cNvSpPr txBox="1"/>
          <p:nvPr/>
        </p:nvSpPr>
        <p:spPr>
          <a:xfrm>
            <a:off x="6308288" y="65091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for Clause</a:t>
            </a:r>
          </a:p>
          <a:p>
            <a:r>
              <a:rPr lang="en-US" dirty="0"/>
              <a:t>The for clause binds a variable to each item returned </a:t>
            </a:r>
          </a:p>
          <a:p>
            <a:r>
              <a:rPr lang="en-US" dirty="0"/>
              <a:t>by the in expression. The for clause results in iteration. </a:t>
            </a:r>
          </a:p>
          <a:p>
            <a:r>
              <a:rPr lang="en-US" dirty="0"/>
              <a:t>There can be multiple for clauses in the same FLWOR expression. To loop a specific number of times in a for clause, you may use the to keyword:</a:t>
            </a:r>
          </a:p>
          <a:p>
            <a:r>
              <a:rPr lang="en-US" dirty="0"/>
              <a:t>for $x in (1 to 5)return &lt;test&gt;{$x}&lt;/test&gt;Result:</a:t>
            </a:r>
          </a:p>
          <a:p>
            <a:r>
              <a:rPr lang="en-US" dirty="0"/>
              <a:t>&lt;test&gt;1&lt;/test&gt;</a:t>
            </a:r>
          </a:p>
          <a:p>
            <a:r>
              <a:rPr lang="en-US" dirty="0"/>
              <a:t>&lt;test&gt;2&lt;/test&gt;</a:t>
            </a:r>
          </a:p>
          <a:p>
            <a:r>
              <a:rPr lang="en-US" dirty="0"/>
              <a:t>&lt;test&gt;3&lt;/test&gt;</a:t>
            </a:r>
          </a:p>
          <a:p>
            <a:r>
              <a:rPr lang="en-US" dirty="0"/>
              <a:t>&lt;test&gt;4&lt;/test&gt;</a:t>
            </a:r>
          </a:p>
          <a:p>
            <a:r>
              <a:rPr lang="en-US" dirty="0"/>
              <a:t>&lt;test&gt;5&lt;/test&gt;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2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08EA1-3F35-9AE7-2EC2-35C22E741833}"/>
              </a:ext>
            </a:extLst>
          </p:cNvPr>
          <p:cNvSpPr txBox="1"/>
          <p:nvPr/>
        </p:nvSpPr>
        <p:spPr>
          <a:xfrm>
            <a:off x="78377" y="182880"/>
            <a:ext cx="5434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let Clause</a:t>
            </a:r>
          </a:p>
          <a:p>
            <a:r>
              <a:rPr lang="en-US" dirty="0"/>
              <a:t>The let clause allows variable assignments and it avoids]</a:t>
            </a:r>
          </a:p>
          <a:p>
            <a:r>
              <a:rPr lang="en-US" dirty="0"/>
              <a:t> repeating the same expression many times. </a:t>
            </a:r>
          </a:p>
          <a:p>
            <a:r>
              <a:rPr lang="en-US" dirty="0"/>
              <a:t>The let clause does not result in iteration.</a:t>
            </a:r>
          </a:p>
          <a:p>
            <a:r>
              <a:rPr lang="en-US" dirty="0"/>
              <a:t>let $x := (1 to 5)return &lt;test&gt;{$x}&lt;/test&gt;Result:</a:t>
            </a:r>
          </a:p>
          <a:p>
            <a:r>
              <a:rPr lang="en-US" dirty="0"/>
              <a:t>&lt;test&gt;1 2 3 4 5&lt;/test&gt;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D9CE2-644B-86F4-B125-3BD116E90851}"/>
              </a:ext>
            </a:extLst>
          </p:cNvPr>
          <p:cNvSpPr txBox="1"/>
          <p:nvPr/>
        </p:nvSpPr>
        <p:spPr>
          <a:xfrm>
            <a:off x="391886" y="2551611"/>
            <a:ext cx="9395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XQuery User-Defined Functions</a:t>
            </a:r>
          </a:p>
          <a:p>
            <a:r>
              <a:rPr lang="en-US" dirty="0"/>
              <a:t>If you cannot find the XQuery function you need, you can write your own.</a:t>
            </a:r>
          </a:p>
          <a:p>
            <a:r>
              <a:rPr lang="en-US" dirty="0"/>
              <a:t>User-defined functions can be defined in the query or in a separate library.</a:t>
            </a:r>
          </a:p>
          <a:p>
            <a:r>
              <a:rPr lang="en-US" dirty="0"/>
              <a:t>Syntax declare function prefix:</a:t>
            </a:r>
          </a:p>
          <a:p>
            <a:r>
              <a:rPr lang="en-US" dirty="0" err="1"/>
              <a:t>function_name</a:t>
            </a:r>
            <a:r>
              <a:rPr lang="en-US" dirty="0"/>
              <a:t>($parameter as datatype)as return Datatype{ ...function code here...};</a:t>
            </a:r>
          </a:p>
          <a:p>
            <a:r>
              <a:rPr lang="en-US" dirty="0"/>
              <a:t>Notes on user-defined functions: Use the declare function keyword The name of the function </a:t>
            </a:r>
          </a:p>
          <a:p>
            <a:r>
              <a:rPr lang="en-US" dirty="0"/>
              <a:t>must be prefixed The data type of the parameters are mostly the same as the data types defined in</a:t>
            </a:r>
          </a:p>
          <a:p>
            <a:r>
              <a:rPr lang="en-US" dirty="0"/>
              <a:t> XML Schema.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9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What is X-query?</a:t>
            </a:r>
            <a:endParaRPr lang="en-IN" sz="4000" dirty="0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0" y="1845945"/>
            <a:ext cx="9955530" cy="402336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4D5156"/>
              </a:solidFill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X-query is a language for finding and extracting elements and attributes from XML 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X-query is designed to query XML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X-query for XML is like SQL for databases.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XML(Extensible Markup Language) Query.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XML data type store independent data structure.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4D5156"/>
              </a:solidFill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X-query – Use</a:t>
            </a:r>
            <a:r>
              <a:rPr lang="en-US" altLang="en-IN" sz="4000" dirty="0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X-query can be used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Extract information to use in Web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Generate summary reports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Transforms XML data to XHTML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Search Web documents for relevant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 Rounded MT Bold" panose="020F0704030504030204" charset="0"/>
                <a:cs typeface="Arial Rounded MT Bold" panose="020F0704030504030204" charset="0"/>
              </a:rPr>
              <a:t>X-query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595" y="1737360"/>
            <a:ext cx="10497820" cy="4322445"/>
          </a:xfrm>
        </p:spPr>
        <p:txBody>
          <a:bodyPr>
            <a:normAutofit fontScale="2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8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8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or $x in doc("books.xml")/bookstore/book                 </a:t>
            </a:r>
            <a:r>
              <a:rPr lang="en-US" sz="8000" b="1"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result of the XQuery expression:</a:t>
            </a:r>
            <a:endParaRPr lang="en-US" sz="8000" b="1" i="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8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where $x/price&gt;30                                                         </a:t>
            </a:r>
            <a:r>
              <a:rPr lang="en-US" sz="8000"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&lt;title lang="en"&gt;Learning XML&lt;/title&gt;</a:t>
            </a:r>
            <a:endParaRPr lang="en-US" sz="80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8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order by $x/title                                                             </a:t>
            </a:r>
            <a:r>
              <a:rPr lang="en-US" sz="8000"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&lt;title lang="en"&gt;XQuery Kick Start&lt;/title&gt;</a:t>
            </a:r>
            <a:endParaRPr lang="en-US" sz="80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8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return $x/title</a:t>
            </a:r>
          </a:p>
          <a:p>
            <a:pPr algn="l"/>
            <a:endParaRPr lang="en-US" sz="80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sz="8000" b="1" dirty="0">
                <a:latin typeface="Times New Roman" panose="02020603050405020304" charset="0"/>
                <a:cs typeface="Times New Roman" panose="02020603050405020304" charset="0"/>
              </a:rPr>
              <a:t> for </a:t>
            </a:r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clause selects all book elements under the bookstore element into a variable called $x.</a:t>
            </a:r>
          </a:p>
          <a:p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8000" b="1" dirty="0">
                <a:latin typeface="Times New Roman" panose="02020603050405020304" charset="0"/>
                <a:cs typeface="Times New Roman" panose="02020603050405020304" charset="0"/>
              </a:rPr>
              <a:t>where</a:t>
            </a:r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 clause selects only book elements with a price element with a value greater than 30.</a:t>
            </a:r>
          </a:p>
          <a:p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8000" b="1" dirty="0">
                <a:latin typeface="Times New Roman" panose="02020603050405020304" charset="0"/>
                <a:cs typeface="Times New Roman" panose="02020603050405020304" charset="0"/>
              </a:rPr>
              <a:t>order by</a:t>
            </a:r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 clause defines the sort-order. Will be sort by the title element.</a:t>
            </a:r>
          </a:p>
          <a:p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8000" b="1" dirty="0"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  <a:t> clause specifies what should be returned. Here it returns the title elements.</a:t>
            </a:r>
            <a:br>
              <a:rPr lang="en-US" sz="80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IN" sz="8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37250" y="1873885"/>
            <a:ext cx="14605" cy="184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X-Query FLWOR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FLWOR (pronounced "flower")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is an acronym for "For, Let, Where, Order by, Return".</a:t>
            </a:r>
          </a:p>
          <a:p>
            <a:pPr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- selects a sequence of nodes</a:t>
            </a:r>
          </a:p>
          <a:p>
            <a:pPr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Let - binds a sequence to a variable</a:t>
            </a:r>
          </a:p>
          <a:p>
            <a:pPr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Where - filters the nodes</a:t>
            </a:r>
          </a:p>
          <a:p>
            <a:pPr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Order by - sorts the nodes</a:t>
            </a:r>
          </a:p>
          <a:p>
            <a:pPr>
              <a:buFont typeface="Wingdings" panose="05000000000000000000" charset="0"/>
              <a:buChar char="q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- what to return (gets evaluated once for every node)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How to select nodes From "books.xml" with FLWOR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845945"/>
            <a:ext cx="11287760" cy="4580255"/>
          </a:xfrm>
        </p:spPr>
        <p:txBody>
          <a:bodyPr>
            <a:noAutofit/>
          </a:bodyPr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Path Expression: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doc("books.xml")/bookstore/book[price&gt;30]/title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expression above will select all the title elements under the book elements that are under the bookstore element that have a price element with a value that is higher than 30.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Using FLWOR: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result will be: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$x in doc("books.xml")/bookstore/book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&lt;title lang="en"&gt;XQuery Kick Start&lt;/title&gt;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where $x/price&gt;30                                       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&lt;title lang="en"&gt;Learning XML&lt;/title&gt;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$x/title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96610" y="3995420"/>
            <a:ext cx="27940" cy="2198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XQuery FLWOR +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780" y="1845945"/>
            <a:ext cx="10526395" cy="45065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XQuery FLWOR expression:</a:t>
            </a: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$x in doc("books.xml")/bookstore/book/title</a:t>
            </a: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order by $x</a:t>
            </a: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$x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expression above will select all the title elements under the book elements that are under the bookstore element, and return the title elements in alphabetical order.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7980" y="527050"/>
            <a:ext cx="11536680" cy="53422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To list all the book-titles in our bookstore in the                     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result of the above will be: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list, we add &lt;ul&gt; and &lt;li&gt; tags to the FLWOR                                   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expression: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&lt;ul&gt;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&lt;ul&gt;                                                                 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&lt;li&gt;&lt;title lang="en"&gt;Everyday Italian&lt;/title&gt;&lt;/li&gt;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</a:t>
            </a: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                                                                       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&lt;li&gt;&lt;title lang="en"&gt;Harry Potter&lt;/title&gt;&lt;/li&gt;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$x in doc("books.xml")/bookstore/book/title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&lt;li&gt;&lt;title lang="en"&gt;Learning XML&lt;/title&gt;&lt;/li&gt;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order by $x                                                      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&lt;li&gt;&lt;title lang="en"&gt;XQuery Kick Start&lt;/title&gt;&lt;/li&gt;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&lt;li&gt;{$x}&lt;/li&gt;                                       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&lt;/ul&gt;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&lt;/ul&gt;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963920" y="417830"/>
            <a:ext cx="1905" cy="5326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0390" y="878840"/>
            <a:ext cx="10615295" cy="4813935"/>
          </a:xfrm>
        </p:spPr>
        <p:txBody>
          <a:bodyPr>
            <a:normAutofit/>
          </a:bodyPr>
          <a:lstStyle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To eliminate the title element, and                                                   </a:t>
            </a: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show only the data inside the title element:                     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result will be (an HTML list):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&lt;ul&gt;                                                                                   </a:t>
            </a:r>
            <a:r>
              <a:rPr lang="en-US">
                <a:sym typeface="+mn-ea"/>
              </a:rPr>
              <a:t>&lt;ul&gt;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                                                                                             </a:t>
            </a:r>
            <a:r>
              <a:rPr lang="en-US">
                <a:sym typeface="+mn-ea"/>
              </a:rPr>
              <a:t>&lt;li&gt;Everyday Italian&lt;/li&gt;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$x in doc("books.xml")/bookstore/book/title                  </a:t>
            </a:r>
            <a:r>
              <a:rPr lang="en-US">
                <a:sym typeface="+mn-ea"/>
              </a:rPr>
              <a:t>&lt;li&gt;Harry Potter&lt;/li&gt;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order by $x                                                                            </a:t>
            </a:r>
            <a:r>
              <a:rPr lang="en-US">
                <a:sym typeface="+mn-ea"/>
              </a:rPr>
              <a:t>&lt;li&gt;Learning XML&lt;/li&gt;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  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&lt;li&gt;{data($x)}&lt;/li&gt;                                                    </a:t>
            </a:r>
            <a:r>
              <a:rPr lang="en-US">
                <a:sym typeface="+mn-ea"/>
              </a:rPr>
              <a:t>&lt;li&gt;XQuery Kick Start&lt;/li&gt;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                                                                                         </a:t>
            </a:r>
            <a:r>
              <a:rPr lang="en-US">
                <a:sym typeface="+mn-ea"/>
              </a:rPr>
              <a:t>&lt;/ul&gt;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&lt;/ul&gt;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964555" y="1026795"/>
            <a:ext cx="14605" cy="4787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1594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Copperplate Gothic Bold</vt:lpstr>
      <vt:lpstr>Engravers MT</vt:lpstr>
      <vt:lpstr>Times New Roman</vt:lpstr>
      <vt:lpstr>Verdana</vt:lpstr>
      <vt:lpstr>Wingdings</vt:lpstr>
      <vt:lpstr>Retrospect</vt:lpstr>
      <vt:lpstr>  INTERNET TECHNOLOGIES  XML X-QUERY</vt:lpstr>
      <vt:lpstr>What is X-query?</vt:lpstr>
      <vt:lpstr>X-query – Uses</vt:lpstr>
      <vt:lpstr>X-query example</vt:lpstr>
      <vt:lpstr>X-Query FLWOR Expressions</vt:lpstr>
      <vt:lpstr>How to select nodes From "books.xml" with FLWOR</vt:lpstr>
      <vt:lpstr>XQuery FLWOR +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QUERY</dc:title>
  <dc:creator>sneha M</dc:creator>
  <cp:lastModifiedBy>hrithika s</cp:lastModifiedBy>
  <cp:revision>7</cp:revision>
  <dcterms:created xsi:type="dcterms:W3CDTF">2024-05-13T12:27:00Z</dcterms:created>
  <dcterms:modified xsi:type="dcterms:W3CDTF">2024-05-19T11:54:24Z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3ECEEC29BDFE4E1487C239F6A2CFA879_13</vt:lpwstr>
  </property>
  <property fmtid="{D5CDD505-2E9C-101B-9397-08002B2CF9AE}" pid="3" name="KSOProductBuildVer">
    <vt:lpwstr>1033-12.2.0.16909</vt:lpwstr>
  </property>
</Properties>
</file>